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9" r:id="rId6"/>
    <p:sldId id="264" r:id="rId7"/>
    <p:sldId id="270" r:id="rId8"/>
    <p:sldId id="265" r:id="rId9"/>
    <p:sldId id="267" r:id="rId10"/>
    <p:sldId id="266" r:id="rId11"/>
    <p:sldId id="268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C7"/>
    <a:srgbClr val="FCD3B2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016" autoAdjust="0"/>
    <p:restoredTop sz="94692" autoAdjust="0"/>
  </p:normalViewPr>
  <p:slideViewPr>
    <p:cSldViewPr>
      <p:cViewPr>
        <p:scale>
          <a:sx n="150" d="100"/>
          <a:sy n="150" d="100"/>
        </p:scale>
        <p:origin x="-444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A81B-0555-42D5-A6FA-F82712EE1F4D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820-9CF6-46CB-B67A-5866C5A8C6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3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53820-9CF6-46CB-B67A-5866C5A8C6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487F-FC99-4BC4-AC43-A1C40D13B99B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C6F0-FF2C-4B48-87F4-479F0BF0387F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6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ED5F-DFA4-4E26-B662-987701B0F27C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4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AE6D-92CB-4760-96E0-DDA875BEC2A7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69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7EE-640C-4D5C-83CD-3C4D44E65D30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1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9A9-8CF1-4186-9258-5D8BBE3BE400}" type="datetime1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8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742C-23F0-42A6-9F85-451004B8EF2B}" type="datetime1">
              <a:rPr lang="de-DE" smtClean="0"/>
              <a:t>16.01.2017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0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F20-AA40-4A4C-B00B-7A1B86F2907F}" type="datetime1">
              <a:rPr lang="de-DE" smtClean="0"/>
              <a:t>16.01.2017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65DF-BD2E-4EEC-A9EC-C01B53DAC373}" type="datetime1">
              <a:rPr lang="de-DE" smtClean="0"/>
              <a:t>16.01.2017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9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913C-7B70-481C-A2AB-3BD8B57705D1}" type="datetime1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7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B18D-F699-4983-B5CE-0E02A907A285}" type="datetime1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50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50AD-5E9A-4397-900F-EF53A88A6DA4}" type="datetime1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CDD4-91E3-4450-BE39-B018F21A8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Cambria" panose="02040503050406030204" pitchFamily="18" charset="0"/>
              </a:rPr>
              <a:t>AOMcontrol</a:t>
            </a:r>
            <a:r>
              <a:rPr lang="en-US" dirty="0" smtClean="0">
                <a:latin typeface="Cambria" panose="02040503050406030204" pitchFamily="18" charset="0"/>
              </a:rPr>
              <a:t> Experiments Programming Guide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6861" y="4653136"/>
            <a:ext cx="2552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August 2014</a:t>
            </a:r>
          </a:p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– </a:t>
            </a:r>
          </a:p>
          <a:p>
            <a:pPr algn="ctr"/>
            <a:r>
              <a:rPr lang="en-US" sz="1600" dirty="0" smtClean="0">
                <a:latin typeface="Cambria" panose="02040503050406030204" pitchFamily="18" charset="0"/>
              </a:rPr>
              <a:t>wmharmening@gmail.com</a:t>
            </a:r>
            <a:endParaRPr lang="de-DE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Cambria" panose="02040503050406030204" pitchFamily="18" charset="0"/>
              </a:rPr>
              <a:t>Config</a:t>
            </a:r>
            <a:r>
              <a:rPr lang="en-US" dirty="0" smtClean="0">
                <a:latin typeface="Cambria" panose="02040503050406030204" pitchFamily="18" charset="0"/>
              </a:rPr>
              <a:t> window </a:t>
            </a:r>
            <a:r>
              <a:rPr lang="en-US" dirty="0" err="1" smtClean="0">
                <a:latin typeface="Cambria" panose="02040503050406030204" pitchFamily="18" charset="0"/>
              </a:rPr>
              <a:t>definiton</a:t>
            </a:r>
            <a:r>
              <a:rPr lang="en-US" dirty="0" smtClean="0">
                <a:latin typeface="Cambria" panose="020405030504060302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e.g. </a:t>
            </a:r>
            <a:r>
              <a:rPr lang="en-US" sz="2200" dirty="0" err="1" smtClean="0"/>
              <a:t>ConeMappingConfig.fig</a:t>
            </a:r>
            <a:r>
              <a:rPr lang="en-US" sz="2200" dirty="0" smtClean="0"/>
              <a:t> </a:t>
            </a:r>
            <a:r>
              <a:rPr lang="en-US" sz="2200" dirty="0">
                <a:latin typeface="Cambria" panose="02040503050406030204" pitchFamily="18" charset="0"/>
              </a:rPr>
              <a:t>(in ‘Experiment’ folder)</a:t>
            </a:r>
            <a:endParaRPr lang="de-DE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19261" y="1412776"/>
            <a:ext cx="854709" cy="10156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en-US" sz="2000" dirty="0" smtClean="0">
                <a:solidFill>
                  <a:schemeClr val="bg1"/>
                </a:solidFill>
              </a:rPr>
              <a:t>oes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427420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Controls window and interface element layout, definition of element names (</a:t>
            </a:r>
            <a:r>
              <a:rPr lang="en-US" sz="2000" dirty="0" smtClean="0">
                <a:latin typeface="+mj-lt"/>
              </a:rPr>
              <a:t>tags</a:t>
            </a:r>
            <a:r>
              <a:rPr lang="en-US" sz="2000" dirty="0" smtClean="0">
                <a:latin typeface="Cambria" panose="02040503050406030204" pitchFamily="18" charset="0"/>
              </a:rPr>
              <a:t>) and their function (</a:t>
            </a:r>
            <a:r>
              <a:rPr lang="en-US" sz="2000" dirty="0" smtClean="0">
                <a:latin typeface="+mj-lt"/>
              </a:rPr>
              <a:t>callbacks</a:t>
            </a:r>
            <a:r>
              <a:rPr lang="en-US" sz="2000" dirty="0" smtClean="0">
                <a:latin typeface="Cambria" panose="02040503050406030204" pitchFamily="18" charset="0"/>
              </a:rPr>
              <a:t>)</a:t>
            </a:r>
            <a:br>
              <a:rPr lang="en-US" sz="2000" dirty="0" smtClean="0">
                <a:latin typeface="Cambria" panose="02040503050406030204" pitchFamily="18" charset="0"/>
              </a:rPr>
            </a:br>
            <a:endParaRPr lang="de-DE" sz="20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663" y="3645024"/>
            <a:ext cx="84830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Needs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67571" y="1418549"/>
            <a:ext cx="7508885" cy="1866435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lowchart: Process 9"/>
          <p:cNvSpPr/>
          <p:nvPr/>
        </p:nvSpPr>
        <p:spPr>
          <a:xfrm>
            <a:off x="1167570" y="3645024"/>
            <a:ext cx="7580893" cy="259228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259631" y="3645024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Can only be edited through </a:t>
            </a:r>
            <a:r>
              <a:rPr lang="en-US" sz="2000" dirty="0" err="1" smtClean="0">
                <a:latin typeface="Cambria" panose="02040503050406030204" pitchFamily="18" charset="0"/>
              </a:rPr>
              <a:t>Matlab’s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+mj-lt"/>
              </a:rPr>
              <a:t>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Corresponding .m and .fig file have to reside in the same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Dependencies between .m and .fig are best handled by </a:t>
            </a:r>
            <a:r>
              <a:rPr lang="en-US" sz="2000" dirty="0" err="1" smtClean="0">
                <a:latin typeface="Cambria" panose="02040503050406030204" pitchFamily="18" charset="0"/>
              </a:rPr>
              <a:t>Matlab</a:t>
            </a:r>
            <a:r>
              <a:rPr lang="en-US" sz="2000" dirty="0" smtClean="0">
                <a:latin typeface="Cambria" panose="02040503050406030204" pitchFamily="18" charset="0"/>
              </a:rPr>
              <a:t>, e.g. file name changes should be done by ‘Save as…’ command in </a:t>
            </a:r>
            <a:r>
              <a:rPr lang="en-US" sz="2000" dirty="0" smtClean="0">
                <a:latin typeface="+mj-lt"/>
              </a:rPr>
              <a:t>GUIDE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Tags of interface elements (e.g. edit text field, radio buttons, etc.) best changed with Property editor of </a:t>
            </a:r>
            <a:r>
              <a:rPr lang="en-US" sz="2000" dirty="0" smtClean="0">
                <a:latin typeface="+mj-lt"/>
              </a:rPr>
              <a:t>GUIDE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7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Cambria" panose="02040503050406030204" pitchFamily="18" charset="0"/>
              </a:rPr>
              <a:t>Config</a:t>
            </a:r>
            <a:r>
              <a:rPr lang="en-US" dirty="0" smtClean="0">
                <a:latin typeface="Cambria" panose="02040503050406030204" pitchFamily="18" charset="0"/>
              </a:rPr>
              <a:t> window </a:t>
            </a:r>
            <a:r>
              <a:rPr lang="en-US" dirty="0" err="1" smtClean="0">
                <a:latin typeface="Cambria" panose="02040503050406030204" pitchFamily="18" charset="0"/>
              </a:rPr>
              <a:t>definiton</a:t>
            </a:r>
            <a:r>
              <a:rPr lang="en-US" dirty="0" smtClean="0">
                <a:latin typeface="Cambria" panose="020405030504060302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e.g. </a:t>
            </a:r>
            <a:r>
              <a:rPr lang="en-US" sz="2200" dirty="0" err="1" smtClean="0">
                <a:latin typeface="+mn-lt"/>
              </a:rPr>
              <a:t>ConeMappingConfig.fig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Cambria" panose="02040503050406030204" pitchFamily="18" charset="0"/>
              </a:rPr>
              <a:t>(in ‘Experiment’ folder)</a:t>
            </a:r>
            <a:endParaRPr lang="de-DE" sz="2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261" y="1412776"/>
            <a:ext cx="854709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Edit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42742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New elements position and size (choose by pixel, character, etc. </a:t>
            </a:r>
            <a:br>
              <a:rPr lang="en-US" sz="2000" dirty="0" smtClean="0">
                <a:latin typeface="Cambria" panose="02040503050406030204" pitchFamily="18" charset="0"/>
              </a:rPr>
            </a:br>
            <a:endParaRPr lang="de-DE" sz="2000" dirty="0">
              <a:latin typeface="Cambria" panose="020405030504060302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67571" y="1418549"/>
            <a:ext cx="7508885" cy="1866435"/>
          </a:xfrm>
          <a:prstGeom prst="flowChart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1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Elbow Connector 137"/>
          <p:cNvCxnSpPr>
            <a:stCxn id="16" idx="0"/>
          </p:cNvCxnSpPr>
          <p:nvPr/>
        </p:nvCxnSpPr>
        <p:spPr>
          <a:xfrm rot="16200000" flipH="1" flipV="1">
            <a:off x="5539097" y="3060058"/>
            <a:ext cx="93017" cy="1508961"/>
          </a:xfrm>
          <a:prstGeom prst="bentConnector4">
            <a:avLst>
              <a:gd name="adj1" fmla="val -245762"/>
              <a:gd name="adj2" fmla="val 86661"/>
            </a:avLst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6" idx="0"/>
          </p:cNvCxnSpPr>
          <p:nvPr/>
        </p:nvCxnSpPr>
        <p:spPr>
          <a:xfrm rot="16200000" flipH="1" flipV="1">
            <a:off x="5467089" y="3132067"/>
            <a:ext cx="237033" cy="1508960"/>
          </a:xfrm>
          <a:prstGeom prst="bentConnector4">
            <a:avLst>
              <a:gd name="adj1" fmla="val -96442"/>
              <a:gd name="adj2" fmla="val 86661"/>
            </a:avLst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Process 129"/>
          <p:cNvSpPr/>
          <p:nvPr/>
        </p:nvSpPr>
        <p:spPr>
          <a:xfrm>
            <a:off x="2431955" y="5064463"/>
            <a:ext cx="2232248" cy="802370"/>
          </a:xfrm>
          <a:prstGeom prst="flowChartProcess">
            <a:avLst/>
          </a:prstGeom>
          <a:solidFill>
            <a:srgbClr val="FDDFC7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dirty="0"/>
          </a:p>
        </p:txBody>
      </p:sp>
      <p:sp>
        <p:nvSpPr>
          <p:cNvPr id="131" name="Flowchart: Process 130"/>
          <p:cNvSpPr/>
          <p:nvPr/>
        </p:nvSpPr>
        <p:spPr>
          <a:xfrm>
            <a:off x="2503963" y="4998379"/>
            <a:ext cx="2232248" cy="802370"/>
          </a:xfrm>
          <a:prstGeom prst="flowChartProcess">
            <a:avLst/>
          </a:prstGeom>
          <a:solidFill>
            <a:srgbClr val="FDDFC7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dirty="0"/>
          </a:p>
        </p:txBody>
      </p:sp>
      <p:sp>
        <p:nvSpPr>
          <p:cNvPr id="129" name="Flowchart: Process 128"/>
          <p:cNvSpPr/>
          <p:nvPr/>
        </p:nvSpPr>
        <p:spPr>
          <a:xfrm>
            <a:off x="2426612" y="3284984"/>
            <a:ext cx="2232248" cy="802370"/>
          </a:xfrm>
          <a:prstGeom prst="flowChartProcess">
            <a:avLst/>
          </a:prstGeom>
          <a:solidFill>
            <a:srgbClr val="FDDFC7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dirty="0"/>
          </a:p>
        </p:txBody>
      </p:sp>
      <p:sp>
        <p:nvSpPr>
          <p:cNvPr id="128" name="Flowchart: Process 127"/>
          <p:cNvSpPr/>
          <p:nvPr/>
        </p:nvSpPr>
        <p:spPr>
          <a:xfrm>
            <a:off x="2498620" y="3218900"/>
            <a:ext cx="2232248" cy="802370"/>
          </a:xfrm>
          <a:prstGeom prst="flowChartProcess">
            <a:avLst/>
          </a:prstGeom>
          <a:solidFill>
            <a:srgbClr val="FDDFC7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209982"/>
            <a:ext cx="8229600" cy="773304"/>
          </a:xfrm>
        </p:spPr>
        <p:txBody>
          <a:bodyPr/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Structure Overview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251520" y="1268760"/>
            <a:ext cx="1872208" cy="936104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MSC</a:t>
            </a:r>
          </a:p>
          <a:p>
            <a:pPr algn="ctr"/>
            <a:r>
              <a:rPr lang="en-US" sz="1400" dirty="0" smtClean="0"/>
              <a:t> sending voltages </a:t>
            </a:r>
          </a:p>
          <a:p>
            <a:pPr algn="ctr"/>
            <a:r>
              <a:rPr lang="en-US" sz="1400" dirty="0" smtClean="0"/>
              <a:t>to AOMs</a:t>
            </a:r>
            <a:endParaRPr lang="de-DE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1493658" y="2398737"/>
            <a:ext cx="1656184" cy="504056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/>
              <a:t>AOMcontrol</a:t>
            </a:r>
            <a:endParaRPr lang="de-DE" sz="1400" b="1" i="1" dirty="0"/>
          </a:p>
        </p:txBody>
      </p:sp>
      <p:sp>
        <p:nvSpPr>
          <p:cNvPr id="6" name="Flowchart: Process 5"/>
          <p:cNvSpPr/>
          <p:nvPr/>
        </p:nvSpPr>
        <p:spPr>
          <a:xfrm>
            <a:off x="2576430" y="3144601"/>
            <a:ext cx="2232248" cy="8023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Experiment file, </a:t>
            </a:r>
            <a:r>
              <a:rPr lang="en-US" sz="1400" b="1" i="1" dirty="0" err="1" smtClean="0"/>
              <a:t>ConeMapping.m</a:t>
            </a:r>
            <a:endParaRPr lang="de-DE" sz="1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529117" y="568425"/>
            <a:ext cx="422167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C++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2851" y="568425"/>
            <a:ext cx="690343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Matlab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8384" y="904408"/>
            <a:ext cx="47481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</a:t>
            </a:r>
            <a:endParaRPr lang="de-D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29117" y="904409"/>
            <a:ext cx="593432" cy="27699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</a:t>
            </a:r>
            <a:endParaRPr lang="de-DE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5233689" y="3768031"/>
            <a:ext cx="2212793" cy="802370"/>
          </a:xfrm>
          <a:prstGeom prst="flowChartProcess">
            <a:avLst/>
          </a:prstGeom>
          <a:pattFill prst="pct75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Experiment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user interface,</a:t>
            </a:r>
          </a:p>
          <a:p>
            <a:pPr algn="ctr"/>
            <a:r>
              <a:rPr lang="en-US" sz="1400" b="1" i="1" dirty="0" err="1" smtClean="0"/>
              <a:t>ConeMappingConfig.m</a:t>
            </a:r>
            <a:endParaRPr lang="de-DE" sz="14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419565" y="55303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Language:</a:t>
            </a:r>
            <a:endParaRPr lang="de-DE" sz="1400" dirty="0"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17956" y="889021"/>
            <a:ext cx="117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Modified by: </a:t>
            </a:r>
            <a:endParaRPr lang="de-DE" sz="1400" dirty="0">
              <a:latin typeface="Cambria" panose="02040503050406030204" pitchFamily="18" charset="0"/>
            </a:endParaRPr>
          </a:p>
        </p:txBody>
      </p:sp>
      <p:cxnSp>
        <p:nvCxnSpPr>
          <p:cNvPr id="32" name="Elbow Connector 31"/>
          <p:cNvCxnSpPr>
            <a:stCxn id="5" idx="0"/>
            <a:endCxn id="4" idx="3"/>
          </p:cNvCxnSpPr>
          <p:nvPr/>
        </p:nvCxnSpPr>
        <p:spPr>
          <a:xfrm rot="16200000" flipV="1">
            <a:off x="1891777" y="1968764"/>
            <a:ext cx="661925" cy="19802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5" idx="3"/>
          </p:cNvCxnSpPr>
          <p:nvPr/>
        </p:nvCxnSpPr>
        <p:spPr>
          <a:xfrm rot="16200000" flipV="1">
            <a:off x="3174280" y="2626327"/>
            <a:ext cx="493836" cy="54271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0"/>
            <a:endCxn id="6" idx="3"/>
          </p:cNvCxnSpPr>
          <p:nvPr/>
        </p:nvCxnSpPr>
        <p:spPr>
          <a:xfrm rot="16200000" flipV="1">
            <a:off x="5463260" y="2891205"/>
            <a:ext cx="222245" cy="153140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6725485" y="4766410"/>
            <a:ext cx="2212793" cy="699238"/>
          </a:xfrm>
          <a:prstGeom prst="flowChartProcess">
            <a:avLst/>
          </a:prstGeom>
          <a:pattFill prst="pct75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Config</a:t>
            </a:r>
            <a:r>
              <a:rPr lang="en-US" sz="1400" dirty="0" smtClean="0"/>
              <a:t> window definition, </a:t>
            </a:r>
            <a:r>
              <a:rPr lang="en-US" sz="1400" b="1" i="1" dirty="0" err="1" smtClean="0"/>
              <a:t>ConeMappingConfig.fig</a:t>
            </a:r>
            <a:endParaRPr lang="de-DE" sz="1400" b="1" i="1" dirty="0"/>
          </a:p>
        </p:txBody>
      </p:sp>
      <p:cxnSp>
        <p:nvCxnSpPr>
          <p:cNvPr id="74" name="Elbow Connector 73"/>
          <p:cNvCxnSpPr>
            <a:stCxn id="73" idx="0"/>
            <a:endCxn id="16" idx="3"/>
          </p:cNvCxnSpPr>
          <p:nvPr/>
        </p:nvCxnSpPr>
        <p:spPr>
          <a:xfrm rot="16200000" flipV="1">
            <a:off x="7340585" y="4275113"/>
            <a:ext cx="597194" cy="3854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ocess 126"/>
          <p:cNvSpPr/>
          <p:nvPr/>
        </p:nvSpPr>
        <p:spPr>
          <a:xfrm>
            <a:off x="2576432" y="4926371"/>
            <a:ext cx="2232248" cy="802370"/>
          </a:xfrm>
          <a:prstGeom prst="flowChartProcess">
            <a:avLst/>
          </a:prstGeom>
          <a:pattFill prst="pct75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Experiment subroutines, </a:t>
            </a:r>
            <a:r>
              <a:rPr lang="en-US" sz="1400" b="1" i="1" dirty="0" err="1" smtClean="0"/>
              <a:t>summation.m</a:t>
            </a:r>
            <a:endParaRPr lang="en-US" sz="1400" b="1" i="1" dirty="0" smtClean="0"/>
          </a:p>
        </p:txBody>
      </p:sp>
      <p:cxnSp>
        <p:nvCxnSpPr>
          <p:cNvPr id="132" name="Elbow Connector 131"/>
          <p:cNvCxnSpPr>
            <a:stCxn id="127" idx="0"/>
            <a:endCxn id="6" idx="2"/>
          </p:cNvCxnSpPr>
          <p:nvPr/>
        </p:nvCxnSpPr>
        <p:spPr>
          <a:xfrm rot="16200000" flipV="1">
            <a:off x="3202855" y="4436670"/>
            <a:ext cx="979400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187899" y="3284983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urier" pitchFamily="49" charset="0"/>
              </a:rPr>
              <a:t>CFG.</a:t>
            </a:r>
            <a:r>
              <a:rPr lang="en-US" sz="1000" dirty="0" err="1" smtClean="0"/>
              <a:t>struct</a:t>
            </a:r>
            <a:endParaRPr lang="de-DE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717878" y="263691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latin typeface="Courier" pitchFamily="49" charset="0"/>
              </a:rPr>
              <a:t>Mov.</a:t>
            </a:r>
            <a:r>
              <a:rPr lang="en-US" sz="900" dirty="0" err="1" smtClean="0"/>
              <a:t>struct</a:t>
            </a:r>
            <a:r>
              <a:rPr lang="en-US" sz="900" dirty="0" smtClean="0"/>
              <a:t>,</a:t>
            </a:r>
          </a:p>
          <a:p>
            <a:r>
              <a:rPr lang="en-US" sz="900" dirty="0"/>
              <a:t>a</a:t>
            </a:r>
            <a:r>
              <a:rPr lang="en-US" sz="900" dirty="0" smtClean="0"/>
              <a:t>ka ‘sequence’</a:t>
            </a:r>
            <a:endParaRPr lang="de-DE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747845" y="4293096"/>
            <a:ext cx="1149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+mj-lt"/>
              </a:rPr>
              <a:t>User defined</a:t>
            </a:r>
          </a:p>
          <a:p>
            <a:r>
              <a:rPr lang="en-US" sz="900" dirty="0" smtClean="0">
                <a:latin typeface="+mj-lt"/>
              </a:rPr>
              <a:t>parameters, e.g.</a:t>
            </a:r>
          </a:p>
          <a:p>
            <a:r>
              <a:rPr lang="en-US" sz="900" dirty="0" smtClean="0">
                <a:latin typeface="Courier" pitchFamily="49" charset="0"/>
              </a:rPr>
              <a:t>trial sequence</a:t>
            </a:r>
            <a:endParaRPr lang="de-DE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907992" y="4159672"/>
            <a:ext cx="1045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" pitchFamily="49" charset="0"/>
              </a:rPr>
              <a:t>.fig, </a:t>
            </a:r>
          </a:p>
          <a:p>
            <a:r>
              <a:rPr lang="en-US" sz="1000" dirty="0" smtClean="0"/>
              <a:t>mandatory with </a:t>
            </a:r>
          </a:p>
          <a:p>
            <a:r>
              <a:rPr lang="en-US" sz="1000" dirty="0" err="1" smtClean="0"/>
              <a:t>Config</a:t>
            </a:r>
            <a:r>
              <a:rPr lang="en-US" sz="1000" dirty="0" smtClean="0"/>
              <a:t> window</a:t>
            </a:r>
            <a:endParaRPr lang="de-DE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411760" y="183960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latin typeface="Courier" pitchFamily="49" charset="0"/>
              </a:rPr>
              <a:t>Mov.</a:t>
            </a:r>
            <a:r>
              <a:rPr lang="en-US" sz="900" dirty="0" err="1" smtClean="0"/>
              <a:t>struct</a:t>
            </a:r>
            <a:r>
              <a:rPr lang="en-US" sz="900" dirty="0" smtClean="0"/>
              <a:t>,</a:t>
            </a:r>
          </a:p>
          <a:p>
            <a:r>
              <a:rPr lang="en-US" sz="900" dirty="0"/>
              <a:t>a</a:t>
            </a:r>
            <a:r>
              <a:rPr lang="en-US" sz="900" dirty="0" smtClean="0"/>
              <a:t>ka ‘sequence’</a:t>
            </a:r>
            <a:endParaRPr lang="de-DE" sz="9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529118" y="1268760"/>
            <a:ext cx="57127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must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151118" y="1268757"/>
            <a:ext cx="610256" cy="276999"/>
          </a:xfrm>
          <a:prstGeom prst="rect">
            <a:avLst/>
          </a:prstGeom>
          <a:pattFill prst="pct75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option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19565" y="1253367"/>
            <a:ext cx="967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Presence: </a:t>
            </a:r>
            <a:endParaRPr lang="de-DE" sz="1400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lowchart: Process 128"/>
          <p:cNvSpPr/>
          <p:nvPr/>
        </p:nvSpPr>
        <p:spPr>
          <a:xfrm>
            <a:off x="5833617" y="4169011"/>
            <a:ext cx="2006900" cy="802370"/>
          </a:xfrm>
          <a:prstGeom prst="flowChartProcess">
            <a:avLst/>
          </a:prstGeom>
          <a:solidFill>
            <a:srgbClr val="FDDFC7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dirty="0"/>
          </a:p>
        </p:txBody>
      </p:sp>
      <p:sp>
        <p:nvSpPr>
          <p:cNvPr id="128" name="Flowchart: Process 127"/>
          <p:cNvSpPr/>
          <p:nvPr/>
        </p:nvSpPr>
        <p:spPr>
          <a:xfrm>
            <a:off x="5736033" y="4103397"/>
            <a:ext cx="2030206" cy="802370"/>
          </a:xfrm>
          <a:prstGeom prst="flowChartProcess">
            <a:avLst/>
          </a:prstGeom>
          <a:solidFill>
            <a:srgbClr val="FDDFC7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73304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Software Structure Overview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901132" y="1916832"/>
            <a:ext cx="1872208" cy="591434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MSCGui</a:t>
            </a:r>
            <a:endParaRPr lang="de-DE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3503398" y="2996952"/>
            <a:ext cx="1656184" cy="504056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AOMcontrol</a:t>
            </a:r>
            <a:endParaRPr lang="de-DE" sz="1400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5662044" y="4034681"/>
            <a:ext cx="2027460" cy="8023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Experiment</a:t>
            </a:r>
            <a:endParaRPr lang="de-DE" sz="1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267337" y="1428166"/>
            <a:ext cx="422167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C++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1071" y="1428166"/>
            <a:ext cx="690343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Matlab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6604" y="1764149"/>
            <a:ext cx="47481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</a:t>
            </a:r>
            <a:endParaRPr lang="de-D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67337" y="1764150"/>
            <a:ext cx="593432" cy="27699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266159" y="141277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Language:</a:t>
            </a:r>
            <a:endParaRPr lang="de-DE" sz="1400" dirty="0"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84168" y="1748762"/>
            <a:ext cx="117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Modified by: </a:t>
            </a:r>
            <a:endParaRPr lang="de-DE" sz="1400" dirty="0">
              <a:latin typeface="Cambria" panose="02040503050406030204" pitchFamily="18" charset="0"/>
            </a:endParaRPr>
          </a:p>
        </p:txBody>
      </p:sp>
      <p:cxnSp>
        <p:nvCxnSpPr>
          <p:cNvPr id="32" name="Elbow Connector 31"/>
          <p:cNvCxnSpPr>
            <a:stCxn id="5" idx="0"/>
            <a:endCxn id="4" idx="3"/>
          </p:cNvCxnSpPr>
          <p:nvPr/>
        </p:nvCxnSpPr>
        <p:spPr>
          <a:xfrm rot="16200000" flipV="1">
            <a:off x="3160214" y="1825676"/>
            <a:ext cx="784403" cy="155815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5" idx="3"/>
          </p:cNvCxnSpPr>
          <p:nvPr/>
        </p:nvCxnSpPr>
        <p:spPr>
          <a:xfrm rot="16200000" flipV="1">
            <a:off x="5524828" y="2883735"/>
            <a:ext cx="785701" cy="151619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675774" y="324161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latin typeface="Monospac821 BT" panose="020B0609020202020204" pitchFamily="49" charset="0"/>
              </a:rPr>
              <a:t>Mov</a:t>
            </a:r>
            <a:r>
              <a:rPr lang="en-US" sz="900" dirty="0" smtClean="0">
                <a:latin typeface="Courier" pitchFamily="49" charset="0"/>
              </a:rPr>
              <a:t> </a:t>
            </a:r>
            <a:r>
              <a:rPr lang="en-US" sz="900" dirty="0" err="1" smtClean="0">
                <a:latin typeface="Cambria" panose="02040503050406030204" pitchFamily="18" charset="0"/>
              </a:rPr>
              <a:t>struct</a:t>
            </a:r>
            <a:r>
              <a:rPr lang="en-US" sz="900" dirty="0" smtClean="0">
                <a:latin typeface="Cambria" panose="02040503050406030204" pitchFamily="18" charset="0"/>
              </a:rPr>
              <a:t>,</a:t>
            </a:r>
          </a:p>
          <a:p>
            <a:r>
              <a:rPr lang="en-US" sz="900" dirty="0">
                <a:latin typeface="Cambria" panose="02040503050406030204" pitchFamily="18" charset="0"/>
              </a:rPr>
              <a:t>a</a:t>
            </a:r>
            <a:r>
              <a:rPr lang="en-US" sz="900" dirty="0" smtClean="0">
                <a:latin typeface="Cambria" panose="02040503050406030204" pitchFamily="18" charset="0"/>
              </a:rPr>
              <a:t>ka ‘sequence’</a:t>
            </a:r>
            <a:endParaRPr lang="de-DE" sz="900" dirty="0">
              <a:latin typeface="Cambria" panose="020405030504060302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331491" y="22125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</a:rPr>
              <a:t>Low-level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commands</a:t>
            </a:r>
            <a:endParaRPr lang="de-DE" sz="900" dirty="0">
              <a:latin typeface="Cambria" panose="020405030504060302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577673" y="5020434"/>
            <a:ext cx="23762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</a:rPr>
              <a:t>User defines experimental design, 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stimulus geometry, number of trials, etc.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in experimental file and possible auxiliary files (</a:t>
            </a:r>
            <a:r>
              <a:rPr lang="en-US" sz="900" dirty="0" err="1" smtClean="0">
                <a:latin typeface="Cambria" panose="02040503050406030204" pitchFamily="18" charset="0"/>
              </a:rPr>
              <a:t>Config</a:t>
            </a:r>
            <a:r>
              <a:rPr lang="en-US" sz="900" dirty="0" smtClean="0">
                <a:latin typeface="Cambria" panose="02040503050406030204" pitchFamily="18" charset="0"/>
              </a:rPr>
              <a:t> window) and subroutines, see following pages.</a:t>
            </a:r>
            <a:endParaRPr lang="de-DE" sz="900" dirty="0">
              <a:latin typeface="Cambria" panose="02040503050406030204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419872" y="3573016"/>
            <a:ext cx="222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</a:rPr>
              <a:t>Interface converting user defined </a:t>
            </a:r>
          </a:p>
          <a:p>
            <a:r>
              <a:rPr lang="en-US" sz="900" dirty="0">
                <a:latin typeface="Cambria" panose="02040503050406030204" pitchFamily="18" charset="0"/>
              </a:rPr>
              <a:t>d</a:t>
            </a:r>
            <a:r>
              <a:rPr lang="en-US" sz="900" dirty="0" smtClean="0">
                <a:latin typeface="Cambria" panose="02040503050406030204" pitchFamily="18" charset="0"/>
              </a:rPr>
              <a:t>isplay items into </a:t>
            </a:r>
            <a:r>
              <a:rPr lang="en-US" sz="900" dirty="0" err="1" smtClean="0">
                <a:latin typeface="Cambria" panose="02040503050406030204" pitchFamily="18" charset="0"/>
              </a:rPr>
              <a:t>MSCGui</a:t>
            </a:r>
            <a:r>
              <a:rPr lang="en-US" sz="900" dirty="0" smtClean="0">
                <a:latin typeface="Cambria" panose="02040503050406030204" pitchFamily="18" charset="0"/>
              </a:rPr>
              <a:t> usable format, 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provides visible feedback to operator </a:t>
            </a:r>
          </a:p>
          <a:p>
            <a:r>
              <a:rPr lang="en-US" sz="900" dirty="0">
                <a:latin typeface="Cambria" panose="02040503050406030204" pitchFamily="18" charset="0"/>
              </a:rPr>
              <a:t>d</a:t>
            </a:r>
            <a:r>
              <a:rPr lang="en-US" sz="900" dirty="0" smtClean="0">
                <a:latin typeface="Cambria" panose="02040503050406030204" pitchFamily="18" charset="0"/>
              </a:rPr>
              <a:t>uring experiments, manages 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experimental files in selectable list </a:t>
            </a:r>
          </a:p>
          <a:p>
            <a:endParaRPr lang="de-DE" sz="900" dirty="0">
              <a:latin typeface="Cambria" panose="020405030504060302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4359" y="2604449"/>
            <a:ext cx="227337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</a:rPr>
              <a:t>Image stabilization, retinal tracking, </a:t>
            </a:r>
          </a:p>
          <a:p>
            <a:r>
              <a:rPr lang="en-US" sz="900" dirty="0">
                <a:latin typeface="Cambria" panose="02040503050406030204" pitchFamily="18" charset="0"/>
              </a:rPr>
              <a:t>v</a:t>
            </a:r>
            <a:r>
              <a:rPr lang="en-US" sz="900" dirty="0" smtClean="0">
                <a:latin typeface="Cambria" panose="02040503050406030204" pitchFamily="18" charset="0"/>
              </a:rPr>
              <a:t>ideo acquisition, rudimentary stimulus 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control (e.g. flash frequency, tracking gain,</a:t>
            </a:r>
          </a:p>
          <a:p>
            <a:r>
              <a:rPr lang="en-US" sz="900" dirty="0">
                <a:latin typeface="Cambria" panose="02040503050406030204" pitchFamily="18" charset="0"/>
              </a:rPr>
              <a:t>e</a:t>
            </a:r>
            <a:r>
              <a:rPr lang="en-US" sz="900" dirty="0" smtClean="0">
                <a:latin typeface="Cambria" panose="02040503050406030204" pitchFamily="18" charset="0"/>
              </a:rPr>
              <a:t>tc.), retinal location selection by 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mouse clicking. Provides drive signals to 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control AOM voltages. 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[MSC: Map Seeking Circuit algorithm]</a:t>
            </a:r>
            <a:endParaRPr lang="de-DE" sz="9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C:\Users\wmh\Desktop\M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32" y="3756062"/>
            <a:ext cx="1914779" cy="15607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mh\Desktop\AOM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44" y="4442960"/>
            <a:ext cx="1551706" cy="194938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4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lowchart: Process 129"/>
          <p:cNvSpPr/>
          <p:nvPr/>
        </p:nvSpPr>
        <p:spPr>
          <a:xfrm>
            <a:off x="1221585" y="3974387"/>
            <a:ext cx="2232248" cy="802370"/>
          </a:xfrm>
          <a:prstGeom prst="flowChartProcess">
            <a:avLst/>
          </a:prstGeom>
          <a:solidFill>
            <a:srgbClr val="FDDFC7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dirty="0"/>
          </a:p>
        </p:txBody>
      </p:sp>
      <p:sp>
        <p:nvSpPr>
          <p:cNvPr id="131" name="Flowchart: Process 130"/>
          <p:cNvSpPr/>
          <p:nvPr/>
        </p:nvSpPr>
        <p:spPr>
          <a:xfrm>
            <a:off x="1149577" y="3908303"/>
            <a:ext cx="2232248" cy="802370"/>
          </a:xfrm>
          <a:prstGeom prst="flowChartProcess">
            <a:avLst/>
          </a:prstGeom>
          <a:solidFill>
            <a:srgbClr val="FDDFC7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57" y="351440"/>
            <a:ext cx="8229600" cy="7733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Experiment Structure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077110" y="1916832"/>
            <a:ext cx="2232248" cy="8023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Experiment file, </a:t>
            </a:r>
            <a:r>
              <a:rPr lang="en-US" sz="1400" b="1" i="1" dirty="0" err="1" smtClean="0"/>
              <a:t>ConeMapping.m</a:t>
            </a:r>
            <a:endParaRPr lang="de-DE" sz="1400" b="1" i="1" dirty="0"/>
          </a:p>
        </p:txBody>
      </p:sp>
      <p:sp>
        <p:nvSpPr>
          <p:cNvPr id="16" name="Flowchart: Process 15"/>
          <p:cNvSpPr/>
          <p:nvPr/>
        </p:nvSpPr>
        <p:spPr>
          <a:xfrm>
            <a:off x="4420488" y="2848616"/>
            <a:ext cx="2212793" cy="802370"/>
          </a:xfrm>
          <a:prstGeom prst="flowChartProcess">
            <a:avLst/>
          </a:prstGeom>
          <a:pattFill prst="pct9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Experiment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user interface,</a:t>
            </a:r>
          </a:p>
          <a:p>
            <a:pPr algn="ctr"/>
            <a:r>
              <a:rPr lang="en-US" sz="1400" b="1" i="1" dirty="0" err="1" smtClean="0"/>
              <a:t>ConeMappingConfig.m</a:t>
            </a:r>
            <a:endParaRPr lang="de-DE" sz="1400" b="1" i="1" dirty="0"/>
          </a:p>
        </p:txBody>
      </p:sp>
      <p:cxnSp>
        <p:nvCxnSpPr>
          <p:cNvPr id="58" name="Elbow Connector 57"/>
          <p:cNvCxnSpPr>
            <a:stCxn id="16" idx="0"/>
            <a:endCxn id="6" idx="3"/>
          </p:cNvCxnSpPr>
          <p:nvPr/>
        </p:nvCxnSpPr>
        <p:spPr>
          <a:xfrm rot="16200000" flipV="1">
            <a:off x="4152823" y="1474553"/>
            <a:ext cx="530599" cy="221752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6344036" y="4237480"/>
            <a:ext cx="2212793" cy="699238"/>
          </a:xfrm>
          <a:prstGeom prst="flowChartProcess">
            <a:avLst/>
          </a:prstGeom>
          <a:pattFill prst="pct9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Config</a:t>
            </a:r>
            <a:r>
              <a:rPr lang="en-US" sz="1400" dirty="0" smtClean="0"/>
              <a:t> window definition, </a:t>
            </a:r>
            <a:r>
              <a:rPr lang="en-US" sz="1400" b="1" i="1" dirty="0" err="1" smtClean="0"/>
              <a:t>ConeMappingConfig.fig</a:t>
            </a:r>
            <a:endParaRPr lang="de-DE" sz="1400" b="1" i="1" dirty="0"/>
          </a:p>
        </p:txBody>
      </p:sp>
      <p:cxnSp>
        <p:nvCxnSpPr>
          <p:cNvPr id="74" name="Elbow Connector 73"/>
          <p:cNvCxnSpPr>
            <a:stCxn id="73" idx="0"/>
            <a:endCxn id="16" idx="3"/>
          </p:cNvCxnSpPr>
          <p:nvPr/>
        </p:nvCxnSpPr>
        <p:spPr>
          <a:xfrm rot="16200000" flipV="1">
            <a:off x="6548018" y="3335065"/>
            <a:ext cx="987679" cy="81715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ocess 126"/>
          <p:cNvSpPr/>
          <p:nvPr/>
        </p:nvSpPr>
        <p:spPr>
          <a:xfrm>
            <a:off x="1077112" y="3836295"/>
            <a:ext cx="2232248" cy="802370"/>
          </a:xfrm>
          <a:prstGeom prst="flowChartProcess">
            <a:avLst/>
          </a:prstGeom>
          <a:pattFill prst="pct9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Experiment subroutines, e.g. </a:t>
            </a:r>
            <a:r>
              <a:rPr lang="en-US" sz="1400" b="1" i="1" dirty="0" err="1" smtClean="0"/>
              <a:t>summation.m</a:t>
            </a:r>
            <a:endParaRPr lang="en-US" sz="1400" b="1" i="1" dirty="0" smtClean="0"/>
          </a:p>
        </p:txBody>
      </p:sp>
      <p:cxnSp>
        <p:nvCxnSpPr>
          <p:cNvPr id="132" name="Elbow Connector 131"/>
          <p:cNvCxnSpPr>
            <a:stCxn id="127" idx="0"/>
            <a:endCxn id="6" idx="2"/>
          </p:cNvCxnSpPr>
          <p:nvPr/>
        </p:nvCxnSpPr>
        <p:spPr>
          <a:xfrm rot="16200000" flipV="1">
            <a:off x="1634689" y="3277748"/>
            <a:ext cx="1117093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020416" y="2071796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onospac821 BT" panose="020B0609020202020204" pitchFamily="49" charset="0"/>
              </a:rPr>
              <a:t>CFG</a:t>
            </a:r>
            <a:r>
              <a:rPr lang="en-US" sz="1000" dirty="0" smtClean="0">
                <a:latin typeface="Courier" pitchFamily="49" charset="0"/>
              </a:rPr>
              <a:t> </a:t>
            </a:r>
            <a:r>
              <a:rPr lang="en-US" sz="1000" dirty="0" err="1" smtClean="0">
                <a:latin typeface="Cambria" panose="02040503050406030204" pitchFamily="18" charset="0"/>
              </a:rPr>
              <a:t>struct</a:t>
            </a:r>
            <a:endParaRPr lang="de-DE" sz="1000" dirty="0">
              <a:latin typeface="Cambria" panose="020405030504060302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193237" y="3098570"/>
            <a:ext cx="1149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mbria" panose="02040503050406030204" pitchFamily="18" charset="0"/>
              </a:rPr>
              <a:t>User defined</a:t>
            </a:r>
          </a:p>
          <a:p>
            <a:r>
              <a:rPr lang="en-US" sz="900" dirty="0" smtClean="0">
                <a:latin typeface="Cambria" panose="02040503050406030204" pitchFamily="18" charset="0"/>
              </a:rPr>
              <a:t>parameters, e.g.</a:t>
            </a:r>
          </a:p>
          <a:p>
            <a:r>
              <a:rPr lang="en-US" sz="900" dirty="0" smtClean="0">
                <a:latin typeface="Monospac821 BT" panose="020B0609020202020204" pitchFamily="49" charset="0"/>
              </a:rPr>
              <a:t>trial sequence</a:t>
            </a:r>
            <a:endParaRPr lang="de-DE" sz="900" dirty="0">
              <a:latin typeface="Monospac821 BT" panose="020B0609020202020204" pitchFamily="49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450432" y="3466642"/>
            <a:ext cx="10935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onospac821 BT" panose="020B0609020202020204" pitchFamily="49" charset="0"/>
              </a:rPr>
              <a:t>.fig</a:t>
            </a:r>
            <a:r>
              <a:rPr lang="en-US" sz="1000" dirty="0" smtClean="0">
                <a:latin typeface="Courier" pitchFamily="49" charset="0"/>
              </a:rPr>
              <a:t>, </a:t>
            </a:r>
          </a:p>
          <a:p>
            <a:r>
              <a:rPr lang="en-US" sz="1000" dirty="0" smtClean="0">
                <a:latin typeface="Cambria" panose="02040503050406030204" pitchFamily="18" charset="0"/>
              </a:rPr>
              <a:t>mandatory with </a:t>
            </a:r>
          </a:p>
          <a:p>
            <a:r>
              <a:rPr lang="en-US" sz="1000" dirty="0" err="1" smtClean="0">
                <a:latin typeface="Cambria" panose="02040503050406030204" pitchFamily="18" charset="0"/>
              </a:rPr>
              <a:t>Config</a:t>
            </a:r>
            <a:r>
              <a:rPr lang="en-US" sz="1000" dirty="0" smtClean="0">
                <a:latin typeface="Cambria" panose="02040503050406030204" pitchFamily="18" charset="0"/>
              </a:rPr>
              <a:t> window</a:t>
            </a:r>
            <a:endParaRPr lang="de-DE" sz="1000" dirty="0">
              <a:latin typeface="Cambria" panose="020405030504060302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08304" y="1212145"/>
            <a:ext cx="57127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must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930304" y="1212142"/>
            <a:ext cx="610256" cy="276999"/>
          </a:xfrm>
          <a:prstGeom prst="rect">
            <a:avLst/>
          </a:prstGeom>
          <a:pattFill prst="pct90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option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362367" y="1196752"/>
            <a:ext cx="927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Presence:</a:t>
            </a:r>
            <a:endParaRPr lang="de-DE" sz="1400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2200" y="154815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Cambria" panose="02040503050406030204" pitchFamily="18" charset="0"/>
              </a:rPr>
              <a:t>T</a:t>
            </a:r>
            <a:r>
              <a:rPr lang="en-US" sz="900" i="1" dirty="0" smtClean="0">
                <a:latin typeface="Cambria" panose="02040503050406030204" pitchFamily="18" charset="0"/>
              </a:rPr>
              <a:t>his structure of files and their dependencies is a product of a grown and ongoing development and is by no means optimal. Improvements  are very possible and welcome. </a:t>
            </a:r>
            <a:endParaRPr lang="de-DE" sz="900" i="1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C:\Users\wmh\Desktop\CF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744124"/>
            <a:ext cx="1008112" cy="19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mh\Desktop\summ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35" y="4959786"/>
            <a:ext cx="1730748" cy="12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Experiment file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e.g. </a:t>
            </a:r>
            <a:r>
              <a:rPr lang="en-US" sz="2200" dirty="0" err="1" smtClean="0"/>
              <a:t>ConeMapping.m</a:t>
            </a:r>
            <a:r>
              <a:rPr lang="en-US" sz="2200" i="1" dirty="0" smtClean="0">
                <a:latin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</a:rPr>
              <a:t>(in ‘Experiment’ folder)</a:t>
            </a:r>
            <a:endParaRPr lang="de-DE" sz="22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7" y="1412776"/>
            <a:ext cx="848309" cy="7078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en-US" sz="2000" dirty="0" smtClean="0">
                <a:solidFill>
                  <a:schemeClr val="bg1"/>
                </a:solidFill>
              </a:rPr>
              <a:t>oes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3898" y="1427420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Controls </a:t>
            </a:r>
            <a:r>
              <a:rPr lang="en-US" sz="2000" dirty="0" err="1" smtClean="0">
                <a:latin typeface="+mj-lt"/>
              </a:rPr>
              <a:t>AOMcontrol</a:t>
            </a:r>
            <a:r>
              <a:rPr lang="en-US" sz="2000" dirty="0" smtClean="0">
                <a:latin typeface="Cambria" panose="02040503050406030204" pitchFamily="18" charset="0"/>
              </a:rPr>
              <a:t> behavior during experiment </a:t>
            </a:r>
            <a:br>
              <a:rPr lang="en-US" sz="2000" dirty="0" smtClean="0">
                <a:latin typeface="Cambria" panose="02040503050406030204" pitchFamily="18" charset="0"/>
              </a:rPr>
            </a:br>
            <a:r>
              <a:rPr lang="en-US" sz="2000" dirty="0" smtClean="0">
                <a:latin typeface="Cambria" panose="02040503050406030204" pitchFamily="18" charset="0"/>
              </a:rPr>
              <a:t>(e.g. subject input controls, trial progression rules)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Provides necessary parameters for</a:t>
            </a:r>
            <a:r>
              <a:rPr lang="en-US" sz="2000" dirty="0" smtClean="0"/>
              <a:t> </a:t>
            </a:r>
            <a:r>
              <a:rPr lang="en-US" sz="2000" dirty="0" err="1" smtClean="0"/>
              <a:t>AOMcontrol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(e.g. </a:t>
            </a:r>
            <a:r>
              <a:rPr lang="en-US" dirty="0" err="1" smtClean="0">
                <a:latin typeface="Monospac821 BT" panose="020B0609020202020204" pitchFamily="49" charset="0"/>
              </a:rPr>
              <a:t>StimParams</a:t>
            </a:r>
            <a:r>
              <a:rPr lang="en-US" dirty="0" smtClean="0">
                <a:latin typeface="Monospac821 BT" panose="020B0609020202020204" pitchFamily="49" charset="0"/>
              </a:rPr>
              <a:t>, SYSPARAMS, </a:t>
            </a:r>
            <a:r>
              <a:rPr lang="en-US" dirty="0" err="1" smtClean="0">
                <a:latin typeface="Monospac821 BT" panose="020B0609020202020204" pitchFamily="49" charset="0"/>
              </a:rPr>
              <a:t>VideoParams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Creates </a:t>
            </a:r>
            <a:r>
              <a:rPr lang="en-US" sz="2000" dirty="0" err="1" smtClean="0">
                <a:latin typeface="Cambria" panose="02040503050406030204" pitchFamily="18" charset="0"/>
              </a:rPr>
              <a:t>struct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Monospac821 BT" panose="020B0609020202020204" pitchFamily="49" charset="0"/>
              </a:rPr>
              <a:t>Mov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for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AOMcontrol’s</a:t>
            </a:r>
            <a:r>
              <a:rPr lang="en-US" sz="2000" dirty="0" smtClean="0"/>
              <a:t> </a:t>
            </a:r>
            <a:r>
              <a:rPr lang="en-US" dirty="0" err="1">
                <a:latin typeface="Monospac821 BT" panose="020B0609020202020204" pitchFamily="49" charset="0"/>
              </a:rPr>
              <a:t>P</a:t>
            </a:r>
            <a:r>
              <a:rPr lang="en-US" dirty="0" err="1" smtClean="0">
                <a:latin typeface="Monospac821 BT" panose="020B0609020202020204" pitchFamily="49" charset="0"/>
              </a:rPr>
              <a:t>laymovie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Creates psychophysical result files (.mat) for analysis after experiment</a:t>
            </a:r>
          </a:p>
          <a:p>
            <a:r>
              <a:rPr lang="en-US" sz="2000" dirty="0" smtClean="0"/>
              <a:t> </a:t>
            </a:r>
            <a:br>
              <a:rPr lang="en-US" sz="2000" dirty="0" smtClean="0"/>
            </a:b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9929" y="4293096"/>
            <a:ext cx="84830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Needs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71837" y="1418549"/>
            <a:ext cx="7508885" cy="2298483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owchart: Process 9"/>
          <p:cNvSpPr/>
          <p:nvPr/>
        </p:nvSpPr>
        <p:spPr>
          <a:xfrm>
            <a:off x="1171837" y="4293096"/>
            <a:ext cx="7508886" cy="18722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263898" y="4293096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Has to reside in Experiment subfolder for it to appear in </a:t>
            </a:r>
            <a:r>
              <a:rPr lang="en-US" sz="2000" dirty="0" err="1" smtClean="0">
                <a:latin typeface="Cambria" panose="02040503050406030204" pitchFamily="18" charset="0"/>
              </a:rPr>
              <a:t>AOMcontrol’s</a:t>
            </a:r>
            <a:r>
              <a:rPr lang="en-US" sz="2000" dirty="0" smtClean="0">
                <a:latin typeface="Cambria" panose="02040503050406030204" pitchFamily="18" charset="0"/>
              </a:rPr>
              <a:t> experiment dropdown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Depending on usage needs external </a:t>
            </a:r>
            <a:r>
              <a:rPr lang="en-US" sz="2000" dirty="0" err="1" smtClean="0">
                <a:latin typeface="Cambria" panose="02040503050406030204" pitchFamily="18" charset="0"/>
              </a:rPr>
              <a:t>Config</a:t>
            </a:r>
            <a:r>
              <a:rPr lang="en-US" sz="2000" dirty="0" smtClean="0">
                <a:latin typeface="Cambria" panose="02040503050406030204" pitchFamily="18" charset="0"/>
              </a:rPr>
              <a:t> window (e.g. stimulus size, wavelength, etc.) and subroutines for advanced user input (e.g. for cone-targeted stimulus definition)</a:t>
            </a:r>
            <a:endParaRPr lang="de-DE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3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Experiment file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e.g. </a:t>
            </a:r>
            <a:r>
              <a:rPr lang="en-US" sz="2200" dirty="0" err="1" smtClean="0"/>
              <a:t>ConeMapping.m</a:t>
            </a:r>
            <a:r>
              <a:rPr lang="en-US" sz="2200" i="1" dirty="0" smtClean="0">
                <a:latin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</a:rPr>
              <a:t>(in ‘Experiment’ folder)</a:t>
            </a:r>
            <a:endParaRPr lang="de-DE" sz="22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7" y="1412776"/>
            <a:ext cx="848309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Edit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3898" y="142742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List specific functions and variables to edit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de-DE" sz="2000" dirty="0"/>
          </a:p>
        </p:txBody>
      </p:sp>
      <p:sp>
        <p:nvSpPr>
          <p:cNvPr id="9" name="Flowchart: Process 8"/>
          <p:cNvSpPr/>
          <p:nvPr/>
        </p:nvSpPr>
        <p:spPr>
          <a:xfrm>
            <a:off x="1171837" y="1418549"/>
            <a:ext cx="7508885" cy="1866435"/>
          </a:xfrm>
          <a:prstGeom prst="flowChart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Experiment subroutine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e.g. </a:t>
            </a:r>
            <a:r>
              <a:rPr lang="en-US" sz="2200" dirty="0" err="1" smtClean="0"/>
              <a:t>summation.m</a:t>
            </a:r>
            <a:r>
              <a:rPr lang="en-US" sz="2200" dirty="0" smtClean="0"/>
              <a:t> </a:t>
            </a:r>
            <a:r>
              <a:rPr lang="en-US" sz="2200" i="1" dirty="0" smtClean="0">
                <a:latin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</a:rPr>
              <a:t>(in </a:t>
            </a:r>
            <a:r>
              <a:rPr lang="en-US" sz="2200" dirty="0" err="1" smtClean="0">
                <a:latin typeface="Cambria" panose="02040503050406030204" pitchFamily="18" charset="0"/>
              </a:rPr>
              <a:t>AOMcontrol</a:t>
            </a:r>
            <a:r>
              <a:rPr lang="en-US" sz="2200" dirty="0" smtClean="0">
                <a:latin typeface="Cambria" panose="02040503050406030204" pitchFamily="18" charset="0"/>
              </a:rPr>
              <a:t> main folder)</a:t>
            </a:r>
            <a:endParaRPr lang="de-DE" sz="22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262" y="1412776"/>
            <a:ext cx="848308" cy="7078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Does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427420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Controls additional experiment parameters that are too specific for experiment base files, e.g. cone targeted stimulus 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Provides trial sequence for main experiment routine</a:t>
            </a: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663" y="4293096"/>
            <a:ext cx="84830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Needs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67571" y="1418549"/>
            <a:ext cx="7508885" cy="1866435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owchart: Process 9"/>
          <p:cNvSpPr/>
          <p:nvPr/>
        </p:nvSpPr>
        <p:spPr>
          <a:xfrm>
            <a:off x="1167570" y="4293096"/>
            <a:ext cx="7580893" cy="168638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259632" y="4293096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Uses additional scripts for advanced functionality, e.g. to produce a frame averaged image to select cones for stimulation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Resides in </a:t>
            </a:r>
            <a:r>
              <a:rPr lang="en-US" sz="2000" dirty="0" err="1" smtClean="0">
                <a:latin typeface="Cambria" panose="02040503050406030204" pitchFamily="18" charset="0"/>
              </a:rPr>
              <a:t>AOMcontrol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main folder</a:t>
            </a:r>
            <a:endParaRPr lang="de-DE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4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Experiment subroutine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e.g. </a:t>
            </a:r>
            <a:r>
              <a:rPr lang="en-US" sz="2200" dirty="0" err="1" smtClean="0"/>
              <a:t>summation.m</a:t>
            </a:r>
            <a:r>
              <a:rPr lang="en-US" sz="2200" dirty="0" smtClean="0"/>
              <a:t> </a:t>
            </a:r>
            <a:r>
              <a:rPr lang="en-US" sz="2200" i="1" dirty="0" smtClean="0">
                <a:latin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</a:rPr>
              <a:t>(in </a:t>
            </a:r>
            <a:r>
              <a:rPr lang="en-US" sz="2200" dirty="0" err="1" smtClean="0">
                <a:latin typeface="Cambria" panose="02040503050406030204" pitchFamily="18" charset="0"/>
              </a:rPr>
              <a:t>AOMcontrol</a:t>
            </a:r>
            <a:r>
              <a:rPr lang="en-US" sz="2200" dirty="0" smtClean="0">
                <a:latin typeface="Cambria" panose="02040503050406030204" pitchFamily="18" charset="0"/>
              </a:rPr>
              <a:t> main folder)</a:t>
            </a:r>
            <a:endParaRPr lang="de-DE" sz="22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262" y="1412776"/>
            <a:ext cx="848308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Edit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427420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List specific functions and variables to edit</a:t>
            </a:r>
            <a:r>
              <a:rPr lang="en-US" sz="2000" dirty="0"/>
              <a:t/>
            </a:r>
            <a:br>
              <a:rPr lang="en-US" sz="2000" dirty="0"/>
            </a:b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67571" y="1418549"/>
            <a:ext cx="7508885" cy="1866435"/>
          </a:xfrm>
          <a:prstGeom prst="flowChart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0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Experiment </a:t>
            </a:r>
            <a:r>
              <a:rPr lang="en-US" dirty="0" err="1" smtClean="0">
                <a:latin typeface="Cambria" panose="02040503050406030204" pitchFamily="18" charset="0"/>
              </a:rPr>
              <a:t>config</a:t>
            </a:r>
            <a:r>
              <a:rPr lang="en-US" dirty="0" smtClean="0">
                <a:latin typeface="Cambria" panose="02040503050406030204" pitchFamily="18" charset="0"/>
              </a:rPr>
              <a:t> user interface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e.g. </a:t>
            </a:r>
            <a:r>
              <a:rPr lang="en-US" sz="2200" dirty="0" err="1" smtClean="0"/>
              <a:t>ConeMappingConfig.m</a:t>
            </a:r>
            <a:r>
              <a:rPr lang="en-US" sz="2200" i="1" dirty="0" smtClean="0">
                <a:latin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</a:rPr>
              <a:t>(in ‘Experiment’ folder)</a:t>
            </a:r>
            <a:endParaRPr lang="de-DE" sz="2200" i="1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261" y="1412776"/>
            <a:ext cx="848309" cy="7694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oes</a:t>
            </a:r>
          </a:p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427420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Aka ‘the </a:t>
            </a:r>
            <a:r>
              <a:rPr lang="en-US" sz="2000" dirty="0" err="1" smtClean="0">
                <a:latin typeface="Cambria" panose="02040503050406030204" pitchFamily="18" charset="0"/>
              </a:rPr>
              <a:t>config</a:t>
            </a:r>
            <a:r>
              <a:rPr lang="en-US" sz="2000" dirty="0" smtClean="0">
                <a:latin typeface="Cambria" panose="02040503050406030204" pitchFamily="18" charset="0"/>
              </a:rPr>
              <a:t> window’, defines experiment parameters in a more user friendly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Populates </a:t>
            </a:r>
            <a:r>
              <a:rPr lang="en-US" sz="2000" dirty="0" smtClean="0">
                <a:latin typeface="Monospac821 BT" panose="020B0609020202020204" pitchFamily="49" charset="0"/>
              </a:rPr>
              <a:t>CFG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struct</a:t>
            </a:r>
            <a:r>
              <a:rPr lang="en-US" sz="2000" dirty="0" smtClean="0">
                <a:latin typeface="Cambria" panose="02040503050406030204" pitchFamily="18" charset="0"/>
              </a:rPr>
              <a:t> for experiment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Saves current </a:t>
            </a:r>
            <a:r>
              <a:rPr lang="en-US" sz="2000" dirty="0" err="1" smtClean="0">
                <a:latin typeface="Cambria" panose="02040503050406030204" pitchFamily="18" charset="0"/>
              </a:rPr>
              <a:t>gui</a:t>
            </a:r>
            <a:r>
              <a:rPr lang="en-US" sz="2000" dirty="0" smtClean="0">
                <a:latin typeface="Cambria" panose="02040503050406030204" pitchFamily="18" charset="0"/>
              </a:rPr>
              <a:t> settings in .mat file (in </a:t>
            </a:r>
            <a:r>
              <a:rPr lang="en-US" sz="2000" dirty="0" err="1" smtClean="0">
                <a:latin typeface="Cambria" panose="02040503050406030204" pitchFamily="18" charset="0"/>
              </a:rPr>
              <a:t>AOMcontrol</a:t>
            </a:r>
            <a:r>
              <a:rPr lang="en-US" sz="2000" dirty="0" smtClean="0">
                <a:latin typeface="Cambria" panose="02040503050406030204" pitchFamily="18" charset="0"/>
              </a:rPr>
              <a:t> folder, e.g. </a:t>
            </a:r>
            <a:r>
              <a:rPr lang="en-US" sz="2000" dirty="0" err="1" smtClean="0">
                <a:latin typeface="+mj-lt"/>
              </a:rPr>
              <a:t>lastSensitivityCFG.mat</a:t>
            </a:r>
            <a:r>
              <a:rPr lang="en-US" sz="2000" dirty="0" smtClean="0">
                <a:latin typeface="Cambria" panose="020405030504060302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Can be re-used for multiple experiment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663" y="4293096"/>
            <a:ext cx="84830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Needs</a:t>
            </a:r>
          </a:p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67571" y="1418549"/>
            <a:ext cx="7508885" cy="2154467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owchart: Process 9"/>
          <p:cNvSpPr/>
          <p:nvPr/>
        </p:nvSpPr>
        <p:spPr>
          <a:xfrm>
            <a:off x="1167570" y="4293096"/>
            <a:ext cx="7580893" cy="168638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259632" y="4293096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Best created through </a:t>
            </a:r>
            <a:r>
              <a:rPr lang="en-US" sz="2000" dirty="0" err="1" smtClean="0">
                <a:latin typeface="Cambria" panose="02040503050406030204" pitchFamily="18" charset="0"/>
              </a:rPr>
              <a:t>Matlab’s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smtClean="0"/>
              <a:t>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.m and .fig file have to reside in the same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Dependencies between .m and .fig are best handled by </a:t>
            </a:r>
            <a:r>
              <a:rPr lang="en-US" sz="2000" dirty="0" err="1" smtClean="0">
                <a:latin typeface="Cambria" panose="02040503050406030204" pitchFamily="18" charset="0"/>
              </a:rPr>
              <a:t>Matlab</a:t>
            </a:r>
            <a:r>
              <a:rPr lang="en-US" sz="2000" dirty="0" smtClean="0">
                <a:latin typeface="Cambria" panose="02040503050406030204" pitchFamily="18" charset="0"/>
              </a:rPr>
              <a:t>, e.g. file name changes should be done by ‘Save as…’ command in </a:t>
            </a:r>
            <a:r>
              <a:rPr lang="en-US" sz="2000" dirty="0" smtClean="0">
                <a:latin typeface="+mj-lt"/>
              </a:rPr>
              <a:t>GUIDE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Experiment </a:t>
            </a:r>
            <a:r>
              <a:rPr lang="en-US" dirty="0" err="1" smtClean="0">
                <a:latin typeface="Cambria" panose="02040503050406030204" pitchFamily="18" charset="0"/>
              </a:rPr>
              <a:t>config</a:t>
            </a:r>
            <a:r>
              <a:rPr lang="en-US" dirty="0" smtClean="0">
                <a:latin typeface="Cambria" panose="02040503050406030204" pitchFamily="18" charset="0"/>
              </a:rPr>
              <a:t> user interface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e.g. </a:t>
            </a:r>
            <a:r>
              <a:rPr lang="en-US" sz="2200" dirty="0" err="1" smtClean="0"/>
              <a:t>ConeMappingConfig.m</a:t>
            </a:r>
            <a:r>
              <a:rPr lang="en-US" sz="2200" i="1" dirty="0" smtClean="0">
                <a:latin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</a:rPr>
              <a:t>(in ‘Experiment’ folder)</a:t>
            </a:r>
            <a:endParaRPr lang="de-DE" sz="2200" i="1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261" y="1412776"/>
            <a:ext cx="848309" cy="9848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Edit</a:t>
            </a:r>
          </a:p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427420"/>
            <a:ext cx="7416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ospac821 BT" panose="020B0609020202020204" pitchFamily="49" charset="0"/>
              </a:rPr>
              <a:t>OpeningFcn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latin typeface="Cambria" panose="02040503050406030204" pitchFamily="18" charset="0"/>
              </a:rPr>
              <a:t>Handles loading in last values and setting some initial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ospac821 BT" panose="020B0609020202020204" pitchFamily="49" charset="0"/>
              </a:rPr>
              <a:t>Ok_button_Callback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latin typeface="Cambria" panose="02040503050406030204" pitchFamily="18" charset="0"/>
              </a:rPr>
              <a:t>Is the time when element values get passed to </a:t>
            </a:r>
            <a:r>
              <a:rPr lang="en-US" sz="2000" dirty="0" smtClean="0">
                <a:latin typeface="Monospac821 BT" panose="020B0609020202020204" pitchFamily="49" charset="0"/>
              </a:rPr>
              <a:t>CFG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struct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Monospac821 BT" panose="020B0609020202020204" pitchFamily="49" charset="0"/>
              </a:rPr>
              <a:t>Load last values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Cambria" panose="02040503050406030204" pitchFamily="18" charset="0"/>
              </a:rPr>
              <a:t>Default values (if no </a:t>
            </a:r>
            <a:r>
              <a:rPr lang="en-US" sz="2000" dirty="0" err="1" smtClean="0">
                <a:latin typeface="+mj-lt"/>
              </a:rPr>
              <a:t>lastCFG.mat</a:t>
            </a:r>
            <a:r>
              <a:rPr lang="en-US" sz="2000" dirty="0" smtClean="0">
                <a:latin typeface="Cambria" panose="02040503050406030204" pitchFamily="18" charset="0"/>
              </a:rPr>
              <a:t> is found) are set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ospac821 BT" panose="020B0609020202020204" pitchFamily="49" charset="0"/>
              </a:rPr>
              <a:t>drawPreview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latin typeface="Cambria" panose="02040503050406030204" pitchFamily="18" charset="0"/>
              </a:rPr>
              <a:t>Controls stimulus depiction in little inset in </a:t>
            </a:r>
            <a:r>
              <a:rPr lang="en-US" sz="2000" dirty="0" err="1" smtClean="0">
                <a:latin typeface="Cambria" panose="02040503050406030204" pitchFamily="18" charset="0"/>
              </a:rPr>
              <a:t>config</a:t>
            </a:r>
            <a:r>
              <a:rPr lang="en-US" sz="2000" dirty="0" smtClean="0">
                <a:latin typeface="Cambria" panose="02040503050406030204" pitchFamily="18" charset="0"/>
              </a:rPr>
              <a:t> window. Careful, this needs to be consistent with the actual stimulus definition in experiment file, if preview should be meaningful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9" name="Flowchart: Process 8"/>
          <p:cNvSpPr/>
          <p:nvPr/>
        </p:nvSpPr>
        <p:spPr>
          <a:xfrm>
            <a:off x="1167571" y="1418549"/>
            <a:ext cx="7508885" cy="3450611"/>
          </a:xfrm>
          <a:prstGeom prst="flowChart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DD4-91E3-4450-BE39-B018F21A8A0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On-screen Show (4:3)</PresentationFormat>
  <Paragraphs>150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AOMcontrol Experiments Programming Guide</vt:lpstr>
      <vt:lpstr>Software Structure Overview</vt:lpstr>
      <vt:lpstr>Experiment Structure</vt:lpstr>
      <vt:lpstr>Experiment file e.g. ConeMapping.m (in ‘Experiment’ folder)</vt:lpstr>
      <vt:lpstr>Experiment file e.g. ConeMapping.m (in ‘Experiment’ folder)</vt:lpstr>
      <vt:lpstr>Experiment subroutine e.g. summation.m  (in AOMcontrol main folder)</vt:lpstr>
      <vt:lpstr>Experiment subroutine e.g. summation.m  (in AOMcontrol main folder)</vt:lpstr>
      <vt:lpstr>Experiment config user interface e.g. ConeMappingConfig.m (in ‘Experiment’ folder)</vt:lpstr>
      <vt:lpstr>Experiment config user interface e.g. ConeMappingConfig.m (in ‘Experiment’ folder)</vt:lpstr>
      <vt:lpstr>Config window definiton e.g. ConeMappingConfig.fig (in ‘Experiment’ folder)</vt:lpstr>
      <vt:lpstr>Config window definiton e.g. ConeMappingConfig.fig (in ‘Experiment’ folder)</vt:lpstr>
      <vt:lpstr>Structure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AOMcontrol Experiments Programming Guide</dc:title>
  <dc:creator>WMH</dc:creator>
  <cp:lastModifiedBy>WolfH</cp:lastModifiedBy>
  <cp:revision>44</cp:revision>
  <dcterms:created xsi:type="dcterms:W3CDTF">2014-07-22T10:01:04Z</dcterms:created>
  <dcterms:modified xsi:type="dcterms:W3CDTF">2017-01-16T17:35:44Z</dcterms:modified>
</cp:coreProperties>
</file>