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Barlow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Barlow-bold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24624" cy="81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44709" y="2137172"/>
            <a:ext cx="7627382" cy="1967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6150"/>
              <a:buFont typeface="Barlow"/>
              <a:buNone/>
            </a:pPr>
            <a:r>
              <a:rPr b="1" i="0" lang="en-US" sz="61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TR-102 Four Week Internship Report</a:t>
            </a:r>
            <a:endParaRPr b="0" i="0" sz="61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44709" y="4429244"/>
            <a:ext cx="7627382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This report provides an overview of the key projects, feedback, and personal growth experienced during the four-week internship at </a:t>
            </a:r>
            <a:r>
              <a:rPr lang="en-US" sz="170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ONIONDEV TECHNOLOGIES PVT LTD</a:t>
            </a:r>
            <a:endParaRPr b="0" i="0" sz="170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44709" y="5729288"/>
            <a:ext cx="346591" cy="346591"/>
          </a:xfrm>
          <a:prstGeom prst="roundRect">
            <a:avLst>
              <a:gd fmla="val 26380043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329" y="5736908"/>
            <a:ext cx="331351" cy="3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699528" y="5713095"/>
            <a:ext cx="2912507" cy="379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47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Montserrat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by uddhav bhardwaj</a:t>
            </a:r>
            <a:endParaRPr b="0" i="0" sz="2100" u="none" cap="none" strike="noStrike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1150" y="75580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63704" t="0"/>
          <a:stretch/>
        </p:blipFill>
        <p:spPr>
          <a:xfrm>
            <a:off x="0" y="0"/>
            <a:ext cx="5310099" cy="809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/>
          <p:nvPr/>
        </p:nvSpPr>
        <p:spPr>
          <a:xfrm>
            <a:off x="6244709" y="1544360"/>
            <a:ext cx="6739414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Conclusion and Next Steps</a:t>
            </a:r>
            <a:endParaRPr b="0" i="0" sz="4450" u="none" cap="none" strike="noStrike"/>
          </a:p>
        </p:txBody>
      </p:sp>
      <p:sp>
        <p:nvSpPr>
          <p:cNvPr id="212" name="Google Shape;212;p22"/>
          <p:cNvSpPr/>
          <p:nvPr/>
        </p:nvSpPr>
        <p:spPr>
          <a:xfrm>
            <a:off x="6244709" y="2825710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427827" y="2898338"/>
            <a:ext cx="121087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650" u="none" cap="none" strike="noStrike"/>
          </a:p>
        </p:txBody>
      </p:sp>
      <p:sp>
        <p:nvSpPr>
          <p:cNvPr id="214" name="Google Shape;214;p22"/>
          <p:cNvSpPr/>
          <p:nvPr/>
        </p:nvSpPr>
        <p:spPr>
          <a:xfrm>
            <a:off x="6948726" y="282571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Invaluable Experience</a:t>
            </a:r>
            <a:endParaRPr b="0" i="0" sz="2200" u="none" cap="none" strike="noStrike"/>
          </a:p>
        </p:txBody>
      </p:sp>
      <p:sp>
        <p:nvSpPr>
          <p:cNvPr id="215" name="Google Shape;215;p22"/>
          <p:cNvSpPr/>
          <p:nvPr/>
        </p:nvSpPr>
        <p:spPr>
          <a:xfrm>
            <a:off x="6948726" y="3311843"/>
            <a:ext cx="3001447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internship provided an exceptional learning opportunity and a strong foundation for my future career.</a:t>
            </a:r>
            <a:endParaRPr b="0" i="0" sz="1700" u="none" cap="none" strike="noStrike"/>
          </a:p>
        </p:txBody>
      </p:sp>
      <p:sp>
        <p:nvSpPr>
          <p:cNvPr id="216" name="Google Shape;216;p22"/>
          <p:cNvSpPr/>
          <p:nvPr/>
        </p:nvSpPr>
        <p:spPr>
          <a:xfrm>
            <a:off x="10166747" y="2825710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0314623" y="2898338"/>
            <a:ext cx="191572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650" u="none" cap="none" strike="noStrike"/>
          </a:p>
        </p:txBody>
      </p:sp>
      <p:sp>
        <p:nvSpPr>
          <p:cNvPr id="218" name="Google Shape;218;p22"/>
          <p:cNvSpPr/>
          <p:nvPr/>
        </p:nvSpPr>
        <p:spPr>
          <a:xfrm>
            <a:off x="10870763" y="282571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Continued Growth</a:t>
            </a:r>
            <a:endParaRPr b="0" i="0" sz="2200" u="none" cap="none" strike="noStrike"/>
          </a:p>
        </p:txBody>
      </p:sp>
      <p:sp>
        <p:nvSpPr>
          <p:cNvPr id="219" name="Google Shape;219;p22"/>
          <p:cNvSpPr/>
          <p:nvPr/>
        </p:nvSpPr>
        <p:spPr>
          <a:xfrm>
            <a:off x="10870763" y="3311843"/>
            <a:ext cx="3001447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 am grateful for the mentorship and feedback received, which will guide my ongoing professional development.</a:t>
            </a:r>
            <a:endParaRPr b="0" i="0" sz="1700" u="none" cap="none" strike="noStrike"/>
          </a:p>
        </p:txBody>
      </p:sp>
      <p:sp>
        <p:nvSpPr>
          <p:cNvPr id="220" name="Google Shape;220;p22"/>
          <p:cNvSpPr/>
          <p:nvPr/>
        </p:nvSpPr>
        <p:spPr>
          <a:xfrm>
            <a:off x="6244709" y="5505688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6396037" y="5578316"/>
            <a:ext cx="184666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650" u="none" cap="none" strike="noStrike"/>
          </a:p>
        </p:txBody>
      </p:sp>
      <p:sp>
        <p:nvSpPr>
          <p:cNvPr id="222" name="Google Shape;222;p22"/>
          <p:cNvSpPr/>
          <p:nvPr/>
        </p:nvSpPr>
        <p:spPr>
          <a:xfrm>
            <a:off x="6948726" y="5505688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Aspirations</a:t>
            </a:r>
            <a:endParaRPr b="0" i="0" sz="2200" u="none" cap="none" strike="noStrike"/>
          </a:p>
        </p:txBody>
      </p:sp>
      <p:sp>
        <p:nvSpPr>
          <p:cNvPr id="223" name="Google Shape;223;p22"/>
          <p:cNvSpPr/>
          <p:nvPr/>
        </p:nvSpPr>
        <p:spPr>
          <a:xfrm>
            <a:off x="6948726" y="5991820"/>
            <a:ext cx="692336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 am excited to explore further opportunities to apply the skills and knowledge gained during this internship.</a:t>
            </a:r>
            <a:endParaRPr b="0" i="0" sz="1700" u="none" cap="none" strike="noStrike"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1150" y="75580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25000" r="2500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758309" y="1009888"/>
            <a:ext cx="7627382" cy="1425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Overview of Internship Experience</a:t>
            </a:r>
            <a:endParaRPr b="0" i="0" sz="4450" u="none" cap="none" strike="noStrike"/>
          </a:p>
        </p:txBody>
      </p:sp>
      <p:sp>
        <p:nvSpPr>
          <p:cNvPr id="70" name="Google Shape;70;p14"/>
          <p:cNvSpPr/>
          <p:nvPr/>
        </p:nvSpPr>
        <p:spPr>
          <a:xfrm>
            <a:off x="758309" y="3003947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941427" y="3076575"/>
            <a:ext cx="121087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6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1462326" y="3003947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Hands-on Learning</a:t>
            </a:r>
            <a:endParaRPr b="0" i="0" sz="220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1462326" y="3490079"/>
            <a:ext cx="3001447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internship offered valuable opportunities to apply classroom knowledge to real-world challenges.</a:t>
            </a:r>
            <a:endParaRPr b="0" i="0" sz="170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4680347" y="3003947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828223" y="3076575"/>
            <a:ext cx="191572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65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5384363" y="3003947"/>
            <a:ext cx="3001447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Collaborative Environment</a:t>
            </a:r>
            <a:endParaRPr b="0" i="0" sz="220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5384363" y="3846314"/>
            <a:ext cx="3001447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Working closely with a team of experienced professionals fostered a dynamic and supportive learning environment.</a:t>
            </a:r>
            <a:endParaRPr b="0" i="0" sz="170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758309" y="6040160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909638" y="6112788"/>
            <a:ext cx="184666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65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1462326" y="604016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Multifaceted Projects</a:t>
            </a:r>
            <a:endParaRPr b="0" i="0" sz="220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1462326" y="6526292"/>
            <a:ext cx="692336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internship involved a diverse range of projects, allowing for breadth and depth of exposure.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758309" y="2583775"/>
            <a:ext cx="9207222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Summary of Key Projects Completed</a:t>
            </a:r>
            <a:endParaRPr b="0" i="0" sz="4450" u="none" cap="none" strike="noStrike"/>
          </a:p>
        </p:txBody>
      </p:sp>
      <p:sp>
        <p:nvSpPr>
          <p:cNvPr id="88" name="Google Shape;88;p15"/>
          <p:cNvSpPr/>
          <p:nvPr/>
        </p:nvSpPr>
        <p:spPr>
          <a:xfrm>
            <a:off x="758309" y="3837980"/>
            <a:ext cx="3082766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3D JavaScript Prototype</a:t>
            </a:r>
            <a:endParaRPr b="0" i="0" sz="220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758309" y="4410789"/>
            <a:ext cx="4018359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Developed an interactive 3D web application using JavaScript and WebGL technologies.</a:t>
            </a:r>
            <a:endParaRPr b="0" i="0" sz="17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5312926" y="383798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EDA of Census Data</a:t>
            </a:r>
            <a:endParaRPr b="0" i="0" sz="22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5312926" y="4410789"/>
            <a:ext cx="4018359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Performed exploratory data analysis on a large census dataset to uncover insights.</a:t>
            </a:r>
            <a:endParaRPr b="0" i="0" sz="170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9867543" y="3837980"/>
            <a:ext cx="3159919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Community Risk Analysis</a:t>
            </a:r>
            <a:endParaRPr b="0" i="0" sz="220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9867543" y="4410789"/>
            <a:ext cx="4018359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Conducted a comprehensive analysis of risk factors in a local community using GIS tools.</a:t>
            </a:r>
            <a:endParaRPr b="0" i="0" sz="1700" u="none" cap="none" strike="noStrike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150" y="76342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40852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6244709" y="604004"/>
            <a:ext cx="7627382" cy="1425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3D JAVASCRIPT PROTOTYPE ( ANIMATE.HTML )</a:t>
            </a:r>
            <a:endParaRPr b="0" i="0" sz="4450" u="none" cap="none" strike="noStrike"/>
          </a:p>
        </p:txBody>
      </p:sp>
      <p:sp>
        <p:nvSpPr>
          <p:cNvPr id="102" name="Google Shape;102;p16"/>
          <p:cNvSpPr/>
          <p:nvPr/>
        </p:nvSpPr>
        <p:spPr>
          <a:xfrm>
            <a:off x="6554391" y="2354342"/>
            <a:ext cx="30480" cy="5271254"/>
          </a:xfrm>
          <a:prstGeom prst="roundRect">
            <a:avLst>
              <a:gd fmla="val 639750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782872" y="2826544"/>
            <a:ext cx="758309" cy="30480"/>
          </a:xfrm>
          <a:prstGeom prst="roundRect">
            <a:avLst>
              <a:gd fmla="val 639750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325910" y="2598063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509028" y="2670691"/>
            <a:ext cx="121087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65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7761208" y="2570917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Concept Development</a:t>
            </a:r>
            <a:endParaRPr b="0" i="0" sz="220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7761208" y="3057049"/>
            <a:ext cx="6110883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Brainstormed and designed an interactive 3D experience to showcase the company's services.</a:t>
            </a:r>
            <a:endParaRPr b="0" i="0" sz="1700" u="none" cap="none" strike="noStrike"/>
          </a:p>
        </p:txBody>
      </p:sp>
      <p:sp>
        <p:nvSpPr>
          <p:cNvPr id="108" name="Google Shape;108;p16"/>
          <p:cNvSpPr/>
          <p:nvPr/>
        </p:nvSpPr>
        <p:spPr>
          <a:xfrm>
            <a:off x="6782872" y="4655820"/>
            <a:ext cx="758309" cy="30480"/>
          </a:xfrm>
          <a:prstGeom prst="roundRect">
            <a:avLst>
              <a:gd fmla="val 639750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325910" y="442733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473785" y="4499967"/>
            <a:ext cx="191572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65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7761208" y="4400193"/>
            <a:ext cx="2943939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WebGL Implementation</a:t>
            </a:r>
            <a:endParaRPr b="0" i="0" sz="220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7761208" y="4886325"/>
            <a:ext cx="6110883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Utilized WebGL and Three.js libraries to build the dynamic 3D visualization.</a:t>
            </a:r>
            <a:endParaRPr b="0" i="0" sz="170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6782872" y="6485096"/>
            <a:ext cx="758309" cy="30480"/>
          </a:xfrm>
          <a:prstGeom prst="roundRect">
            <a:avLst>
              <a:gd fmla="val 639750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325910" y="6256615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477238" y="6329243"/>
            <a:ext cx="184666" cy="342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65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7761208" y="6229469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User Interactivity</a:t>
            </a:r>
            <a:endParaRPr b="0" i="0" sz="22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7761208" y="6715601"/>
            <a:ext cx="6110883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Incorporated controls and animations to allow users to explore the 3D environment.</a:t>
            </a:r>
            <a:endParaRPr b="0" i="0" sz="1700" u="none" cap="none" strike="noStrike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1150" y="75580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6244709" y="1528286"/>
            <a:ext cx="5701546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EDA OF CENSUS DATA</a:t>
            </a:r>
            <a:endParaRPr b="0" i="0" sz="4450" u="none" cap="none" strike="noStrike"/>
          </a:p>
        </p:txBody>
      </p:sp>
      <p:sp>
        <p:nvSpPr>
          <p:cNvPr id="126" name="Google Shape;126;p17"/>
          <p:cNvSpPr/>
          <p:nvPr/>
        </p:nvSpPr>
        <p:spPr>
          <a:xfrm>
            <a:off x="6244709" y="2565916"/>
            <a:ext cx="3705463" cy="2306122"/>
          </a:xfrm>
          <a:prstGeom prst="roundRect">
            <a:avLst>
              <a:gd fmla="val 8456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461284" y="2782491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Data Cleaning</a:t>
            </a:r>
            <a:endParaRPr b="0" i="0" sz="2200" u="none" cap="none" strike="noStrike"/>
          </a:p>
        </p:txBody>
      </p:sp>
      <p:sp>
        <p:nvSpPr>
          <p:cNvPr id="128" name="Google Shape;128;p17"/>
          <p:cNvSpPr/>
          <p:nvPr/>
        </p:nvSpPr>
        <p:spPr>
          <a:xfrm>
            <a:off x="6461284" y="3268623"/>
            <a:ext cx="3272314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Performed thorough data cleaning and preprocessing to ensure the dataset was ready for analysis.</a:t>
            </a:r>
            <a:endParaRPr b="0" i="0" sz="1700" u="none" cap="none" strike="noStrike"/>
          </a:p>
        </p:txBody>
      </p:sp>
      <p:sp>
        <p:nvSpPr>
          <p:cNvPr id="129" name="Google Shape;129;p17"/>
          <p:cNvSpPr/>
          <p:nvPr/>
        </p:nvSpPr>
        <p:spPr>
          <a:xfrm>
            <a:off x="10166747" y="2565916"/>
            <a:ext cx="3705463" cy="2306122"/>
          </a:xfrm>
          <a:prstGeom prst="roundRect">
            <a:avLst>
              <a:gd fmla="val 8456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0383322" y="2782491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Exploratory Analysis</a:t>
            </a:r>
            <a:endParaRPr b="0" i="0" sz="2200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10383322" y="3268623"/>
            <a:ext cx="3272314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Utilized various statistical and visual techniques to uncover patterns and insights in the data.</a:t>
            </a:r>
            <a:endParaRPr b="0" i="0" sz="170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6244709" y="5088612"/>
            <a:ext cx="7627382" cy="1612702"/>
          </a:xfrm>
          <a:prstGeom prst="roundRect">
            <a:avLst>
              <a:gd fmla="val 12091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461284" y="5305187"/>
            <a:ext cx="3470910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Reporting and Presentation</a:t>
            </a:r>
            <a:endParaRPr b="0" i="0" sz="2200" u="none" cap="none" strike="noStrike"/>
          </a:p>
        </p:txBody>
      </p:sp>
      <p:sp>
        <p:nvSpPr>
          <p:cNvPr id="134" name="Google Shape;134;p17"/>
          <p:cNvSpPr/>
          <p:nvPr/>
        </p:nvSpPr>
        <p:spPr>
          <a:xfrm>
            <a:off x="6461284" y="5791319"/>
            <a:ext cx="7194233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Synthesized findings into a comprehensive report and presented key takeaways to stakeholders.</a:t>
            </a:r>
            <a:endParaRPr b="0" i="0" sz="1700" u="none" cap="none" strike="noStrike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1150" y="75580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26" y="0"/>
            <a:ext cx="9703074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667702" y="831056"/>
            <a:ext cx="6266617" cy="627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50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3950"/>
              <a:buFont typeface="Barlow"/>
              <a:buNone/>
            </a:pPr>
            <a:r>
              <a:rPr b="1" i="0" lang="en-US" sz="39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COMMUNITY RISK </a:t>
            </a:r>
            <a:endParaRPr b="1" i="0" sz="3950" u="none" cap="none" strike="noStrike">
              <a:solidFill>
                <a:srgbClr val="7068F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4050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3950"/>
              <a:buFont typeface="Barlow"/>
              <a:buNone/>
            </a:pPr>
            <a:r>
              <a:rPr b="1" i="0" lang="en-US" sz="39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ANALYSIS</a:t>
            </a:r>
            <a:endParaRPr b="0" i="0" sz="3950" u="none" cap="none" strike="noStrike"/>
          </a:p>
        </p:txBody>
      </p:sp>
      <p:pic>
        <p:nvPicPr>
          <p:cNvPr descr="preencoded.png"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02" y="1744742"/>
            <a:ext cx="476964" cy="476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667702" y="2412444"/>
            <a:ext cx="2510552" cy="31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Geographic Mapping</a:t>
            </a:r>
            <a:endParaRPr b="0" i="0" sz="1950" u="none" cap="none" strike="noStrike"/>
          </a:p>
        </p:txBody>
      </p:sp>
      <p:sp>
        <p:nvSpPr>
          <p:cNvPr id="145" name="Google Shape;145;p18"/>
          <p:cNvSpPr/>
          <p:nvPr/>
        </p:nvSpPr>
        <p:spPr>
          <a:xfrm>
            <a:off x="667702" y="2840712"/>
            <a:ext cx="7808595" cy="30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Leveraged GIS tools to create detailed maps </a:t>
            </a:r>
            <a:endParaRPr b="0" i="0" sz="1500" u="none" cap="none" strike="noStrike">
              <a:solidFill>
                <a:srgbClr val="2725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of the community and its risk factors.</a:t>
            </a:r>
            <a:endParaRPr b="0" i="0" sz="1500" u="none" cap="none" strike="noStrike"/>
          </a:p>
        </p:txBody>
      </p:sp>
      <p:pic>
        <p:nvPicPr>
          <p:cNvPr descr="preencoded.png"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702" y="3718322"/>
            <a:ext cx="476964" cy="476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667702" y="4386024"/>
            <a:ext cx="2510552" cy="31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Data-Driven Insights</a:t>
            </a:r>
            <a:endParaRPr b="0" i="0" sz="1950" u="none" cap="none" strike="noStrike"/>
          </a:p>
        </p:txBody>
      </p:sp>
      <p:sp>
        <p:nvSpPr>
          <p:cNvPr id="148" name="Google Shape;148;p18"/>
          <p:cNvSpPr/>
          <p:nvPr/>
        </p:nvSpPr>
        <p:spPr>
          <a:xfrm>
            <a:off x="667702" y="4814292"/>
            <a:ext cx="7808595" cy="610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Analyzed demographic, environmental,</a:t>
            </a:r>
            <a:endParaRPr b="0" i="0" sz="1500" u="none" cap="none" strike="noStrike">
              <a:solidFill>
                <a:srgbClr val="2725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and infrastructure data to identify</a:t>
            </a:r>
            <a:endParaRPr b="0" i="0" sz="1500" u="none" cap="none" strike="noStrike">
              <a:solidFill>
                <a:srgbClr val="2725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high-risk areas.</a:t>
            </a:r>
            <a:endParaRPr b="0" i="0" sz="1500" u="none" cap="none" strike="noStrike"/>
          </a:p>
        </p:txBody>
      </p:sp>
      <p:pic>
        <p:nvPicPr>
          <p:cNvPr descr="preencoded.png" id="149" name="Google Shape;14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702" y="5997178"/>
            <a:ext cx="476964" cy="4769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667702" y="6664881"/>
            <a:ext cx="2510552" cy="31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Recommendations</a:t>
            </a:r>
            <a:endParaRPr b="0" i="0" sz="1950" u="none" cap="none" strike="noStrike"/>
          </a:p>
        </p:txBody>
      </p:sp>
      <p:sp>
        <p:nvSpPr>
          <p:cNvPr id="151" name="Google Shape;151;p18"/>
          <p:cNvSpPr/>
          <p:nvPr/>
        </p:nvSpPr>
        <p:spPr>
          <a:xfrm>
            <a:off x="667702" y="7093148"/>
            <a:ext cx="7808595" cy="30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Proposed targeted interventions and </a:t>
            </a:r>
            <a:endParaRPr b="0" i="0" sz="1500" u="none" cap="none" strike="noStrike">
              <a:solidFill>
                <a:srgbClr val="2725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strategies to mitigate the identified risks.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275" y="0"/>
            <a:ext cx="6345125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758309" y="639842"/>
            <a:ext cx="7627382" cy="1425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Feedback and Mentorship Received</a:t>
            </a:r>
            <a:endParaRPr b="0" i="0" sz="4450" u="none" cap="none" strike="noStrike"/>
          </a:p>
        </p:txBody>
      </p:sp>
      <p:pic>
        <p:nvPicPr>
          <p:cNvPr descr="preencoded.png"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309" y="2390180"/>
            <a:ext cx="1083231" cy="17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>
            <a:off x="2166461" y="2606754"/>
            <a:ext cx="2921437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Constructive Feedback</a:t>
            </a:r>
            <a:endParaRPr b="0" i="0" sz="2200" u="none" cap="none" strike="noStrike"/>
          </a:p>
        </p:txBody>
      </p:sp>
      <p:sp>
        <p:nvSpPr>
          <p:cNvPr id="161" name="Google Shape;161;p19"/>
          <p:cNvSpPr/>
          <p:nvPr/>
        </p:nvSpPr>
        <p:spPr>
          <a:xfrm>
            <a:off x="2166461" y="3092887"/>
            <a:ext cx="621923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Regular check-ins and feedback sessions helped refine my skills and approach.</a:t>
            </a:r>
            <a:endParaRPr b="0" i="0" sz="1700" u="none" cap="none" strike="noStrike"/>
          </a:p>
        </p:txBody>
      </p:sp>
      <p:pic>
        <p:nvPicPr>
          <p:cNvPr descr="preencoded.png" id="162" name="Google Shape;16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309" y="4123372"/>
            <a:ext cx="1083231" cy="17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2166461" y="4339947"/>
            <a:ext cx="2856428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Personalized Guidance</a:t>
            </a:r>
            <a:endParaRPr b="0" i="0" sz="2200" u="none" cap="none" strike="noStrike"/>
          </a:p>
        </p:txBody>
      </p:sp>
      <p:sp>
        <p:nvSpPr>
          <p:cNvPr id="164" name="Google Shape;164;p19"/>
          <p:cNvSpPr/>
          <p:nvPr/>
        </p:nvSpPr>
        <p:spPr>
          <a:xfrm>
            <a:off x="2166461" y="4826079"/>
            <a:ext cx="621923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My mentor provided valuable insights and advice to support my professional development.</a:t>
            </a:r>
            <a:endParaRPr b="0" i="0" sz="1700" u="none" cap="none" strike="noStrike"/>
          </a:p>
        </p:txBody>
      </p:sp>
      <p:pic>
        <p:nvPicPr>
          <p:cNvPr descr="preencoded.png" id="165" name="Google Shape;16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309" y="5856565"/>
            <a:ext cx="1083231" cy="17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2166461" y="607314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Collaborative Learning</a:t>
            </a:r>
            <a:endParaRPr b="0" i="0" sz="2200" u="none" cap="none" strike="noStrike"/>
          </a:p>
        </p:txBody>
      </p:sp>
      <p:sp>
        <p:nvSpPr>
          <p:cNvPr id="167" name="Google Shape;167;p19"/>
          <p:cNvSpPr/>
          <p:nvPr/>
        </p:nvSpPr>
        <p:spPr>
          <a:xfrm>
            <a:off x="2166461" y="6559272"/>
            <a:ext cx="621923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mentorship experience fostered an environment of mutual growth and learning.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3481"/>
            <a:ext cx="14630398" cy="35614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715208" y="3116461"/>
            <a:ext cx="10470952" cy="672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200"/>
              <a:buFont typeface="Barlow"/>
              <a:buNone/>
            </a:pPr>
            <a:r>
              <a:rPr b="1" i="0" lang="en-US" sz="4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Impact on Personal and Professional Growth</a:t>
            </a:r>
            <a:endParaRPr b="0" i="0" sz="4200" u="none" cap="none" strike="noStrike"/>
          </a:p>
        </p:txBody>
      </p:sp>
      <p:sp>
        <p:nvSpPr>
          <p:cNvPr id="175" name="Google Shape;175;p20"/>
          <p:cNvSpPr/>
          <p:nvPr/>
        </p:nvSpPr>
        <p:spPr>
          <a:xfrm>
            <a:off x="7303770" y="4095155"/>
            <a:ext cx="22860" cy="3576161"/>
          </a:xfrm>
          <a:prstGeom prst="roundRect">
            <a:avLst>
              <a:gd fmla="val 804576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6393001" y="4543306"/>
            <a:ext cx="715208" cy="22860"/>
          </a:xfrm>
          <a:prstGeom prst="roundRect">
            <a:avLst>
              <a:gd fmla="val 804576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7085350" y="4324945"/>
            <a:ext cx="459700" cy="459700"/>
          </a:xfrm>
          <a:prstGeom prst="roundRect">
            <a:avLst>
              <a:gd fmla="val 40010" name="adj"/>
            </a:avLst>
          </a:prstGeom>
          <a:solidFill>
            <a:srgbClr val="EEEFF5"/>
          </a:solidFill>
          <a:ln>
            <a:noFill/>
          </a:ln>
          <a:effectLst>
            <a:outerShdw blurRad="50800" rotWithShape="0" algn="bl" dir="13500000" dist="2540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258110" y="4393406"/>
            <a:ext cx="114181" cy="322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Barlow"/>
              <a:buNone/>
            </a:pPr>
            <a:r>
              <a:rPr b="1" i="0" lang="en-US" sz="25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500" u="none" cap="none" strike="noStrike"/>
          </a:p>
        </p:txBody>
      </p:sp>
      <p:sp>
        <p:nvSpPr>
          <p:cNvPr id="179" name="Google Shape;179;p20"/>
          <p:cNvSpPr/>
          <p:nvPr/>
        </p:nvSpPr>
        <p:spPr>
          <a:xfrm>
            <a:off x="3502343" y="4299466"/>
            <a:ext cx="2688908" cy="33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Barlow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Skill Development</a:t>
            </a:r>
            <a:endParaRPr b="0" i="0" sz="2100" u="none" cap="none" strike="noStrike"/>
          </a:p>
        </p:txBody>
      </p:sp>
      <p:sp>
        <p:nvSpPr>
          <p:cNvPr id="180" name="Google Shape;180;p20"/>
          <p:cNvSpPr/>
          <p:nvPr/>
        </p:nvSpPr>
        <p:spPr>
          <a:xfrm>
            <a:off x="715208" y="4757976"/>
            <a:ext cx="5476042" cy="6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Montserrat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internship allowed me to enhance my technical, analytical, and problem-solving skills.</a:t>
            </a:r>
            <a:endParaRPr b="0" i="0" sz="1600" u="none" cap="none" strike="noStrike"/>
          </a:p>
        </p:txBody>
      </p:sp>
      <p:sp>
        <p:nvSpPr>
          <p:cNvPr id="181" name="Google Shape;181;p20"/>
          <p:cNvSpPr/>
          <p:nvPr/>
        </p:nvSpPr>
        <p:spPr>
          <a:xfrm>
            <a:off x="7522190" y="5564981"/>
            <a:ext cx="715208" cy="22860"/>
          </a:xfrm>
          <a:prstGeom prst="roundRect">
            <a:avLst>
              <a:gd fmla="val 804576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7085350" y="5346621"/>
            <a:ext cx="459700" cy="459700"/>
          </a:xfrm>
          <a:prstGeom prst="roundRect">
            <a:avLst>
              <a:gd fmla="val 40010" name="adj"/>
            </a:avLst>
          </a:prstGeom>
          <a:solidFill>
            <a:srgbClr val="EEEFF5"/>
          </a:solidFill>
          <a:ln>
            <a:noFill/>
          </a:ln>
          <a:effectLst>
            <a:outerShdw blurRad="50800" rotWithShape="0" algn="bl" dir="13500000" dist="2540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7224772" y="5415082"/>
            <a:ext cx="180737" cy="322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Barlow"/>
              <a:buNone/>
            </a:pPr>
            <a:r>
              <a:rPr b="1" i="0" lang="en-US" sz="25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500" u="none" cap="none" strike="noStrike"/>
          </a:p>
        </p:txBody>
      </p:sp>
      <p:sp>
        <p:nvSpPr>
          <p:cNvPr id="184" name="Google Shape;184;p20"/>
          <p:cNvSpPr/>
          <p:nvPr/>
        </p:nvSpPr>
        <p:spPr>
          <a:xfrm>
            <a:off x="8439150" y="5321141"/>
            <a:ext cx="2688908" cy="33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Barlow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Confidence Building</a:t>
            </a:r>
            <a:endParaRPr b="0" i="0" sz="2100" u="none" cap="none" strike="noStrike"/>
          </a:p>
        </p:txBody>
      </p:sp>
      <p:sp>
        <p:nvSpPr>
          <p:cNvPr id="185" name="Google Shape;185;p20"/>
          <p:cNvSpPr/>
          <p:nvPr/>
        </p:nvSpPr>
        <p:spPr>
          <a:xfrm>
            <a:off x="8439150" y="5779651"/>
            <a:ext cx="5476042" cy="6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Montserrat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Tackling real-world challenges boosted my self-assurance and ability to take on new tasks.</a:t>
            </a:r>
            <a:endParaRPr b="0" i="0" sz="1600" u="none" cap="none" strike="noStrike"/>
          </a:p>
        </p:txBody>
      </p:sp>
      <p:sp>
        <p:nvSpPr>
          <p:cNvPr id="186" name="Google Shape;186;p20"/>
          <p:cNvSpPr/>
          <p:nvPr/>
        </p:nvSpPr>
        <p:spPr>
          <a:xfrm>
            <a:off x="6393001" y="6484501"/>
            <a:ext cx="715208" cy="22860"/>
          </a:xfrm>
          <a:prstGeom prst="roundRect">
            <a:avLst>
              <a:gd fmla="val 804576" name="adj"/>
            </a:avLst>
          </a:prstGeom>
          <a:solidFill>
            <a:srgbClr val="C1C3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085350" y="6266140"/>
            <a:ext cx="459700" cy="459700"/>
          </a:xfrm>
          <a:prstGeom prst="roundRect">
            <a:avLst>
              <a:gd fmla="val 40010" name="adj"/>
            </a:avLst>
          </a:prstGeom>
          <a:solidFill>
            <a:srgbClr val="EEEFF5"/>
          </a:solidFill>
          <a:ln>
            <a:noFill/>
          </a:ln>
          <a:effectLst>
            <a:outerShdw blurRad="50800" rotWithShape="0" algn="bl" dir="13500000" dist="2540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7228106" y="6334601"/>
            <a:ext cx="174188" cy="322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Barlow"/>
              <a:buNone/>
            </a:pPr>
            <a:r>
              <a:rPr b="1" i="0" lang="en-US" sz="25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500" u="none" cap="none" strike="noStrike"/>
          </a:p>
        </p:txBody>
      </p:sp>
      <p:sp>
        <p:nvSpPr>
          <p:cNvPr id="189" name="Google Shape;189;p20"/>
          <p:cNvSpPr/>
          <p:nvPr/>
        </p:nvSpPr>
        <p:spPr>
          <a:xfrm>
            <a:off x="3502343" y="6240661"/>
            <a:ext cx="2688908" cy="33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Barlow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Career Exploration</a:t>
            </a:r>
            <a:endParaRPr b="0" i="0" sz="2100" u="none" cap="none" strike="noStrike"/>
          </a:p>
        </p:txBody>
      </p:sp>
      <p:sp>
        <p:nvSpPr>
          <p:cNvPr id="190" name="Google Shape;190;p20"/>
          <p:cNvSpPr/>
          <p:nvPr/>
        </p:nvSpPr>
        <p:spPr>
          <a:xfrm>
            <a:off x="715208" y="6699171"/>
            <a:ext cx="5476042" cy="6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Montserrat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diverse projects and mentorship helped me gain clarity on my career aspirations.</a:t>
            </a:r>
            <a:endParaRPr b="0" i="0" sz="1600" u="none" cap="none" strike="noStrike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1150" y="75580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758309" y="2410420"/>
            <a:ext cx="11394043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Appreciation for Company Culture and Values</a:t>
            </a:r>
            <a:endParaRPr b="0" i="0" sz="4450" u="none" cap="none" strike="noStrike"/>
          </a:p>
        </p:txBody>
      </p:sp>
      <p:sp>
        <p:nvSpPr>
          <p:cNvPr id="198" name="Google Shape;198;p21"/>
          <p:cNvSpPr/>
          <p:nvPr/>
        </p:nvSpPr>
        <p:spPr>
          <a:xfrm>
            <a:off x="758309" y="3664625"/>
            <a:ext cx="334208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Collaborative Environment</a:t>
            </a:r>
            <a:endParaRPr b="0" i="0" sz="2200" u="none" cap="none" strike="noStrike"/>
          </a:p>
        </p:txBody>
      </p:sp>
      <p:sp>
        <p:nvSpPr>
          <p:cNvPr id="199" name="Google Shape;199;p21"/>
          <p:cNvSpPr/>
          <p:nvPr/>
        </p:nvSpPr>
        <p:spPr>
          <a:xfrm>
            <a:off x="758309" y="4237434"/>
            <a:ext cx="4018359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company's emphasis on teamwork and open communication fostered a highly productive and supportive work culture.</a:t>
            </a:r>
            <a:endParaRPr b="0" i="0" sz="1700" u="none" cap="none" strike="noStrike"/>
          </a:p>
        </p:txBody>
      </p:sp>
      <p:sp>
        <p:nvSpPr>
          <p:cNvPr id="200" name="Google Shape;200;p21"/>
          <p:cNvSpPr/>
          <p:nvPr/>
        </p:nvSpPr>
        <p:spPr>
          <a:xfrm>
            <a:off x="5312926" y="3664625"/>
            <a:ext cx="3345180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Commitment to Innovation</a:t>
            </a:r>
            <a:endParaRPr b="0" i="0" sz="2200" u="none" cap="none" strike="noStrike"/>
          </a:p>
        </p:txBody>
      </p:sp>
      <p:sp>
        <p:nvSpPr>
          <p:cNvPr id="201" name="Google Shape;201;p21"/>
          <p:cNvSpPr/>
          <p:nvPr/>
        </p:nvSpPr>
        <p:spPr>
          <a:xfrm>
            <a:off x="5312926" y="4237434"/>
            <a:ext cx="4018359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company's dedication to staying at the forefront of technology and continuously improving its offerings was inspiring.</a:t>
            </a:r>
            <a:endParaRPr b="0" i="0" sz="1700" u="none" cap="none" strike="noStrike"/>
          </a:p>
        </p:txBody>
      </p:sp>
      <p:sp>
        <p:nvSpPr>
          <p:cNvPr id="202" name="Google Shape;202;p21"/>
          <p:cNvSpPr/>
          <p:nvPr/>
        </p:nvSpPr>
        <p:spPr>
          <a:xfrm>
            <a:off x="9867543" y="3664625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Inclusive and Diverse</a:t>
            </a:r>
            <a:endParaRPr b="0" i="0" sz="2200" u="none" cap="none" strike="noStrike"/>
          </a:p>
        </p:txBody>
      </p:sp>
      <p:sp>
        <p:nvSpPr>
          <p:cNvPr id="203" name="Google Shape;203;p21"/>
          <p:cNvSpPr/>
          <p:nvPr/>
        </p:nvSpPr>
        <p:spPr>
          <a:xfrm>
            <a:off x="9867543" y="4237434"/>
            <a:ext cx="4018359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internship experience highlighted the company's commitment to fostering a diverse and inclusive workplace.</a:t>
            </a:r>
            <a:endParaRPr b="0" i="0" sz="1700" u="none" cap="none" strike="noStrike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150" y="7558000"/>
            <a:ext cx="1769250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