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>
      <p:cViewPr>
        <p:scale>
          <a:sx n="99" d="100"/>
          <a:sy n="99" d="100"/>
        </p:scale>
        <p:origin x="12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85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7851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505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37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8417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070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955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356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662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431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56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89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353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187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6904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47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300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6712-4E47-C646-B728-1FC1AA04CC59}" type="datetimeFigureOut">
              <a:rPr lang="en-TR" smtClean="0"/>
              <a:t>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612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5F2-9494-09ED-6150-0E6ED0DDF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/>
              <a:t>تطبيقات الويب باستخدام </a:t>
            </a:r>
            <a:br>
              <a:rPr lang="ar-SA" dirty="0"/>
            </a:br>
            <a:r>
              <a:rPr lang="en-US" dirty="0"/>
              <a:t>JavaScript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6CF69-0507-EAB5-D79E-5EDB03F5F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عقبة جاموس</a:t>
            </a:r>
          </a:p>
          <a:p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ED7EA-8665-496E-305B-B7812DA2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1" y="5159831"/>
            <a:ext cx="2222497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DEE3-7895-715E-9081-326EAB75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/>
              <a:t>مجال البلوك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76A2-813A-D06A-C47B-C85436BB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تم تقديم المتغيرات المعلنة داخل البلوك {}، التي تم تقديمها في </a:t>
            </a:r>
            <a:r>
              <a:rPr lang="en-US" dirty="0"/>
              <a:t>ES6</a:t>
            </a:r>
            <a:r>
              <a:rPr lang="ar-SA" dirty="0"/>
              <a:t> </a:t>
            </a:r>
            <a:r>
              <a:rPr lang="en-US" dirty="0"/>
              <a:t>، </a:t>
            </a:r>
            <a:r>
              <a:rPr lang="ar-SA" dirty="0"/>
              <a:t>باستخدام </a:t>
            </a:r>
            <a:r>
              <a:rPr lang="en-US" dirty="0"/>
              <a:t>Let </a:t>
            </a:r>
            <a:r>
              <a:rPr lang="ar-SA" dirty="0"/>
              <a:t> أو </a:t>
            </a:r>
            <a:r>
              <a:rPr lang="en-US" dirty="0"/>
              <a:t>const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ضمن مجال البلوك.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ولا يمكن الوصول إليها إلا داخل البلوك التي تم الإعلان عنها.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يتم تدميره بمجرد اكتمال تنفيذ البلوك.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8F13BA4-5130-08FF-C5E8-E3B44E53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06622"/>
            <a:ext cx="7683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DCB9-24BC-664A-280D-BE7D2093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المجال المعجمي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8140-281F-B84F-648E-515D0B7B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يشير إلى إمكانية الوصول إلى المتغيرات بناءً على موقعها الفعلي في الكود المكتوب (البيئة المعجمية).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يمكن للدوال الداخلية الوصول إلى المتغيرات من دوالها الخارجية، ولكن ليس العكس.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519AC79-8272-96A4-0E8A-AB24E50C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9" y="3202278"/>
            <a:ext cx="7683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D5C-A309-554B-705E-AFAC8F5B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الرفع</a:t>
            </a:r>
            <a:r>
              <a:rPr lang="en-US" dirty="0"/>
              <a:t> Hoisting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F6F7-ABF4-D1B5-46C3-11E21E2D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الرفع في </a:t>
            </a:r>
            <a:r>
              <a:rPr lang="en-US" dirty="0"/>
              <a:t>JavaScript </a:t>
            </a:r>
            <a:r>
              <a:rPr lang="ar-SA" dirty="0"/>
              <a:t> هو سلوك يتم فيه نقل إعلانات المتغيرات والوظائف إلى أعلى المجال الذي يحتوي عليها أثناء مرحلة الترجمة. من المهم ملاحظة أنه يتم رفع الإعلانات فقط، وليس عمليات التهيئة (باستثناء إعلانات الدوال).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رفع المتغيرات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رفع الدوال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7680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1D85-1F48-9E8A-C057-749F3BE3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الكائنات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ADF5-F066-E14B-A2E4-813E251F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صناعة الكائنات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Object Literal</a:t>
            </a:r>
            <a:r>
              <a:rPr lang="ar-SA" dirty="0"/>
              <a:t> </a:t>
            </a:r>
            <a:r>
              <a:rPr lang="en-US" dirty="0"/>
              <a:t>{}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الدوال البانية</a:t>
            </a:r>
            <a:r>
              <a:rPr lang="en-US" dirty="0"/>
              <a:t>  </a:t>
            </a:r>
            <a:r>
              <a:rPr lang="ar-SA" dirty="0"/>
              <a:t> </a:t>
            </a:r>
            <a:r>
              <a:rPr lang="en-US" dirty="0"/>
              <a:t>constructor functions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الدوال المصنعة</a:t>
            </a:r>
            <a:r>
              <a:rPr lang="tr-TR" dirty="0"/>
              <a:t> </a:t>
            </a:r>
            <a:r>
              <a:rPr lang="ar-SA" dirty="0"/>
              <a:t> </a:t>
            </a:r>
            <a:r>
              <a:rPr lang="en-US" dirty="0"/>
              <a:t>factory functions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495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A19F-EB45-97F1-B110-1F03A5B3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جميع الكائنات تشترك بما يلي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8964-548C-0F0D-3BE1-D079ED49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defineGetter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defineSetter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lookupGetter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lookupSetter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__proto__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greet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hasOwnProperty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isPrototypeOf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propertyIsEnumerable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toLocaleString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valueOf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3451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1395-AF9F-7AD5-2E49-991CE279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طبيعة الكائنات في جافا سكربت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3DE7-297A-C09B-A5E2-0EF46101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جميع الكائنات يتم بناؤها عن طريق ال </a:t>
            </a:r>
            <a:r>
              <a:rPr lang="en-US" dirty="0"/>
              <a:t>constructor functions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كل الدوال هي بالفعل كائنات في نهاية الأمر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الدالة </a:t>
            </a:r>
            <a:r>
              <a:rPr lang="en-US" dirty="0"/>
              <a:t>Object</a:t>
            </a:r>
            <a:r>
              <a:rPr lang="ar-SA" dirty="0"/>
              <a:t> هي الدالة الرئيسية لصناعة الكائنات في جافا سكربت والكائن </a:t>
            </a:r>
            <a:r>
              <a:rPr lang="en-US" dirty="0" err="1"/>
              <a:t>Object.prototype</a:t>
            </a:r>
            <a:r>
              <a:rPr lang="ar-SA" dirty="0"/>
              <a:t> يتربع على هرم الكائنات.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Car.prototype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Car.__proto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Car.prototype.constructor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Car.prototype.__proto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8291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6F28-3F12-0DE3-A95B-804CC1C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المصادر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5BDF-0D51-FBDD-3049-B5D258E3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5432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5FC-A055-BC15-6077-93935451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الدوال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135F-A80C-06F2-37B6-7C7BBBFD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الدالة هي مجموعة أوامر برمجية تم تسميتها باسم معين ولها معطيات معينة </a:t>
            </a:r>
            <a:r>
              <a:rPr lang="en-US" dirty="0"/>
              <a:t>Arguments </a:t>
            </a:r>
            <a:r>
              <a:rPr lang="ar-SA" dirty="0"/>
              <a:t> هي مدخلات الدالة التي ينفذ عليها الكود المكتوب بها. </a:t>
            </a:r>
            <a:r>
              <a:rPr lang="ar-SA" b="0" i="0" dirty="0">
                <a:solidFill>
                  <a:srgbClr val="E8EAED"/>
                </a:solidFill>
                <a:effectLst/>
                <a:latin typeface="Google Sans"/>
              </a:rPr>
              <a:t>وبعد انتهاء تنفيذ الكود يكون ناتج تنفيذ الدالة هو قيمة راجعة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return value</a:t>
            </a:r>
            <a:r>
              <a:rPr lang="ar-SA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ar-SA" b="0" i="0" dirty="0">
                <a:solidFill>
                  <a:srgbClr val="E8EAED"/>
                </a:solidFill>
                <a:effectLst/>
                <a:latin typeface="Google Sans"/>
              </a:rPr>
              <a:t>يتم إرجاعها للكود الذي استدعى الدالة.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الدالة في جافا سكربت هي مواطن من الدرجة الأولى:</a:t>
            </a:r>
          </a:p>
          <a:p>
            <a:pPr lvl="1" algn="r" rtl="1">
              <a:spcBef>
                <a:spcPts val="1000"/>
              </a:spcBef>
            </a:pPr>
            <a:r>
              <a:rPr lang="ar-SA" dirty="0"/>
              <a:t>يمكن تخزينها كقيمة في متغير.</a:t>
            </a:r>
          </a:p>
          <a:p>
            <a:pPr lvl="1" algn="r" rtl="1">
              <a:spcBef>
                <a:spcPts val="1000"/>
              </a:spcBef>
            </a:pPr>
            <a:r>
              <a:rPr lang="ar-SA" dirty="0"/>
              <a:t>يمكن ارجاعها كقيمة راجعة من دالة أخرى.</a:t>
            </a:r>
          </a:p>
          <a:p>
            <a:pPr lvl="1" algn="r" rtl="1">
              <a:spcBef>
                <a:spcPts val="1000"/>
              </a:spcBef>
            </a:pPr>
            <a:r>
              <a:rPr lang="ar-SA" dirty="0"/>
              <a:t>يمكن تمريرها كباراميتر لدالة أخرى.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2009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583F-DCFE-C761-84E4-BF2AF0D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/>
              <a:t>دوال الترتيب الأعلى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B4-9CCE-D88F-FD56-51FA17C7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TR" dirty="0"/>
              <a:t>igher-order functions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هي الدوال التي تقبل دالة أخرى كباراميتر أو ترجع دالة كقيمة مرتجعة.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R" dirty="0"/>
              <a:t>allback</a:t>
            </a:r>
            <a:r>
              <a:rPr lang="ar-SA" dirty="0"/>
              <a:t> : هي الدالة التي يتم تمريرها لدوال الترتيب الأعلى.</a:t>
            </a:r>
            <a:endParaRPr lang="en-TR" dirty="0"/>
          </a:p>
        </p:txBody>
      </p:sp>
      <p:pic>
        <p:nvPicPr>
          <p:cNvPr id="5" name="Picture 4" descr="A computer code with text and symbols&#10;&#10;Description automatically generated with medium confidence">
            <a:extLst>
              <a:ext uri="{FF2B5EF4-FFF2-40B4-BE49-F238E27FC236}">
                <a16:creationId xmlns:a16="http://schemas.microsoft.com/office/drawing/2014/main" id="{4757A25C-B561-CFC1-9EA2-240A01AC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9" y="3591499"/>
            <a:ext cx="7154640" cy="29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117C-DFBE-BE14-D8E2-FA575B8E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امثلة عن دوال الترتيب الأعلى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4D2C-09FF-C6EE-E844-AC1EB6FA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فلترة مصفوفة </a:t>
            </a:r>
            <a:r>
              <a:rPr lang="en-US" dirty="0"/>
              <a:t>filter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ترتيب عناصر مصفوفة</a:t>
            </a:r>
            <a:r>
              <a:rPr lang="en-US" dirty="0"/>
              <a:t> </a:t>
            </a:r>
            <a:r>
              <a:rPr lang="ar-SA" dirty="0"/>
              <a:t> </a:t>
            </a:r>
            <a:r>
              <a:rPr lang="en-US" dirty="0"/>
              <a:t>sort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توظيف ال </a:t>
            </a:r>
            <a:r>
              <a:rPr lang="en-US" dirty="0"/>
              <a:t>callbacks</a:t>
            </a:r>
            <a:r>
              <a:rPr lang="ar-SA" dirty="0"/>
              <a:t> لاستخدامها مع </a:t>
            </a:r>
            <a:r>
              <a:rPr lang="en-US" dirty="0" err="1"/>
              <a:t>setTimeout</a:t>
            </a:r>
            <a:r>
              <a:rPr lang="en-US" dirty="0"/>
              <a:t> </a:t>
            </a:r>
            <a:r>
              <a:rPr lang="ar-SA" dirty="0"/>
              <a:t> و </a:t>
            </a:r>
            <a:r>
              <a:rPr lang="en-US" dirty="0" err="1"/>
              <a:t>setInterval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التعامل مع الأحداث </a:t>
            </a:r>
            <a:r>
              <a:rPr lang="en-US" dirty="0"/>
              <a:t>event handling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9465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895D-CAA1-08C4-3A0A-7C4516B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التعامل مع النصوص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29B3-9D0B-7124-D8A5-54EA7EF9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Length</a:t>
            </a:r>
            <a:endParaRPr lang="ar-SA" dirty="0"/>
          </a:p>
          <a:p>
            <a:pPr algn="r" rtl="1"/>
            <a:r>
              <a:rPr lang="en-US" dirty="0" err="1"/>
              <a:t>concat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indexOf</a:t>
            </a:r>
            <a:r>
              <a:rPr lang="en-US" dirty="0"/>
              <a:t> / </a:t>
            </a:r>
            <a:r>
              <a:rPr lang="en-US" dirty="0" err="1"/>
              <a:t>lastIndexOf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slice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toUpperCase</a:t>
            </a:r>
            <a:r>
              <a:rPr lang="en-US" dirty="0"/>
              <a:t> / </a:t>
            </a:r>
            <a:r>
              <a:rPr lang="en-US" dirty="0" err="1"/>
              <a:t>toLowerCase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trim / </a:t>
            </a:r>
            <a:r>
              <a:rPr lang="en-US" dirty="0" err="1"/>
              <a:t>trimStart</a:t>
            </a:r>
            <a:r>
              <a:rPr lang="en-US" dirty="0"/>
              <a:t> / </a:t>
            </a:r>
            <a:r>
              <a:rPr lang="en-US" dirty="0" err="1"/>
              <a:t>trimEnd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split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replace / </a:t>
            </a:r>
            <a:r>
              <a:rPr lang="en-US" dirty="0" err="1"/>
              <a:t>replaceAll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includes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startsWith</a:t>
            </a:r>
            <a:r>
              <a:rPr lang="en-US" dirty="0"/>
              <a:t> / </a:t>
            </a:r>
            <a:r>
              <a:rPr lang="en-US" dirty="0" err="1"/>
              <a:t>endsWith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substring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charAt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695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076F-75C1-4C52-74D1-E952C220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التعامل مع المصفوفات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37F5-230D-38E3-13D6-9AD3740B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pop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shift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unshift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slice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splice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reduce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find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includes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sort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6665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4551-7201-2542-6EA8-F3124C06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أنواع المجالات في جافا سكربت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1ADF-58A8-33CC-2628-AEDAA747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المجال العام </a:t>
            </a:r>
            <a:r>
              <a:rPr lang="en-US" dirty="0"/>
              <a:t>Global Scope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مجال الدالة </a:t>
            </a:r>
            <a:r>
              <a:rPr lang="en-US" dirty="0"/>
              <a:t>Function Scope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مجال البلوك </a:t>
            </a:r>
            <a:r>
              <a:rPr lang="en-US" dirty="0"/>
              <a:t>Block Scope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المجال المعجمي </a:t>
            </a:r>
            <a:r>
              <a:rPr lang="en-US" dirty="0"/>
              <a:t>lexical scope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3859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7F05-6BA7-A836-0DE3-F99F6BF4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المجال العام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C9BB-A371-B674-A06E-37E6494F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يكون المتغير في المجال العام إذا تم تعريفه خارج أي دالة أو بلوك.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يمكن الوصول إلى متغيرات المجال العام من أي جزء من التعليمات البرمجية، بغض النظر عن مكان استخدامها.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وتظل متاحة طوال عمر التطبيق.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  <p:pic>
        <p:nvPicPr>
          <p:cNvPr id="7" name="Picture 6" descr="A black and grey rectangular object with green and white dots&#10;&#10;Description automatically generated">
            <a:extLst>
              <a:ext uri="{FF2B5EF4-FFF2-40B4-BE49-F238E27FC236}">
                <a16:creationId xmlns:a16="http://schemas.microsoft.com/office/drawing/2014/main" id="{73577C03-37DB-A19C-3A89-6FB7970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85800" y="4206622"/>
            <a:ext cx="772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F4DC-8EAD-632F-3D16-9025095F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مجال الدالة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994-085A-3E68-AE12-1CE3713E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المتغيرات المعلنة داخل الدالة موجودة في مجال الدالة.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هذه المتغيرات يمكن الوصول إليها فقط داخل الدالة، وليس خارجها.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يتم تدميرها بمجرد اكتمال استدعاء الدالة.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Var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ذات نطاق دالي.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  <p:pic>
        <p:nvPicPr>
          <p:cNvPr id="5" name="Picture 4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A09DEFAC-EF30-9DBC-4454-0C4068A4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5" y="4066505"/>
            <a:ext cx="7683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21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{65F61872-7F03-8944-85EA-2EAD240E76F2}tf10001079</Template>
  <TotalTime>853</TotalTime>
  <Words>510</Words>
  <Application>Microsoft Macintosh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Google Sans</vt:lpstr>
      <vt:lpstr>Vapor Trail</vt:lpstr>
      <vt:lpstr>تطبيقات الويب باستخدام  JavaScript</vt:lpstr>
      <vt:lpstr>الدوال</vt:lpstr>
      <vt:lpstr>دوال الترتيب الأعلى</vt:lpstr>
      <vt:lpstr>امثلة عن دوال الترتيب الأعلى</vt:lpstr>
      <vt:lpstr>التعامل مع النصوص</vt:lpstr>
      <vt:lpstr>التعامل مع المصفوفات</vt:lpstr>
      <vt:lpstr>أنواع المجالات في جافا سكربت</vt:lpstr>
      <vt:lpstr>المجال العام</vt:lpstr>
      <vt:lpstr>مجال الدالة</vt:lpstr>
      <vt:lpstr>مجال البلوك</vt:lpstr>
      <vt:lpstr>المجال المعجمي</vt:lpstr>
      <vt:lpstr>الرفع Hoisting</vt:lpstr>
      <vt:lpstr>الكائنات</vt:lpstr>
      <vt:lpstr>جميع الكائنات تشترك بما يلي</vt:lpstr>
      <vt:lpstr>طبيعة الكائنات في جافا سكربت</vt:lpstr>
      <vt:lpstr>المصادر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تطبيقات الويب باستخدام  JavaScript</dc:title>
  <dc:creator>Okba Cemuz</dc:creator>
  <cp:lastModifiedBy>Okba Cemuz</cp:lastModifiedBy>
  <cp:revision>62</cp:revision>
  <dcterms:created xsi:type="dcterms:W3CDTF">2023-12-30T10:52:47Z</dcterms:created>
  <dcterms:modified xsi:type="dcterms:W3CDTF">2024-01-01T19:06:15Z</dcterms:modified>
</cp:coreProperties>
</file>