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279040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0BA31A6-48E8-6D46-9671-2B4518D981D7}"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48739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43694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235647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812805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BA31A6-48E8-6D46-9671-2B4518D981D7}"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298263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BA31A6-48E8-6D46-9671-2B4518D981D7}" type="datetimeFigureOut">
              <a:rPr lang="en-US" smtClean="0"/>
              <a:t>8/24/20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42960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21830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10902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202818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0BA31A6-48E8-6D46-9671-2B4518D981D7}"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354510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0BA31A6-48E8-6D46-9671-2B4518D981D7}"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90623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0BA31A6-48E8-6D46-9671-2B4518D981D7}"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22982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0BA31A6-48E8-6D46-9671-2B4518D981D7}" type="datetimeFigureOut">
              <a:rPr lang="en-US" smtClean="0"/>
              <a:t>8/24/20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39034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A31A6-48E8-6D46-9671-2B4518D981D7}" type="datetimeFigureOut">
              <a:rPr lang="en-US" smtClean="0"/>
              <a:t>8/24/20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258714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0BA31A6-48E8-6D46-9671-2B4518D981D7}"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86304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0BA31A6-48E8-6D46-9671-2B4518D981D7}"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B85EB7-B643-5E46-B279-CE4E23F2C85E}" type="slidenum">
              <a:rPr lang="en-US" smtClean="0"/>
              <a:t>‹#›</a:t>
            </a:fld>
            <a:endParaRPr lang="en-US"/>
          </a:p>
        </p:txBody>
      </p:sp>
    </p:spTree>
    <p:extLst>
      <p:ext uri="{BB962C8B-B14F-4D97-AF65-F5344CB8AC3E}">
        <p14:creationId xmlns:p14="http://schemas.microsoft.com/office/powerpoint/2010/main" val="195904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0BA31A6-48E8-6D46-9671-2B4518D981D7}" type="datetimeFigureOut">
              <a:rPr lang="en-US" smtClean="0"/>
              <a:t>8/24/20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B85EB7-B643-5E46-B279-CE4E23F2C85E}" type="slidenum">
              <a:rPr lang="en-US" smtClean="0"/>
              <a:t>‹#›</a:t>
            </a:fld>
            <a:endParaRPr lang="en-US"/>
          </a:p>
        </p:txBody>
      </p:sp>
    </p:spTree>
    <p:extLst>
      <p:ext uri="{BB962C8B-B14F-4D97-AF65-F5344CB8AC3E}">
        <p14:creationId xmlns:p14="http://schemas.microsoft.com/office/powerpoint/2010/main" val="16999075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FA38-BE51-9E4D-8737-04CEA3849E4F}"/>
              </a:ext>
            </a:extLst>
          </p:cNvPr>
          <p:cNvSpPr>
            <a:spLocks noGrp="1"/>
          </p:cNvSpPr>
          <p:nvPr>
            <p:ph type="ctrTitle"/>
          </p:nvPr>
        </p:nvSpPr>
        <p:spPr>
          <a:xfrm>
            <a:off x="1154956" y="1363463"/>
            <a:ext cx="10233480" cy="2677648"/>
          </a:xfrm>
        </p:spPr>
        <p:txBody>
          <a:bodyPr>
            <a:normAutofit/>
          </a:bodyPr>
          <a:lstStyle/>
          <a:p>
            <a:pPr algn="ctr"/>
            <a:r>
              <a:rPr lang="en-US" dirty="0"/>
              <a:t>IBM – Coursera</a:t>
            </a:r>
            <a:br>
              <a:rPr lang="en-US" dirty="0"/>
            </a:br>
            <a:r>
              <a:rPr lang="en-US" dirty="0"/>
              <a:t>Car Accident Severity Project</a:t>
            </a:r>
          </a:p>
        </p:txBody>
      </p:sp>
      <p:sp>
        <p:nvSpPr>
          <p:cNvPr id="3" name="Subtitle 2">
            <a:extLst>
              <a:ext uri="{FF2B5EF4-FFF2-40B4-BE49-F238E27FC236}">
                <a16:creationId xmlns:a16="http://schemas.microsoft.com/office/drawing/2014/main" id="{43F3261D-33D1-C141-A69D-B0DD8F0D58A6}"/>
              </a:ext>
            </a:extLst>
          </p:cNvPr>
          <p:cNvSpPr>
            <a:spLocks noGrp="1"/>
          </p:cNvSpPr>
          <p:nvPr>
            <p:ph type="subTitle" idx="1"/>
          </p:nvPr>
        </p:nvSpPr>
        <p:spPr/>
        <p:txBody>
          <a:bodyPr/>
          <a:lstStyle/>
          <a:p>
            <a:pPr algn="r"/>
            <a:r>
              <a:rPr lang="en-US" dirty="0"/>
              <a:t>By </a:t>
            </a:r>
          </a:p>
          <a:p>
            <a:pPr algn="r"/>
            <a:r>
              <a:rPr lang="en-US" dirty="0"/>
              <a:t>K Uday Karthik</a:t>
            </a:r>
          </a:p>
        </p:txBody>
      </p:sp>
    </p:spTree>
    <p:extLst>
      <p:ext uri="{BB962C8B-B14F-4D97-AF65-F5344CB8AC3E}">
        <p14:creationId xmlns:p14="http://schemas.microsoft.com/office/powerpoint/2010/main" val="13686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57C3-7E89-004A-B1D6-2FA46ADD7912}"/>
              </a:ext>
            </a:extLst>
          </p:cNvPr>
          <p:cNvSpPr>
            <a:spLocks noGrp="1"/>
          </p:cNvSpPr>
          <p:nvPr>
            <p:ph type="title"/>
          </p:nvPr>
        </p:nvSpPr>
        <p:spPr/>
        <p:txBody>
          <a:bodyPr/>
          <a:lstStyle/>
          <a:p>
            <a:pPr algn="ctr"/>
            <a:r>
              <a:rPr lang="en-US" b="1" u="sng" dirty="0"/>
              <a:t>VISUALIZATIONS</a:t>
            </a:r>
            <a:endParaRPr lang="en-US" dirty="0"/>
          </a:p>
        </p:txBody>
      </p:sp>
      <p:pic>
        <p:nvPicPr>
          <p:cNvPr id="5" name="Content Placeholder 4">
            <a:extLst>
              <a:ext uri="{FF2B5EF4-FFF2-40B4-BE49-F238E27FC236}">
                <a16:creationId xmlns:a16="http://schemas.microsoft.com/office/drawing/2014/main" id="{9CCEC400-1092-E749-AEF0-93D7EE8DC129}"/>
              </a:ext>
            </a:extLst>
          </p:cNvPr>
          <p:cNvPicPr>
            <a:picLocks noGrp="1" noChangeAspect="1"/>
          </p:cNvPicPr>
          <p:nvPr>
            <p:ph idx="1"/>
          </p:nvPr>
        </p:nvPicPr>
        <p:blipFill>
          <a:blip r:embed="rId2"/>
          <a:stretch>
            <a:fillRect/>
          </a:stretch>
        </p:blipFill>
        <p:spPr>
          <a:xfrm>
            <a:off x="1154954" y="2086883"/>
            <a:ext cx="9072749" cy="4667250"/>
          </a:xfrm>
        </p:spPr>
      </p:pic>
    </p:spTree>
    <p:extLst>
      <p:ext uri="{BB962C8B-B14F-4D97-AF65-F5344CB8AC3E}">
        <p14:creationId xmlns:p14="http://schemas.microsoft.com/office/powerpoint/2010/main" val="156281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C7FF-4883-1F48-A180-D60F9766B597}"/>
              </a:ext>
            </a:extLst>
          </p:cNvPr>
          <p:cNvSpPr>
            <a:spLocks noGrp="1"/>
          </p:cNvSpPr>
          <p:nvPr>
            <p:ph type="title"/>
          </p:nvPr>
        </p:nvSpPr>
        <p:spPr/>
        <p:txBody>
          <a:bodyPr/>
          <a:lstStyle/>
          <a:p>
            <a:pPr algn="ctr"/>
            <a:r>
              <a:rPr lang="en-US" b="1" u="sng" dirty="0"/>
              <a:t>VISUALIZATIONS</a:t>
            </a:r>
            <a:endParaRPr lang="en-US" dirty="0"/>
          </a:p>
        </p:txBody>
      </p:sp>
      <p:pic>
        <p:nvPicPr>
          <p:cNvPr id="5" name="Content Placeholder 4">
            <a:extLst>
              <a:ext uri="{FF2B5EF4-FFF2-40B4-BE49-F238E27FC236}">
                <a16:creationId xmlns:a16="http://schemas.microsoft.com/office/drawing/2014/main" id="{F3082D71-DE42-7847-AAEF-5F3ED3AC739D}"/>
              </a:ext>
            </a:extLst>
          </p:cNvPr>
          <p:cNvPicPr>
            <a:picLocks noGrp="1" noChangeAspect="1"/>
          </p:cNvPicPr>
          <p:nvPr>
            <p:ph idx="1"/>
          </p:nvPr>
        </p:nvPicPr>
        <p:blipFill>
          <a:blip r:embed="rId2"/>
          <a:stretch>
            <a:fillRect/>
          </a:stretch>
        </p:blipFill>
        <p:spPr>
          <a:xfrm>
            <a:off x="1876302" y="2055813"/>
            <a:ext cx="7635834" cy="4802187"/>
          </a:xfrm>
        </p:spPr>
      </p:pic>
    </p:spTree>
    <p:extLst>
      <p:ext uri="{BB962C8B-B14F-4D97-AF65-F5344CB8AC3E}">
        <p14:creationId xmlns:p14="http://schemas.microsoft.com/office/powerpoint/2010/main" val="243231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0155-B93E-A34F-BD6B-F08518BBE37D}"/>
              </a:ext>
            </a:extLst>
          </p:cNvPr>
          <p:cNvSpPr>
            <a:spLocks noGrp="1"/>
          </p:cNvSpPr>
          <p:nvPr>
            <p:ph type="title"/>
          </p:nvPr>
        </p:nvSpPr>
        <p:spPr/>
        <p:txBody>
          <a:bodyPr/>
          <a:lstStyle/>
          <a:p>
            <a:pPr algn="ctr"/>
            <a:r>
              <a:rPr lang="en-US" b="1" u="sng" dirty="0"/>
              <a:t>VISUALIZATIONS</a:t>
            </a:r>
            <a:endParaRPr lang="en-US" dirty="0"/>
          </a:p>
        </p:txBody>
      </p:sp>
      <p:pic>
        <p:nvPicPr>
          <p:cNvPr id="5" name="Content Placeholder 4">
            <a:extLst>
              <a:ext uri="{FF2B5EF4-FFF2-40B4-BE49-F238E27FC236}">
                <a16:creationId xmlns:a16="http://schemas.microsoft.com/office/drawing/2014/main" id="{81E16A2F-FE3F-2343-AE07-C10EB2253006}"/>
              </a:ext>
            </a:extLst>
          </p:cNvPr>
          <p:cNvPicPr>
            <a:picLocks noGrp="1" noChangeAspect="1"/>
          </p:cNvPicPr>
          <p:nvPr>
            <p:ph idx="1"/>
          </p:nvPr>
        </p:nvPicPr>
        <p:blipFill>
          <a:blip r:embed="rId2"/>
          <a:stretch>
            <a:fillRect/>
          </a:stretch>
        </p:blipFill>
        <p:spPr>
          <a:xfrm>
            <a:off x="1969675" y="2885704"/>
            <a:ext cx="7542295" cy="1840892"/>
          </a:xfrm>
        </p:spPr>
      </p:pic>
    </p:spTree>
    <p:extLst>
      <p:ext uri="{BB962C8B-B14F-4D97-AF65-F5344CB8AC3E}">
        <p14:creationId xmlns:p14="http://schemas.microsoft.com/office/powerpoint/2010/main" val="73601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A31C-2F76-F44A-8185-1CAEAAF9036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8FBD4E69-5D8E-634C-975E-C85D8978E083}"/>
              </a:ext>
            </a:extLst>
          </p:cNvPr>
          <p:cNvSpPr>
            <a:spLocks noGrp="1"/>
          </p:cNvSpPr>
          <p:nvPr>
            <p:ph idx="1"/>
          </p:nvPr>
        </p:nvSpPr>
        <p:spPr/>
        <p:txBody>
          <a:bodyPr/>
          <a:lstStyle/>
          <a:p>
            <a:r>
              <a:rPr lang="en-US" dirty="0"/>
              <a:t>From Visualizations, we can interpret that # of accidents was high enough during year-end. This might of because of Christmas and New Year effect.</a:t>
            </a:r>
          </a:p>
          <a:p>
            <a:r>
              <a:rPr lang="en-US" dirty="0"/>
              <a:t> Most of the people will be outdoors during night time. As Driving during night time is too risky. Some may feel drowsy too. Most of them drink and drive too. </a:t>
            </a:r>
          </a:p>
          <a:p>
            <a:r>
              <a:rPr lang="en-US" dirty="0"/>
              <a:t>So during this season, strict police checking must be done for drunk and drive cases too. Hotspot regions should be under police control. </a:t>
            </a:r>
            <a:endParaRPr lang="en-IN" dirty="0"/>
          </a:p>
          <a:p>
            <a:endParaRPr lang="en-US" dirty="0"/>
          </a:p>
        </p:txBody>
      </p:sp>
    </p:spTree>
    <p:extLst>
      <p:ext uri="{BB962C8B-B14F-4D97-AF65-F5344CB8AC3E}">
        <p14:creationId xmlns:p14="http://schemas.microsoft.com/office/powerpoint/2010/main" val="81769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F168-CDD8-AB45-9DD8-427BFAC40370}"/>
              </a:ext>
            </a:extLst>
          </p:cNvPr>
          <p:cNvSpPr>
            <a:spLocks noGrp="1"/>
          </p:cNvSpPr>
          <p:nvPr>
            <p:ph type="title"/>
          </p:nvPr>
        </p:nvSpPr>
        <p:spPr>
          <a:xfrm>
            <a:off x="838200" y="365125"/>
            <a:ext cx="10515600" cy="5525036"/>
          </a:xfrm>
        </p:spPr>
        <p:txBody>
          <a:bodyPr/>
          <a:lstStyle/>
          <a:p>
            <a:pPr algn="ctr"/>
            <a:r>
              <a:rPr lang="en-US" dirty="0">
                <a:solidFill>
                  <a:schemeClr val="tx1"/>
                </a:solidFill>
              </a:rPr>
              <a:t>THANK YOU!</a:t>
            </a:r>
          </a:p>
        </p:txBody>
      </p:sp>
    </p:spTree>
    <p:extLst>
      <p:ext uri="{BB962C8B-B14F-4D97-AF65-F5344CB8AC3E}">
        <p14:creationId xmlns:p14="http://schemas.microsoft.com/office/powerpoint/2010/main" val="166767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0E60-9DA7-0948-BDA7-B64658062B82}"/>
              </a:ext>
            </a:extLst>
          </p:cNvPr>
          <p:cNvSpPr>
            <a:spLocks noGrp="1"/>
          </p:cNvSpPr>
          <p:nvPr>
            <p:ph type="title"/>
          </p:nvPr>
        </p:nvSpPr>
        <p:spPr/>
        <p:txBody>
          <a:bodyPr/>
          <a:lstStyle/>
          <a:p>
            <a:pPr algn="ctr"/>
            <a:r>
              <a:rPr lang="en-US" b="1" u="sng" dirty="0"/>
              <a:t>INTRODUCTION:</a:t>
            </a:r>
            <a:endParaRPr lang="en-US" dirty="0"/>
          </a:p>
        </p:txBody>
      </p:sp>
      <p:sp>
        <p:nvSpPr>
          <p:cNvPr id="3" name="Content Placeholder 2">
            <a:extLst>
              <a:ext uri="{FF2B5EF4-FFF2-40B4-BE49-F238E27FC236}">
                <a16:creationId xmlns:a16="http://schemas.microsoft.com/office/drawing/2014/main" id="{3B8069A8-F1DF-AD4A-81D4-7A6FBBD1C6EA}"/>
              </a:ext>
            </a:extLst>
          </p:cNvPr>
          <p:cNvSpPr>
            <a:spLocks noGrp="1"/>
          </p:cNvSpPr>
          <p:nvPr>
            <p:ph idx="1"/>
          </p:nvPr>
        </p:nvSpPr>
        <p:spPr/>
        <p:txBody>
          <a:bodyPr>
            <a:normAutofit/>
          </a:bodyPr>
          <a:lstStyle/>
          <a:p>
            <a:r>
              <a:rPr lang="en-US" dirty="0"/>
              <a:t>Every Life on this planet is very much valuable for  someone or the other.</a:t>
            </a:r>
          </a:p>
          <a:p>
            <a:endParaRPr lang="en-IN" dirty="0"/>
          </a:p>
          <a:p>
            <a:r>
              <a:rPr lang="en-US" dirty="0"/>
              <a:t>This problem is about numerous car accidents that occur in our daily lives. People should be more careful while driving the car. Every second, many people across the world will be losing their lives on the road.</a:t>
            </a:r>
            <a:endParaRPr lang="en-IN" dirty="0"/>
          </a:p>
          <a:p>
            <a:pPr marL="0" indent="0">
              <a:buNone/>
            </a:pPr>
            <a:endParaRPr lang="en-IN" dirty="0"/>
          </a:p>
          <a:p>
            <a:endParaRPr lang="en-US" dirty="0"/>
          </a:p>
        </p:txBody>
      </p:sp>
    </p:spTree>
    <p:extLst>
      <p:ext uri="{BB962C8B-B14F-4D97-AF65-F5344CB8AC3E}">
        <p14:creationId xmlns:p14="http://schemas.microsoft.com/office/powerpoint/2010/main" val="215547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EC90-8E6E-724D-8C4E-8B8A2467EAAE}"/>
              </a:ext>
            </a:extLst>
          </p:cNvPr>
          <p:cNvSpPr>
            <a:spLocks noGrp="1"/>
          </p:cNvSpPr>
          <p:nvPr>
            <p:ph type="title"/>
          </p:nvPr>
        </p:nvSpPr>
        <p:spPr/>
        <p:txBody>
          <a:bodyPr/>
          <a:lstStyle/>
          <a:p>
            <a:pPr algn="ctr"/>
            <a:r>
              <a:rPr lang="en-US" b="1" u="sng" dirty="0"/>
              <a:t>INTRODUCTION</a:t>
            </a:r>
            <a:endParaRPr lang="en-US" dirty="0"/>
          </a:p>
        </p:txBody>
      </p:sp>
      <p:sp>
        <p:nvSpPr>
          <p:cNvPr id="3" name="Content Placeholder 2">
            <a:extLst>
              <a:ext uri="{FF2B5EF4-FFF2-40B4-BE49-F238E27FC236}">
                <a16:creationId xmlns:a16="http://schemas.microsoft.com/office/drawing/2014/main" id="{C42D30AF-3E0B-A345-8C20-7F918E0CF404}"/>
              </a:ext>
            </a:extLst>
          </p:cNvPr>
          <p:cNvSpPr>
            <a:spLocks noGrp="1"/>
          </p:cNvSpPr>
          <p:nvPr>
            <p:ph idx="1"/>
          </p:nvPr>
        </p:nvSpPr>
        <p:spPr/>
        <p:txBody>
          <a:bodyPr/>
          <a:lstStyle/>
          <a:p>
            <a:r>
              <a:rPr lang="en-US" dirty="0"/>
              <a:t>Their family members will be waiting for them in their home. In this project We will be analyzing the car accident data, how the accidents are caused generally. What to do to mitigate accidents. Weather and temperature also might affect the environment.</a:t>
            </a:r>
          </a:p>
          <a:p>
            <a:endParaRPr lang="en-IN" dirty="0"/>
          </a:p>
          <a:p>
            <a:r>
              <a:rPr lang="en-US" dirty="0"/>
              <a:t>Driving during night times is too risky. In countries where there will be snowfall, It will be very difficult for the driver to drive the car.</a:t>
            </a:r>
            <a:endParaRPr lang="en-IN" dirty="0"/>
          </a:p>
          <a:p>
            <a:pPr marL="0" indent="0">
              <a:buNone/>
            </a:pPr>
            <a:endParaRPr lang="en-US" dirty="0"/>
          </a:p>
        </p:txBody>
      </p:sp>
    </p:spTree>
    <p:extLst>
      <p:ext uri="{BB962C8B-B14F-4D97-AF65-F5344CB8AC3E}">
        <p14:creationId xmlns:p14="http://schemas.microsoft.com/office/powerpoint/2010/main" val="103628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87C0-82E0-2043-B077-4B932CC58491}"/>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52FC7ACE-92D1-7C4F-9F65-C6440388B480}"/>
              </a:ext>
            </a:extLst>
          </p:cNvPr>
          <p:cNvSpPr>
            <a:spLocks noGrp="1"/>
          </p:cNvSpPr>
          <p:nvPr>
            <p:ph idx="1"/>
          </p:nvPr>
        </p:nvSpPr>
        <p:spPr>
          <a:xfrm>
            <a:off x="838200" y="2506662"/>
            <a:ext cx="10515600" cy="4351338"/>
          </a:xfrm>
        </p:spPr>
        <p:txBody>
          <a:bodyPr/>
          <a:lstStyle/>
          <a:p>
            <a:r>
              <a:rPr lang="en-US" b="1" u="heavy" dirty="0"/>
              <a:t>Requirements:</a:t>
            </a:r>
            <a:endParaRPr lang="en-IN" b="1" u="sng" dirty="0"/>
          </a:p>
          <a:p>
            <a:pPr lvl="0"/>
            <a:r>
              <a:rPr lang="en-US" dirty="0"/>
              <a:t>What is the severity rate?</a:t>
            </a:r>
            <a:endParaRPr lang="en-IN" dirty="0"/>
          </a:p>
          <a:p>
            <a:pPr lvl="0"/>
            <a:r>
              <a:rPr lang="en-US" dirty="0"/>
              <a:t>On what dates, accidents happened more ?</a:t>
            </a:r>
            <a:endParaRPr lang="en-IN" dirty="0"/>
          </a:p>
          <a:p>
            <a:pPr lvl="0"/>
            <a:r>
              <a:rPr lang="en-US" dirty="0"/>
              <a:t>On what dates, accidents happened less?</a:t>
            </a:r>
            <a:endParaRPr lang="en-IN" dirty="0"/>
          </a:p>
          <a:p>
            <a:endParaRPr lang="en-US" dirty="0"/>
          </a:p>
        </p:txBody>
      </p:sp>
    </p:spTree>
    <p:extLst>
      <p:ext uri="{BB962C8B-B14F-4D97-AF65-F5344CB8AC3E}">
        <p14:creationId xmlns:p14="http://schemas.microsoft.com/office/powerpoint/2010/main" val="411258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BF8F-D7B6-074F-BCFC-44EC92C71888}"/>
              </a:ext>
            </a:extLst>
          </p:cNvPr>
          <p:cNvSpPr>
            <a:spLocks noGrp="1"/>
          </p:cNvSpPr>
          <p:nvPr>
            <p:ph type="title"/>
          </p:nvPr>
        </p:nvSpPr>
        <p:spPr/>
        <p:txBody>
          <a:bodyPr/>
          <a:lstStyle/>
          <a:p>
            <a:pPr algn="ctr"/>
            <a:r>
              <a:rPr lang="en-US" u="sng" dirty="0"/>
              <a:t>DATA PREPARATION</a:t>
            </a:r>
          </a:p>
        </p:txBody>
      </p:sp>
      <p:sp>
        <p:nvSpPr>
          <p:cNvPr id="3" name="Content Placeholder 2">
            <a:extLst>
              <a:ext uri="{FF2B5EF4-FFF2-40B4-BE49-F238E27FC236}">
                <a16:creationId xmlns:a16="http://schemas.microsoft.com/office/drawing/2014/main" id="{24228EFF-424D-A342-9ED9-F841DD778AB5}"/>
              </a:ext>
            </a:extLst>
          </p:cNvPr>
          <p:cNvSpPr>
            <a:spLocks noGrp="1"/>
          </p:cNvSpPr>
          <p:nvPr>
            <p:ph idx="1"/>
          </p:nvPr>
        </p:nvSpPr>
        <p:spPr>
          <a:xfrm>
            <a:off x="838200" y="2934174"/>
            <a:ext cx="10515600" cy="4351338"/>
          </a:xfrm>
        </p:spPr>
        <p:txBody>
          <a:bodyPr/>
          <a:lstStyle/>
          <a:p>
            <a:pPr lvl="0"/>
            <a:r>
              <a:rPr lang="en-US" dirty="0"/>
              <a:t>I have chosen the open-source dataset from</a:t>
            </a:r>
          </a:p>
          <a:p>
            <a:pPr lvl="0"/>
            <a:endParaRPr lang="en-IN" dirty="0"/>
          </a:p>
          <a:p>
            <a:r>
              <a:rPr lang="en-US" b="1" dirty="0">
                <a:hlinkClick r:id="rId2"/>
              </a:rPr>
              <a:t>https://www.kaggle.com/sobhanmoosavi/us-accidents</a:t>
            </a:r>
            <a:endParaRPr lang="en-US" b="1" dirty="0"/>
          </a:p>
          <a:p>
            <a:endParaRPr lang="en-IN" dirty="0"/>
          </a:p>
          <a:p>
            <a:pPr lvl="0"/>
            <a:r>
              <a:rPr lang="en-US" dirty="0"/>
              <a:t>It is free to use.</a:t>
            </a:r>
            <a:endParaRPr lang="en-IN" dirty="0"/>
          </a:p>
          <a:p>
            <a:endParaRPr lang="en-US" dirty="0"/>
          </a:p>
        </p:txBody>
      </p:sp>
    </p:spTree>
    <p:extLst>
      <p:ext uri="{BB962C8B-B14F-4D97-AF65-F5344CB8AC3E}">
        <p14:creationId xmlns:p14="http://schemas.microsoft.com/office/powerpoint/2010/main" val="421914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C060-2075-EA4E-ADCB-18F016D9A623}"/>
              </a:ext>
            </a:extLst>
          </p:cNvPr>
          <p:cNvSpPr>
            <a:spLocks noGrp="1"/>
          </p:cNvSpPr>
          <p:nvPr>
            <p:ph type="title"/>
          </p:nvPr>
        </p:nvSpPr>
        <p:spPr/>
        <p:txBody>
          <a:bodyPr/>
          <a:lstStyle/>
          <a:p>
            <a:pPr algn="ctr"/>
            <a:r>
              <a:rPr lang="en-US" b="1" u="sng" dirty="0"/>
              <a:t>DATA CLEANING</a:t>
            </a:r>
          </a:p>
        </p:txBody>
      </p:sp>
      <p:sp>
        <p:nvSpPr>
          <p:cNvPr id="3" name="Content Placeholder 2">
            <a:extLst>
              <a:ext uri="{FF2B5EF4-FFF2-40B4-BE49-F238E27FC236}">
                <a16:creationId xmlns:a16="http://schemas.microsoft.com/office/drawing/2014/main" id="{02F75AB7-716A-E744-AB37-4D4BCCBED8D7}"/>
              </a:ext>
            </a:extLst>
          </p:cNvPr>
          <p:cNvSpPr>
            <a:spLocks noGrp="1"/>
          </p:cNvSpPr>
          <p:nvPr>
            <p:ph idx="1"/>
          </p:nvPr>
        </p:nvSpPr>
        <p:spPr>
          <a:xfrm>
            <a:off x="838200" y="3048784"/>
            <a:ext cx="10515600" cy="4351338"/>
          </a:xfrm>
        </p:spPr>
        <p:txBody>
          <a:bodyPr>
            <a:normAutofit/>
          </a:bodyPr>
          <a:lstStyle/>
          <a:p>
            <a:pPr lvl="0"/>
            <a:r>
              <a:rPr lang="en-US" dirty="0"/>
              <a:t>The dataset is very huge. So to simplify it. I have chosen a particular state called</a:t>
            </a:r>
            <a:endParaRPr lang="en-IN" dirty="0"/>
          </a:p>
          <a:p>
            <a:r>
              <a:rPr lang="en-US" dirty="0"/>
              <a:t>“New York” (NY) from all the states in the USA.</a:t>
            </a:r>
            <a:endParaRPr lang="en-IN" dirty="0"/>
          </a:p>
          <a:p>
            <a:pPr lvl="0"/>
            <a:r>
              <a:rPr lang="en-US" dirty="0"/>
              <a:t>The records show the accident details of “New York”.</a:t>
            </a:r>
            <a:endParaRPr lang="en-IN" dirty="0"/>
          </a:p>
          <a:p>
            <a:pPr lvl="0"/>
            <a:r>
              <a:rPr lang="en-US" dirty="0"/>
              <a:t>In the dataset, I have used the columns like Accident Severity, Date, Time, Latitude, Longitude, Temperature, </a:t>
            </a:r>
            <a:r>
              <a:rPr lang="en-US" dirty="0" err="1"/>
              <a:t>WInd</a:t>
            </a:r>
            <a:r>
              <a:rPr lang="en-US" dirty="0"/>
              <a:t> Speed, Day / Night and many more. Since accidents are dependent on all these factors.</a:t>
            </a:r>
            <a:endParaRPr lang="en-IN" dirty="0"/>
          </a:p>
          <a:p>
            <a:endParaRPr lang="en-US" dirty="0"/>
          </a:p>
        </p:txBody>
      </p:sp>
    </p:spTree>
    <p:extLst>
      <p:ext uri="{BB962C8B-B14F-4D97-AF65-F5344CB8AC3E}">
        <p14:creationId xmlns:p14="http://schemas.microsoft.com/office/powerpoint/2010/main" val="133690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C060-2075-EA4E-ADCB-18F016D9A623}"/>
              </a:ext>
            </a:extLst>
          </p:cNvPr>
          <p:cNvSpPr>
            <a:spLocks noGrp="1"/>
          </p:cNvSpPr>
          <p:nvPr>
            <p:ph type="title"/>
          </p:nvPr>
        </p:nvSpPr>
        <p:spPr/>
        <p:txBody>
          <a:bodyPr/>
          <a:lstStyle/>
          <a:p>
            <a:pPr algn="ctr"/>
            <a:r>
              <a:rPr lang="en-US" b="1" u="sng" dirty="0"/>
              <a:t>DATA CLEANING</a:t>
            </a:r>
          </a:p>
        </p:txBody>
      </p:sp>
      <p:sp>
        <p:nvSpPr>
          <p:cNvPr id="3" name="Content Placeholder 2">
            <a:extLst>
              <a:ext uri="{FF2B5EF4-FFF2-40B4-BE49-F238E27FC236}">
                <a16:creationId xmlns:a16="http://schemas.microsoft.com/office/drawing/2014/main" id="{02F75AB7-716A-E744-AB37-4D4BCCBED8D7}"/>
              </a:ext>
            </a:extLst>
          </p:cNvPr>
          <p:cNvSpPr>
            <a:spLocks noGrp="1"/>
          </p:cNvSpPr>
          <p:nvPr>
            <p:ph idx="1"/>
          </p:nvPr>
        </p:nvSpPr>
        <p:spPr>
          <a:xfrm>
            <a:off x="838200" y="3067812"/>
            <a:ext cx="10515600" cy="4351338"/>
          </a:xfrm>
        </p:spPr>
        <p:txBody>
          <a:bodyPr>
            <a:normAutofit/>
          </a:bodyPr>
          <a:lstStyle/>
          <a:p>
            <a:pPr lvl="0"/>
            <a:r>
              <a:rPr lang="en-US" dirty="0"/>
              <a:t>Actually there were numerous attributes. I have cleaned the data by considering only relevant attributes that are necessary for my project.</a:t>
            </a:r>
            <a:endParaRPr lang="en-IN" dirty="0"/>
          </a:p>
          <a:p>
            <a:pPr lvl="0"/>
            <a:r>
              <a:rPr lang="en-US" dirty="0"/>
              <a:t>Missing Values all have been checked.</a:t>
            </a:r>
            <a:endParaRPr lang="en-IN" dirty="0"/>
          </a:p>
          <a:p>
            <a:endParaRPr lang="en-US" dirty="0"/>
          </a:p>
        </p:txBody>
      </p:sp>
    </p:spTree>
    <p:extLst>
      <p:ext uri="{BB962C8B-B14F-4D97-AF65-F5344CB8AC3E}">
        <p14:creationId xmlns:p14="http://schemas.microsoft.com/office/powerpoint/2010/main" val="382202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72D8-B2CE-F74E-B3BC-8BA2F1AB3BA8}"/>
              </a:ext>
            </a:extLst>
          </p:cNvPr>
          <p:cNvSpPr>
            <a:spLocks noGrp="1"/>
          </p:cNvSpPr>
          <p:nvPr>
            <p:ph type="title"/>
          </p:nvPr>
        </p:nvSpPr>
        <p:spPr/>
        <p:txBody>
          <a:bodyPr/>
          <a:lstStyle/>
          <a:p>
            <a:pPr algn="ctr"/>
            <a:r>
              <a:rPr lang="en-US" b="1" u="sng" dirty="0"/>
              <a:t>MODEL EVALUATION</a:t>
            </a:r>
          </a:p>
        </p:txBody>
      </p:sp>
      <p:sp>
        <p:nvSpPr>
          <p:cNvPr id="3" name="Content Placeholder 2">
            <a:extLst>
              <a:ext uri="{FF2B5EF4-FFF2-40B4-BE49-F238E27FC236}">
                <a16:creationId xmlns:a16="http://schemas.microsoft.com/office/drawing/2014/main" id="{99082877-E764-584B-9F3B-3CA7A6BFD087}"/>
              </a:ext>
            </a:extLst>
          </p:cNvPr>
          <p:cNvSpPr>
            <a:spLocks noGrp="1"/>
          </p:cNvSpPr>
          <p:nvPr>
            <p:ph idx="1"/>
          </p:nvPr>
        </p:nvSpPr>
        <p:spPr/>
        <p:txBody>
          <a:bodyPr/>
          <a:lstStyle/>
          <a:p>
            <a:pPr lvl="0"/>
            <a:r>
              <a:rPr lang="en-US" dirty="0"/>
              <a:t>I considered mainly 4 models for this project.</a:t>
            </a:r>
            <a:endParaRPr lang="en-IN" dirty="0"/>
          </a:p>
          <a:p>
            <a:pPr lvl="0"/>
            <a:r>
              <a:rPr lang="en-US" dirty="0"/>
              <a:t>Logistic Regression, Decision Tree Regression, KNN and Random Forest Regression.</a:t>
            </a:r>
            <a:endParaRPr lang="en-IN" dirty="0"/>
          </a:p>
          <a:p>
            <a:pPr lvl="0"/>
            <a:r>
              <a:rPr lang="en-US" dirty="0"/>
              <a:t>I have fit my data to all these models and predicted accident severity.</a:t>
            </a:r>
            <a:endParaRPr lang="en-IN" dirty="0"/>
          </a:p>
          <a:p>
            <a:r>
              <a:rPr lang="en-US" dirty="0"/>
              <a:t>To my knowledge, I have observed with given dataset, Random Forest was a better one.</a:t>
            </a:r>
            <a:r>
              <a:rPr lang="en-IN" dirty="0">
                <a:effectLst/>
              </a:rPr>
              <a:t> </a:t>
            </a:r>
            <a:endParaRPr lang="en-US" dirty="0"/>
          </a:p>
        </p:txBody>
      </p:sp>
    </p:spTree>
    <p:extLst>
      <p:ext uri="{BB962C8B-B14F-4D97-AF65-F5344CB8AC3E}">
        <p14:creationId xmlns:p14="http://schemas.microsoft.com/office/powerpoint/2010/main" val="386675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F0B2-6F65-A247-84CA-1BD611D673F6}"/>
              </a:ext>
            </a:extLst>
          </p:cNvPr>
          <p:cNvSpPr>
            <a:spLocks noGrp="1"/>
          </p:cNvSpPr>
          <p:nvPr>
            <p:ph type="title"/>
          </p:nvPr>
        </p:nvSpPr>
        <p:spPr/>
        <p:txBody>
          <a:bodyPr/>
          <a:lstStyle/>
          <a:p>
            <a:pPr algn="ctr"/>
            <a:r>
              <a:rPr lang="en-US" b="1" u="sng" dirty="0"/>
              <a:t>VISUALIZATIONS</a:t>
            </a:r>
          </a:p>
        </p:txBody>
      </p:sp>
      <p:pic>
        <p:nvPicPr>
          <p:cNvPr id="5" name="Content Placeholder 4">
            <a:extLst>
              <a:ext uri="{FF2B5EF4-FFF2-40B4-BE49-F238E27FC236}">
                <a16:creationId xmlns:a16="http://schemas.microsoft.com/office/drawing/2014/main" id="{8383E5CB-BB75-734D-B932-7A58D2A261CB}"/>
              </a:ext>
            </a:extLst>
          </p:cNvPr>
          <p:cNvPicPr>
            <a:picLocks noGrp="1" noChangeAspect="1"/>
          </p:cNvPicPr>
          <p:nvPr>
            <p:ph idx="1"/>
          </p:nvPr>
        </p:nvPicPr>
        <p:blipFill>
          <a:blip r:embed="rId2"/>
          <a:stretch>
            <a:fillRect/>
          </a:stretch>
        </p:blipFill>
        <p:spPr>
          <a:xfrm>
            <a:off x="1273204" y="2603500"/>
            <a:ext cx="8589905" cy="3416300"/>
          </a:xfrm>
        </p:spPr>
      </p:pic>
    </p:spTree>
    <p:extLst>
      <p:ext uri="{BB962C8B-B14F-4D97-AF65-F5344CB8AC3E}">
        <p14:creationId xmlns:p14="http://schemas.microsoft.com/office/powerpoint/2010/main" val="2477605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{8A719625-2168-C64C-97F2-7932D0843A02}tf10001076</Template>
  <TotalTime>19</TotalTime>
  <Words>471</Words>
  <Application>Microsoft Macintosh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IBM – Coursera Car Accident Severity Project</vt:lpstr>
      <vt:lpstr>INTRODUCTION:</vt:lpstr>
      <vt:lpstr>INTRODUCTION</vt:lpstr>
      <vt:lpstr>BUSINESS UNDERSTANDING</vt:lpstr>
      <vt:lpstr>DATA PREPARATION</vt:lpstr>
      <vt:lpstr>DATA CLEANING</vt:lpstr>
      <vt:lpstr>DATA CLEANING</vt:lpstr>
      <vt:lpstr>MODEL EVALUATION</vt:lpstr>
      <vt:lpstr>VISUALIZATIONS</vt:lpstr>
      <vt:lpstr>VISUALIZATIONS</vt:lpstr>
      <vt:lpstr>VISUALIZATIONS</vt:lpstr>
      <vt:lpstr>VISUALIZATIONS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 Coursera Car Accident Severity</dc:title>
  <dc:creator>Microsoft Office User</dc:creator>
  <cp:lastModifiedBy>Microsoft Office User</cp:lastModifiedBy>
  <cp:revision>2</cp:revision>
  <dcterms:created xsi:type="dcterms:W3CDTF">2020-08-24T02:30:33Z</dcterms:created>
  <dcterms:modified xsi:type="dcterms:W3CDTF">2020-08-24T02:50:18Z</dcterms:modified>
</cp:coreProperties>
</file>