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3" r:id="rId3"/>
    <p:sldId id="258" r:id="rId4"/>
    <p:sldId id="261" r:id="rId5"/>
    <p:sldId id="260" r:id="rId6"/>
    <p:sldId id="265" r:id="rId7"/>
    <p:sldId id="267" r:id="rId8"/>
    <p:sldId id="257" r:id="rId9"/>
    <p:sldId id="262" r:id="rId10"/>
    <p:sldId id="268" r:id="rId11"/>
    <p:sldId id="266" r:id="rId12"/>
    <p:sldId id="259" r:id="rId13"/>
    <p:sldId id="263"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80875"/>
  </p:normalViewPr>
  <p:slideViewPr>
    <p:cSldViewPr snapToGrid="0" snapToObjects="1">
      <p:cViewPr varScale="1">
        <p:scale>
          <a:sx n="134" d="100"/>
          <a:sy n="134" d="100"/>
        </p:scale>
        <p:origin x="1032" y="184"/>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549E4-29A6-3E49-AE0B-02AEFC7A91CC}" type="datetimeFigureOut">
              <a:rPr lang="en-US" smtClean="0"/>
              <a:t>6/28/20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DB44-C2E3-4D4C-8F4C-8BF15779027A}" type="slidenum">
              <a:rPr lang="en-US" smtClean="0"/>
              <a:t>‹#›</a:t>
            </a:fld>
            <a:endParaRPr lang="en-US"/>
          </a:p>
        </p:txBody>
      </p:sp>
    </p:spTree>
    <p:extLst>
      <p:ext uri="{BB962C8B-B14F-4D97-AF65-F5344CB8AC3E}">
        <p14:creationId xmlns:p14="http://schemas.microsoft.com/office/powerpoint/2010/main" val="263958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32.7% of cars are neither safe or unsafe to be insured</a:t>
            </a:r>
          </a:p>
          <a:p>
            <a:r>
              <a:rPr lang="en-US" dirty="0"/>
              <a:t>57% of the cars are unsafe.</a:t>
            </a:r>
          </a:p>
          <a:p>
            <a:r>
              <a:rPr lang="en-US" dirty="0"/>
              <a:t>12% are safe.</a:t>
            </a:r>
          </a:p>
          <a:p>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3</a:t>
            </a:fld>
            <a:endParaRPr lang="en-US"/>
          </a:p>
        </p:txBody>
      </p:sp>
    </p:spTree>
    <p:extLst>
      <p:ext uri="{BB962C8B-B14F-4D97-AF65-F5344CB8AC3E}">
        <p14:creationId xmlns:p14="http://schemas.microsoft.com/office/powerpoint/2010/main" val="222337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over 22 brands of cars.</a:t>
            </a:r>
          </a:p>
        </p:txBody>
      </p:sp>
      <p:sp>
        <p:nvSpPr>
          <p:cNvPr id="4" name="Slide Number Placeholder 3"/>
          <p:cNvSpPr>
            <a:spLocks noGrp="1"/>
          </p:cNvSpPr>
          <p:nvPr>
            <p:ph type="sldNum" sz="quarter" idx="5"/>
          </p:nvPr>
        </p:nvSpPr>
        <p:spPr/>
        <p:txBody>
          <a:bodyPr/>
          <a:lstStyle/>
          <a:p>
            <a:fld id="{48C1DB44-C2E3-4D4C-8F4C-8BF15779027A}" type="slidenum">
              <a:rPr lang="en-US" smtClean="0"/>
              <a:t>4</a:t>
            </a:fld>
            <a:endParaRPr lang="en-US"/>
          </a:p>
        </p:txBody>
      </p:sp>
    </p:spTree>
    <p:extLst>
      <p:ext uri="{BB962C8B-B14F-4D97-AF65-F5344CB8AC3E}">
        <p14:creationId xmlns:p14="http://schemas.microsoft.com/office/powerpoint/2010/main" val="1104155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Inline with Volvo’s global </a:t>
            </a:r>
            <a:r>
              <a:rPr lang="en-US" dirty="0" err="1"/>
              <a:t>positioning,the</a:t>
            </a:r>
            <a:r>
              <a:rPr lang="en-US" dirty="0"/>
              <a:t> data also reflects the same with over 10 models in the safest bracket.</a:t>
            </a:r>
          </a:p>
        </p:txBody>
      </p:sp>
      <p:sp>
        <p:nvSpPr>
          <p:cNvPr id="4" name="Slide Number Placeholder 3"/>
          <p:cNvSpPr>
            <a:spLocks noGrp="1"/>
          </p:cNvSpPr>
          <p:nvPr>
            <p:ph type="sldNum" sz="quarter" idx="5"/>
          </p:nvPr>
        </p:nvSpPr>
        <p:spPr/>
        <p:txBody>
          <a:bodyPr/>
          <a:lstStyle/>
          <a:p>
            <a:fld id="{48C1DB44-C2E3-4D4C-8F4C-8BF15779027A}" type="slidenum">
              <a:rPr lang="en-US" smtClean="0"/>
              <a:t>5</a:t>
            </a:fld>
            <a:endParaRPr lang="en-US"/>
          </a:p>
        </p:txBody>
      </p:sp>
    </p:spTree>
    <p:extLst>
      <p:ext uri="{BB962C8B-B14F-4D97-AF65-F5344CB8AC3E}">
        <p14:creationId xmlns:p14="http://schemas.microsoft.com/office/powerpoint/2010/main" val="381197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1. </a:t>
            </a:r>
            <a:r>
              <a:rPr lang="en-IN" sz="1200" b="1" dirty="0"/>
              <a:t>The most number of riskiest cars are that of brand - '</a:t>
            </a:r>
            <a:r>
              <a:rPr lang="en-IN" sz="1200" b="1" dirty="0" err="1"/>
              <a:t>mistsubishi</a:t>
            </a:r>
            <a:r>
              <a:rPr lang="en-IN" sz="1200" b="1" dirty="0"/>
              <a:t>' followed by porsche, mazda and saab and at least one model of '</a:t>
            </a:r>
            <a:r>
              <a:rPr lang="en-IN" sz="1200" b="1" dirty="0" err="1"/>
              <a:t>mercedes-benz</a:t>
            </a:r>
            <a:r>
              <a:rPr lang="en-IN" sz="1200" b="1" dirty="0"/>
              <a:t>’ falls in unsafe bracket.</a:t>
            </a:r>
            <a:br>
              <a:rPr lang="en-IN" sz="1200" b="1" dirty="0"/>
            </a:br>
            <a:br>
              <a:rPr lang="en-IN" sz="1200" b="1" dirty="0"/>
            </a:br>
            <a:r>
              <a:rPr lang="en-IN" sz="1200" b="1" dirty="0"/>
              <a:t>2. As an insurance company, we would prefer insuring mercedes-benz, dodge, Toyota rather than </a:t>
            </a:r>
            <a:r>
              <a:rPr lang="en-IN" sz="1200" b="1" dirty="0" err="1"/>
              <a:t>misthibishi</a:t>
            </a:r>
            <a:r>
              <a:rPr lang="en-IN" sz="1200" b="1" dirty="0"/>
              <a:t>, porsche or mazda</a:t>
            </a:r>
            <a:r>
              <a:rPr lang="en-IN" sz="1200" dirty="0"/>
              <a:t>.</a:t>
            </a:r>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6</a:t>
            </a:fld>
            <a:endParaRPr lang="en-US"/>
          </a:p>
        </p:txBody>
      </p:sp>
    </p:spTree>
    <p:extLst>
      <p:ext uri="{BB962C8B-B14F-4D97-AF65-F5344CB8AC3E}">
        <p14:creationId xmlns:p14="http://schemas.microsoft.com/office/powerpoint/2010/main" val="142836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t>The above figure shows symbolling averaging at 0 and can be termed mostly to neutral category i.e. not very safe or unsafe</a:t>
            </a:r>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7</a:t>
            </a:fld>
            <a:endParaRPr lang="en-US"/>
          </a:p>
        </p:txBody>
      </p:sp>
    </p:spTree>
    <p:extLst>
      <p:ext uri="{BB962C8B-B14F-4D97-AF65-F5344CB8AC3E}">
        <p14:creationId xmlns:p14="http://schemas.microsoft.com/office/powerpoint/2010/main" val="374172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horizontal bar chart shows out of 205, 185 + cars are unsafe or neutral and only 25 cars are safe.</a:t>
            </a:r>
          </a:p>
        </p:txBody>
      </p:sp>
      <p:sp>
        <p:nvSpPr>
          <p:cNvPr id="4" name="Slide Number Placeholder 3"/>
          <p:cNvSpPr>
            <a:spLocks noGrp="1"/>
          </p:cNvSpPr>
          <p:nvPr>
            <p:ph type="sldNum" sz="quarter" idx="5"/>
          </p:nvPr>
        </p:nvSpPr>
        <p:spPr/>
        <p:txBody>
          <a:bodyPr/>
          <a:lstStyle/>
          <a:p>
            <a:fld id="{48C1DB44-C2E3-4D4C-8F4C-8BF15779027A}" type="slidenum">
              <a:rPr lang="en-US" smtClean="0"/>
              <a:t>8</a:t>
            </a:fld>
            <a:endParaRPr lang="en-US"/>
          </a:p>
        </p:txBody>
      </p:sp>
    </p:spTree>
    <p:extLst>
      <p:ext uri="{BB962C8B-B14F-4D97-AF65-F5344CB8AC3E}">
        <p14:creationId xmlns:p14="http://schemas.microsoft.com/office/powerpoint/2010/main" val="3535214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cs typeface="Al Bayan Plain" pitchFamily="2" charset="-78"/>
              </a:rPr>
              <a:t>1. We can see a clear co-relation between safe cars having low normalized-losses and unsafe cars having high </a:t>
            </a:r>
            <a:br>
              <a:rPr lang="en-IN" sz="1200" b="1" dirty="0">
                <a:cs typeface="Al Bayan Plain" pitchFamily="2" charset="-78"/>
              </a:rPr>
            </a:br>
            <a:r>
              <a:rPr lang="en-IN" sz="1200" b="1" dirty="0">
                <a:cs typeface="Al Bayan Plain" pitchFamily="2" charset="-78"/>
              </a:rPr>
              <a:t>     normalized losses with a long tail from the above violin plot. </a:t>
            </a:r>
            <a:br>
              <a:rPr lang="en-IN" sz="1200" b="1" dirty="0">
                <a:cs typeface="Al Bayan Plain" pitchFamily="2" charset="-78"/>
              </a:rPr>
            </a:br>
            <a:br>
              <a:rPr lang="en-IN" sz="1200" b="1" dirty="0">
                <a:cs typeface="Al Bayan Plain" pitchFamily="2" charset="-78"/>
              </a:rPr>
            </a:br>
            <a:r>
              <a:rPr lang="en-IN" sz="1200" b="1" dirty="0">
                <a:cs typeface="Al Bayan Plain" pitchFamily="2" charset="-78"/>
              </a:rPr>
              <a:t>2. The mean goes progressively for each category except between 1 and 3 which are close to each other but </a:t>
            </a:r>
            <a:br>
              <a:rPr lang="en-IN" sz="1200" b="1" dirty="0">
                <a:cs typeface="Al Bayan Plain" pitchFamily="2" charset="-78"/>
              </a:rPr>
            </a:br>
            <a:r>
              <a:rPr lang="en-IN" sz="1200" b="1" dirty="0">
                <a:cs typeface="Al Bayan Plain" pitchFamily="2" charset="-78"/>
              </a:rPr>
              <a:t>    definitely higher than 0 and -1.</a:t>
            </a:r>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9</a:t>
            </a:fld>
            <a:endParaRPr lang="en-US"/>
          </a:p>
        </p:txBody>
      </p:sp>
    </p:spTree>
    <p:extLst>
      <p:ext uri="{BB962C8B-B14F-4D97-AF65-F5344CB8AC3E}">
        <p14:creationId xmlns:p14="http://schemas.microsoft.com/office/powerpoint/2010/main" val="140839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IN" sz="1200" b="1" dirty="0">
                <a:cs typeface="Al Bayan Plain" pitchFamily="2" charset="-78"/>
              </a:rPr>
              <a:t> The above bar chart shows '</a:t>
            </a:r>
            <a:r>
              <a:rPr lang="en-IN" sz="1200" b="1" dirty="0" err="1">
                <a:cs typeface="Al Bayan Plain" pitchFamily="2" charset="-78"/>
              </a:rPr>
              <a:t>mercedes-benz</a:t>
            </a:r>
            <a:r>
              <a:rPr lang="en-IN" sz="1200" b="1" dirty="0">
                <a:cs typeface="Al Bayan Plain" pitchFamily="2" charset="-78"/>
              </a:rPr>
              <a:t>' tops the list with price of $35000 as the highest.</a:t>
            </a:r>
            <a:br>
              <a:rPr lang="en-IN" sz="1200" b="1" dirty="0">
                <a:cs typeface="Al Bayan Plain" pitchFamily="2" charset="-78"/>
              </a:rPr>
            </a:br>
            <a:r>
              <a:rPr lang="en-IN" sz="1200" b="1" dirty="0">
                <a:cs typeface="Al Bayan Plain" pitchFamily="2" charset="-78"/>
              </a:rPr>
              <a:t> </a:t>
            </a:r>
            <a:br>
              <a:rPr lang="en-IN" sz="1200" b="1" dirty="0">
                <a:cs typeface="Al Bayan Plain" pitchFamily="2" charset="-78"/>
              </a:rPr>
            </a:br>
            <a:r>
              <a:rPr lang="en-IN" sz="1200" b="1" dirty="0">
                <a:cs typeface="Al Bayan Plain" pitchFamily="2" charset="-78"/>
              </a:rPr>
              <a:t>2. Mercedes and Porsche are performance cars. Hence that they are both expensive and inherently risky.</a:t>
            </a:r>
            <a:br>
              <a:rPr lang="en-IN" sz="1200" b="1" dirty="0">
                <a:cs typeface="Al Bayan Plain" pitchFamily="2" charset="-78"/>
              </a:rPr>
            </a:br>
            <a:br>
              <a:rPr lang="en-IN" sz="1200" b="1" dirty="0">
                <a:cs typeface="Al Bayan Plain" pitchFamily="2" charset="-78"/>
              </a:rPr>
            </a:br>
            <a:r>
              <a:rPr lang="en-IN" sz="1200" b="1" dirty="0">
                <a:cs typeface="Al Bayan Plain" pitchFamily="2" charset="-78"/>
              </a:rPr>
              <a:t>3. It seems that drivers of such vehicles are more prone to unsafe driving practices.</a:t>
            </a:r>
            <a:br>
              <a:rPr lang="en-IN" sz="1200" b="1" dirty="0">
                <a:cs typeface="Al Bayan Plain" pitchFamily="2" charset="-78"/>
              </a:rPr>
            </a:br>
            <a:br>
              <a:rPr lang="en-IN" sz="1200" dirty="0">
                <a:cs typeface="Al Bayan Plain" pitchFamily="2" charset="-78"/>
              </a:rPr>
            </a:br>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12</a:t>
            </a:fld>
            <a:endParaRPr lang="en-US"/>
          </a:p>
        </p:txBody>
      </p:sp>
    </p:spTree>
    <p:extLst>
      <p:ext uri="{BB962C8B-B14F-4D97-AF65-F5344CB8AC3E}">
        <p14:creationId xmlns:p14="http://schemas.microsoft.com/office/powerpoint/2010/main" val="31191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dirty="0">
                <a:cs typeface="Al Bayan Plain" pitchFamily="2" charset="-78"/>
              </a:rPr>
              <a:t>Performance cars have low mileage and mass cars manufacturers focus on better mileage.</a:t>
            </a:r>
            <a:endParaRPr lang="en-US" dirty="0"/>
          </a:p>
        </p:txBody>
      </p:sp>
      <p:sp>
        <p:nvSpPr>
          <p:cNvPr id="4" name="Slide Number Placeholder 3"/>
          <p:cNvSpPr>
            <a:spLocks noGrp="1"/>
          </p:cNvSpPr>
          <p:nvPr>
            <p:ph type="sldNum" sz="quarter" idx="5"/>
          </p:nvPr>
        </p:nvSpPr>
        <p:spPr/>
        <p:txBody>
          <a:bodyPr/>
          <a:lstStyle/>
          <a:p>
            <a:fld id="{48C1DB44-C2E3-4D4C-8F4C-8BF15779027A}" type="slidenum">
              <a:rPr lang="en-US" smtClean="0"/>
              <a:t>13</a:t>
            </a:fld>
            <a:endParaRPr lang="en-US"/>
          </a:p>
        </p:txBody>
      </p:sp>
    </p:spTree>
    <p:extLst>
      <p:ext uri="{BB962C8B-B14F-4D97-AF65-F5344CB8AC3E}">
        <p14:creationId xmlns:p14="http://schemas.microsoft.com/office/powerpoint/2010/main" val="382136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C0E7-47AF-5948-98B0-68BBB960F2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BCCE7-D90F-8041-AE51-09CCDED49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55B99AE-3EAA-2448-9D3C-347058CDC2E5}"/>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5FA16727-D5F9-DE4A-A354-C41347A9A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25364-FA5E-AD40-84F4-668875214D9E}"/>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9302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CB77-CAAB-C74B-A696-284D0B112D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5B688F-5CC9-FC43-9BAB-66E744B6F0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8D79C9-790B-7D43-906A-201039DD6646}"/>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341177A0-FADC-2846-9856-A6FE44B7E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7D3D5-80DE-1746-9C37-92766F4E4757}"/>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125239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4A0E2-4F2D-A949-99F0-E7FA33E6D4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690B21-18C7-274F-87FE-C824AB8E25D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C2D472-196B-7144-8316-A9E070A1CE8A}"/>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F59517C1-3560-9744-809C-0523E3283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870F8-CC01-C646-9341-A123BD1AA335}"/>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247993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B57-FE99-B24C-9333-965FF82523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3DC376-E7B1-024C-8CA6-325537BA22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D32A89-1D91-9F43-AE72-1A34DE3B1938}"/>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718B8158-F60B-4A47-A4FF-F8D155CB0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B2C6D-7F3C-2C40-A010-92020FC51184}"/>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138185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677A-D6D5-F740-93FD-0AC704339F1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E2353C-64D1-0B40-8258-752D8F07C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E170672-6805-5249-8E8C-E96ED13A8BBD}"/>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D9F8F216-609F-394A-BBF2-AA84658E4C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FCEAE-9030-4F4D-8132-0156B477FB86}"/>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308163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95DD-C97A-1240-8215-BEC1136FC3C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43CB05-A976-9848-8212-D6F5251352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4F975E-79A5-E249-A5FC-5F8560D8C8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4F4C0AE-F9B8-9A4D-BFE6-08F3B695FB9A}"/>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6" name="Footer Placeholder 5">
            <a:extLst>
              <a:ext uri="{FF2B5EF4-FFF2-40B4-BE49-F238E27FC236}">
                <a16:creationId xmlns:a16="http://schemas.microsoft.com/office/drawing/2014/main" id="{935C8CF4-5527-C041-B4E5-326E13AD5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A6701-4303-C341-877F-C83DF32C9F79}"/>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204057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E7CF-8DBA-A443-8EBD-E796331B137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5CB872-33DB-0542-BD1B-50B9B582A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A890A3-C0E1-FC49-83D8-897108E015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744F2D-BD3F-7440-A7C0-E012098B1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A41580D-31FF-6349-A248-2A834682E6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1161D6D-09F6-3B49-9322-0B5CDFFFA85E}"/>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8" name="Footer Placeholder 7">
            <a:extLst>
              <a:ext uri="{FF2B5EF4-FFF2-40B4-BE49-F238E27FC236}">
                <a16:creationId xmlns:a16="http://schemas.microsoft.com/office/drawing/2014/main" id="{F4E90066-A05E-D948-A087-A2638095F9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5EDD3-0ABD-EA41-BE92-A1AD54DE3133}"/>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189857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D779-E162-D045-BF6A-D8942E56577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E86853D-FC8E-C94E-97D6-3EBA84B63183}"/>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4" name="Footer Placeholder 3">
            <a:extLst>
              <a:ext uri="{FF2B5EF4-FFF2-40B4-BE49-F238E27FC236}">
                <a16:creationId xmlns:a16="http://schemas.microsoft.com/office/drawing/2014/main" id="{967CB981-6922-8743-8D1F-4B73F5CE0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6849D-C4AC-D74C-B04E-A52179851459}"/>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333189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649494-9D60-4645-98FA-8450D15FA493}"/>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3" name="Footer Placeholder 2">
            <a:extLst>
              <a:ext uri="{FF2B5EF4-FFF2-40B4-BE49-F238E27FC236}">
                <a16:creationId xmlns:a16="http://schemas.microsoft.com/office/drawing/2014/main" id="{2B98D8D5-B946-7F4C-9844-E8376EF267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D46AAE-427B-9D4B-972D-642EDE4E8A14}"/>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65498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AFEF-1CFC-AA4A-9C8D-4C99174417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36A3C9D-0716-BE42-981C-A6FF87730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40E80D7-2908-DC40-AB58-1625DD9B6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03A80E-0F45-704C-817D-662070E994E9}"/>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6" name="Footer Placeholder 5">
            <a:extLst>
              <a:ext uri="{FF2B5EF4-FFF2-40B4-BE49-F238E27FC236}">
                <a16:creationId xmlns:a16="http://schemas.microsoft.com/office/drawing/2014/main" id="{63144D95-0A0B-7E49-9120-48E7FBB8C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E0F301-41DD-3349-BFBA-F000B29B7056}"/>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381273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FCAC-4FEA-6341-9D86-94233E66DC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FFB872-1E0B-0F4C-A594-63976974A7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C66C4-AB61-9F41-9185-4ACC999A0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E69B87-F744-5E46-A978-36E9A9D47FE1}"/>
              </a:ext>
            </a:extLst>
          </p:cNvPr>
          <p:cNvSpPr>
            <a:spLocks noGrp="1"/>
          </p:cNvSpPr>
          <p:nvPr>
            <p:ph type="dt" sz="half" idx="10"/>
          </p:nvPr>
        </p:nvSpPr>
        <p:spPr/>
        <p:txBody>
          <a:bodyPr/>
          <a:lstStyle/>
          <a:p>
            <a:fld id="{C2FA94C0-4C30-E844-A308-9F88EB9C89AF}" type="datetimeFigureOut">
              <a:rPr lang="en-US" smtClean="0"/>
              <a:t>6/28/20</a:t>
            </a:fld>
            <a:endParaRPr lang="en-US"/>
          </a:p>
        </p:txBody>
      </p:sp>
      <p:sp>
        <p:nvSpPr>
          <p:cNvPr id="6" name="Footer Placeholder 5">
            <a:extLst>
              <a:ext uri="{FF2B5EF4-FFF2-40B4-BE49-F238E27FC236}">
                <a16:creationId xmlns:a16="http://schemas.microsoft.com/office/drawing/2014/main" id="{4AC67D63-E3C5-2244-B7D0-7E51891B3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B144B-2307-4B4D-AF2F-CF528E4E2CCF}"/>
              </a:ext>
            </a:extLst>
          </p:cNvPr>
          <p:cNvSpPr>
            <a:spLocks noGrp="1"/>
          </p:cNvSpPr>
          <p:nvPr>
            <p:ph type="sldNum" sz="quarter" idx="12"/>
          </p:nvPr>
        </p:nvSpPr>
        <p:spPr/>
        <p:txBody>
          <a:bodyPr/>
          <a:lstStyle/>
          <a:p>
            <a:fld id="{009303C9-6721-FA4C-AF76-C89D35996EB6}" type="slidenum">
              <a:rPr lang="en-US" smtClean="0"/>
              <a:t>‹#›</a:t>
            </a:fld>
            <a:endParaRPr lang="en-US"/>
          </a:p>
        </p:txBody>
      </p:sp>
    </p:spTree>
    <p:extLst>
      <p:ext uri="{BB962C8B-B14F-4D97-AF65-F5344CB8AC3E}">
        <p14:creationId xmlns:p14="http://schemas.microsoft.com/office/powerpoint/2010/main" val="356379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716B4-502A-464E-AFA7-79F781513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BDED80-844C-D04E-B1B0-646F1B14A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7D9611-7BD2-3349-BBA1-3ED7FF997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A94C0-4C30-E844-A308-9F88EB9C89AF}" type="datetimeFigureOut">
              <a:rPr lang="en-US" smtClean="0"/>
              <a:t>6/28/20</a:t>
            </a:fld>
            <a:endParaRPr lang="en-US"/>
          </a:p>
        </p:txBody>
      </p:sp>
      <p:sp>
        <p:nvSpPr>
          <p:cNvPr id="5" name="Footer Placeholder 4">
            <a:extLst>
              <a:ext uri="{FF2B5EF4-FFF2-40B4-BE49-F238E27FC236}">
                <a16:creationId xmlns:a16="http://schemas.microsoft.com/office/drawing/2014/main" id="{734E6A4D-3178-634B-9292-A41868D7C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94226D-E3A9-9D4B-A8F8-955C38BA9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303C9-6721-FA4C-AF76-C89D35996EB6}" type="slidenum">
              <a:rPr lang="en-US" smtClean="0"/>
              <a:t>‹#›</a:t>
            </a:fld>
            <a:endParaRPr lang="en-US"/>
          </a:p>
        </p:txBody>
      </p:sp>
    </p:spTree>
    <p:extLst>
      <p:ext uri="{BB962C8B-B14F-4D97-AF65-F5344CB8AC3E}">
        <p14:creationId xmlns:p14="http://schemas.microsoft.com/office/powerpoint/2010/main" val="2357934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22C088-2EE7-BA44-AA43-2F2952CEB559}"/>
              </a:ext>
            </a:extLst>
          </p:cNvPr>
          <p:cNvSpPr>
            <a:spLocks noGrp="1"/>
          </p:cNvSpPr>
          <p:nvPr>
            <p:ph type="subTitle" idx="1"/>
          </p:nvPr>
        </p:nvSpPr>
        <p:spPr>
          <a:xfrm>
            <a:off x="1583724" y="5887137"/>
            <a:ext cx="9024551" cy="413951"/>
          </a:xfrm>
        </p:spPr>
        <p:txBody>
          <a:bodyPr>
            <a:normAutofit lnSpcReduction="10000"/>
          </a:bodyPr>
          <a:lstStyle/>
          <a:p>
            <a:r>
              <a:rPr lang="en-US" dirty="0"/>
              <a:t>EDA for Car Risk</a:t>
            </a:r>
          </a:p>
        </p:txBody>
      </p:sp>
      <p:pic>
        <p:nvPicPr>
          <p:cNvPr id="7" name="Picture 6" descr="A car parked in a parking lot&#10;&#10;Description automatically generated">
            <a:extLst>
              <a:ext uri="{FF2B5EF4-FFF2-40B4-BE49-F238E27FC236}">
                <a16:creationId xmlns:a16="http://schemas.microsoft.com/office/drawing/2014/main" id="{AF9F7171-8974-A842-A5F0-268D49FCE66E}"/>
              </a:ext>
            </a:extLst>
          </p:cNvPr>
          <p:cNvPicPr>
            <a:picLocks noChangeAspect="1"/>
          </p:cNvPicPr>
          <p:nvPr/>
        </p:nvPicPr>
        <p:blipFill>
          <a:blip r:embed="rId2"/>
          <a:stretch>
            <a:fillRect/>
          </a:stretch>
        </p:blipFill>
        <p:spPr>
          <a:xfrm>
            <a:off x="1309816" y="556911"/>
            <a:ext cx="9860692" cy="4978915"/>
          </a:xfrm>
          <a:prstGeom prst="rect">
            <a:avLst/>
          </a:prstGeom>
        </p:spPr>
      </p:pic>
    </p:spTree>
    <p:extLst>
      <p:ext uri="{BB962C8B-B14F-4D97-AF65-F5344CB8AC3E}">
        <p14:creationId xmlns:p14="http://schemas.microsoft.com/office/powerpoint/2010/main" val="270168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574E2E-5362-9648-918B-9A6C19D0A0BB}"/>
              </a:ext>
            </a:extLst>
          </p:cNvPr>
          <p:cNvSpPr>
            <a:spLocks noGrp="1"/>
          </p:cNvSpPr>
          <p:nvPr>
            <p:ph type="title"/>
          </p:nvPr>
        </p:nvSpPr>
        <p:spPr/>
        <p:txBody>
          <a:bodyPr/>
          <a:lstStyle/>
          <a:p>
            <a:r>
              <a:rPr lang="en-US" dirty="0"/>
              <a:t>Understanding car brands / models</a:t>
            </a:r>
          </a:p>
        </p:txBody>
      </p:sp>
      <p:sp>
        <p:nvSpPr>
          <p:cNvPr id="5" name="Text Placeholder 4">
            <a:extLst>
              <a:ext uri="{FF2B5EF4-FFF2-40B4-BE49-F238E27FC236}">
                <a16:creationId xmlns:a16="http://schemas.microsoft.com/office/drawing/2014/main" id="{2C9EEC6C-BA7C-6D44-A3AF-6AA1C0928E0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65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609-2ED4-4C48-97AF-B00C00200EBD}"/>
              </a:ext>
            </a:extLst>
          </p:cNvPr>
          <p:cNvSpPr>
            <a:spLocks noGrp="1"/>
          </p:cNvSpPr>
          <p:nvPr>
            <p:ph type="title"/>
          </p:nvPr>
        </p:nvSpPr>
        <p:spPr>
          <a:xfrm>
            <a:off x="1415274" y="4798000"/>
            <a:ext cx="10515600" cy="1271752"/>
          </a:xfrm>
        </p:spPr>
        <p:txBody>
          <a:bodyPr>
            <a:normAutofit/>
          </a:bodyPr>
          <a:lstStyle/>
          <a:p>
            <a:r>
              <a:rPr lang="en-IN" sz="1600" b="1" dirty="0">
                <a:cs typeface="Al Bayan Plain" pitchFamily="2" charset="-78"/>
              </a:rPr>
              <a:t>The above chart is positively skewed and clearly depicts that the mean price hovers around $10000 with some outliers extending up to $50000.</a:t>
            </a:r>
            <a:endParaRPr lang="en-US" sz="1600" b="1" dirty="0">
              <a:cs typeface="Al Bayan Plain" pitchFamily="2" charset="-78"/>
            </a:endParaRPr>
          </a:p>
        </p:txBody>
      </p:sp>
      <p:pic>
        <p:nvPicPr>
          <p:cNvPr id="6" name="Content Placeholder 5">
            <a:extLst>
              <a:ext uri="{FF2B5EF4-FFF2-40B4-BE49-F238E27FC236}">
                <a16:creationId xmlns:a16="http://schemas.microsoft.com/office/drawing/2014/main" id="{B5D933AE-0BE3-4646-9759-D6DCE5307552}"/>
              </a:ext>
            </a:extLst>
          </p:cNvPr>
          <p:cNvPicPr>
            <a:picLocks noGrp="1" noChangeAspect="1"/>
          </p:cNvPicPr>
          <p:nvPr>
            <p:ph idx="1"/>
          </p:nvPr>
        </p:nvPicPr>
        <p:blipFill>
          <a:blip r:embed="rId2"/>
          <a:stretch>
            <a:fillRect/>
          </a:stretch>
        </p:blipFill>
        <p:spPr>
          <a:xfrm>
            <a:off x="2618090" y="446662"/>
            <a:ext cx="6346220" cy="4351338"/>
          </a:xfrm>
        </p:spPr>
      </p:pic>
    </p:spTree>
    <p:extLst>
      <p:ext uri="{BB962C8B-B14F-4D97-AF65-F5344CB8AC3E}">
        <p14:creationId xmlns:p14="http://schemas.microsoft.com/office/powerpoint/2010/main" val="293461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0E7B8-3D14-5D42-900C-12D310893B23}"/>
              </a:ext>
            </a:extLst>
          </p:cNvPr>
          <p:cNvSpPr>
            <a:spLocks noGrp="1"/>
          </p:cNvSpPr>
          <p:nvPr>
            <p:ph type="title"/>
          </p:nvPr>
        </p:nvSpPr>
        <p:spPr/>
        <p:txBody>
          <a:bodyPr/>
          <a:lstStyle/>
          <a:p>
            <a:pPr algn="ctr"/>
            <a:r>
              <a:rPr lang="en-US" dirty="0"/>
              <a:t>Price Vs Car brand</a:t>
            </a:r>
          </a:p>
        </p:txBody>
      </p:sp>
      <p:pic>
        <p:nvPicPr>
          <p:cNvPr id="10" name="Content Placeholder 9" descr="A close up of a device&#10;&#10;Description automatically generated">
            <a:extLst>
              <a:ext uri="{FF2B5EF4-FFF2-40B4-BE49-F238E27FC236}">
                <a16:creationId xmlns:a16="http://schemas.microsoft.com/office/drawing/2014/main" id="{E1A1CA6A-BCCB-AF4E-8C34-080D89450724}"/>
              </a:ext>
            </a:extLst>
          </p:cNvPr>
          <p:cNvPicPr>
            <a:picLocks noGrp="1" noChangeAspect="1"/>
          </p:cNvPicPr>
          <p:nvPr>
            <p:ph idx="1"/>
          </p:nvPr>
        </p:nvPicPr>
        <p:blipFill>
          <a:blip r:embed="rId3"/>
          <a:stretch>
            <a:fillRect/>
          </a:stretch>
        </p:blipFill>
        <p:spPr>
          <a:xfrm>
            <a:off x="2216900" y="1825625"/>
            <a:ext cx="7758199" cy="4351338"/>
          </a:xfrm>
        </p:spPr>
      </p:pic>
    </p:spTree>
    <p:extLst>
      <p:ext uri="{BB962C8B-B14F-4D97-AF65-F5344CB8AC3E}">
        <p14:creationId xmlns:p14="http://schemas.microsoft.com/office/powerpoint/2010/main" val="207011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FE895-8379-0140-85BE-A1F153CB4DC7}"/>
              </a:ext>
            </a:extLst>
          </p:cNvPr>
          <p:cNvSpPr>
            <a:spLocks noGrp="1"/>
          </p:cNvSpPr>
          <p:nvPr>
            <p:ph type="title"/>
          </p:nvPr>
        </p:nvSpPr>
        <p:spPr/>
        <p:txBody>
          <a:bodyPr/>
          <a:lstStyle/>
          <a:p>
            <a:pPr algn="ctr"/>
            <a:r>
              <a:rPr lang="en-US" dirty="0"/>
              <a:t>Mass cars typically show higher mileage</a:t>
            </a:r>
          </a:p>
        </p:txBody>
      </p:sp>
      <p:sp>
        <p:nvSpPr>
          <p:cNvPr id="6" name="Content Placeholder 5">
            <a:extLst>
              <a:ext uri="{FF2B5EF4-FFF2-40B4-BE49-F238E27FC236}">
                <a16:creationId xmlns:a16="http://schemas.microsoft.com/office/drawing/2014/main" id="{4C39CA73-9692-C943-8A73-7592001FBE40}"/>
              </a:ext>
            </a:extLst>
          </p:cNvPr>
          <p:cNvSpPr>
            <a:spLocks noGrp="1"/>
          </p:cNvSpPr>
          <p:nvPr>
            <p:ph idx="1"/>
          </p:nvPr>
        </p:nvSpPr>
        <p:spPr/>
        <p:txBody>
          <a:bodyPr/>
          <a:lstStyle/>
          <a:p>
            <a:endParaRPr lang="en-US"/>
          </a:p>
        </p:txBody>
      </p:sp>
      <p:pic>
        <p:nvPicPr>
          <p:cNvPr id="8" name="Picture 7" descr="A close up of a piece of paper&#10;&#10;Description automatically generated">
            <a:extLst>
              <a:ext uri="{FF2B5EF4-FFF2-40B4-BE49-F238E27FC236}">
                <a16:creationId xmlns:a16="http://schemas.microsoft.com/office/drawing/2014/main" id="{526CD02C-BFDB-F741-BB4B-4B17F321F2C9}"/>
              </a:ext>
            </a:extLst>
          </p:cNvPr>
          <p:cNvPicPr>
            <a:picLocks noChangeAspect="1"/>
          </p:cNvPicPr>
          <p:nvPr/>
        </p:nvPicPr>
        <p:blipFill>
          <a:blip r:embed="rId3"/>
          <a:stretch>
            <a:fillRect/>
          </a:stretch>
        </p:blipFill>
        <p:spPr>
          <a:xfrm>
            <a:off x="400050" y="1500026"/>
            <a:ext cx="11391900" cy="5205573"/>
          </a:xfrm>
          <a:prstGeom prst="rect">
            <a:avLst/>
          </a:prstGeom>
        </p:spPr>
      </p:pic>
    </p:spTree>
    <p:extLst>
      <p:ext uri="{BB962C8B-B14F-4D97-AF65-F5344CB8AC3E}">
        <p14:creationId xmlns:p14="http://schemas.microsoft.com/office/powerpoint/2010/main" val="186963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A140-4FC3-5D40-9100-CC0CC9020527}"/>
              </a:ext>
            </a:extLst>
          </p:cNvPr>
          <p:cNvSpPr>
            <a:spLocks noGrp="1"/>
          </p:cNvSpPr>
          <p:nvPr>
            <p:ph type="title"/>
          </p:nvPr>
        </p:nvSpPr>
        <p:spPr/>
        <p:txBody>
          <a:bodyPr/>
          <a:lstStyle/>
          <a:p>
            <a:pPr algn="ctr"/>
            <a:r>
              <a:rPr lang="en-US" dirty="0"/>
              <a:t>Correlation between different parameters</a:t>
            </a:r>
          </a:p>
        </p:txBody>
      </p:sp>
      <p:pic>
        <p:nvPicPr>
          <p:cNvPr id="5" name="Picture 4" descr="A screenshot of a cell phone&#10;&#10;Description automatically generated">
            <a:extLst>
              <a:ext uri="{FF2B5EF4-FFF2-40B4-BE49-F238E27FC236}">
                <a16:creationId xmlns:a16="http://schemas.microsoft.com/office/drawing/2014/main" id="{72F77761-73C4-F34D-8232-93A9541FA40C}"/>
              </a:ext>
            </a:extLst>
          </p:cNvPr>
          <p:cNvPicPr>
            <a:picLocks noChangeAspect="1"/>
          </p:cNvPicPr>
          <p:nvPr/>
        </p:nvPicPr>
        <p:blipFill>
          <a:blip r:embed="rId2"/>
          <a:stretch>
            <a:fillRect/>
          </a:stretch>
        </p:blipFill>
        <p:spPr>
          <a:xfrm>
            <a:off x="2233488" y="1473200"/>
            <a:ext cx="7416800" cy="5019675"/>
          </a:xfrm>
          <a:prstGeom prst="rect">
            <a:avLst/>
          </a:prstGeom>
        </p:spPr>
      </p:pic>
    </p:spTree>
    <p:extLst>
      <p:ext uri="{BB962C8B-B14F-4D97-AF65-F5344CB8AC3E}">
        <p14:creationId xmlns:p14="http://schemas.microsoft.com/office/powerpoint/2010/main" val="205791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A78D1-E8B2-F748-96A5-ABD0B34787A8}"/>
              </a:ext>
            </a:extLst>
          </p:cNvPr>
          <p:cNvSpPr>
            <a:spLocks noGrp="1"/>
          </p:cNvSpPr>
          <p:nvPr>
            <p:ph idx="1"/>
          </p:nvPr>
        </p:nvSpPr>
        <p:spPr>
          <a:xfrm>
            <a:off x="714911" y="1353013"/>
            <a:ext cx="10515600" cy="4351338"/>
          </a:xfrm>
        </p:spPr>
        <p:txBody>
          <a:bodyPr/>
          <a:lstStyle/>
          <a:p>
            <a:pPr marL="0" indent="0">
              <a:buNone/>
            </a:pPr>
            <a:r>
              <a:rPr lang="en-US" dirty="0"/>
              <a:t>Observation:</a:t>
            </a:r>
          </a:p>
          <a:p>
            <a:r>
              <a:rPr lang="en-US" dirty="0"/>
              <a:t>Price is highly correlated with engine-size, curb-weight and is correlated with symboling.</a:t>
            </a:r>
          </a:p>
          <a:p>
            <a:r>
              <a:rPr lang="en-US" dirty="0"/>
              <a:t>City / highway mileage and peak-rpm are inversely co-related with price.</a:t>
            </a:r>
          </a:p>
          <a:p>
            <a:r>
              <a:rPr lang="en-US" dirty="0"/>
              <a:t>Symboling and number of doors are inversely co-related.</a:t>
            </a:r>
          </a:p>
          <a:p>
            <a:r>
              <a:rPr lang="en-US" dirty="0"/>
              <a:t>Peak-rpm and length is negatively corelated with width.</a:t>
            </a:r>
          </a:p>
          <a:p>
            <a:r>
              <a:rPr lang="en-US" dirty="0"/>
              <a:t> Number of Doors and Normalized-losses are negatively co-related.</a:t>
            </a:r>
          </a:p>
          <a:p>
            <a:r>
              <a:rPr lang="en-US" dirty="0"/>
              <a:t>Width, length and horsepower are highly corelated with price.</a:t>
            </a:r>
          </a:p>
        </p:txBody>
      </p:sp>
    </p:spTree>
    <p:extLst>
      <p:ext uri="{BB962C8B-B14F-4D97-AF65-F5344CB8AC3E}">
        <p14:creationId xmlns:p14="http://schemas.microsoft.com/office/powerpoint/2010/main" val="427041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1F1A-FD78-AE44-81A6-DA6792BFBC68}"/>
              </a:ext>
            </a:extLst>
          </p:cNvPr>
          <p:cNvSpPr>
            <a:spLocks noGrp="1"/>
          </p:cNvSpPr>
          <p:nvPr>
            <p:ph type="title"/>
          </p:nvPr>
        </p:nvSpPr>
        <p:spPr/>
        <p:txBody>
          <a:bodyPr/>
          <a:lstStyle/>
          <a:p>
            <a:r>
              <a:rPr lang="en-IN" b="1" dirty="0"/>
              <a:t>Conclusions:</a:t>
            </a:r>
            <a:br>
              <a:rPr lang="en-IN" b="1" dirty="0"/>
            </a:br>
            <a:endParaRPr lang="en-US" dirty="0"/>
          </a:p>
        </p:txBody>
      </p:sp>
      <p:sp>
        <p:nvSpPr>
          <p:cNvPr id="3" name="Content Placeholder 2">
            <a:extLst>
              <a:ext uri="{FF2B5EF4-FFF2-40B4-BE49-F238E27FC236}">
                <a16:creationId xmlns:a16="http://schemas.microsoft.com/office/drawing/2014/main" id="{7A400121-2B14-8249-AF6C-367ED127C7DE}"/>
              </a:ext>
            </a:extLst>
          </p:cNvPr>
          <p:cNvSpPr>
            <a:spLocks noGrp="1"/>
          </p:cNvSpPr>
          <p:nvPr>
            <p:ph idx="1"/>
          </p:nvPr>
        </p:nvSpPr>
        <p:spPr>
          <a:xfrm>
            <a:off x="676275" y="1027905"/>
            <a:ext cx="10515600" cy="5464969"/>
          </a:xfrm>
        </p:spPr>
        <p:txBody>
          <a:bodyPr/>
          <a:lstStyle/>
          <a:p>
            <a:r>
              <a:rPr lang="en-IN" dirty="0"/>
              <a:t>There are total 205 entries, out of which only 25 i.e. 12.2% are safe and 185 are unsafe cars. </a:t>
            </a:r>
          </a:p>
          <a:p>
            <a:r>
              <a:rPr lang="en-IN" dirty="0"/>
              <a:t>Most number of riskiest cars are that of brand mitsubishi followed by porsche, mazda and saab and the least one is that of mercedes-benz </a:t>
            </a:r>
          </a:p>
          <a:p>
            <a:r>
              <a:rPr lang="en-IN" dirty="0"/>
              <a:t>The safest car is of make Volvo.</a:t>
            </a:r>
          </a:p>
          <a:p>
            <a:r>
              <a:rPr lang="en-IN" dirty="0"/>
              <a:t>Most number of cars produced are that of make Toyota. </a:t>
            </a:r>
          </a:p>
          <a:p>
            <a:r>
              <a:rPr lang="en-IN" dirty="0"/>
              <a:t>The costliest brand of cars is mercedes-benz followed by Porsche.</a:t>
            </a:r>
          </a:p>
          <a:p>
            <a:r>
              <a:rPr lang="en-IN" dirty="0"/>
              <a:t>Among the safest cars, Toyota has both highest city and highway mileage and among the riskiest one is Davenport</a:t>
            </a:r>
          </a:p>
          <a:p>
            <a:r>
              <a:rPr lang="en-IN" dirty="0"/>
              <a:t>Mostly the safe cars are the large ones with 4 doors and risky ones are with 2 doors</a:t>
            </a:r>
            <a:endParaRPr lang="en-US" dirty="0"/>
          </a:p>
        </p:txBody>
      </p:sp>
    </p:spTree>
    <p:extLst>
      <p:ext uri="{BB962C8B-B14F-4D97-AF65-F5344CB8AC3E}">
        <p14:creationId xmlns:p14="http://schemas.microsoft.com/office/powerpoint/2010/main" val="936440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A557-F288-2542-A71D-6F779DA67F7F}"/>
              </a:ext>
            </a:extLst>
          </p:cNvPr>
          <p:cNvSpPr>
            <a:spLocks noGrp="1"/>
          </p:cNvSpPr>
          <p:nvPr>
            <p:ph type="title"/>
          </p:nvPr>
        </p:nvSpPr>
        <p:spPr/>
        <p:txBody>
          <a:bodyPr/>
          <a:lstStyle/>
          <a:p>
            <a:r>
              <a:rPr lang="en-IN" b="1" dirty="0"/>
              <a:t>Actionable insights</a:t>
            </a:r>
            <a:br>
              <a:rPr lang="en-IN" b="1" dirty="0"/>
            </a:br>
            <a:endParaRPr lang="en-US" dirty="0"/>
          </a:p>
        </p:txBody>
      </p:sp>
      <p:sp>
        <p:nvSpPr>
          <p:cNvPr id="3" name="Content Placeholder 2">
            <a:extLst>
              <a:ext uri="{FF2B5EF4-FFF2-40B4-BE49-F238E27FC236}">
                <a16:creationId xmlns:a16="http://schemas.microsoft.com/office/drawing/2014/main" id="{9356AB0F-B789-8649-9420-C2E0D9CCFF70}"/>
              </a:ext>
            </a:extLst>
          </p:cNvPr>
          <p:cNvSpPr>
            <a:spLocks noGrp="1"/>
          </p:cNvSpPr>
          <p:nvPr>
            <p:ph idx="1"/>
          </p:nvPr>
        </p:nvSpPr>
        <p:spPr/>
        <p:txBody>
          <a:bodyPr/>
          <a:lstStyle/>
          <a:p>
            <a:r>
              <a:rPr lang="en-IN" dirty="0"/>
              <a:t>The insurance company should be extremely careful while insuring vehicles as greater number of cars are unsafe or neutral especially performance cars. Further analysis basis revenue earned on price of the car would help establish better insurance norms.</a:t>
            </a:r>
            <a:endParaRPr lang="en-US" dirty="0"/>
          </a:p>
        </p:txBody>
      </p:sp>
    </p:spTree>
    <p:extLst>
      <p:ext uri="{BB962C8B-B14F-4D97-AF65-F5344CB8AC3E}">
        <p14:creationId xmlns:p14="http://schemas.microsoft.com/office/powerpoint/2010/main" val="302906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1BA6-7D76-234F-8ADA-DD48203455DF}"/>
              </a:ext>
            </a:extLst>
          </p:cNvPr>
          <p:cNvSpPr>
            <a:spLocks noGrp="1"/>
          </p:cNvSpPr>
          <p:nvPr>
            <p:ph type="title"/>
          </p:nvPr>
        </p:nvSpPr>
        <p:spPr/>
        <p:txBody>
          <a:bodyPr/>
          <a:lstStyle/>
          <a:p>
            <a:r>
              <a:rPr lang="en-US" dirty="0"/>
              <a:t>Basis of Analysis</a:t>
            </a:r>
          </a:p>
        </p:txBody>
      </p:sp>
      <p:sp>
        <p:nvSpPr>
          <p:cNvPr id="3" name="Content Placeholder 2">
            <a:extLst>
              <a:ext uri="{FF2B5EF4-FFF2-40B4-BE49-F238E27FC236}">
                <a16:creationId xmlns:a16="http://schemas.microsoft.com/office/drawing/2014/main" id="{68165D1F-B78F-0944-9861-46C5E7E268CB}"/>
              </a:ext>
            </a:extLst>
          </p:cNvPr>
          <p:cNvSpPr>
            <a:spLocks noGrp="1"/>
          </p:cNvSpPr>
          <p:nvPr>
            <p:ph idx="1"/>
          </p:nvPr>
        </p:nvSpPr>
        <p:spPr/>
        <p:txBody>
          <a:bodyPr/>
          <a:lstStyle/>
          <a:p>
            <a:pPr marL="0" indent="0" fontAlgn="base">
              <a:buNone/>
            </a:pPr>
            <a:r>
              <a:rPr lang="en-US" sz="1800" dirty="0"/>
              <a:t>This analysis is done in the purview of an Insurance Company insuring vehicles based on certain parameters.</a:t>
            </a:r>
          </a:p>
          <a:p>
            <a:pPr marL="0" indent="0" fontAlgn="base">
              <a:buNone/>
            </a:pPr>
            <a:r>
              <a:rPr lang="en-US" sz="1800" dirty="0"/>
              <a:t>It basically consists of three types of entities: </a:t>
            </a:r>
            <a:endParaRPr lang="en-IN" sz="1800" dirty="0"/>
          </a:p>
          <a:p>
            <a:pPr fontAlgn="base"/>
            <a:r>
              <a:rPr lang="en-US" sz="1800" dirty="0"/>
              <a:t>The specification of an auto in terms of various characteristics. </a:t>
            </a:r>
            <a:endParaRPr lang="en-IN" sz="1800" dirty="0"/>
          </a:p>
          <a:p>
            <a:pPr fontAlgn="base"/>
            <a:r>
              <a:rPr lang="en-US" sz="1800" dirty="0"/>
              <a:t>Its assigned insurance risk rating.</a:t>
            </a:r>
            <a:endParaRPr lang="en-IN" sz="1800" dirty="0"/>
          </a:p>
          <a:p>
            <a:pPr fontAlgn="base"/>
            <a:r>
              <a:rPr lang="en-US" sz="1800" dirty="0"/>
              <a:t>Its normalized losses in use as compared to other cars. </a:t>
            </a:r>
          </a:p>
          <a:p>
            <a:pPr marL="0" indent="0" fontAlgn="base">
              <a:buNone/>
            </a:pPr>
            <a:endParaRPr lang="en-US" sz="1800" dirty="0"/>
          </a:p>
          <a:p>
            <a:pPr marL="0" indent="0" fontAlgn="base">
              <a:buNone/>
            </a:pPr>
            <a:r>
              <a:rPr lang="en-US" sz="1800" dirty="0"/>
              <a:t>Cars are initially assigned a risk factor symbol associated with its price. Then, if it is riskier, this symbol is adjusted by moving it up (or down) the scale. Actuarians call this process "symboling". </a:t>
            </a:r>
          </a:p>
          <a:p>
            <a:pPr marL="0" indent="0" fontAlgn="base">
              <a:buNone/>
            </a:pPr>
            <a:r>
              <a:rPr lang="en-US" sz="1800" dirty="0"/>
              <a:t>A value of +3 indicates that the auto is risky, -3 that it is probably pretty safe.</a:t>
            </a:r>
            <a:endParaRPr lang="en-IN" sz="1800" dirty="0"/>
          </a:p>
          <a:p>
            <a:pPr marL="0" indent="0">
              <a:buNone/>
            </a:pPr>
            <a:r>
              <a:rPr lang="en-IN" sz="1800" dirty="0"/>
              <a:t>The third factor is the relative average loss payment per insured vehicle year. </a:t>
            </a:r>
          </a:p>
          <a:p>
            <a:endParaRPr lang="en-US" dirty="0"/>
          </a:p>
        </p:txBody>
      </p:sp>
    </p:spTree>
    <p:extLst>
      <p:ext uri="{BB962C8B-B14F-4D97-AF65-F5344CB8AC3E}">
        <p14:creationId xmlns:p14="http://schemas.microsoft.com/office/powerpoint/2010/main" val="138918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609-2ED4-4C48-97AF-B00C00200EBD}"/>
              </a:ext>
            </a:extLst>
          </p:cNvPr>
          <p:cNvSpPr>
            <a:spLocks noGrp="1"/>
          </p:cNvSpPr>
          <p:nvPr>
            <p:ph type="title"/>
          </p:nvPr>
        </p:nvSpPr>
        <p:spPr/>
        <p:txBody>
          <a:bodyPr>
            <a:normAutofit/>
          </a:bodyPr>
          <a:lstStyle/>
          <a:p>
            <a:pPr algn="ctr"/>
            <a:r>
              <a:rPr lang="en-US" sz="2400" b="1" dirty="0"/>
              <a:t>This Pie-Chart classifies the various brands into risk buckets</a:t>
            </a:r>
            <a:br>
              <a:rPr lang="en-US" sz="2400" b="1" dirty="0"/>
            </a:br>
            <a:r>
              <a:rPr lang="en-US" sz="2400" b="1" dirty="0"/>
              <a:t>-3 labelled as most safe and 3 as most unsafe</a:t>
            </a:r>
            <a:endParaRPr lang="en-US" sz="2400" dirty="0"/>
          </a:p>
        </p:txBody>
      </p:sp>
      <p:pic>
        <p:nvPicPr>
          <p:cNvPr id="5" name="Content Placeholder 4" descr="A close up of text on a white surface&#10;&#10;Description automatically generated">
            <a:extLst>
              <a:ext uri="{FF2B5EF4-FFF2-40B4-BE49-F238E27FC236}">
                <a16:creationId xmlns:a16="http://schemas.microsoft.com/office/drawing/2014/main" id="{4D97DC8B-4701-FF4F-8FBD-D77015E97941}"/>
              </a:ext>
            </a:extLst>
          </p:cNvPr>
          <p:cNvPicPr>
            <a:picLocks noGrp="1" noChangeAspect="1"/>
          </p:cNvPicPr>
          <p:nvPr>
            <p:ph idx="1"/>
          </p:nvPr>
        </p:nvPicPr>
        <p:blipFill>
          <a:blip r:embed="rId3"/>
          <a:stretch>
            <a:fillRect/>
          </a:stretch>
        </p:blipFill>
        <p:spPr>
          <a:xfrm>
            <a:off x="2983518" y="1690688"/>
            <a:ext cx="5162000" cy="4658404"/>
          </a:xfrm>
        </p:spPr>
      </p:pic>
    </p:spTree>
    <p:extLst>
      <p:ext uri="{BB962C8B-B14F-4D97-AF65-F5344CB8AC3E}">
        <p14:creationId xmlns:p14="http://schemas.microsoft.com/office/powerpoint/2010/main" val="416536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609-2ED4-4C48-97AF-B00C00200EBD}"/>
              </a:ext>
            </a:extLst>
          </p:cNvPr>
          <p:cNvSpPr>
            <a:spLocks noGrp="1"/>
          </p:cNvSpPr>
          <p:nvPr>
            <p:ph type="title"/>
          </p:nvPr>
        </p:nvSpPr>
        <p:spPr>
          <a:xfrm>
            <a:off x="1394254" y="5801711"/>
            <a:ext cx="10515600" cy="924910"/>
          </a:xfrm>
        </p:spPr>
        <p:txBody>
          <a:bodyPr>
            <a:normAutofit fontScale="90000"/>
          </a:bodyPr>
          <a:lstStyle/>
          <a:p>
            <a:pPr marL="285750" indent="-285750">
              <a:buFont typeface="Wingdings" pitchFamily="2" charset="2"/>
              <a:buChar char="v"/>
            </a:pPr>
            <a:r>
              <a:rPr lang="en-IN" sz="1800" b="1" dirty="0"/>
              <a:t>Cars of brand  Toyota has the highest number of models and is nearly 50% higher than its nearest competitor Nissan which is little over 15.</a:t>
            </a:r>
            <a:br>
              <a:rPr lang="en-IN" sz="1800" b="1" dirty="0">
                <a:cs typeface="Al Bayan Plain" pitchFamily="2" charset="-78"/>
              </a:rPr>
            </a:br>
            <a:br>
              <a:rPr lang="en-IN" sz="1800" dirty="0">
                <a:cs typeface="Al Bayan Plain" pitchFamily="2" charset="-78"/>
              </a:rPr>
            </a:br>
            <a:endParaRPr lang="en-US" sz="1800" b="1" dirty="0">
              <a:cs typeface="Al Bayan Plain" pitchFamily="2" charset="-78"/>
            </a:endParaRPr>
          </a:p>
        </p:txBody>
      </p:sp>
      <p:pic>
        <p:nvPicPr>
          <p:cNvPr id="6" name="Content Placeholder 5" descr="A screenshot of a cell phone&#10;&#10;Description automatically generated">
            <a:extLst>
              <a:ext uri="{FF2B5EF4-FFF2-40B4-BE49-F238E27FC236}">
                <a16:creationId xmlns:a16="http://schemas.microsoft.com/office/drawing/2014/main" id="{876A9EAF-7021-BD4F-A20A-1EEF4A8EE868}"/>
              </a:ext>
            </a:extLst>
          </p:cNvPr>
          <p:cNvPicPr>
            <a:picLocks noGrp="1" noChangeAspect="1"/>
          </p:cNvPicPr>
          <p:nvPr>
            <p:ph idx="1"/>
          </p:nvPr>
        </p:nvPicPr>
        <p:blipFill>
          <a:blip r:embed="rId3"/>
          <a:stretch>
            <a:fillRect/>
          </a:stretch>
        </p:blipFill>
        <p:spPr>
          <a:xfrm>
            <a:off x="0" y="210207"/>
            <a:ext cx="12192000" cy="5129048"/>
          </a:xfrm>
        </p:spPr>
      </p:pic>
    </p:spTree>
    <p:extLst>
      <p:ext uri="{BB962C8B-B14F-4D97-AF65-F5344CB8AC3E}">
        <p14:creationId xmlns:p14="http://schemas.microsoft.com/office/powerpoint/2010/main" val="4260084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609-2ED4-4C48-97AF-B00C00200EBD}"/>
              </a:ext>
            </a:extLst>
          </p:cNvPr>
          <p:cNvSpPr>
            <a:spLocks noGrp="1"/>
          </p:cNvSpPr>
          <p:nvPr>
            <p:ph type="title"/>
          </p:nvPr>
        </p:nvSpPr>
        <p:spPr/>
        <p:txBody>
          <a:bodyPr>
            <a:normAutofit/>
          </a:bodyPr>
          <a:lstStyle/>
          <a:p>
            <a:pPr algn="ctr"/>
            <a:r>
              <a:rPr lang="en-IN" sz="2800" b="1" dirty="0">
                <a:cs typeface="Al Bayan Plain" pitchFamily="2" charset="-78"/>
              </a:rPr>
              <a:t>Top six safest brands</a:t>
            </a:r>
            <a:br>
              <a:rPr lang="en-IN" sz="1800" dirty="0">
                <a:cs typeface="Al Bayan Plain" pitchFamily="2" charset="-78"/>
              </a:rPr>
            </a:br>
            <a:br>
              <a:rPr lang="en-IN" sz="1800" dirty="0">
                <a:cs typeface="Al Bayan Plain" pitchFamily="2" charset="-78"/>
              </a:rPr>
            </a:br>
            <a:endParaRPr lang="en-US" sz="1800" b="1" dirty="0">
              <a:cs typeface="Al Bayan Plain" pitchFamily="2" charset="-78"/>
            </a:endParaRPr>
          </a:p>
        </p:txBody>
      </p:sp>
      <p:pic>
        <p:nvPicPr>
          <p:cNvPr id="11" name="Content Placeholder 10" descr="A picture containing clock, drawing&#10;&#10;Description automatically generated">
            <a:extLst>
              <a:ext uri="{FF2B5EF4-FFF2-40B4-BE49-F238E27FC236}">
                <a16:creationId xmlns:a16="http://schemas.microsoft.com/office/drawing/2014/main" id="{1A2E3F20-3240-7C40-98E5-7E28841400B8}"/>
              </a:ext>
            </a:extLst>
          </p:cNvPr>
          <p:cNvPicPr>
            <a:picLocks noGrp="1" noChangeAspect="1"/>
          </p:cNvPicPr>
          <p:nvPr>
            <p:ph idx="1"/>
          </p:nvPr>
        </p:nvPicPr>
        <p:blipFill>
          <a:blip r:embed="rId3"/>
          <a:stretch>
            <a:fillRect/>
          </a:stretch>
        </p:blipFill>
        <p:spPr>
          <a:xfrm>
            <a:off x="1759134" y="1825625"/>
            <a:ext cx="8673731" cy="4351338"/>
          </a:xfrm>
        </p:spPr>
      </p:pic>
    </p:spTree>
    <p:extLst>
      <p:ext uri="{BB962C8B-B14F-4D97-AF65-F5344CB8AC3E}">
        <p14:creationId xmlns:p14="http://schemas.microsoft.com/office/powerpoint/2010/main" val="4424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044A0-652E-EC4C-A635-551DD5C1E291}"/>
              </a:ext>
            </a:extLst>
          </p:cNvPr>
          <p:cNvSpPr>
            <a:spLocks noGrp="1"/>
          </p:cNvSpPr>
          <p:nvPr>
            <p:ph type="title"/>
          </p:nvPr>
        </p:nvSpPr>
        <p:spPr/>
        <p:txBody>
          <a:bodyPr/>
          <a:lstStyle/>
          <a:p>
            <a:pPr algn="ctr"/>
            <a:r>
              <a:rPr lang="en-US" dirty="0"/>
              <a:t>Top 10 risky car brands</a:t>
            </a:r>
          </a:p>
        </p:txBody>
      </p:sp>
      <p:pic>
        <p:nvPicPr>
          <p:cNvPr id="6" name="Content Placeholder 5">
            <a:extLst>
              <a:ext uri="{FF2B5EF4-FFF2-40B4-BE49-F238E27FC236}">
                <a16:creationId xmlns:a16="http://schemas.microsoft.com/office/drawing/2014/main" id="{A043B14D-7856-8D40-AD16-DA13AB5A2FF5}"/>
              </a:ext>
            </a:extLst>
          </p:cNvPr>
          <p:cNvPicPr>
            <a:picLocks noGrp="1" noChangeAspect="1"/>
          </p:cNvPicPr>
          <p:nvPr>
            <p:ph idx="1"/>
          </p:nvPr>
        </p:nvPicPr>
        <p:blipFill>
          <a:blip r:embed="rId3"/>
          <a:stretch>
            <a:fillRect/>
          </a:stretch>
        </p:blipFill>
        <p:spPr>
          <a:xfrm>
            <a:off x="1797727" y="1825625"/>
            <a:ext cx="8596545" cy="4351338"/>
          </a:xfrm>
        </p:spPr>
      </p:pic>
    </p:spTree>
    <p:extLst>
      <p:ext uri="{BB962C8B-B14F-4D97-AF65-F5344CB8AC3E}">
        <p14:creationId xmlns:p14="http://schemas.microsoft.com/office/powerpoint/2010/main" val="31772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F523BA-1033-5147-865E-599F77E7869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75E4F080-3FCB-EE4E-8081-4EAAE8EBABA4}"/>
              </a:ext>
            </a:extLst>
          </p:cNvPr>
          <p:cNvPicPr>
            <a:picLocks noGrp="1" noChangeAspect="1"/>
          </p:cNvPicPr>
          <p:nvPr>
            <p:ph idx="1"/>
          </p:nvPr>
        </p:nvPicPr>
        <p:blipFill>
          <a:blip r:embed="rId3"/>
          <a:stretch>
            <a:fillRect/>
          </a:stretch>
        </p:blipFill>
        <p:spPr>
          <a:xfrm>
            <a:off x="3670300" y="2242344"/>
            <a:ext cx="4851400" cy="3517900"/>
          </a:xfrm>
        </p:spPr>
      </p:pic>
    </p:spTree>
    <p:extLst>
      <p:ext uri="{BB962C8B-B14F-4D97-AF65-F5344CB8AC3E}">
        <p14:creationId xmlns:p14="http://schemas.microsoft.com/office/powerpoint/2010/main" val="385794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609-2ED4-4C48-97AF-B00C00200EBD}"/>
              </a:ext>
            </a:extLst>
          </p:cNvPr>
          <p:cNvSpPr>
            <a:spLocks noGrp="1"/>
          </p:cNvSpPr>
          <p:nvPr>
            <p:ph type="title"/>
          </p:nvPr>
        </p:nvSpPr>
        <p:spPr/>
        <p:txBody>
          <a:bodyPr>
            <a:normAutofit/>
          </a:bodyPr>
          <a:lstStyle/>
          <a:p>
            <a:pPr algn="ctr"/>
            <a:r>
              <a:rPr lang="en-US" sz="2400" b="1" dirty="0"/>
              <a:t>This Horizontal Bar Chart showing the number of safe and unsafe Car Risk</a:t>
            </a:r>
          </a:p>
        </p:txBody>
      </p:sp>
      <p:pic>
        <p:nvPicPr>
          <p:cNvPr id="11" name="Content Placeholder 10" descr="A picture containing sitting, brick, large, room&#10;&#10;Description automatically generated">
            <a:extLst>
              <a:ext uri="{FF2B5EF4-FFF2-40B4-BE49-F238E27FC236}">
                <a16:creationId xmlns:a16="http://schemas.microsoft.com/office/drawing/2014/main" id="{9522B8FA-0985-3A42-B5C1-05E267702A69}"/>
              </a:ext>
            </a:extLst>
          </p:cNvPr>
          <p:cNvPicPr>
            <a:picLocks noGrp="1" noChangeAspect="1"/>
          </p:cNvPicPr>
          <p:nvPr>
            <p:ph idx="1"/>
          </p:nvPr>
        </p:nvPicPr>
        <p:blipFill>
          <a:blip r:embed="rId3"/>
          <a:stretch>
            <a:fillRect/>
          </a:stretch>
        </p:blipFill>
        <p:spPr>
          <a:xfrm>
            <a:off x="838200" y="2186922"/>
            <a:ext cx="10515600" cy="3628743"/>
          </a:xfrm>
        </p:spPr>
      </p:pic>
    </p:spTree>
    <p:extLst>
      <p:ext uri="{BB962C8B-B14F-4D97-AF65-F5344CB8AC3E}">
        <p14:creationId xmlns:p14="http://schemas.microsoft.com/office/powerpoint/2010/main" val="253398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84B6C-2F81-3F48-B72B-19CC97849E52}"/>
              </a:ext>
            </a:extLst>
          </p:cNvPr>
          <p:cNvSpPr>
            <a:spLocks noGrp="1"/>
          </p:cNvSpPr>
          <p:nvPr>
            <p:ph type="title"/>
          </p:nvPr>
        </p:nvSpPr>
        <p:spPr>
          <a:xfrm>
            <a:off x="581025" y="365125"/>
            <a:ext cx="10772775" cy="1325563"/>
          </a:xfrm>
        </p:spPr>
        <p:txBody>
          <a:bodyPr/>
          <a:lstStyle/>
          <a:p>
            <a:r>
              <a:rPr lang="en-US" dirty="0"/>
              <a:t>Showcase of symbolling and normalized-losses</a:t>
            </a:r>
          </a:p>
        </p:txBody>
      </p:sp>
      <p:pic>
        <p:nvPicPr>
          <p:cNvPr id="6" name="Content Placeholder 5" descr="A screenshot of a cell phone&#10;&#10;Description automatically generated">
            <a:extLst>
              <a:ext uri="{FF2B5EF4-FFF2-40B4-BE49-F238E27FC236}">
                <a16:creationId xmlns:a16="http://schemas.microsoft.com/office/drawing/2014/main" id="{932251D3-7F73-1443-B84A-4B5B6C063697}"/>
              </a:ext>
            </a:extLst>
          </p:cNvPr>
          <p:cNvPicPr>
            <a:picLocks noGrp="1" noChangeAspect="1"/>
          </p:cNvPicPr>
          <p:nvPr>
            <p:ph idx="1"/>
          </p:nvPr>
        </p:nvPicPr>
        <p:blipFill>
          <a:blip r:embed="rId3"/>
          <a:stretch>
            <a:fillRect/>
          </a:stretch>
        </p:blipFill>
        <p:spPr>
          <a:xfrm>
            <a:off x="3524250" y="2229644"/>
            <a:ext cx="5143500" cy="3543300"/>
          </a:xfrm>
        </p:spPr>
      </p:pic>
    </p:spTree>
    <p:extLst>
      <p:ext uri="{BB962C8B-B14F-4D97-AF65-F5344CB8AC3E}">
        <p14:creationId xmlns:p14="http://schemas.microsoft.com/office/powerpoint/2010/main" val="4171482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810</Words>
  <Application>Microsoft Macintosh PowerPoint</Application>
  <PresentationFormat>Widescreen</PresentationFormat>
  <Paragraphs>59</Paragraphs>
  <Slides>17</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Basis of Analysis</vt:lpstr>
      <vt:lpstr>This Pie-Chart classifies the various brands into risk buckets -3 labelled as most safe and 3 as most unsafe</vt:lpstr>
      <vt:lpstr>Cars of brand  Toyota has the highest number of models and is nearly 50% higher than its nearest competitor Nissan which is little over 15.  </vt:lpstr>
      <vt:lpstr>Top six safest brands  </vt:lpstr>
      <vt:lpstr>Top 10 risky car brands</vt:lpstr>
      <vt:lpstr>PowerPoint Presentation</vt:lpstr>
      <vt:lpstr>This Horizontal Bar Chart showing the number of safe and unsafe Car Risk</vt:lpstr>
      <vt:lpstr>Showcase of symbolling and normalized-losses</vt:lpstr>
      <vt:lpstr>Understanding car brands / models</vt:lpstr>
      <vt:lpstr>The above chart is positively skewed and clearly depicts that the mean price hovers around $10000 with some outliers extending up to $50000.</vt:lpstr>
      <vt:lpstr>Price Vs Car brand</vt:lpstr>
      <vt:lpstr>Mass cars typically show higher mileage</vt:lpstr>
      <vt:lpstr>Correlation between different parameters</vt:lpstr>
      <vt:lpstr>PowerPoint Presentation</vt:lpstr>
      <vt:lpstr>Conclusions: </vt:lpstr>
      <vt:lpstr>Actionable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Roy,Umesh Kumar</dc:creator>
  <cp:lastModifiedBy>Roy,Umesh Kumar</cp:lastModifiedBy>
  <cp:revision>64</cp:revision>
  <dcterms:created xsi:type="dcterms:W3CDTF">2020-06-24T16:15:16Z</dcterms:created>
  <dcterms:modified xsi:type="dcterms:W3CDTF">2020-06-29T14:46:12Z</dcterms:modified>
</cp:coreProperties>
</file>