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0"/>
    <p:restoredTop sz="94669"/>
  </p:normalViewPr>
  <p:slideViewPr>
    <p:cSldViewPr>
      <p:cViewPr varScale="1">
        <p:scale>
          <a:sx n="114" d="100"/>
          <a:sy n="114" d="100"/>
        </p:scale>
        <p:origin x="60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50644" y="1490980"/>
            <a:ext cx="1273175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572500" y="3333750"/>
            <a:ext cx="3295650" cy="3200400"/>
          </a:xfrm>
          <a:custGeom>
            <a:avLst/>
            <a:gdLst/>
            <a:ahLst/>
            <a:cxnLst/>
            <a:rect l="l" t="t" r="r" b="b"/>
            <a:pathLst>
              <a:path w="3295650" h="3200400">
                <a:moveTo>
                  <a:pt x="3295650" y="0"/>
                </a:moveTo>
                <a:lnTo>
                  <a:pt x="0" y="3200400"/>
                </a:lnTo>
                <a:lnTo>
                  <a:pt x="3295650" y="3200400"/>
                </a:lnTo>
                <a:lnTo>
                  <a:pt x="3295650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38175" y="619125"/>
            <a:ext cx="10906125" cy="5610225"/>
          </a:xfrm>
          <a:custGeom>
            <a:avLst/>
            <a:gdLst/>
            <a:ahLst/>
            <a:cxnLst/>
            <a:rect l="l" t="t" r="r" b="b"/>
            <a:pathLst>
              <a:path w="10906125" h="5610225">
                <a:moveTo>
                  <a:pt x="0" y="5610225"/>
                </a:moveTo>
                <a:lnTo>
                  <a:pt x="10906125" y="5610225"/>
                </a:lnTo>
                <a:lnTo>
                  <a:pt x="10906125" y="0"/>
                </a:lnTo>
                <a:lnTo>
                  <a:pt x="0" y="0"/>
                </a:lnTo>
                <a:lnTo>
                  <a:pt x="0" y="5610225"/>
                </a:lnTo>
                <a:close/>
              </a:path>
            </a:pathLst>
          </a:custGeom>
          <a:ln w="190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115050"/>
                </a:moveTo>
                <a:lnTo>
                  <a:pt x="0" y="611505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6115050"/>
                </a:lnTo>
                <a:close/>
              </a:path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47700"/>
                </a:lnTo>
                <a:lnTo>
                  <a:pt x="12192000" y="6477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8E8E8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7700"/>
            <a:ext cx="12192000" cy="5467350"/>
          </a:xfrm>
          <a:custGeom>
            <a:avLst/>
            <a:gdLst/>
            <a:ahLst/>
            <a:cxnLst/>
            <a:rect l="l" t="t" r="r" b="b"/>
            <a:pathLst>
              <a:path w="12192000" h="5467350">
                <a:moveTo>
                  <a:pt x="12192000" y="0"/>
                </a:moveTo>
                <a:lnTo>
                  <a:pt x="0" y="0"/>
                </a:lnTo>
                <a:lnTo>
                  <a:pt x="0" y="5467350"/>
                </a:lnTo>
                <a:lnTo>
                  <a:pt x="12192000" y="546735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63" y="14224"/>
            <a:ext cx="12187555" cy="6844030"/>
          </a:xfrm>
          <a:custGeom>
            <a:avLst/>
            <a:gdLst/>
            <a:ahLst/>
            <a:cxnLst/>
            <a:rect l="l" t="t" r="r" b="b"/>
            <a:pathLst>
              <a:path w="12187555" h="6844030">
                <a:moveTo>
                  <a:pt x="0" y="6105588"/>
                </a:moveTo>
                <a:lnTo>
                  <a:pt x="12187236" y="6105588"/>
                </a:lnTo>
              </a:path>
              <a:path w="12187555" h="6844030">
                <a:moveTo>
                  <a:pt x="11363387" y="6843776"/>
                </a:moveTo>
                <a:lnTo>
                  <a:pt x="11363387" y="0"/>
                </a:lnTo>
              </a:path>
            </a:pathLst>
          </a:custGeom>
          <a:ln w="9525">
            <a:solidFill>
              <a:srgbClr val="155F8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0644" y="1490980"/>
            <a:ext cx="1273175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1900" y="2063686"/>
            <a:ext cx="9728199" cy="3335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.openai.com/docs/guides/fine-tun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4996" y="2342769"/>
            <a:ext cx="8811895" cy="261429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 marR="5080">
              <a:lnSpc>
                <a:spcPts val="7740"/>
              </a:lnSpc>
              <a:spcBef>
                <a:spcPts val="1115"/>
              </a:spcBef>
            </a:pPr>
            <a:r>
              <a:rPr sz="7200" spc="-375" dirty="0"/>
              <a:t>Reinforcement</a:t>
            </a:r>
            <a:r>
              <a:rPr sz="7200" spc="-745" dirty="0"/>
              <a:t> </a:t>
            </a:r>
            <a:r>
              <a:rPr sz="7200" spc="-400" dirty="0"/>
              <a:t>Learning </a:t>
            </a:r>
            <a:r>
              <a:rPr sz="7200" spc="-490" dirty="0"/>
              <a:t>for</a:t>
            </a:r>
            <a:r>
              <a:rPr sz="7200" spc="-819" dirty="0"/>
              <a:t> </a:t>
            </a:r>
            <a:r>
              <a:rPr sz="7200" spc="-204" dirty="0"/>
              <a:t>AI</a:t>
            </a:r>
            <a:r>
              <a:rPr sz="7200" spc="-775" dirty="0"/>
              <a:t> </a:t>
            </a:r>
            <a:r>
              <a:rPr sz="7200" spc="-65" dirty="0"/>
              <a:t>Agents</a:t>
            </a:r>
            <a:endParaRPr sz="7200" dirty="0"/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400" spc="-80" dirty="0"/>
              <a:t>Yumi</a:t>
            </a:r>
            <a:r>
              <a:rPr sz="2400" spc="-160" dirty="0"/>
              <a:t> </a:t>
            </a:r>
            <a:r>
              <a:rPr sz="2400" spc="-25" dirty="0"/>
              <a:t>Heo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5629528" y="5917565"/>
            <a:ext cx="9493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UKDE-</a:t>
            </a:r>
            <a:r>
              <a:rPr sz="1800" spc="-25" dirty="0">
                <a:latin typeface="Trebuchet MS"/>
                <a:cs typeface="Trebuchet MS"/>
              </a:rPr>
              <a:t>KR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1107" y="1547113"/>
            <a:ext cx="6287770" cy="31680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130"/>
              </a:spcBef>
              <a:buFont typeface="Trebuchet MS"/>
              <a:buAutoNum type="arabicPeriod"/>
              <a:tabLst>
                <a:tab pos="354330" algn="l"/>
              </a:tabLst>
            </a:pPr>
            <a:r>
              <a:rPr sz="2750" dirty="0">
                <a:latin typeface="Trebuchet MS"/>
                <a:cs typeface="Trebuchet MS"/>
              </a:rPr>
              <a:t>Personal</a:t>
            </a:r>
            <a:r>
              <a:rPr sz="2750" spc="-21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goal</a:t>
            </a:r>
            <a:r>
              <a:rPr sz="2750" spc="-185" dirty="0">
                <a:latin typeface="Trebuchet MS"/>
                <a:cs typeface="Trebuchet MS"/>
              </a:rPr>
              <a:t> </a:t>
            </a:r>
            <a:r>
              <a:rPr sz="2750" spc="-35" dirty="0">
                <a:latin typeface="Trebuchet MS"/>
                <a:cs typeface="Trebuchet MS"/>
              </a:rPr>
              <a:t>during</a:t>
            </a:r>
            <a:r>
              <a:rPr sz="2750" spc="-225" dirty="0">
                <a:latin typeface="Trebuchet MS"/>
                <a:cs typeface="Trebuchet MS"/>
              </a:rPr>
              <a:t> </a:t>
            </a:r>
            <a:r>
              <a:rPr sz="2750" spc="-35" dirty="0">
                <a:latin typeface="Trebuchet MS"/>
                <a:cs typeface="Trebuchet MS"/>
              </a:rPr>
              <a:t>this</a:t>
            </a:r>
            <a:r>
              <a:rPr sz="2750" spc="-17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study</a:t>
            </a:r>
            <a:r>
              <a:rPr sz="2750" spc="-260" dirty="0">
                <a:latin typeface="Trebuchet MS"/>
                <a:cs typeface="Trebuchet MS"/>
              </a:rPr>
              <a:t> </a:t>
            </a:r>
            <a:r>
              <a:rPr sz="2750" spc="80" dirty="0">
                <a:latin typeface="Trebuchet MS"/>
                <a:cs typeface="Trebuchet MS"/>
              </a:rPr>
              <a:t>session</a:t>
            </a: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AutoNum type="arabicPeriod"/>
            </a:pP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75"/>
              </a:spcBef>
              <a:buFont typeface="Trebuchet MS"/>
              <a:buAutoNum type="arabicPeriod"/>
            </a:pPr>
            <a:endParaRPr sz="2750">
              <a:latin typeface="Trebuchet MS"/>
              <a:cs typeface="Trebuchet MS"/>
            </a:endParaRPr>
          </a:p>
          <a:p>
            <a:pPr marL="354330" indent="-341630">
              <a:lnSpc>
                <a:spcPct val="100000"/>
              </a:lnSpc>
              <a:buAutoNum type="arabicPeriod"/>
              <a:tabLst>
                <a:tab pos="354330" algn="l"/>
              </a:tabLst>
            </a:pPr>
            <a:r>
              <a:rPr sz="2750" spc="-20" dirty="0">
                <a:latin typeface="Trebuchet MS"/>
                <a:cs typeface="Trebuchet MS"/>
              </a:rPr>
              <a:t>Studying</a:t>
            </a:r>
            <a:r>
              <a:rPr sz="2750" spc="-17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progress</a:t>
            </a: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AutoNum type="arabicPeriod"/>
            </a:pP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55"/>
              </a:spcBef>
              <a:buFont typeface="Trebuchet MS"/>
              <a:buAutoNum type="arabicPeriod"/>
            </a:pPr>
            <a:endParaRPr sz="2750">
              <a:latin typeface="Trebuchet MS"/>
              <a:cs typeface="Trebuchet MS"/>
            </a:endParaRPr>
          </a:p>
          <a:p>
            <a:pPr marL="354330" indent="-341630">
              <a:lnSpc>
                <a:spcPct val="100000"/>
              </a:lnSpc>
              <a:buAutoNum type="arabicPeriod"/>
              <a:tabLst>
                <a:tab pos="354330" algn="l"/>
              </a:tabLst>
            </a:pPr>
            <a:r>
              <a:rPr sz="2750" spc="-10" dirty="0">
                <a:latin typeface="Trebuchet MS"/>
                <a:cs typeface="Trebuchet MS"/>
              </a:rPr>
              <a:t>Review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0644" y="990600"/>
            <a:ext cx="67881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0" dirty="0"/>
              <a:t>Personal</a:t>
            </a:r>
            <a:r>
              <a:rPr spc="-270" dirty="0"/>
              <a:t> </a:t>
            </a:r>
            <a:r>
              <a:rPr spc="-40" dirty="0"/>
              <a:t>goal</a:t>
            </a:r>
            <a:r>
              <a:rPr spc="-305" dirty="0"/>
              <a:t> </a:t>
            </a:r>
            <a:r>
              <a:rPr spc="-65" dirty="0"/>
              <a:t>during</a:t>
            </a:r>
            <a:r>
              <a:rPr spc="-300" dirty="0"/>
              <a:t> </a:t>
            </a:r>
            <a:r>
              <a:rPr spc="-35" dirty="0"/>
              <a:t>this</a:t>
            </a:r>
            <a:r>
              <a:rPr spc="-330" dirty="0"/>
              <a:t> </a:t>
            </a:r>
            <a:r>
              <a:rPr spc="-35" dirty="0"/>
              <a:t>study</a:t>
            </a:r>
            <a:r>
              <a:rPr spc="-290" dirty="0"/>
              <a:t> </a:t>
            </a:r>
            <a:r>
              <a:rPr spc="65" dirty="0"/>
              <a:t>session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33711" y="1828800"/>
            <a:ext cx="9317356" cy="37993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7780" marR="873760" algn="just">
              <a:lnSpc>
                <a:spcPct val="150000"/>
              </a:lnSpc>
              <a:spcBef>
                <a:spcPts val="85"/>
              </a:spcBef>
            </a:pPr>
            <a:r>
              <a:rPr lang="en-GB" sz="1800" dirty="0">
                <a:latin typeface="Trebuchet MS"/>
                <a:cs typeface="Trebuchet MS"/>
              </a:rPr>
              <a:t>To learn the fundamental reinforcement learning algorithms and their integration with an AI agent for deeper understanding</a:t>
            </a:r>
          </a:p>
          <a:p>
            <a:pPr marL="17780" marR="873760" algn="just">
              <a:lnSpc>
                <a:spcPct val="150000"/>
              </a:lnSpc>
              <a:spcBef>
                <a:spcPts val="85"/>
              </a:spcBef>
            </a:pPr>
            <a:endParaRPr lang="en-GB" dirty="0">
              <a:latin typeface="Trebuchet MS"/>
              <a:cs typeface="Trebuchet MS"/>
            </a:endParaRPr>
          </a:p>
          <a:p>
            <a:pPr marL="17780" marR="873760" algn="just">
              <a:lnSpc>
                <a:spcPct val="150000"/>
              </a:lnSpc>
              <a:spcBef>
                <a:spcPts val="85"/>
              </a:spcBef>
            </a:pPr>
            <a:r>
              <a:rPr lang="en-GB" sz="1800" dirty="0">
                <a:latin typeface="Trebuchet MS"/>
                <a:cs typeface="Trebuchet MS"/>
              </a:rPr>
              <a:t>1️⃣ Kick off</a:t>
            </a:r>
          </a:p>
          <a:p>
            <a:pPr marL="17780" marR="873760" algn="just">
              <a:lnSpc>
                <a:spcPct val="150000"/>
              </a:lnSpc>
              <a:spcBef>
                <a:spcPts val="85"/>
              </a:spcBef>
            </a:pPr>
            <a:r>
              <a:rPr lang="en-GB" sz="1800" dirty="0">
                <a:latin typeface="Trebuchet MS"/>
                <a:cs typeface="Trebuchet MS"/>
              </a:rPr>
              <a:t>2️⃣ The concept of AI agents and reinforcement learning</a:t>
            </a:r>
          </a:p>
          <a:p>
            <a:pPr marL="17780" marR="873760" algn="just">
              <a:lnSpc>
                <a:spcPct val="150000"/>
              </a:lnSpc>
              <a:spcBef>
                <a:spcPts val="85"/>
              </a:spcBef>
            </a:pPr>
            <a:r>
              <a:rPr lang="en-GB" sz="1800" dirty="0">
                <a:latin typeface="Trebuchet MS"/>
                <a:cs typeface="Trebuchet MS"/>
              </a:rPr>
              <a:t>3️⃣ The construction of AI agents, MARL, and RLHF</a:t>
            </a:r>
          </a:p>
          <a:p>
            <a:pPr marL="17780" marR="873760" algn="just">
              <a:lnSpc>
                <a:spcPct val="150000"/>
              </a:lnSpc>
              <a:spcBef>
                <a:spcPts val="85"/>
              </a:spcBef>
            </a:pPr>
            <a:r>
              <a:rPr lang="en-GB" sz="1800" dirty="0">
                <a:latin typeface="Trebuchet MS"/>
                <a:cs typeface="Trebuchet MS"/>
              </a:rPr>
              <a:t>4️⃣ Practicing Q-learning and identifying use cases</a:t>
            </a:r>
          </a:p>
          <a:p>
            <a:pPr marL="17780" marR="873760" algn="just">
              <a:lnSpc>
                <a:spcPct val="150000"/>
              </a:lnSpc>
              <a:spcBef>
                <a:spcPts val="85"/>
              </a:spcBef>
            </a:pPr>
            <a:r>
              <a:rPr lang="en-GB" sz="1800" dirty="0">
                <a:latin typeface="Trebuchet MS"/>
                <a:cs typeface="Trebuchet MS"/>
              </a:rPr>
              <a:t>5️⃣ Practicing SARSA and identifying use cases</a:t>
            </a:r>
          </a:p>
          <a:p>
            <a:pPr marL="17780" marR="873760" algn="just">
              <a:lnSpc>
                <a:spcPct val="150000"/>
              </a:lnSpc>
              <a:spcBef>
                <a:spcPts val="85"/>
              </a:spcBef>
            </a:pPr>
            <a:r>
              <a:rPr lang="en-GB" sz="1800" dirty="0">
                <a:latin typeface="Trebuchet MS"/>
                <a:cs typeface="Trebuchet MS"/>
              </a:rPr>
              <a:t>6️⃣ Experimenting with Deep Q-Network (DQN) and identifying use cases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0644" y="990600"/>
            <a:ext cx="31476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5" dirty="0"/>
              <a:t>Studying</a:t>
            </a:r>
            <a:r>
              <a:rPr spc="-305" dirty="0"/>
              <a:t> </a:t>
            </a:r>
            <a:r>
              <a:rPr spc="-10" dirty="0"/>
              <a:t>progress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50644" y="2209800"/>
            <a:ext cx="8021956" cy="2591094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45"/>
              </a:spcBef>
            </a:pPr>
            <a:r>
              <a:rPr lang="en-GB" sz="1800" dirty="0">
                <a:latin typeface="Trebuchet MS"/>
                <a:cs typeface="Trebuchet MS"/>
              </a:rPr>
              <a:t>1️⃣ Kick off ⭕️</a:t>
            </a:r>
          </a:p>
          <a:p>
            <a:pPr marL="12700" algn="just">
              <a:lnSpc>
                <a:spcPct val="100000"/>
              </a:lnSpc>
              <a:spcBef>
                <a:spcPts val="1245"/>
              </a:spcBef>
            </a:pPr>
            <a:r>
              <a:rPr lang="en-GB" sz="1800" dirty="0">
                <a:latin typeface="Trebuchet MS"/>
                <a:cs typeface="Trebuchet MS"/>
              </a:rPr>
              <a:t>2️⃣ The concept of AI agents and reinforcement learning ⭕️</a:t>
            </a:r>
          </a:p>
          <a:p>
            <a:pPr marL="12700" algn="just">
              <a:lnSpc>
                <a:spcPct val="100000"/>
              </a:lnSpc>
              <a:spcBef>
                <a:spcPts val="1245"/>
              </a:spcBef>
            </a:pPr>
            <a:r>
              <a:rPr lang="en-GB" sz="1800" dirty="0">
                <a:latin typeface="Trebuchet MS"/>
                <a:cs typeface="Trebuchet MS"/>
              </a:rPr>
              <a:t>3️⃣ The construction of AI agents, MARL, and RLHF ⭕️</a:t>
            </a:r>
          </a:p>
          <a:p>
            <a:pPr marL="12700" algn="just">
              <a:lnSpc>
                <a:spcPct val="100000"/>
              </a:lnSpc>
              <a:spcBef>
                <a:spcPts val="1245"/>
              </a:spcBef>
            </a:pPr>
            <a:r>
              <a:rPr lang="en-GB" sz="1800" dirty="0">
                <a:latin typeface="Trebuchet MS"/>
                <a:cs typeface="Trebuchet MS"/>
              </a:rPr>
              <a:t>4️⃣ Practicing Q-learning and identifying use cases ⭕️</a:t>
            </a:r>
          </a:p>
          <a:p>
            <a:pPr marL="12700" algn="just">
              <a:lnSpc>
                <a:spcPct val="100000"/>
              </a:lnSpc>
              <a:spcBef>
                <a:spcPts val="1245"/>
              </a:spcBef>
            </a:pPr>
            <a:r>
              <a:rPr lang="en-GB" sz="1800" dirty="0">
                <a:latin typeface="Trebuchet MS"/>
                <a:cs typeface="Trebuchet MS"/>
              </a:rPr>
              <a:t>5️⃣ Practicing SARSA and identifying use cases ⭕️</a:t>
            </a:r>
          </a:p>
          <a:p>
            <a:pPr marL="12700" algn="just">
              <a:lnSpc>
                <a:spcPct val="100000"/>
              </a:lnSpc>
              <a:spcBef>
                <a:spcPts val="1245"/>
              </a:spcBef>
            </a:pPr>
            <a:r>
              <a:rPr lang="en-GB" dirty="0">
                <a:latin typeface="Trebuchet MS"/>
                <a:cs typeface="Trebuchet MS"/>
              </a:rPr>
              <a:t>6️⃣ </a:t>
            </a:r>
            <a:r>
              <a:rPr lang="en-GB" sz="1800" dirty="0">
                <a:latin typeface="Trebuchet MS"/>
                <a:cs typeface="Trebuchet MS"/>
              </a:rPr>
              <a:t>Experimenting with Deep Q-Network (DQN) and identifying use cases 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87099-08AC-74B7-A832-2F3CA811C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5A6C31A-D3CB-7237-1B7E-82CC3699F1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939413"/>
            <a:ext cx="31476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3200" dirty="0">
                <a:latin typeface="Trebuchet MS"/>
                <a:cs typeface="Trebuchet MS"/>
              </a:rPr>
              <a:t>Q-learning</a:t>
            </a:r>
            <a:endParaRPr lang="en-GB" spc="-10" dirty="0"/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B272AA66-A4DE-B5C4-FC37-707C31B17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16" y="1499714"/>
            <a:ext cx="5184958" cy="44184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F5C8A9-A712-DB5C-A982-2774A6846952}"/>
              </a:ext>
            </a:extLst>
          </p:cNvPr>
          <p:cNvSpPr txBox="1"/>
          <p:nvPr/>
        </p:nvSpPr>
        <p:spPr>
          <a:xfrm>
            <a:off x="1322422" y="1997838"/>
            <a:ext cx="4329494" cy="337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Trebuchet MS" panose="020B0703020202090204" pitchFamily="34" charset="0"/>
              </a:rPr>
              <a:t>2000 episodes (100 steps)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Trebuchet MS" panose="020B0703020202090204" pitchFamily="34" charset="0"/>
              </a:rPr>
              <a:t>16 states (Frozen Lake: 4x4 environment)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Trebuchet MS" panose="020B0703020202090204" pitchFamily="34" charset="0"/>
              </a:rPr>
              <a:t>0: Left / 1: Down / 2: Right / 3: 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Trebuchet MS" panose="020B0703020202090204" pitchFamily="34" charset="0"/>
              </a:rPr>
              <a:t>Red</a:t>
            </a:r>
            <a:r>
              <a:rPr lang="en-GB" sz="1600" b="1" dirty="0">
                <a:latin typeface="Trebuchet MS" panose="020B0703020202090204" pitchFamily="34" charset="0"/>
              </a:rPr>
              <a:t>: </a:t>
            </a:r>
            <a:r>
              <a:rPr lang="en-GB" sz="1600" dirty="0">
                <a:latin typeface="Trebuchet MS" panose="020B0703020202090204" pitchFamily="34" charset="0"/>
              </a:rPr>
              <a:t>higher positive Q-values, a higher cumulative reward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Trebuchet MS" panose="020B0703020202090204" pitchFamily="34" charset="0"/>
              </a:rPr>
              <a:t>Blue</a:t>
            </a:r>
            <a:r>
              <a:rPr lang="en-GB" sz="1600" b="1" dirty="0">
                <a:latin typeface="Trebuchet MS" panose="020B0703020202090204" pitchFamily="34" charset="0"/>
              </a:rPr>
              <a:t>: </a:t>
            </a:r>
            <a:r>
              <a:rPr lang="en-GB" sz="1600" dirty="0">
                <a:latin typeface="Trebuchet MS" panose="020B0703020202090204" pitchFamily="34" charset="0"/>
              </a:rPr>
              <a:t>lower or negative Q-values, a lower or even negative cumulative reward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Trebuchet MS" panose="020B0703020202090204" pitchFamily="34" charset="0"/>
              </a:rPr>
              <a:t>Each cell is the learned Q-value for that state-action combination</a:t>
            </a:r>
          </a:p>
        </p:txBody>
      </p:sp>
    </p:spTree>
    <p:extLst>
      <p:ext uri="{BB962C8B-B14F-4D97-AF65-F5344CB8AC3E}">
        <p14:creationId xmlns:p14="http://schemas.microsoft.com/office/powerpoint/2010/main" val="140468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4DF49-281F-FC61-5552-A01C6CE1F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3B2F48D-9231-8B61-D00C-B5BC5DEA27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5244" y="990844"/>
            <a:ext cx="31476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3200" dirty="0">
                <a:latin typeface="Trebuchet MS"/>
                <a:cs typeface="Trebuchet MS"/>
              </a:rPr>
              <a:t>SARSA</a:t>
            </a:r>
            <a:endParaRPr spc="-10" dirty="0"/>
          </a:p>
        </p:txBody>
      </p:sp>
      <p:pic>
        <p:nvPicPr>
          <p:cNvPr id="4" name="Picture 3" descr="A video game screen with grass and grass&#10;&#10;AI-generated content may be incorrect.">
            <a:extLst>
              <a:ext uri="{FF2B5EF4-FFF2-40B4-BE49-F238E27FC236}">
                <a16:creationId xmlns:a16="http://schemas.microsoft.com/office/drawing/2014/main" id="{CA096FC3-49E8-0758-845B-8505421B9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350" y="2196400"/>
            <a:ext cx="5327650" cy="3390323"/>
          </a:xfrm>
          <a:prstGeom prst="rect">
            <a:avLst/>
          </a:prstGeom>
        </p:spPr>
      </p:pic>
      <p:pic>
        <p:nvPicPr>
          <p:cNvPr id="6" name="Picture 5" descr="A graph of a number of points&#10;&#10;AI-generated content may be incorrect.">
            <a:extLst>
              <a:ext uri="{FF2B5EF4-FFF2-40B4-BE49-F238E27FC236}">
                <a16:creationId xmlns:a16="http://schemas.microsoft.com/office/drawing/2014/main" id="{0792E441-25FB-389C-0985-70CCEA517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038600"/>
            <a:ext cx="4208318" cy="17345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11FFD7-293E-0912-E159-4C7FBEC8156D}"/>
              </a:ext>
            </a:extLst>
          </p:cNvPr>
          <p:cNvSpPr txBox="1"/>
          <p:nvPr/>
        </p:nvSpPr>
        <p:spPr>
          <a:xfrm>
            <a:off x="1322422" y="1997838"/>
            <a:ext cx="4329494" cy="1893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Trebuchet MS" panose="020B0703020202090204" pitchFamily="34" charset="0"/>
              </a:rPr>
              <a:t>20,000 episodes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Trebuchet MS" panose="020B0703020202090204" pitchFamily="34" charset="0"/>
              </a:rPr>
              <a:t>500 states: 5x5 grid + passenger/destination options.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Trebuchet MS" panose="020B0703020202090204" pitchFamily="34" charset="0"/>
              </a:rPr>
              <a:t>Rewards: +20 (drop-off), -10 (illegal), -1 (per step).</a:t>
            </a:r>
          </a:p>
        </p:txBody>
      </p:sp>
    </p:spTree>
    <p:extLst>
      <p:ext uri="{BB962C8B-B14F-4D97-AF65-F5344CB8AC3E}">
        <p14:creationId xmlns:p14="http://schemas.microsoft.com/office/powerpoint/2010/main" val="91451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371600" y="990600"/>
            <a:ext cx="1273175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65" dirty="0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14800" y="1676400"/>
            <a:ext cx="339915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rebuchet MS"/>
                <a:cs typeface="Trebuchet MS"/>
              </a:rPr>
              <a:t>Why</a:t>
            </a:r>
            <a:r>
              <a:rPr sz="1800" b="1" spc="-90" dirty="0">
                <a:latin typeface="Trebuchet MS"/>
                <a:cs typeface="Trebuchet MS"/>
              </a:rPr>
              <a:t> </a:t>
            </a:r>
            <a:r>
              <a:rPr sz="1800" b="1" spc="65" dirty="0">
                <a:latin typeface="Trebuchet MS"/>
                <a:cs typeface="Trebuchet MS"/>
              </a:rPr>
              <a:t>is</a:t>
            </a:r>
            <a:r>
              <a:rPr sz="1800" b="1" spc="-170" dirty="0">
                <a:latin typeface="Trebuchet MS"/>
                <a:cs typeface="Trebuchet MS"/>
              </a:rPr>
              <a:t> </a:t>
            </a:r>
            <a:r>
              <a:rPr sz="1800" b="1" spc="-80" dirty="0">
                <a:latin typeface="Trebuchet MS"/>
                <a:cs typeface="Trebuchet MS"/>
              </a:rPr>
              <a:t>there</a:t>
            </a:r>
            <a:r>
              <a:rPr sz="1800" b="1" spc="-9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a</a:t>
            </a:r>
            <a:r>
              <a:rPr sz="1800" b="1" spc="-12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slang</a:t>
            </a:r>
            <a:r>
              <a:rPr sz="1800" b="1" spc="-270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“</a:t>
            </a:r>
            <a:r>
              <a:rPr sz="1800" b="1" spc="-10" dirty="0">
                <a:latin typeface="Malgun Gothic"/>
                <a:cs typeface="Malgun Gothic"/>
              </a:rPr>
              <a:t>채찍피티</a:t>
            </a:r>
            <a:r>
              <a:rPr sz="1800" b="1" spc="-10" dirty="0">
                <a:latin typeface="Trebuchet MS"/>
                <a:cs typeface="Trebuchet MS"/>
              </a:rPr>
              <a:t>”?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1976755"/>
            <a:ext cx="6934200" cy="22927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D66390-90F8-D0AF-5A33-A1DE76988EF9}"/>
              </a:ext>
            </a:extLst>
          </p:cNvPr>
          <p:cNvSpPr txBox="1"/>
          <p:nvPr/>
        </p:nvSpPr>
        <p:spPr>
          <a:xfrm>
            <a:off x="1371600" y="4569870"/>
            <a:ext cx="8991600" cy="1524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>
                <a:latin typeface="Trebuchet MS" panose="020B0703020202090204" pitchFamily="34" charset="0"/>
              </a:rPr>
              <a:t>Human feedback: People (</a:t>
            </a:r>
            <a:r>
              <a:rPr lang="en-GB" sz="1600" dirty="0" err="1">
                <a:latin typeface="Trebuchet MS" panose="020B0703020202090204" pitchFamily="34" charset="0"/>
              </a:rPr>
              <a:t>labelers</a:t>
            </a:r>
            <a:r>
              <a:rPr lang="en-GB" sz="1600" dirty="0">
                <a:latin typeface="Trebuchet MS" panose="020B0703020202090204" pitchFamily="34" charset="0"/>
              </a:rPr>
              <a:t>) were shown multiple possible responses I could give to prompts. They ranked the responses from best to worst.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latin typeface="Trebuchet MS" panose="020B0703020202090204" pitchFamily="34" charset="0"/>
              </a:rPr>
              <a:t>Reward model: This ranking data trained a model (e.g. ChatGPT) to predict which responses humans would prefer.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257886-F6D3-00B5-A502-6D35CA8F070E}"/>
              </a:ext>
            </a:extLst>
          </p:cNvPr>
          <p:cNvSpPr/>
          <p:nvPr/>
        </p:nvSpPr>
        <p:spPr>
          <a:xfrm>
            <a:off x="3352800" y="4038600"/>
            <a:ext cx="609600" cy="3048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447801" y="2063686"/>
            <a:ext cx="8915400" cy="2059923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240"/>
              </a:spcBef>
            </a:pPr>
            <a:r>
              <a:rPr spc="-35" dirty="0"/>
              <a:t>“</a:t>
            </a:r>
            <a:r>
              <a:rPr b="1" spc="-35" dirty="0">
                <a:latin typeface="Trebuchet MS"/>
                <a:cs typeface="Trebuchet MS"/>
              </a:rPr>
              <a:t>When</a:t>
            </a:r>
            <a:r>
              <a:rPr b="1" spc="-175" dirty="0">
                <a:latin typeface="Trebuchet MS"/>
                <a:cs typeface="Trebuchet MS"/>
              </a:rPr>
              <a:t> </a:t>
            </a:r>
            <a:r>
              <a:rPr b="1" spc="-20" dirty="0">
                <a:latin typeface="Trebuchet MS"/>
                <a:cs typeface="Trebuchet MS"/>
              </a:rPr>
              <a:t>to</a:t>
            </a:r>
            <a:r>
              <a:rPr b="1" spc="-165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use</a:t>
            </a:r>
            <a:r>
              <a:rPr b="1" spc="-125" dirty="0">
                <a:latin typeface="Trebuchet MS"/>
                <a:cs typeface="Trebuchet MS"/>
              </a:rPr>
              <a:t> </a:t>
            </a:r>
            <a:r>
              <a:rPr b="1" spc="-55" dirty="0">
                <a:latin typeface="Trebuchet MS"/>
                <a:cs typeface="Trebuchet MS"/>
              </a:rPr>
              <a:t>fine-</a:t>
            </a:r>
            <a:r>
              <a:rPr b="1" spc="-10" dirty="0">
                <a:latin typeface="Trebuchet MS"/>
                <a:cs typeface="Trebuchet MS"/>
              </a:rPr>
              <a:t>tuning</a:t>
            </a:r>
          </a:p>
          <a:p>
            <a:pPr marL="30480" marR="5080">
              <a:lnSpc>
                <a:spcPct val="149500"/>
              </a:lnSpc>
              <a:spcBef>
                <a:spcPts val="75"/>
              </a:spcBef>
            </a:pPr>
            <a:r>
              <a:rPr spc="-55" dirty="0"/>
              <a:t>Fine-tuning</a:t>
            </a:r>
            <a:r>
              <a:rPr spc="-95" dirty="0"/>
              <a:t> </a:t>
            </a:r>
            <a:r>
              <a:rPr spc="-10" dirty="0"/>
              <a:t>OpenAI</a:t>
            </a:r>
            <a:r>
              <a:rPr spc="-150" dirty="0"/>
              <a:t> </a:t>
            </a:r>
            <a:r>
              <a:rPr spc="-135" dirty="0"/>
              <a:t>text</a:t>
            </a:r>
            <a:r>
              <a:rPr spc="-105" dirty="0"/>
              <a:t> </a:t>
            </a:r>
            <a:r>
              <a:rPr spc="-55" dirty="0"/>
              <a:t>generation</a:t>
            </a:r>
            <a:r>
              <a:rPr spc="-145" dirty="0"/>
              <a:t> </a:t>
            </a:r>
            <a:r>
              <a:rPr dirty="0"/>
              <a:t>models</a:t>
            </a:r>
            <a:r>
              <a:rPr spc="-180" dirty="0"/>
              <a:t> </a:t>
            </a:r>
            <a:r>
              <a:rPr dirty="0"/>
              <a:t>can</a:t>
            </a:r>
            <a:r>
              <a:rPr spc="-145" dirty="0"/>
              <a:t> </a:t>
            </a:r>
            <a:r>
              <a:rPr spc="-20" dirty="0"/>
              <a:t>make</a:t>
            </a:r>
            <a:r>
              <a:rPr spc="-180" dirty="0"/>
              <a:t> </a:t>
            </a:r>
            <a:r>
              <a:rPr spc="-40" dirty="0"/>
              <a:t>them</a:t>
            </a:r>
            <a:r>
              <a:rPr spc="-165" dirty="0"/>
              <a:t> </a:t>
            </a:r>
            <a:r>
              <a:rPr spc="-75" dirty="0"/>
              <a:t>better</a:t>
            </a:r>
            <a:r>
              <a:rPr spc="-130" dirty="0"/>
              <a:t> </a:t>
            </a:r>
            <a:r>
              <a:rPr spc="-80" dirty="0"/>
              <a:t>for</a:t>
            </a:r>
            <a:r>
              <a:rPr spc="-210" dirty="0"/>
              <a:t> </a:t>
            </a:r>
            <a:r>
              <a:rPr spc="-20" dirty="0"/>
              <a:t>specific</a:t>
            </a:r>
            <a:r>
              <a:rPr spc="-95" dirty="0"/>
              <a:t> </a:t>
            </a:r>
            <a:r>
              <a:rPr spc="-35" dirty="0"/>
              <a:t>applications,</a:t>
            </a:r>
            <a:r>
              <a:rPr spc="-120" dirty="0"/>
              <a:t> </a:t>
            </a:r>
            <a:r>
              <a:rPr spc="-70" dirty="0"/>
              <a:t>but</a:t>
            </a:r>
            <a:r>
              <a:rPr spc="-105" dirty="0"/>
              <a:t> </a:t>
            </a:r>
            <a:r>
              <a:rPr spc="-25" dirty="0"/>
              <a:t>it </a:t>
            </a:r>
            <a:r>
              <a:rPr spc="-45" dirty="0"/>
              <a:t>requires</a:t>
            </a:r>
            <a:r>
              <a:rPr spc="-135" dirty="0"/>
              <a:t> </a:t>
            </a:r>
            <a:r>
              <a:rPr dirty="0"/>
              <a:t>a</a:t>
            </a:r>
            <a:r>
              <a:rPr spc="-204" dirty="0"/>
              <a:t> </a:t>
            </a:r>
            <a:r>
              <a:rPr spc="-45" dirty="0"/>
              <a:t>careful</a:t>
            </a:r>
            <a:r>
              <a:rPr spc="-165" dirty="0"/>
              <a:t> </a:t>
            </a:r>
            <a:r>
              <a:rPr spc="-55" dirty="0"/>
              <a:t>investment</a:t>
            </a:r>
            <a:r>
              <a:rPr spc="-125" dirty="0"/>
              <a:t> </a:t>
            </a:r>
            <a:r>
              <a:rPr spc="-65" dirty="0"/>
              <a:t>of</a:t>
            </a:r>
            <a:r>
              <a:rPr spc="-165" dirty="0"/>
              <a:t> </a:t>
            </a:r>
            <a:r>
              <a:rPr spc="-70" dirty="0"/>
              <a:t>time</a:t>
            </a:r>
            <a:r>
              <a:rPr spc="-120" dirty="0"/>
              <a:t> </a:t>
            </a:r>
            <a:r>
              <a:rPr dirty="0"/>
              <a:t>and</a:t>
            </a:r>
            <a:r>
              <a:rPr spc="-180" dirty="0"/>
              <a:t> </a:t>
            </a:r>
            <a:r>
              <a:rPr spc="-105" dirty="0"/>
              <a:t>effort.</a:t>
            </a:r>
            <a:r>
              <a:rPr spc="-210" dirty="0"/>
              <a:t> </a:t>
            </a:r>
            <a:r>
              <a:rPr spc="-10" dirty="0"/>
              <a:t>We</a:t>
            </a:r>
            <a:r>
              <a:rPr spc="-195" dirty="0"/>
              <a:t> </a:t>
            </a:r>
            <a:r>
              <a:rPr spc="-10" dirty="0"/>
              <a:t>recommend</a:t>
            </a:r>
            <a:r>
              <a:rPr spc="-105" dirty="0"/>
              <a:t> </a:t>
            </a:r>
            <a:r>
              <a:rPr spc="-80" dirty="0"/>
              <a:t>first</a:t>
            </a:r>
            <a:r>
              <a:rPr spc="-130" dirty="0"/>
              <a:t> </a:t>
            </a:r>
            <a:r>
              <a:rPr spc="-60" dirty="0"/>
              <a:t>attempting</a:t>
            </a:r>
            <a:r>
              <a:rPr spc="-114" dirty="0"/>
              <a:t> </a:t>
            </a:r>
            <a:r>
              <a:rPr spc="-90" dirty="0"/>
              <a:t>to</a:t>
            </a:r>
            <a:r>
              <a:rPr spc="-160" dirty="0"/>
              <a:t> </a:t>
            </a:r>
            <a:r>
              <a:rPr spc="-85" dirty="0"/>
              <a:t>get</a:t>
            </a:r>
            <a:r>
              <a:rPr spc="-130" dirty="0"/>
              <a:t> </a:t>
            </a:r>
            <a:r>
              <a:rPr dirty="0"/>
              <a:t>good</a:t>
            </a:r>
            <a:r>
              <a:rPr spc="-175" dirty="0"/>
              <a:t> </a:t>
            </a:r>
            <a:r>
              <a:rPr spc="-10" dirty="0"/>
              <a:t>results </a:t>
            </a:r>
            <a:r>
              <a:rPr spc="-70" dirty="0"/>
              <a:t>with</a:t>
            </a:r>
            <a:r>
              <a:rPr spc="-135" dirty="0"/>
              <a:t> </a:t>
            </a:r>
            <a:r>
              <a:rPr spc="-45" dirty="0"/>
              <a:t>prompt</a:t>
            </a:r>
            <a:r>
              <a:rPr spc="-90" dirty="0"/>
              <a:t> </a:t>
            </a:r>
            <a:r>
              <a:rPr spc="-65" dirty="0"/>
              <a:t>engineering,</a:t>
            </a:r>
            <a:r>
              <a:rPr spc="-100" dirty="0"/>
              <a:t> </a:t>
            </a:r>
            <a:r>
              <a:rPr spc="-45" dirty="0"/>
              <a:t>prompt</a:t>
            </a:r>
            <a:r>
              <a:rPr spc="-90" dirty="0"/>
              <a:t> </a:t>
            </a:r>
            <a:r>
              <a:rPr spc="-35" dirty="0"/>
              <a:t>chaining</a:t>
            </a:r>
            <a:r>
              <a:rPr spc="-80" dirty="0"/>
              <a:t> </a:t>
            </a:r>
            <a:r>
              <a:rPr spc="-60" dirty="0"/>
              <a:t>(breaking</a:t>
            </a:r>
            <a:r>
              <a:rPr spc="-165" dirty="0"/>
              <a:t> </a:t>
            </a:r>
            <a:r>
              <a:rPr spc="-30" dirty="0"/>
              <a:t>complex</a:t>
            </a:r>
            <a:r>
              <a:rPr spc="-75" dirty="0"/>
              <a:t> </a:t>
            </a:r>
            <a:r>
              <a:rPr dirty="0"/>
              <a:t>tasks</a:t>
            </a:r>
            <a:r>
              <a:rPr spc="-170" dirty="0"/>
              <a:t> </a:t>
            </a:r>
            <a:r>
              <a:rPr spc="-55" dirty="0"/>
              <a:t>into</a:t>
            </a:r>
            <a:r>
              <a:rPr spc="-130" dirty="0"/>
              <a:t> </a:t>
            </a:r>
            <a:r>
              <a:rPr spc="-55" dirty="0"/>
              <a:t>multiple</a:t>
            </a:r>
            <a:r>
              <a:rPr spc="-165" dirty="0"/>
              <a:t> </a:t>
            </a:r>
            <a:r>
              <a:rPr spc="-45" dirty="0"/>
              <a:t>prompts),</a:t>
            </a:r>
            <a:r>
              <a:rPr spc="-100" dirty="0"/>
              <a:t> </a:t>
            </a:r>
            <a:r>
              <a:rPr spc="-25" dirty="0"/>
              <a:t>and </a:t>
            </a:r>
            <a:r>
              <a:rPr spc="-45" dirty="0"/>
              <a:t>function</a:t>
            </a:r>
            <a:r>
              <a:rPr spc="-130" dirty="0"/>
              <a:t> </a:t>
            </a:r>
            <a:r>
              <a:rPr spc="-10" dirty="0"/>
              <a:t>calling…”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1900" y="5715000"/>
            <a:ext cx="7073900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u="sng" spc="-55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rebuchet MS"/>
                <a:cs typeface="Trebuchet MS"/>
                <a:hlinkClick r:id="rId2"/>
              </a:rPr>
              <a:t>Ref</a:t>
            </a:r>
            <a:r>
              <a:rPr lang="en-US" sz="1400" u="sng" spc="-55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rebuchet MS"/>
                <a:cs typeface="Trebuchet MS"/>
                <a:hlinkClick r:id="rId2"/>
              </a:rPr>
              <a:t>erence</a:t>
            </a:r>
            <a:r>
              <a:rPr sz="1400" u="sng" spc="-55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rebuchet MS"/>
                <a:cs typeface="Trebuchet MS"/>
                <a:hlinkClick r:id="rId2"/>
              </a:rPr>
              <a:t>:</a:t>
            </a:r>
            <a:r>
              <a:rPr sz="1400" u="sng" spc="165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sz="1400" u="sng" spc="-6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rebuchet MS"/>
                <a:cs typeface="Trebuchet MS"/>
                <a:hlinkClick r:id="rId2"/>
              </a:rPr>
              <a:t>https://platform.openai.com/docs/guides/fine-</a:t>
            </a:r>
            <a:r>
              <a:rPr sz="1400" u="sng" spc="-1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rebuchet MS"/>
                <a:cs typeface="Trebuchet MS"/>
                <a:hlinkClick r:id="rId2"/>
              </a:rPr>
              <a:t>tuning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6147DEC5-EAF1-ECBE-AC7B-88A30FD8F9D4}"/>
              </a:ext>
            </a:extLst>
          </p:cNvPr>
          <p:cNvSpPr txBox="1">
            <a:spLocks/>
          </p:cNvSpPr>
          <p:nvPr/>
        </p:nvSpPr>
        <p:spPr>
          <a:xfrm>
            <a:off x="1371600" y="990600"/>
            <a:ext cx="1273175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GB" spc="-65"/>
              <a:t>Review</a:t>
            </a:r>
            <a:endParaRPr lang="en-GB" spc="-6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4AF318D1-7D52-AFD0-A207-04BC91730E40}"/>
              </a:ext>
            </a:extLst>
          </p:cNvPr>
          <p:cNvSpPr txBox="1">
            <a:spLocks/>
          </p:cNvSpPr>
          <p:nvPr/>
        </p:nvSpPr>
        <p:spPr>
          <a:xfrm>
            <a:off x="1371600" y="990600"/>
            <a:ext cx="1273175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GB" spc="-65"/>
              <a:t>Review</a:t>
            </a:r>
            <a:endParaRPr lang="en-GB" spc="-65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20B117DB-090C-7502-6716-32353875603A}"/>
              </a:ext>
            </a:extLst>
          </p:cNvPr>
          <p:cNvSpPr txBox="1">
            <a:spLocks/>
          </p:cNvSpPr>
          <p:nvPr/>
        </p:nvSpPr>
        <p:spPr>
          <a:xfrm>
            <a:off x="1447801" y="2063686"/>
            <a:ext cx="8915400" cy="157479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16230" indent="-285750">
              <a:spcBef>
                <a:spcPts val="1240"/>
              </a:spcBef>
              <a:buFont typeface="Arial" panose="020B0604020202020204" pitchFamily="34" charset="0"/>
              <a:buChar char="•"/>
            </a:pPr>
            <a:r>
              <a:rPr lang="en-GB" spc="-35" dirty="0"/>
              <a:t>Practiced basic reinforcement learning algorithms for the foundation of RLHF, which is used to improve LLM performance</a:t>
            </a:r>
          </a:p>
          <a:p>
            <a:pPr marL="316230" indent="-285750">
              <a:spcBef>
                <a:spcPts val="1240"/>
              </a:spcBef>
              <a:buFont typeface="Arial" panose="020B0604020202020204" pitchFamily="34" charset="0"/>
              <a:buChar char="•"/>
            </a:pPr>
            <a:r>
              <a:rPr lang="en-GB" spc="-35" dirty="0"/>
              <a:t>Understood the basic concepts and practiced coding them</a:t>
            </a:r>
          </a:p>
          <a:p>
            <a:pPr marL="316230" indent="-285750">
              <a:spcBef>
                <a:spcPts val="1240"/>
              </a:spcBef>
              <a:buFont typeface="Arial" panose="020B0604020202020204" pitchFamily="34" charset="0"/>
              <a:buChar char="•"/>
            </a:pPr>
            <a:r>
              <a:rPr lang="en-GB" spc="-35" dirty="0"/>
              <a:t>Planning to read papers before the first half of the year ends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788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</TotalTime>
  <Words>414</Words>
  <Application>Microsoft Macintosh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Malgun Gothic</vt:lpstr>
      <vt:lpstr>Arial</vt:lpstr>
      <vt:lpstr>Trebuchet MS</vt:lpstr>
      <vt:lpstr>Office Theme</vt:lpstr>
      <vt:lpstr>Reinforcement Learning for AI Agents Yumi Heo</vt:lpstr>
      <vt:lpstr>PowerPoint Presentation</vt:lpstr>
      <vt:lpstr>Personal goal during this study session</vt:lpstr>
      <vt:lpstr>Studying progress</vt:lpstr>
      <vt:lpstr>Q-learning</vt:lpstr>
      <vt:lpstr>SARSA</vt:lpstr>
      <vt:lpstr>Review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Yumi Heo</cp:lastModifiedBy>
  <cp:revision>23</cp:revision>
  <dcterms:created xsi:type="dcterms:W3CDTF">2025-04-25T19:53:34Z</dcterms:created>
  <dcterms:modified xsi:type="dcterms:W3CDTF">2025-04-26T08:31:42Z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2025-03-28T00:00:00Z</vt:filetime>
  </property>
  <property fmtid="{D5CDD505-2E9C-101B-9397-08002B2CF9AE}" pid="3" name="LastSaved">
    <vt:filetime>2025-04-25T00:00:00Z</vt:filetime>
  </property>
  <property fmtid="{D5CDD505-2E9C-101B-9397-08002B2CF9AE}" pid="4" name="MSIP_Label_cbd407cf-8c5a-434e-b2ab-89ef07cfcd3f_ActionId">
    <vt:lpwstr>aada7a20-47ff-4ff7-961b-3aed685c276d</vt:lpwstr>
  </property>
  <property fmtid="{D5CDD505-2E9C-101B-9397-08002B2CF9AE}" pid="5" name="MSIP_Label_cbd407cf-8c5a-434e-b2ab-89ef07cfcd3f_ContentBits">
    <vt:lpwstr>0</vt:lpwstr>
  </property>
  <property fmtid="{D5CDD505-2E9C-101B-9397-08002B2CF9AE}" pid="6" name="MSIP_Label_cbd407cf-8c5a-434e-b2ab-89ef07cfcd3f_Enabled">
    <vt:lpwstr>true</vt:lpwstr>
  </property>
  <property fmtid="{D5CDD505-2E9C-101B-9397-08002B2CF9AE}" pid="7" name="MSIP_Label_cbd407cf-8c5a-434e-b2ab-89ef07cfcd3f_Method">
    <vt:lpwstr>Standard</vt:lpwstr>
  </property>
  <property fmtid="{D5CDD505-2E9C-101B-9397-08002B2CF9AE}" pid="8" name="MSIP_Label_cbd407cf-8c5a-434e-b2ab-89ef07cfcd3f_Name">
    <vt:lpwstr>INTERNAL</vt:lpwstr>
  </property>
  <property fmtid="{D5CDD505-2E9C-101B-9397-08002B2CF9AE}" pid="9" name="MSIP_Label_cbd407cf-8c5a-434e-b2ab-89ef07cfcd3f_SetDate">
    <vt:lpwstr>2025-03-18T15:44:05Z</vt:lpwstr>
  </property>
  <property fmtid="{D5CDD505-2E9C-101B-9397-08002B2CF9AE}" pid="10" name="MSIP_Label_cbd407cf-8c5a-434e-b2ab-89ef07cfcd3f_SiteId">
    <vt:lpwstr>8433c2a2-78c4-4951-950e-eb07f8ff95ef</vt:lpwstr>
  </property>
</Properties>
</file>