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Hp01ulO6b2gA3hwlU66Vpc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regular.fntdata"/><Relationship Id="rId14" Type="http://schemas.openxmlformats.org/officeDocument/2006/relationships/slide" Target="slides/slide10.xml"/><Relationship Id="rId17" Type="http://schemas.openxmlformats.org/officeDocument/2006/relationships/font" Target="fonts/CenturyGothic-italic.fntdata"/><Relationship Id="rId16" Type="http://schemas.openxmlformats.org/officeDocument/2006/relationships/font" Target="fonts/CenturyGothic-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enturyGothic-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da30cbe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da30cb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4da30cbe6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4da30cbe6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b64d974f8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8b64d974f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b64d974f8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8b64d974f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b64d974f8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8b64d974f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b64d974f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8b64d974f8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b64d974f8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8b64d974f8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4"/>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14"/>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5"/>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6"/>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16"/>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
        <p:nvSpPr>
          <p:cNvPr id="94" name="Google Shape;94;p16"/>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IN"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16"/>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IN"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7"/>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18"/>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18"/>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18"/>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18"/>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18"/>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18"/>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8"/>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9"/>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19"/>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19"/>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19"/>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19"/>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19"/>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19"/>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19"/>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19"/>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19"/>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9"/>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0"/>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1"/>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1"/>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2" name="Google Shape;32;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8" name="Google Shape;38;p8"/>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9" name="Google Shape;39;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5" name="Google Shape;45;p9"/>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6" name="Google Shape;46;p9"/>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7" name="Google Shape;47;p9"/>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2"/>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12"/>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3"/>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13"/>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4"/>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4"/>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4"/>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4"/>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4"/>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lang="en-IN"/>
              <a:t>Diabetes prediction using AI</a:t>
            </a:r>
            <a:endParaRPr/>
          </a:p>
        </p:txBody>
      </p:sp>
      <p:sp>
        <p:nvSpPr>
          <p:cNvPr id="148" name="Google Shape;148;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4da30cbe62_0_0"/>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PROGRAM FOr THE MODEL</a:t>
            </a:r>
            <a:endParaRPr/>
          </a:p>
        </p:txBody>
      </p:sp>
      <p:sp>
        <p:nvSpPr>
          <p:cNvPr id="202" name="Google Shape;202;g24da30cbe62_0_0"/>
          <p:cNvSpPr txBox="1"/>
          <p:nvPr>
            <p:ph idx="1" type="body"/>
          </p:nvPr>
        </p:nvSpPr>
        <p:spPr>
          <a:xfrm>
            <a:off x="1103300" y="1440175"/>
            <a:ext cx="10298100" cy="4808100"/>
          </a:xfrm>
          <a:prstGeom prst="rect">
            <a:avLst/>
          </a:prstGeom>
        </p:spPr>
        <p:txBody>
          <a:bodyPr anchorCtr="0" anchor="t" bIns="45700" lIns="91425" spcFirstLastPara="1" rIns="91425" wrap="square" tIns="45700">
            <a:normAutofit fontScale="55000" lnSpcReduction="10000"/>
          </a:bodyPr>
          <a:lstStyle/>
          <a:p>
            <a:pPr indent="0" lvl="0" marL="0" rtl="0" algn="l">
              <a:spcBef>
                <a:spcPts val="1000"/>
              </a:spcBef>
              <a:spcAft>
                <a:spcPts val="0"/>
              </a:spcAft>
              <a:buNone/>
            </a:pPr>
            <a:r>
              <a:rPr lang="en-IN"/>
              <a:t>import numpy as np</a:t>
            </a:r>
            <a:endParaRPr/>
          </a:p>
          <a:p>
            <a:pPr indent="0" lvl="0" marL="0" rtl="0" algn="l">
              <a:spcBef>
                <a:spcPts val="1000"/>
              </a:spcBef>
              <a:spcAft>
                <a:spcPts val="0"/>
              </a:spcAft>
              <a:buNone/>
            </a:pPr>
            <a:r>
              <a:rPr lang="en-IN"/>
              <a:t>import pandas as pd </a:t>
            </a:r>
            <a:endParaRPr/>
          </a:p>
          <a:p>
            <a:pPr indent="0" lvl="0" marL="0" rtl="0" algn="l">
              <a:spcBef>
                <a:spcPts val="1000"/>
              </a:spcBef>
              <a:spcAft>
                <a:spcPts val="0"/>
              </a:spcAft>
              <a:buNone/>
            </a:pPr>
            <a:r>
              <a:rPr lang="en-IN"/>
              <a:t>import statsmodels.api as sm</a:t>
            </a:r>
            <a:endParaRPr/>
          </a:p>
          <a:p>
            <a:pPr indent="0" lvl="0" marL="0" rtl="0" algn="l">
              <a:spcBef>
                <a:spcPts val="1000"/>
              </a:spcBef>
              <a:spcAft>
                <a:spcPts val="0"/>
              </a:spcAft>
              <a:buNone/>
            </a:pPr>
            <a:r>
              <a:rPr lang="en-IN"/>
              <a:t>import seaborn as sns</a:t>
            </a:r>
            <a:endParaRPr/>
          </a:p>
          <a:p>
            <a:pPr indent="0" lvl="0" marL="0" rtl="0" algn="l">
              <a:spcBef>
                <a:spcPts val="1000"/>
              </a:spcBef>
              <a:spcAft>
                <a:spcPts val="0"/>
              </a:spcAft>
              <a:buNone/>
            </a:pPr>
            <a:r>
              <a:rPr lang="en-IN"/>
              <a:t>import matplotlib.pyplot as plt</a:t>
            </a:r>
            <a:endParaRPr/>
          </a:p>
          <a:p>
            <a:pPr indent="0" lvl="0" marL="0" rtl="0" algn="l">
              <a:spcBef>
                <a:spcPts val="1000"/>
              </a:spcBef>
              <a:spcAft>
                <a:spcPts val="0"/>
              </a:spcAft>
              <a:buNone/>
            </a:pPr>
            <a:r>
              <a:rPr lang="en-IN"/>
              <a:t>from sklearn.preprocessing import scale, StandardScaler</a:t>
            </a:r>
            <a:endParaRPr/>
          </a:p>
          <a:p>
            <a:pPr indent="0" lvl="0" marL="0" rtl="0" algn="l">
              <a:spcBef>
                <a:spcPts val="1000"/>
              </a:spcBef>
              <a:spcAft>
                <a:spcPts val="0"/>
              </a:spcAft>
              <a:buNone/>
            </a:pPr>
            <a:r>
              <a:rPr lang="en-IN"/>
              <a:t>from sklearn.model_selection import train_test_split, GridSearchCV, cross_val_score</a:t>
            </a:r>
            <a:endParaRPr/>
          </a:p>
          <a:p>
            <a:pPr indent="0" lvl="0" marL="0" rtl="0" algn="l">
              <a:spcBef>
                <a:spcPts val="1000"/>
              </a:spcBef>
              <a:spcAft>
                <a:spcPts val="0"/>
              </a:spcAft>
              <a:buNone/>
            </a:pPr>
            <a:r>
              <a:rPr lang="en-IN"/>
              <a:t>from sklearn.metrics import confusion_matrix, accuracy_score, mean_squared_error, r2_score, roc_auc_score, roc_curve, classification_report</a:t>
            </a:r>
            <a:endParaRPr/>
          </a:p>
          <a:p>
            <a:pPr indent="0" lvl="0" marL="0" rtl="0" algn="l">
              <a:spcBef>
                <a:spcPts val="1000"/>
              </a:spcBef>
              <a:spcAft>
                <a:spcPts val="0"/>
              </a:spcAft>
              <a:buNone/>
            </a:pPr>
            <a:r>
              <a:rPr lang="en-IN"/>
              <a:t>from sklearn.linear_model import LogisticRegression</a:t>
            </a:r>
            <a:endParaRPr/>
          </a:p>
          <a:p>
            <a:pPr indent="0" lvl="0" marL="0" rtl="0" algn="l">
              <a:spcBef>
                <a:spcPts val="1000"/>
              </a:spcBef>
              <a:spcAft>
                <a:spcPts val="0"/>
              </a:spcAft>
              <a:buNone/>
            </a:pPr>
            <a:r>
              <a:rPr lang="en-IN"/>
              <a:t>from sklearn.neighbors import KNeighborsClassifier</a:t>
            </a:r>
            <a:endParaRPr/>
          </a:p>
          <a:p>
            <a:pPr indent="0" lvl="0" marL="0" rtl="0" algn="l">
              <a:spcBef>
                <a:spcPts val="1000"/>
              </a:spcBef>
              <a:spcAft>
                <a:spcPts val="0"/>
              </a:spcAft>
              <a:buNone/>
            </a:pPr>
            <a:r>
              <a:rPr lang="en-IN"/>
              <a:t>from sklearn.svm import SVC</a:t>
            </a:r>
            <a:endParaRPr/>
          </a:p>
          <a:p>
            <a:pPr indent="0" lvl="0" marL="0" rtl="0" algn="l">
              <a:spcBef>
                <a:spcPts val="1000"/>
              </a:spcBef>
              <a:spcAft>
                <a:spcPts val="0"/>
              </a:spcAft>
              <a:buNone/>
            </a:pPr>
            <a:r>
              <a:rPr lang="en-IN"/>
              <a:t>from sklearn.neural_network import MLPClassifier</a:t>
            </a:r>
            <a:endParaRPr/>
          </a:p>
          <a:p>
            <a:pPr indent="0" lvl="0" marL="0" rtl="0" algn="l">
              <a:spcBef>
                <a:spcPts val="1000"/>
              </a:spcBef>
              <a:spcAft>
                <a:spcPts val="0"/>
              </a:spcAft>
              <a:buNone/>
            </a:pPr>
            <a:r>
              <a:rPr lang="en-IN"/>
              <a:t>from sklearn.tree import DecisionTreeClassifier</a:t>
            </a:r>
            <a:endParaRPr/>
          </a:p>
          <a:p>
            <a:pPr indent="0" lvl="0" marL="0" rtl="0" algn="l">
              <a:spcBef>
                <a:spcPts val="1000"/>
              </a:spcBef>
              <a:spcAft>
                <a:spcPts val="0"/>
              </a:spcAft>
              <a:buNone/>
            </a:pPr>
            <a:r>
              <a:rPr lang="en-IN"/>
              <a:t>from sklearn.ensemble import RandomForestClassifier</a:t>
            </a:r>
            <a:endParaRPr/>
          </a:p>
          <a:p>
            <a:pPr indent="0" lvl="0" marL="0" rtl="0" algn="l">
              <a:spcBef>
                <a:spcPts val="1000"/>
              </a:spcBef>
              <a:spcAft>
                <a:spcPts val="0"/>
              </a:spcAft>
              <a:buNone/>
            </a:pPr>
            <a:r>
              <a:rPr lang="en-IN"/>
              <a:t>from sklearn.ensemble import GradientBoostingClassifier</a:t>
            </a:r>
            <a:endParaRPr/>
          </a:p>
          <a:p>
            <a:pPr indent="0" lvl="0" marL="0" rtl="0" algn="l">
              <a:spcBef>
                <a:spcPts val="1000"/>
              </a:spcBef>
              <a:spcAft>
                <a:spcPts val="0"/>
              </a:spcAft>
              <a:buNone/>
            </a:pPr>
            <a:r>
              <a:rPr lang="en-IN"/>
              <a:t>from lightgbm import LGBMClassifier</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t>TEAM MEMBERS</a:t>
            </a:r>
            <a:endParaRPr/>
          </a:p>
        </p:txBody>
      </p:sp>
      <p:sp>
        <p:nvSpPr>
          <p:cNvPr id="154" name="Google Shape;154;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0"/>
              </a:spcBef>
              <a:spcAft>
                <a:spcPts val="0"/>
              </a:spcAft>
              <a:buSzPts val="1440"/>
              <a:buAutoNum type="arabicParenR"/>
            </a:pPr>
            <a:r>
              <a:rPr lang="en-IN"/>
              <a:t>SANJAY </a:t>
            </a:r>
            <a:endParaRPr/>
          </a:p>
          <a:p>
            <a:pPr indent="-320040" lvl="0" marL="457200" rtl="0" algn="l">
              <a:lnSpc>
                <a:spcPct val="100000"/>
              </a:lnSpc>
              <a:spcBef>
                <a:spcPts val="0"/>
              </a:spcBef>
              <a:spcAft>
                <a:spcPts val="0"/>
              </a:spcAft>
              <a:buSzPts val="1440"/>
              <a:buAutoNum type="arabicParenR"/>
            </a:pPr>
            <a:r>
              <a:rPr lang="en-IN"/>
              <a:t>PRATHEESH KUMAR</a:t>
            </a:r>
            <a:endParaRPr/>
          </a:p>
          <a:p>
            <a:pPr indent="-320040" lvl="0" marL="457200" rtl="0" algn="l">
              <a:lnSpc>
                <a:spcPct val="100000"/>
              </a:lnSpc>
              <a:spcBef>
                <a:spcPts val="0"/>
              </a:spcBef>
              <a:spcAft>
                <a:spcPts val="0"/>
              </a:spcAft>
              <a:buSzPts val="1440"/>
              <a:buAutoNum type="arabicParenR"/>
            </a:pPr>
            <a:r>
              <a:rPr lang="en-IN"/>
              <a:t>UKESH KUMAR</a:t>
            </a:r>
            <a:endParaRPr/>
          </a:p>
          <a:p>
            <a:pPr indent="-320040" lvl="0" marL="457200" rtl="0" algn="l">
              <a:lnSpc>
                <a:spcPct val="100000"/>
              </a:lnSpc>
              <a:spcBef>
                <a:spcPts val="0"/>
              </a:spcBef>
              <a:spcAft>
                <a:spcPts val="0"/>
              </a:spcAft>
              <a:buSzPts val="1440"/>
              <a:buAutoNum type="arabicParenR"/>
            </a:pPr>
            <a:r>
              <a:rPr lang="en-IN"/>
              <a:t>SUSHMAN </a:t>
            </a:r>
            <a:endParaRPr/>
          </a:p>
          <a:p>
            <a:pPr indent="-320040" lvl="0" marL="457200" rtl="0" algn="l">
              <a:lnSpc>
                <a:spcPct val="100000"/>
              </a:lnSpc>
              <a:spcBef>
                <a:spcPts val="0"/>
              </a:spcBef>
              <a:spcAft>
                <a:spcPts val="0"/>
              </a:spcAft>
              <a:buSzPts val="1440"/>
              <a:buAutoNum type="arabicParenR"/>
            </a:pPr>
            <a:r>
              <a:rPr lang="en-IN"/>
              <a:t>POTHAN KUMAR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4da30cbe62_0_36"/>
          <p:cNvSpPr txBox="1"/>
          <p:nvPr>
            <p:ph type="title"/>
          </p:nvPr>
        </p:nvSpPr>
        <p:spPr>
          <a:xfrm>
            <a:off x="646111" y="452718"/>
            <a:ext cx="9404700" cy="1400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Introduction </a:t>
            </a:r>
            <a:endParaRPr/>
          </a:p>
        </p:txBody>
      </p:sp>
      <p:sp>
        <p:nvSpPr>
          <p:cNvPr id="160" name="Google Shape;160;g24da30cbe62_0_36"/>
          <p:cNvSpPr txBox="1"/>
          <p:nvPr>
            <p:ph idx="1" type="body"/>
          </p:nvPr>
        </p:nvSpPr>
        <p:spPr>
          <a:xfrm>
            <a:off x="1103312" y="2052918"/>
            <a:ext cx="8946600" cy="4195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a:t>WE KNOW THAT DIABETES IS ONE OF THE HEALTH ISSUES WHICH CAUSES DAMAGE TO THE BEINGS AND LEAD TO DEATH IT CAN EVEN PASSES THROUGH GENERATION SO WE GOING PREDICT BEFORE IT IS SERVRE</a:t>
            </a:r>
            <a:endParaRPr/>
          </a:p>
          <a:p>
            <a:pPr indent="0" lvl="0" marL="0" rtl="0" algn="l">
              <a:spcBef>
                <a:spcPts val="1000"/>
              </a:spcBef>
              <a:spcAft>
                <a:spcPts val="0"/>
              </a:spcAft>
              <a:buNone/>
            </a:pPr>
            <a:r>
              <a:rPr lang="en-IN"/>
              <a:t>SO IN THIS WE GOING TO SEE THROUGH THE PARAMETERS WHICH ARE USED TO DETECT THE DIABETES IN BEFORE AND HOW TO PREDICT THE DIABETES USING AI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lang="en-IN"/>
              <a:t>Patient history</a:t>
            </a:r>
            <a:br>
              <a:rPr lang="en-IN"/>
            </a:br>
            <a:endParaRPr/>
          </a:p>
        </p:txBody>
      </p:sp>
      <p:sp>
        <p:nvSpPr>
          <p:cNvPr id="166" name="Google Shape;166;p3"/>
          <p:cNvSpPr txBox="1"/>
          <p:nvPr>
            <p:ph idx="1" type="body"/>
          </p:nvPr>
        </p:nvSpPr>
        <p:spPr>
          <a:xfrm>
            <a:off x="1104287" y="2091593"/>
            <a:ext cx="8946600" cy="4195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0"/>
              </a:spcBef>
              <a:spcAft>
                <a:spcPts val="0"/>
              </a:spcAft>
              <a:buSzPct val="80000"/>
              <a:buNone/>
            </a:pPr>
            <a:r>
              <a:rPr lang="en-IN"/>
              <a:t>Family history of diabetes is most important thing should  be verified before taking the test</a:t>
            </a:r>
            <a:endParaRPr/>
          </a:p>
          <a:p>
            <a:pPr indent="0" lvl="0" marL="0" rtl="0" algn="l">
              <a:lnSpc>
                <a:spcPct val="100000"/>
              </a:lnSpc>
              <a:spcBef>
                <a:spcPts val="1000"/>
              </a:spcBef>
              <a:spcAft>
                <a:spcPts val="0"/>
              </a:spcAft>
              <a:buSzPct val="80000"/>
              <a:buNone/>
            </a:pPr>
            <a:r>
              <a:rPr lang="en-IN"/>
              <a:t>Body  mass index of the patient is  being  monitored by our model  if it is high it leads to two types of diabetes </a:t>
            </a:r>
            <a:endParaRPr/>
          </a:p>
          <a:p>
            <a:pPr indent="0" lvl="0" marL="0" rtl="0" algn="l">
              <a:lnSpc>
                <a:spcPct val="100000"/>
              </a:lnSpc>
              <a:spcBef>
                <a:spcPts val="1000"/>
              </a:spcBef>
              <a:spcAft>
                <a:spcPts val="0"/>
              </a:spcAft>
              <a:buSzPct val="80000"/>
              <a:buNone/>
            </a:pPr>
            <a:r>
              <a:rPr lang="en-IN"/>
              <a:t>In this model there are some collecting the blood pressure of the patient and given to the algorithm used in this model and it  should be monitored and if it higher than the human controlled levels it is taken account. </a:t>
            </a:r>
            <a:endParaRPr/>
          </a:p>
          <a:p>
            <a:pPr indent="0" lvl="0" marL="0" rtl="0" algn="l">
              <a:lnSpc>
                <a:spcPct val="100000"/>
              </a:lnSpc>
              <a:spcBef>
                <a:spcPts val="1000"/>
              </a:spcBef>
              <a:spcAft>
                <a:spcPts val="0"/>
              </a:spcAft>
              <a:buSzPct val="80000"/>
              <a:buNone/>
            </a:pPr>
            <a:r>
              <a:rPr lang="en-IN"/>
              <a:t>Cholorestal level is collected by our model and used to find the </a:t>
            </a:r>
            <a:r>
              <a:rPr lang="en-IN"/>
              <a:t>health</a:t>
            </a:r>
            <a:r>
              <a:rPr lang="en-IN"/>
              <a:t> of the patient it is also a important factor which causes diabetes. </a:t>
            </a:r>
            <a:endParaRPr/>
          </a:p>
          <a:p>
            <a:pPr indent="0" lvl="0" marL="0" rtl="0" algn="l">
              <a:lnSpc>
                <a:spcPct val="100000"/>
              </a:lnSpc>
              <a:spcBef>
                <a:spcPts val="1000"/>
              </a:spcBef>
              <a:spcAft>
                <a:spcPts val="0"/>
              </a:spcAft>
              <a:buSzPct val="80000"/>
              <a:buNone/>
            </a:pPr>
            <a:r>
              <a:t/>
            </a:r>
            <a:endParaRPr/>
          </a:p>
          <a:p>
            <a:pPr indent="0" lvl="0" marL="0" rtl="0" algn="l">
              <a:lnSpc>
                <a:spcPct val="100000"/>
              </a:lnSpc>
              <a:spcBef>
                <a:spcPts val="1000"/>
              </a:spcBef>
              <a:spcAft>
                <a:spcPts val="0"/>
              </a:spcAft>
              <a:buSzPct val="80000"/>
              <a:buNone/>
            </a:pPr>
            <a:r>
              <a:t/>
            </a:r>
            <a:endParaRPr/>
          </a:p>
          <a:p>
            <a:pPr indent="0" lvl="0" marL="0" rtl="0" algn="l">
              <a:lnSpc>
                <a:spcPct val="100000"/>
              </a:lnSpc>
              <a:spcBef>
                <a:spcPts val="1000"/>
              </a:spcBef>
              <a:spcAft>
                <a:spcPts val="0"/>
              </a:spcAft>
              <a:buSzPct val="80000"/>
              <a:buNone/>
            </a:pPr>
            <a:r>
              <a:t/>
            </a:r>
            <a:endParaRPr/>
          </a:p>
          <a:p>
            <a:pPr indent="0" lvl="0" marL="0" rtl="0" algn="l">
              <a:lnSpc>
                <a:spcPct val="100000"/>
              </a:lnSpc>
              <a:spcBef>
                <a:spcPts val="1000"/>
              </a:spcBef>
              <a:spcAft>
                <a:spcPts val="0"/>
              </a:spcAft>
              <a:buSzPct val="8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8b64d974f8_0_1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 CLINCIAL DATA</a:t>
            </a:r>
            <a:endParaRPr/>
          </a:p>
        </p:txBody>
      </p:sp>
      <p:sp>
        <p:nvSpPr>
          <p:cNvPr id="172" name="Google Shape;172;g28b64d974f8_0_1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1000"/>
              </a:spcBef>
              <a:spcAft>
                <a:spcPts val="0"/>
              </a:spcAft>
              <a:buClr>
                <a:schemeClr val="dk1"/>
              </a:buClr>
              <a:buSzPts val="1100"/>
              <a:buFont typeface="Arial"/>
              <a:buNone/>
            </a:pPr>
            <a:r>
              <a:rPr lang="en-IN"/>
              <a:t>asting Blood Glucose: Elevated fasting blood glucose levels (typically taken after an overnight fast) can be a strong indicator of diabetes. A fasting blood glucose level of 126 milligrams per deciliter (mg/dL) or higher is generally considered diagnostic for diabetes.</a:t>
            </a:r>
            <a:endParaRPr/>
          </a:p>
          <a:p>
            <a:pPr indent="0" lvl="0" marL="0" rtl="0" algn="l">
              <a:lnSpc>
                <a:spcPct val="100000"/>
              </a:lnSpc>
              <a:spcBef>
                <a:spcPts val="1000"/>
              </a:spcBef>
              <a:spcAft>
                <a:spcPts val="0"/>
              </a:spcAft>
              <a:buClr>
                <a:schemeClr val="dk1"/>
              </a:buClr>
              <a:buSzPts val="1100"/>
              <a:buFont typeface="Arial"/>
              <a:buNone/>
            </a:pPr>
            <a:r>
              <a:t/>
            </a:r>
            <a:endParaRPr/>
          </a:p>
          <a:p>
            <a:pPr indent="0" lvl="0" marL="0" rtl="0" algn="l">
              <a:lnSpc>
                <a:spcPct val="100000"/>
              </a:lnSpc>
              <a:spcBef>
                <a:spcPts val="1000"/>
              </a:spcBef>
              <a:spcAft>
                <a:spcPts val="0"/>
              </a:spcAft>
              <a:buClr>
                <a:schemeClr val="dk1"/>
              </a:buClr>
              <a:buSzPts val="1100"/>
              <a:buFont typeface="Arial"/>
              <a:buNone/>
            </a:pPr>
            <a:r>
              <a:rPr lang="en-IN"/>
              <a:t>HbA1c Levels: HbA1c reflects the average blood glucose level over the past 2-3 months. An HbA1c level of 6.5% or higher is typically used to diagnose diabetes.</a:t>
            </a:r>
            <a:endParaRPr/>
          </a:p>
          <a:p>
            <a:pPr indent="0" lvl="0" marL="0" rtl="0" algn="l">
              <a:lnSpc>
                <a:spcPct val="100000"/>
              </a:lnSpc>
              <a:spcBef>
                <a:spcPts val="1000"/>
              </a:spcBef>
              <a:spcAft>
                <a:spcPts val="0"/>
              </a:spcAft>
              <a:buClr>
                <a:schemeClr val="dk1"/>
              </a:buClr>
              <a:buSzPts val="1100"/>
              <a:buFont typeface="Arial"/>
              <a:buNone/>
            </a:pPr>
            <a:r>
              <a:t/>
            </a:r>
            <a:endParaRPr/>
          </a:p>
          <a:p>
            <a:pPr indent="0" lvl="0" marL="0" rtl="0" algn="l">
              <a:lnSpc>
                <a:spcPct val="100000"/>
              </a:lnSpc>
              <a:spcBef>
                <a:spcPts val="1000"/>
              </a:spcBef>
              <a:spcAft>
                <a:spcPts val="0"/>
              </a:spcAft>
              <a:buClr>
                <a:schemeClr val="dk1"/>
              </a:buClr>
              <a:buSzPts val="1100"/>
              <a:buFont typeface="Arial"/>
              <a:buNone/>
            </a:pPr>
            <a:r>
              <a:rPr lang="en-IN"/>
              <a:t>Oral Glucose Tolerance Test (OGTT): In this test, glucose levels are measured before and after the consumption of a glucose-rich drink. A 2-hour blood glucose level of 200 mg/dL or higher indicates diabetes.</a:t>
            </a:r>
            <a:endParaRPr/>
          </a:p>
          <a:p>
            <a:pPr indent="0" lvl="0" marL="0" rtl="0" algn="l">
              <a:lnSpc>
                <a:spcPct val="100000"/>
              </a:lnSpc>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8b64d974f8_0_16"/>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REAL TIME MOINTORING </a:t>
            </a:r>
            <a:endParaRPr/>
          </a:p>
        </p:txBody>
      </p:sp>
      <p:sp>
        <p:nvSpPr>
          <p:cNvPr id="178" name="Google Shape;178;g28b64d974f8_0_16"/>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1000"/>
              </a:spcBef>
              <a:spcAft>
                <a:spcPts val="0"/>
              </a:spcAft>
              <a:buClr>
                <a:schemeClr val="dk1"/>
              </a:buClr>
              <a:buSzPct val="55000"/>
              <a:buFont typeface="Arial"/>
              <a:buNone/>
            </a:pPr>
            <a:r>
              <a:rPr lang="en-IN"/>
              <a:t>Continuous Glucose Monitoring using AI can analyze data from CGM devices to predict glucose trends and alert patients to potential highs or lows.</a:t>
            </a:r>
            <a:endParaRPr/>
          </a:p>
          <a:p>
            <a:pPr indent="0" lvl="0" marL="0" rtl="0" algn="l">
              <a:lnSpc>
                <a:spcPct val="100000"/>
              </a:lnSpc>
              <a:spcBef>
                <a:spcPts val="1000"/>
              </a:spcBef>
              <a:spcAft>
                <a:spcPts val="0"/>
              </a:spcAft>
              <a:buClr>
                <a:schemeClr val="dk1"/>
              </a:buClr>
              <a:buSzPct val="55000"/>
              <a:buFont typeface="Arial"/>
              <a:buNone/>
            </a:pPr>
            <a:r>
              <a:t/>
            </a:r>
            <a:endParaRPr/>
          </a:p>
          <a:p>
            <a:pPr indent="0" lvl="0" marL="0" rtl="0" algn="l">
              <a:lnSpc>
                <a:spcPct val="100000"/>
              </a:lnSpc>
              <a:spcBef>
                <a:spcPts val="1000"/>
              </a:spcBef>
              <a:spcAft>
                <a:spcPts val="0"/>
              </a:spcAft>
              <a:buClr>
                <a:schemeClr val="dk1"/>
              </a:buClr>
              <a:buSzPct val="55000"/>
              <a:buFont typeface="Arial"/>
              <a:buNone/>
            </a:pPr>
            <a:r>
              <a:rPr lang="en-IN"/>
              <a:t> Prediction using can assess a patient's risk of developing diabetes by analyzing their health data, such as family history, BMI, and blood sugar levels.</a:t>
            </a:r>
            <a:endParaRPr/>
          </a:p>
          <a:p>
            <a:pPr indent="0" lvl="0" marL="0" rtl="0" algn="l">
              <a:lnSpc>
                <a:spcPct val="100000"/>
              </a:lnSpc>
              <a:spcBef>
                <a:spcPts val="1000"/>
              </a:spcBef>
              <a:spcAft>
                <a:spcPts val="0"/>
              </a:spcAft>
              <a:buClr>
                <a:schemeClr val="dk1"/>
              </a:buClr>
              <a:buSzPct val="55000"/>
              <a:buFont typeface="Arial"/>
              <a:buNone/>
            </a:pPr>
            <a:r>
              <a:t/>
            </a:r>
            <a:endParaRPr/>
          </a:p>
          <a:p>
            <a:pPr indent="0" lvl="0" marL="0" rtl="0" algn="l">
              <a:lnSpc>
                <a:spcPct val="100000"/>
              </a:lnSpc>
              <a:spcBef>
                <a:spcPts val="1000"/>
              </a:spcBef>
              <a:spcAft>
                <a:spcPts val="0"/>
              </a:spcAft>
              <a:buClr>
                <a:schemeClr val="dk1"/>
              </a:buClr>
              <a:buSzPct val="55000"/>
              <a:buFont typeface="Arial"/>
              <a:buNone/>
            </a:pPr>
            <a:r>
              <a:rPr lang="en-IN"/>
              <a:t>Medication Management using AI can help patients and doctors determine the most effective medications and dosages based on individual responses.</a:t>
            </a:r>
            <a:endParaRPr/>
          </a:p>
          <a:p>
            <a:pPr indent="0" lvl="0" marL="0" rtl="0" algn="l">
              <a:lnSpc>
                <a:spcPct val="100000"/>
              </a:lnSpc>
              <a:spcBef>
                <a:spcPts val="1000"/>
              </a:spcBef>
              <a:spcAft>
                <a:spcPts val="0"/>
              </a:spcAft>
              <a:buClr>
                <a:schemeClr val="dk1"/>
              </a:buClr>
              <a:buSzPct val="55000"/>
              <a:buFont typeface="Arial"/>
              <a:buNone/>
            </a:pPr>
            <a:r>
              <a:t/>
            </a:r>
            <a:endParaRPr/>
          </a:p>
          <a:p>
            <a:pPr indent="0" lvl="0" marL="0" rtl="0" algn="l">
              <a:lnSpc>
                <a:spcPct val="100000"/>
              </a:lnSpc>
              <a:spcBef>
                <a:spcPts val="1000"/>
              </a:spcBef>
              <a:spcAft>
                <a:spcPts val="0"/>
              </a:spcAft>
              <a:buClr>
                <a:schemeClr val="dk1"/>
              </a:buClr>
              <a:buSzPct val="55000"/>
              <a:buFont typeface="Arial"/>
              <a:buNone/>
            </a:pPr>
            <a:r>
              <a:rPr lang="en-IN"/>
              <a:t>Lifestyle of the person can provide personalized diet and exercise recommendations to help manage or prevent diabetes.</a:t>
            </a:r>
            <a:endParaRPr/>
          </a:p>
          <a:p>
            <a:pPr indent="0" lvl="0" marL="0" rtl="0" algn="l">
              <a:lnSpc>
                <a:spcPct val="100000"/>
              </a:lnSpc>
              <a:spcBef>
                <a:spcPts val="1000"/>
              </a:spcBef>
              <a:spcAft>
                <a:spcPts val="0"/>
              </a:spcAft>
              <a:buClr>
                <a:schemeClr val="dk1"/>
              </a:buClr>
              <a:buSzPct val="55000"/>
              <a:buFont typeface="Arial"/>
              <a:buNone/>
            </a:pPr>
            <a:r>
              <a:t/>
            </a:r>
            <a:endParaRPr/>
          </a:p>
          <a:p>
            <a:pPr indent="0" lvl="0" marL="0" rtl="0" algn="l">
              <a:lnSpc>
                <a:spcPct val="100000"/>
              </a:lnSpc>
              <a:spcBef>
                <a:spcPts val="1000"/>
              </a:spcBef>
              <a:spcAft>
                <a:spcPts val="0"/>
              </a:spcAft>
              <a:buClr>
                <a:schemeClr val="dk1"/>
              </a:buClr>
              <a:buSzPct val="55000"/>
              <a:buFont typeface="Arial"/>
              <a:buNone/>
            </a:pPr>
            <a:r>
              <a:rPr lang="en-IN"/>
              <a:t>Telemedicine is the AI-powered we refer the the doctor in online .</a:t>
            </a:r>
            <a:endParaRPr/>
          </a:p>
          <a:p>
            <a:pPr indent="0" lvl="0" marL="0" rtl="0" algn="l">
              <a:lnSpc>
                <a:spcPct val="100000"/>
              </a:lnSpc>
              <a:spcBef>
                <a:spcPts val="1000"/>
              </a:spcBef>
              <a:spcAft>
                <a:spcPts val="0"/>
              </a:spcAft>
              <a:buSzPct val="84705"/>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8b64d974f8_0_2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CLINICAL VALIDITY</a:t>
            </a:r>
            <a:endParaRPr/>
          </a:p>
        </p:txBody>
      </p:sp>
      <p:sp>
        <p:nvSpPr>
          <p:cNvPr id="184" name="Google Shape;184;g28b64d974f8_0_21"/>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IN"/>
              <a:t>Clinical validation for predicting diabetes typically involves assessing the accuracy and reliability of predictive models or diagnostic tests. This can be done through retrospective and prospective studies using patient data. Various factors, such as sensitivity, specificity, positive predictive value, and area under the receiver operating characteristic curve, are commonly used to evaluate the predictive performance of models or tests. The validation process helps ensure that the prediction is robust and can be applied effectively in a clinical setting. If you have specific questions or need more information, please let me know.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8b64d974f8_0_27"/>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PRIVACY AND SECURITY</a:t>
            </a:r>
            <a:endParaRPr/>
          </a:p>
        </p:txBody>
      </p:sp>
      <p:sp>
        <p:nvSpPr>
          <p:cNvPr id="190" name="Google Shape;190;g28b64d974f8_0_27"/>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IN"/>
              <a:t>Privacy and security are important considerations in the development of AI tools for diabetes management and protection. AI applications in this field should adhere to strict data protection standards and security measures to safeguard sensitive patient information. These measures may include encryption, user authentication, access controls, and compliance with data privacy regulations like GDPR or HIPAA, depending on the region. It's crucial to prioritize patient privacy and data security when implementing AI solutions for diabetes care.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8b64d974f8_0_34"/>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DATAS FOR PREDICTION</a:t>
            </a:r>
            <a:endParaRPr/>
          </a:p>
        </p:txBody>
      </p:sp>
      <p:pic>
        <p:nvPicPr>
          <p:cNvPr id="196" name="Google Shape;196;g28b64d974f8_0_34"/>
          <p:cNvPicPr preferRelativeResize="0"/>
          <p:nvPr/>
        </p:nvPicPr>
        <p:blipFill>
          <a:blip r:embed="rId3">
            <a:alphaModFix/>
          </a:blip>
          <a:stretch>
            <a:fillRect/>
          </a:stretch>
        </p:blipFill>
        <p:spPr>
          <a:xfrm>
            <a:off x="480050" y="1388750"/>
            <a:ext cx="10612775" cy="4800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2023-10-11T09:00:28Z</dcterms:created>
  <dc:creator>Guest User</dc:creator>
</cp:coreProperties>
</file>