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76" r:id="rId1"/>
  </p:sldMasterIdLst>
  <p:notesMasterIdLst>
    <p:notesMasterId r:id="rId83"/>
  </p:notesMasterIdLst>
  <p:handoutMasterIdLst>
    <p:handoutMasterId r:id="rId84"/>
  </p:handoutMasterIdLst>
  <p:sldIdLst>
    <p:sldId id="361" r:id="rId2"/>
    <p:sldId id="393" r:id="rId3"/>
    <p:sldId id="740" r:id="rId4"/>
    <p:sldId id="752" r:id="rId5"/>
    <p:sldId id="753" r:id="rId6"/>
    <p:sldId id="745" r:id="rId7"/>
    <p:sldId id="708" r:id="rId8"/>
    <p:sldId id="716" r:id="rId9"/>
    <p:sldId id="702" r:id="rId10"/>
    <p:sldId id="746" r:id="rId11"/>
    <p:sldId id="633" r:id="rId12"/>
    <p:sldId id="679" r:id="rId13"/>
    <p:sldId id="680" r:id="rId14"/>
    <p:sldId id="737" r:id="rId15"/>
    <p:sldId id="610" r:id="rId16"/>
    <p:sldId id="747" r:id="rId17"/>
    <p:sldId id="677" r:id="rId18"/>
    <p:sldId id="720" r:id="rId19"/>
    <p:sldId id="719" r:id="rId20"/>
    <p:sldId id="725" r:id="rId21"/>
    <p:sldId id="700" r:id="rId22"/>
    <p:sldId id="748" r:id="rId23"/>
    <p:sldId id="697" r:id="rId24"/>
    <p:sldId id="744" r:id="rId25"/>
    <p:sldId id="686" r:id="rId26"/>
    <p:sldId id="726" r:id="rId27"/>
    <p:sldId id="691" r:id="rId28"/>
    <p:sldId id="692" r:id="rId29"/>
    <p:sldId id="727" r:id="rId30"/>
    <p:sldId id="713" r:id="rId31"/>
    <p:sldId id="721" r:id="rId32"/>
    <p:sldId id="728" r:id="rId33"/>
    <p:sldId id="729" r:id="rId34"/>
    <p:sldId id="714" r:id="rId35"/>
    <p:sldId id="722" r:id="rId36"/>
    <p:sldId id="738" r:id="rId37"/>
    <p:sldId id="730" r:id="rId38"/>
    <p:sldId id="701" r:id="rId39"/>
    <p:sldId id="715" r:id="rId40"/>
    <p:sldId id="731" r:id="rId41"/>
    <p:sldId id="732" r:id="rId42"/>
    <p:sldId id="750" r:id="rId43"/>
    <p:sldId id="749" r:id="rId44"/>
    <p:sldId id="689" r:id="rId45"/>
    <p:sldId id="733" r:id="rId46"/>
    <p:sldId id="734" r:id="rId47"/>
    <p:sldId id="735" r:id="rId48"/>
    <p:sldId id="705" r:id="rId49"/>
    <p:sldId id="751" r:id="rId50"/>
    <p:sldId id="671" r:id="rId51"/>
    <p:sldId id="743" r:id="rId52"/>
    <p:sldId id="628" r:id="rId53"/>
    <p:sldId id="627" r:id="rId54"/>
    <p:sldId id="707" r:id="rId55"/>
    <p:sldId id="439" r:id="rId56"/>
    <p:sldId id="540" r:id="rId57"/>
    <p:sldId id="582" r:id="rId58"/>
    <p:sldId id="584" r:id="rId59"/>
    <p:sldId id="678" r:id="rId60"/>
    <p:sldId id="634" r:id="rId61"/>
    <p:sldId id="658" r:id="rId62"/>
    <p:sldId id="646" r:id="rId63"/>
    <p:sldId id="647" r:id="rId64"/>
    <p:sldId id="648" r:id="rId65"/>
    <p:sldId id="666" r:id="rId66"/>
    <p:sldId id="668" r:id="rId67"/>
    <p:sldId id="662" r:id="rId68"/>
    <p:sldId id="656" r:id="rId69"/>
    <p:sldId id="657" r:id="rId70"/>
    <p:sldId id="667" r:id="rId71"/>
    <p:sldId id="596" r:id="rId72"/>
    <p:sldId id="606" r:id="rId73"/>
    <p:sldId id="681" r:id="rId74"/>
    <p:sldId id="673" r:id="rId75"/>
    <p:sldId id="674" r:id="rId76"/>
    <p:sldId id="694" r:id="rId77"/>
    <p:sldId id="739" r:id="rId78"/>
    <p:sldId id="695" r:id="rId79"/>
    <p:sldId id="696" r:id="rId80"/>
    <p:sldId id="687" r:id="rId81"/>
    <p:sldId id="698" r:id="rId8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ama Kulvanitchaiyanunt" initials="AK" lastIdx="3" clrIdx="1"/>
  <p:cmAuthor id="1" name="ie-user7" initials="i" lastIdx="2" clrIdx="0">
    <p:extLst>
      <p:ext uri="{19B8F6BF-5375-455C-9EA6-DF929625EA0E}">
        <p15:presenceInfo xmlns:p15="http://schemas.microsoft.com/office/powerpoint/2012/main" userId="ie-user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2F2F2"/>
    <a:srgbClr val="FEFFFF"/>
    <a:srgbClr val="333399"/>
    <a:srgbClr val="C6CACB"/>
    <a:srgbClr val="CACECE"/>
    <a:srgbClr val="009900"/>
    <a:srgbClr val="008080"/>
    <a:srgbClr val="A5002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697" autoAdjust="0"/>
  </p:normalViewPr>
  <p:slideViewPr>
    <p:cSldViewPr>
      <p:cViewPr varScale="1">
        <p:scale>
          <a:sx n="68" d="100"/>
          <a:sy n="68" d="100"/>
        </p:scale>
        <p:origin x="1718" y="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784" y="4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3" Type="http://schemas.openxmlformats.org/officeDocument/2006/relationships/oleObject" Target="https://mavsuta-my.sharepoint.com/personal/ukesh_chawal_mavs_uta_edu/Documents/EV%20Research/A.%20MILP/JOURNAL%20PAPER/Mewan%20Work/Output%20Total%20Profits%20M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avsuta-my.sharepoint.com/personal/ukesh_chawal_mavs_uta_edu/Documents/EV%20Research/C.%20ADP/ADP%20Paper/LH10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kesh\AppData\Roaming\Microsoft\Excel\Step%20Function%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mavsuta-my.sharepoint.com/personal/ukesh_chawal_mavs_uta_edu/Documents/EV%20Research/C.%20ADP/ADP%20Paper/LH10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ie-user7\Google%20Drive\EV%20Research\Cplex%20OPL\Output%20without%20slot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dirty="0"/>
              <a:t>Cost vs. Number of Slot</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'Sheet4 (2)'!$D$1</c:f>
              <c:strCache>
                <c:ptCount val="1"/>
                <c:pt idx="0">
                  <c:v>Fort Worth</c:v>
                </c:pt>
              </c:strCache>
            </c:strRef>
          </c:tx>
          <c:spPr>
            <a:ln w="19050" cap="rnd">
              <a:solidFill>
                <a:schemeClr val="accent1"/>
              </a:solidFill>
              <a:round/>
            </a:ln>
            <a:effectLst/>
          </c:spPr>
          <c:marker>
            <c:symbol val="circle"/>
            <c:size val="10"/>
            <c:spPr>
              <a:solidFill>
                <a:schemeClr val="accent1"/>
              </a:solidFill>
              <a:ln w="9525">
                <a:solidFill>
                  <a:schemeClr val="accent1"/>
                </a:solidFill>
              </a:ln>
              <a:effectLst/>
            </c:spPr>
          </c:marker>
          <c:cat>
            <c:numRef>
              <c:f>'Sheet4 (2)'!$A$2:$A$9</c:f>
              <c:numCache>
                <c:formatCode>0.00</c:formatCode>
                <c:ptCount val="8"/>
                <c:pt idx="0">
                  <c:v>0</c:v>
                </c:pt>
                <c:pt idx="1">
                  <c:v>50</c:v>
                </c:pt>
                <c:pt idx="2">
                  <c:v>60</c:v>
                </c:pt>
                <c:pt idx="3">
                  <c:v>70</c:v>
                </c:pt>
                <c:pt idx="4">
                  <c:v>100</c:v>
                </c:pt>
                <c:pt idx="5">
                  <c:v>200</c:v>
                </c:pt>
                <c:pt idx="6">
                  <c:v>300</c:v>
                </c:pt>
                <c:pt idx="7">
                  <c:v>400</c:v>
                </c:pt>
              </c:numCache>
            </c:numRef>
          </c:cat>
          <c:val>
            <c:numRef>
              <c:f>'Sheet4 (2)'!$D$2:$D$9</c:f>
              <c:numCache>
                <c:formatCode>General</c:formatCode>
                <c:ptCount val="8"/>
                <c:pt idx="0">
                  <c:v>6</c:v>
                </c:pt>
                <c:pt idx="1">
                  <c:v>5</c:v>
                </c:pt>
                <c:pt idx="2">
                  <c:v>5</c:v>
                </c:pt>
                <c:pt idx="3">
                  <c:v>5</c:v>
                </c:pt>
                <c:pt idx="4">
                  <c:v>5</c:v>
                </c:pt>
                <c:pt idx="5">
                  <c:v>5</c:v>
                </c:pt>
                <c:pt idx="6">
                  <c:v>5</c:v>
                </c:pt>
                <c:pt idx="7">
                  <c:v>4</c:v>
                </c:pt>
              </c:numCache>
            </c:numRef>
          </c:val>
          <c:smooth val="0"/>
          <c:extLst>
            <c:ext xmlns:c16="http://schemas.microsoft.com/office/drawing/2014/chart" uri="{C3380CC4-5D6E-409C-BE32-E72D297353CC}">
              <c16:uniqueId val="{00000000-4D8D-4540-A9E6-94317C195D2D}"/>
            </c:ext>
          </c:extLst>
        </c:ser>
        <c:ser>
          <c:idx val="1"/>
          <c:order val="1"/>
          <c:tx>
            <c:strRef>
              <c:f>'Sheet4 (2)'!$F$1</c:f>
              <c:strCache>
                <c:ptCount val="1"/>
                <c:pt idx="0">
                  <c:v>Dallas</c:v>
                </c:pt>
              </c:strCache>
            </c:strRef>
          </c:tx>
          <c:spPr>
            <a:ln w="19050" cap="rnd">
              <a:solidFill>
                <a:schemeClr val="accent2"/>
              </a:solidFill>
              <a:round/>
            </a:ln>
            <a:effectLst/>
          </c:spPr>
          <c:marker>
            <c:symbol val="triangle"/>
            <c:size val="10"/>
            <c:spPr>
              <a:solidFill>
                <a:schemeClr val="accent2"/>
              </a:solidFill>
              <a:ln w="9525">
                <a:solidFill>
                  <a:schemeClr val="accent2"/>
                </a:solidFill>
              </a:ln>
              <a:effectLst/>
            </c:spPr>
          </c:marker>
          <c:cat>
            <c:numRef>
              <c:f>'Sheet4 (2)'!$A$2:$A$9</c:f>
              <c:numCache>
                <c:formatCode>0.00</c:formatCode>
                <c:ptCount val="8"/>
                <c:pt idx="0">
                  <c:v>0</c:v>
                </c:pt>
                <c:pt idx="1">
                  <c:v>50</c:v>
                </c:pt>
                <c:pt idx="2">
                  <c:v>60</c:v>
                </c:pt>
                <c:pt idx="3">
                  <c:v>70</c:v>
                </c:pt>
                <c:pt idx="4">
                  <c:v>100</c:v>
                </c:pt>
                <c:pt idx="5">
                  <c:v>200</c:v>
                </c:pt>
                <c:pt idx="6">
                  <c:v>300</c:v>
                </c:pt>
                <c:pt idx="7">
                  <c:v>400</c:v>
                </c:pt>
              </c:numCache>
            </c:numRef>
          </c:cat>
          <c:val>
            <c:numRef>
              <c:f>'Sheet4 (2)'!$F$2:$F$9</c:f>
              <c:numCache>
                <c:formatCode>General</c:formatCode>
                <c:ptCount val="8"/>
                <c:pt idx="0">
                  <c:v>5</c:v>
                </c:pt>
                <c:pt idx="1">
                  <c:v>5</c:v>
                </c:pt>
                <c:pt idx="2">
                  <c:v>5</c:v>
                </c:pt>
                <c:pt idx="3">
                  <c:v>4</c:v>
                </c:pt>
                <c:pt idx="4">
                  <c:v>4</c:v>
                </c:pt>
                <c:pt idx="5">
                  <c:v>4</c:v>
                </c:pt>
                <c:pt idx="6">
                  <c:v>0</c:v>
                </c:pt>
                <c:pt idx="7">
                  <c:v>0</c:v>
                </c:pt>
              </c:numCache>
            </c:numRef>
          </c:val>
          <c:smooth val="0"/>
          <c:extLst>
            <c:ext xmlns:c16="http://schemas.microsoft.com/office/drawing/2014/chart" uri="{C3380CC4-5D6E-409C-BE32-E72D297353CC}">
              <c16:uniqueId val="{00000001-4D8D-4540-A9E6-94317C195D2D}"/>
            </c:ext>
          </c:extLst>
        </c:ser>
        <c:ser>
          <c:idx val="2"/>
          <c:order val="2"/>
          <c:tx>
            <c:strRef>
              <c:f>'Sheet4 (2)'!$H$1</c:f>
              <c:strCache>
                <c:ptCount val="1"/>
                <c:pt idx="0">
                  <c:v>Garland</c:v>
                </c:pt>
              </c:strCache>
            </c:strRef>
          </c:tx>
          <c:spPr>
            <a:ln w="19050" cap="rnd">
              <a:solidFill>
                <a:schemeClr val="accent3"/>
              </a:solidFill>
              <a:round/>
            </a:ln>
            <a:effectLst/>
          </c:spPr>
          <c:marker>
            <c:symbol val="diamond"/>
            <c:size val="10"/>
            <c:spPr>
              <a:solidFill>
                <a:schemeClr val="accent3"/>
              </a:solidFill>
              <a:ln w="9525">
                <a:solidFill>
                  <a:schemeClr val="accent3"/>
                </a:solidFill>
              </a:ln>
              <a:effectLst/>
            </c:spPr>
          </c:marker>
          <c:val>
            <c:numRef>
              <c:f>'Sheet4 (2)'!$H$2:$H$9</c:f>
              <c:numCache>
                <c:formatCode>General</c:formatCode>
                <c:ptCount val="8"/>
                <c:pt idx="0">
                  <c:v>3</c:v>
                </c:pt>
                <c:pt idx="1">
                  <c:v>2</c:v>
                </c:pt>
                <c:pt idx="2">
                  <c:v>2</c:v>
                </c:pt>
                <c:pt idx="3">
                  <c:v>2</c:v>
                </c:pt>
                <c:pt idx="4">
                  <c:v>3</c:v>
                </c:pt>
                <c:pt idx="5">
                  <c:v>0</c:v>
                </c:pt>
                <c:pt idx="6">
                  <c:v>0</c:v>
                </c:pt>
                <c:pt idx="7">
                  <c:v>0</c:v>
                </c:pt>
              </c:numCache>
            </c:numRef>
          </c:val>
          <c:smooth val="0"/>
          <c:extLst>
            <c:ext xmlns:c16="http://schemas.microsoft.com/office/drawing/2014/chart" uri="{C3380CC4-5D6E-409C-BE32-E72D297353CC}">
              <c16:uniqueId val="{00000002-4D8D-4540-A9E6-94317C195D2D}"/>
            </c:ext>
          </c:extLst>
        </c:ser>
        <c:ser>
          <c:idx val="3"/>
          <c:order val="3"/>
          <c:tx>
            <c:strRef>
              <c:f>'Sheet4 (2)'!$J$1</c:f>
              <c:strCache>
                <c:ptCount val="1"/>
                <c:pt idx="0">
                  <c:v>Denton</c:v>
                </c:pt>
              </c:strCache>
            </c:strRef>
          </c:tx>
          <c:spPr>
            <a:ln w="19050" cap="rnd">
              <a:solidFill>
                <a:schemeClr val="accent4"/>
              </a:solidFill>
              <a:round/>
            </a:ln>
            <a:effectLst/>
          </c:spPr>
          <c:marker>
            <c:symbol val="x"/>
            <c:size val="10"/>
            <c:spPr>
              <a:noFill/>
              <a:ln w="9525">
                <a:solidFill>
                  <a:schemeClr val="accent4"/>
                </a:solidFill>
              </a:ln>
              <a:effectLst/>
            </c:spPr>
          </c:marker>
          <c:val>
            <c:numRef>
              <c:f>'Sheet4 (2)'!$J$2:$J$9</c:f>
              <c:numCache>
                <c:formatCode>General</c:formatCode>
                <c:ptCount val="8"/>
                <c:pt idx="0">
                  <c:v>4</c:v>
                </c:pt>
                <c:pt idx="1">
                  <c:v>1</c:v>
                </c:pt>
                <c:pt idx="2">
                  <c:v>1</c:v>
                </c:pt>
                <c:pt idx="3">
                  <c:v>1</c:v>
                </c:pt>
                <c:pt idx="4">
                  <c:v>1</c:v>
                </c:pt>
                <c:pt idx="5">
                  <c:v>0</c:v>
                </c:pt>
                <c:pt idx="6">
                  <c:v>0</c:v>
                </c:pt>
                <c:pt idx="7">
                  <c:v>0</c:v>
                </c:pt>
              </c:numCache>
            </c:numRef>
          </c:val>
          <c:smooth val="0"/>
          <c:extLst>
            <c:ext xmlns:c16="http://schemas.microsoft.com/office/drawing/2014/chart" uri="{C3380CC4-5D6E-409C-BE32-E72D297353CC}">
              <c16:uniqueId val="{00000003-4D8D-4540-A9E6-94317C195D2D}"/>
            </c:ext>
          </c:extLst>
        </c:ser>
        <c:ser>
          <c:idx val="4"/>
          <c:order val="4"/>
          <c:tx>
            <c:strRef>
              <c:f>'Sheet4 (2)'!$M$1</c:f>
              <c:strCache>
                <c:ptCount val="1"/>
                <c:pt idx="0">
                  <c:v>Other</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val>
            <c:numRef>
              <c:f>'Sheet4 (2)'!$M$2:$M$9</c:f>
              <c:numCache>
                <c:formatCode>General</c:formatCode>
                <c:ptCount val="8"/>
                <c:pt idx="0">
                  <c:v>11</c:v>
                </c:pt>
                <c:pt idx="1">
                  <c:v>4</c:v>
                </c:pt>
                <c:pt idx="2">
                  <c:v>1</c:v>
                </c:pt>
                <c:pt idx="3">
                  <c:v>1</c:v>
                </c:pt>
                <c:pt idx="4">
                  <c:v>0</c:v>
                </c:pt>
                <c:pt idx="5">
                  <c:v>0</c:v>
                </c:pt>
                <c:pt idx="6">
                  <c:v>0</c:v>
                </c:pt>
                <c:pt idx="7">
                  <c:v>0</c:v>
                </c:pt>
              </c:numCache>
            </c:numRef>
          </c:val>
          <c:smooth val="0"/>
          <c:extLst>
            <c:ext xmlns:c16="http://schemas.microsoft.com/office/drawing/2014/chart" uri="{C3380CC4-5D6E-409C-BE32-E72D297353CC}">
              <c16:uniqueId val="{00000004-4D8D-4540-A9E6-94317C195D2D}"/>
            </c:ext>
          </c:extLst>
        </c:ser>
        <c:dLbls>
          <c:showLegendKey val="0"/>
          <c:showVal val="0"/>
          <c:showCatName val="0"/>
          <c:showSerName val="0"/>
          <c:showPercent val="0"/>
          <c:showBubbleSize val="0"/>
        </c:dLbls>
        <c:marker val="1"/>
        <c:smooth val="0"/>
        <c:axId val="427653568"/>
        <c:axId val="173872992"/>
      </c:lineChart>
      <c:catAx>
        <c:axId val="427653568"/>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dirty="0"/>
                  <a:t>Cost (stations and</a:t>
                </a:r>
                <a:r>
                  <a:rPr lang="en-US" baseline="0" dirty="0"/>
                  <a:t> slots)</a:t>
                </a:r>
                <a:r>
                  <a:rPr lang="en-US" dirty="0"/>
                  <a:t> </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73872992"/>
        <c:crosses val="autoZero"/>
        <c:auto val="1"/>
        <c:lblAlgn val="ctr"/>
        <c:lblOffset val="100"/>
        <c:noMultiLvlLbl val="0"/>
      </c:catAx>
      <c:valAx>
        <c:axId val="173872992"/>
        <c:scaling>
          <c:orientation val="minMax"/>
          <c:max val="1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Number of Slots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27653568"/>
        <c:crosses val="autoZero"/>
        <c:crossBetween val="between"/>
        <c:majorUnit val="1"/>
      </c:valAx>
      <c:spPr>
        <a:noFill/>
        <a:ln>
          <a:noFill/>
        </a:ln>
        <a:effectLst/>
      </c:spPr>
    </c:plotArea>
    <c:legend>
      <c:legendPos val="r"/>
      <c:overlay val="0"/>
      <c:spPr>
        <a:noFill/>
        <a:ln>
          <a:noFill/>
        </a:ln>
        <a:effectLst>
          <a:glow rad="63500">
            <a:schemeClr val="accent2">
              <a:satMod val="175000"/>
              <a:alpha val="40000"/>
            </a:schemeClr>
          </a:glow>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bevel/>
    </a:ln>
    <a:effectLst/>
  </c:spPr>
  <c:txPr>
    <a:bodyPr/>
    <a:lstStyle/>
    <a:p>
      <a:pPr>
        <a:defRPr sz="16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B(11,.47)</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Sheet2!$B$2:$B$13</c:f>
              <c:numCache>
                <c:formatCode>General</c:formatCode>
                <c:ptCount val="12"/>
                <c:pt idx="0">
                  <c:v>0</c:v>
                </c:pt>
                <c:pt idx="1">
                  <c:v>1</c:v>
                </c:pt>
                <c:pt idx="2">
                  <c:v>2</c:v>
                </c:pt>
                <c:pt idx="3">
                  <c:v>3</c:v>
                </c:pt>
                <c:pt idx="4">
                  <c:v>4</c:v>
                </c:pt>
                <c:pt idx="5">
                  <c:v>5</c:v>
                </c:pt>
                <c:pt idx="6">
                  <c:v>6</c:v>
                </c:pt>
                <c:pt idx="7">
                  <c:v>7</c:v>
                </c:pt>
                <c:pt idx="8">
                  <c:v>8</c:v>
                </c:pt>
                <c:pt idx="9">
                  <c:v>9</c:v>
                </c:pt>
                <c:pt idx="10">
                  <c:v>10</c:v>
                </c:pt>
                <c:pt idx="11">
                  <c:v>11</c:v>
                </c:pt>
              </c:numCache>
            </c:numRef>
          </c:xVal>
          <c:yVal>
            <c:numRef>
              <c:f>Sheet2!$D$2:$D$13</c:f>
              <c:numCache>
                <c:formatCode>General</c:formatCode>
                <c:ptCount val="12"/>
                <c:pt idx="0">
                  <c:v>8.5851642272843753E-2</c:v>
                </c:pt>
                <c:pt idx="1">
                  <c:v>0.84991690422139954</c:v>
                </c:pt>
                <c:pt idx="2">
                  <c:v>3.8245614758283217</c:v>
                </c:pt>
                <c:pt idx="3">
                  <c:v>10.326141586128355</c:v>
                </c:pt>
                <c:pt idx="4">
                  <c:v>18.586740942838123</c:v>
                </c:pt>
                <c:pt idx="5">
                  <c:v>23.418898065292947</c:v>
                </c:pt>
                <c:pt idx="6">
                  <c:v>21.076652294360773</c:v>
                </c:pt>
                <c:pt idx="7">
                  <c:v>13.549047644551942</c:v>
                </c:pt>
                <c:pt idx="8">
                  <c:v>6.0969684681100507</c:v>
                </c:pt>
                <c:pt idx="9">
                  <c:v>1.8290596493732361</c:v>
                </c:pt>
                <c:pt idx="10">
                  <c:v>0.32922517659033113</c:v>
                </c:pt>
                <c:pt idx="11">
                  <c:v>2.6936150431695227E-2</c:v>
                </c:pt>
              </c:numCache>
            </c:numRef>
          </c:yVal>
          <c:smooth val="1"/>
          <c:extLst>
            <c:ext xmlns:c16="http://schemas.microsoft.com/office/drawing/2014/chart" uri="{C3380CC4-5D6E-409C-BE32-E72D297353CC}">
              <c16:uniqueId val="{00000000-3009-497A-88CC-0244F7F58299}"/>
            </c:ext>
          </c:extLst>
        </c:ser>
        <c:dLbls>
          <c:showLegendKey val="0"/>
          <c:showVal val="0"/>
          <c:showCatName val="0"/>
          <c:showSerName val="0"/>
          <c:showPercent val="0"/>
          <c:showBubbleSize val="0"/>
        </c:dLbls>
        <c:axId val="1829530207"/>
        <c:axId val="1829531871"/>
      </c:scatterChart>
      <c:valAx>
        <c:axId val="18295302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b="0" i="0" baseline="0">
                    <a:effectLst/>
                  </a:rPr>
                  <a:t>Number of Stations opened</a:t>
                </a:r>
                <a:endParaRPr lang="en-US">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9531871"/>
        <c:crosses val="autoZero"/>
        <c:crossBetween val="midCat"/>
      </c:valAx>
      <c:valAx>
        <c:axId val="18295318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b="0" dirty="0"/>
                  <a:t>Percentage</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953020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Step Function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none"/>
          </c:marker>
          <c:xVal>
            <c:numRef>
              <c:f>Sheet1!$B$2:$B$31</c:f>
              <c:numCache>
                <c:formatCode>General</c:formatCode>
                <c:ptCount val="30"/>
                <c:pt idx="0">
                  <c:v>0</c:v>
                </c:pt>
                <c:pt idx="1">
                  <c:v>0.10526315999999999</c:v>
                </c:pt>
                <c:pt idx="2">
                  <c:v>0.15789474000000001</c:v>
                </c:pt>
                <c:pt idx="3">
                  <c:v>0.21052631999999999</c:v>
                </c:pt>
                <c:pt idx="4">
                  <c:v>0.26315789000000001</c:v>
                </c:pt>
                <c:pt idx="5">
                  <c:v>0.31578947000000002</c:v>
                </c:pt>
                <c:pt idx="6">
                  <c:v>0.36842105000000003</c:v>
                </c:pt>
                <c:pt idx="7">
                  <c:v>0.42105262999999998</c:v>
                </c:pt>
                <c:pt idx="8">
                  <c:v>0.47368420999999999</c:v>
                </c:pt>
                <c:pt idx="9">
                  <c:v>0.47368420999999999</c:v>
                </c:pt>
                <c:pt idx="10">
                  <c:v>0.52631578999999995</c:v>
                </c:pt>
                <c:pt idx="11">
                  <c:v>0.52631578999999995</c:v>
                </c:pt>
                <c:pt idx="12">
                  <c:v>0.57894736999999996</c:v>
                </c:pt>
                <c:pt idx="13">
                  <c:v>0.57894736999999996</c:v>
                </c:pt>
                <c:pt idx="14">
                  <c:v>0.63157894999999997</c:v>
                </c:pt>
                <c:pt idx="15">
                  <c:v>0.63157894999999997</c:v>
                </c:pt>
                <c:pt idx="16">
                  <c:v>0.68421052999999998</c:v>
                </c:pt>
                <c:pt idx="17">
                  <c:v>0.68421052999999998</c:v>
                </c:pt>
                <c:pt idx="18">
                  <c:v>0.73684210999999999</c:v>
                </c:pt>
                <c:pt idx="19">
                  <c:v>0.73684210999999999</c:v>
                </c:pt>
                <c:pt idx="20">
                  <c:v>0.78947367999999996</c:v>
                </c:pt>
                <c:pt idx="21">
                  <c:v>0.78947367999999996</c:v>
                </c:pt>
                <c:pt idx="22">
                  <c:v>0.84210525999999997</c:v>
                </c:pt>
                <c:pt idx="23">
                  <c:v>0.84210525999999997</c:v>
                </c:pt>
                <c:pt idx="24">
                  <c:v>0.89473683999999998</c:v>
                </c:pt>
                <c:pt idx="25">
                  <c:v>0.89473683999999998</c:v>
                </c:pt>
                <c:pt idx="26">
                  <c:v>0.94736841999999999</c:v>
                </c:pt>
                <c:pt idx="27">
                  <c:v>0.94736841999999999</c:v>
                </c:pt>
                <c:pt idx="28">
                  <c:v>1</c:v>
                </c:pt>
                <c:pt idx="29">
                  <c:v>1</c:v>
                </c:pt>
              </c:numCache>
            </c:numRef>
          </c:xVal>
          <c:yVal>
            <c:numRef>
              <c:f>Sheet1!$C$2:$C$31</c:f>
              <c:numCache>
                <c:formatCode>General</c:formatCode>
                <c:ptCount val="30"/>
                <c:pt idx="0">
                  <c:v>0</c:v>
                </c:pt>
                <c:pt idx="1">
                  <c:v>0</c:v>
                </c:pt>
                <c:pt idx="2">
                  <c:v>0</c:v>
                </c:pt>
                <c:pt idx="3">
                  <c:v>0</c:v>
                </c:pt>
                <c:pt idx="4">
                  <c:v>0</c:v>
                </c:pt>
                <c:pt idx="5">
                  <c:v>0</c:v>
                </c:pt>
                <c:pt idx="6">
                  <c:v>0</c:v>
                </c:pt>
                <c:pt idx="7">
                  <c:v>0</c:v>
                </c:pt>
                <c:pt idx="8">
                  <c:v>0</c:v>
                </c:pt>
                <c:pt idx="9">
                  <c:v>1</c:v>
                </c:pt>
                <c:pt idx="10">
                  <c:v>1</c:v>
                </c:pt>
                <c:pt idx="11">
                  <c:v>2</c:v>
                </c:pt>
                <c:pt idx="12">
                  <c:v>2</c:v>
                </c:pt>
                <c:pt idx="13">
                  <c:v>3</c:v>
                </c:pt>
                <c:pt idx="14">
                  <c:v>3</c:v>
                </c:pt>
                <c:pt idx="15">
                  <c:v>4</c:v>
                </c:pt>
                <c:pt idx="16">
                  <c:v>4</c:v>
                </c:pt>
                <c:pt idx="17">
                  <c:v>5</c:v>
                </c:pt>
                <c:pt idx="18">
                  <c:v>5</c:v>
                </c:pt>
                <c:pt idx="19">
                  <c:v>6</c:v>
                </c:pt>
                <c:pt idx="20">
                  <c:v>6</c:v>
                </c:pt>
                <c:pt idx="21">
                  <c:v>7</c:v>
                </c:pt>
                <c:pt idx="22">
                  <c:v>7</c:v>
                </c:pt>
                <c:pt idx="23">
                  <c:v>8</c:v>
                </c:pt>
                <c:pt idx="24">
                  <c:v>8</c:v>
                </c:pt>
                <c:pt idx="25">
                  <c:v>9</c:v>
                </c:pt>
                <c:pt idx="26">
                  <c:v>9</c:v>
                </c:pt>
                <c:pt idx="27">
                  <c:v>10</c:v>
                </c:pt>
                <c:pt idx="28">
                  <c:v>10</c:v>
                </c:pt>
                <c:pt idx="29">
                  <c:v>10</c:v>
                </c:pt>
              </c:numCache>
            </c:numRef>
          </c:yVal>
          <c:smooth val="0"/>
          <c:extLst>
            <c:ext xmlns:c16="http://schemas.microsoft.com/office/drawing/2014/chart" uri="{C3380CC4-5D6E-409C-BE32-E72D297353CC}">
              <c16:uniqueId val="{00000000-9C45-4814-963D-E8E8AEEE45CF}"/>
            </c:ext>
          </c:extLst>
        </c:ser>
        <c:dLbls>
          <c:showLegendKey val="0"/>
          <c:showVal val="0"/>
          <c:showCatName val="0"/>
          <c:showSerName val="0"/>
          <c:showPercent val="0"/>
          <c:showBubbleSize val="0"/>
        </c:dLbls>
        <c:axId val="547463840"/>
        <c:axId val="547462176"/>
      </c:scatterChart>
      <c:valAx>
        <c:axId val="547463840"/>
        <c:scaling>
          <c:orientation val="minMax"/>
          <c:max val="1"/>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Fractional Values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462176"/>
        <c:crosses val="autoZero"/>
        <c:crossBetween val="midCat"/>
        <c:majorUnit val="5.2000000000000011E-2"/>
      </c:valAx>
      <c:valAx>
        <c:axId val="547462176"/>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Slots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4638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700" b="0" i="0" u="none" strike="noStrike" kern="1200" baseline="0">
                <a:solidFill>
                  <a:schemeClr val="tx1">
                    <a:lumMod val="65000"/>
                    <a:lumOff val="35000"/>
                  </a:schemeClr>
                </a:solidFill>
                <a:latin typeface="+mn-lt"/>
                <a:ea typeface="+mn-ea"/>
                <a:cs typeface="+mn-cs"/>
              </a:defRPr>
            </a:pPr>
            <a:r>
              <a:rPr lang="en-US" sz="1700" b="0" dirty="0"/>
              <a:t>Comparison between observed distribution and hypothetical distribution</a:t>
            </a:r>
          </a:p>
        </c:rich>
      </c:tx>
      <c:layout>
        <c:manualLayout>
          <c:xMode val="edge"/>
          <c:yMode val="edge"/>
          <c:x val="0.10796459705856339"/>
          <c:y val="2.9388649651500488E-2"/>
        </c:manualLayout>
      </c:layout>
      <c:overlay val="0"/>
      <c:spPr>
        <a:noFill/>
        <a:ln>
          <a:noFill/>
        </a:ln>
        <a:effectLst/>
      </c:spPr>
      <c:txPr>
        <a:bodyPr rot="0" spcFirstLastPara="1" vertOverflow="ellipsis" vert="horz" wrap="square" anchor="ctr" anchorCtr="1"/>
        <a:lstStyle/>
        <a:p>
          <a:pPr>
            <a:defRPr sz="1700" b="0"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BLH Design</c:v>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Sheet3!$AD$2:$AD$13</c:f>
              <c:numCache>
                <c:formatCode>General</c:formatCode>
                <c:ptCount val="12"/>
                <c:pt idx="0">
                  <c:v>0</c:v>
                </c:pt>
                <c:pt idx="1">
                  <c:v>0</c:v>
                </c:pt>
                <c:pt idx="2">
                  <c:v>1</c:v>
                </c:pt>
                <c:pt idx="3">
                  <c:v>5</c:v>
                </c:pt>
                <c:pt idx="4">
                  <c:v>23</c:v>
                </c:pt>
                <c:pt idx="5">
                  <c:v>25</c:v>
                </c:pt>
                <c:pt idx="6">
                  <c:v>19</c:v>
                </c:pt>
                <c:pt idx="7">
                  <c:v>13</c:v>
                </c:pt>
                <c:pt idx="8">
                  <c:v>9</c:v>
                </c:pt>
                <c:pt idx="9">
                  <c:v>4</c:v>
                </c:pt>
                <c:pt idx="10">
                  <c:v>1</c:v>
                </c:pt>
                <c:pt idx="11">
                  <c:v>0</c:v>
                </c:pt>
              </c:numCache>
            </c:numRef>
          </c:val>
          <c:extLst>
            <c:ext xmlns:c16="http://schemas.microsoft.com/office/drawing/2014/chart" uri="{C3380CC4-5D6E-409C-BE32-E72D297353CC}">
              <c16:uniqueId val="{00000000-2B20-4C59-84BE-AC4FA28E741E}"/>
            </c:ext>
          </c:extLst>
        </c:ser>
        <c:dLbls>
          <c:showLegendKey val="0"/>
          <c:showVal val="0"/>
          <c:showCatName val="0"/>
          <c:showSerName val="0"/>
          <c:showPercent val="0"/>
          <c:showBubbleSize val="0"/>
        </c:dLbls>
        <c:gapWidth val="150"/>
        <c:axId val="1763372383"/>
        <c:axId val="1763384031"/>
      </c:barChart>
      <c:lineChart>
        <c:grouping val="standard"/>
        <c:varyColors val="0"/>
        <c:ser>
          <c:idx val="1"/>
          <c:order val="1"/>
          <c:tx>
            <c:v>B(11,.47)</c:v>
          </c:tx>
          <c:spPr>
            <a:ln w="34925" cap="rnd">
              <a:solidFill>
                <a:schemeClr val="accent2"/>
              </a:solidFill>
              <a:round/>
            </a:ln>
            <a:effectLst>
              <a:outerShdw blurRad="44450" dist="25400" dir="2700000" algn="br" rotWithShape="0">
                <a:srgbClr val="000000">
                  <a:alpha val="60000"/>
                </a:srgbClr>
              </a:outerShdw>
            </a:effectLst>
          </c:spPr>
          <c:marker>
            <c:symbol val="none"/>
          </c:marker>
          <c:val>
            <c:numRef>
              <c:f>Sheet3!$AE$2:$AE$13</c:f>
              <c:numCache>
                <c:formatCode>General</c:formatCode>
                <c:ptCount val="12"/>
                <c:pt idx="0">
                  <c:v>8.5851642272843698E-2</c:v>
                </c:pt>
                <c:pt idx="1">
                  <c:v>0.84991690422139954</c:v>
                </c:pt>
                <c:pt idx="2">
                  <c:v>3.8245614758283217</c:v>
                </c:pt>
                <c:pt idx="3">
                  <c:v>10.326141586128355</c:v>
                </c:pt>
                <c:pt idx="4">
                  <c:v>18.586740942838123</c:v>
                </c:pt>
                <c:pt idx="5">
                  <c:v>23.418898065292947</c:v>
                </c:pt>
                <c:pt idx="6">
                  <c:v>21.076652294360773</c:v>
                </c:pt>
                <c:pt idx="7">
                  <c:v>13.549047644551942</c:v>
                </c:pt>
                <c:pt idx="8">
                  <c:v>6.0969684681100507</c:v>
                </c:pt>
                <c:pt idx="9">
                  <c:v>1.8290596493732361</c:v>
                </c:pt>
                <c:pt idx="10">
                  <c:v>0.32922517659033113</c:v>
                </c:pt>
                <c:pt idx="11">
                  <c:v>2.6936150431695227E-2</c:v>
                </c:pt>
              </c:numCache>
            </c:numRef>
          </c:val>
          <c:smooth val="0"/>
          <c:extLst>
            <c:ext xmlns:c16="http://schemas.microsoft.com/office/drawing/2014/chart" uri="{C3380CC4-5D6E-409C-BE32-E72D297353CC}">
              <c16:uniqueId val="{00000001-2B20-4C59-84BE-AC4FA28E741E}"/>
            </c:ext>
          </c:extLst>
        </c:ser>
        <c:dLbls>
          <c:showLegendKey val="0"/>
          <c:showVal val="0"/>
          <c:showCatName val="0"/>
          <c:showSerName val="0"/>
          <c:showPercent val="0"/>
          <c:showBubbleSize val="0"/>
        </c:dLbls>
        <c:marker val="1"/>
        <c:smooth val="0"/>
        <c:axId val="1763372383"/>
        <c:axId val="1763384031"/>
      </c:lineChart>
      <c:catAx>
        <c:axId val="1763372383"/>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Number of Stations opened </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3384031"/>
        <c:crosses val="autoZero"/>
        <c:auto val="1"/>
        <c:lblAlgn val="ctr"/>
        <c:lblOffset val="100"/>
        <c:noMultiLvlLbl val="0"/>
      </c:catAx>
      <c:valAx>
        <c:axId val="17633840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Percentage</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33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333399"/>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Station-wise Profit Distribution </a:t>
            </a:r>
          </a:p>
        </c:rich>
      </c:tx>
      <c:layout>
        <c:manualLayout>
          <c:xMode val="edge"/>
          <c:yMode val="edge"/>
          <c:x val="0.17641753379959937"/>
          <c:y val="0.10234060872307961"/>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C43F-4DF8-8FF5-CA7EEF52EC9C}"/>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C43F-4DF8-8FF5-CA7EEF52EC9C}"/>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C43F-4DF8-8FF5-CA7EEF52EC9C}"/>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C43F-4DF8-8FF5-CA7EEF52EC9C}"/>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C43F-4DF8-8FF5-CA7EEF52EC9C}"/>
                </c:ext>
              </c:extLst>
            </c:dLbl>
            <c:dLbl>
              <c:idx val="1"/>
              <c:layout>
                <c:manualLayout>
                  <c:x val="5.7787617171154576E-17"/>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43F-4DF8-8FF5-CA7EEF52EC9C}"/>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C43F-4DF8-8FF5-CA7EEF52EC9C}"/>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C43F-4DF8-8FF5-CA7EEF52EC9C}"/>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'176'!$P$8:$S$8</c:f>
              <c:strCache>
                <c:ptCount val="4"/>
                <c:pt idx="0">
                  <c:v>Dallas</c:v>
                </c:pt>
                <c:pt idx="1">
                  <c:v>Garland</c:v>
                </c:pt>
                <c:pt idx="2">
                  <c:v>Denton</c:v>
                </c:pt>
                <c:pt idx="3">
                  <c:v>Fort Worth</c:v>
                </c:pt>
              </c:strCache>
            </c:strRef>
          </c:cat>
          <c:val>
            <c:numRef>
              <c:f>'176'!$P$9:$S$9</c:f>
              <c:numCache>
                <c:formatCode>General</c:formatCode>
                <c:ptCount val="4"/>
                <c:pt idx="0">
                  <c:v>1013.91469180686</c:v>
                </c:pt>
                <c:pt idx="1">
                  <c:v>124.16863595835599</c:v>
                </c:pt>
                <c:pt idx="2">
                  <c:v>77.117190487223013</c:v>
                </c:pt>
                <c:pt idx="3">
                  <c:v>916.93870264863995</c:v>
                </c:pt>
              </c:numCache>
            </c:numRef>
          </c:val>
          <c:extLst>
            <c:ext xmlns:c16="http://schemas.microsoft.com/office/drawing/2014/chart" uri="{C3380CC4-5D6E-409C-BE32-E72D297353CC}">
              <c16:uniqueId val="{00000008-C43F-4DF8-8FF5-CA7EEF52EC9C}"/>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Demand</a:t>
            </a:r>
            <a:r>
              <a:rPr lang="en-US" baseline="0"/>
              <a:t> Distribution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7673820184241654E-2"/>
          <c:y val="0.12362981413037655"/>
          <c:w val="0.75584697133446566"/>
          <c:h val="0.77282098666238153"/>
        </c:manualLayout>
      </c:layout>
      <c:lineChart>
        <c:grouping val="standard"/>
        <c:varyColors val="0"/>
        <c:ser>
          <c:idx val="2"/>
          <c:order val="0"/>
          <c:tx>
            <c:v>Fort Worth</c:v>
          </c:tx>
          <c:spPr>
            <a:ln w="28575" cap="rnd">
              <a:solidFill>
                <a:schemeClr val="accent6"/>
              </a:solidFill>
              <a:round/>
            </a:ln>
            <a:effectLst/>
          </c:spPr>
          <c:marker>
            <c:symbol val="none"/>
          </c:marker>
          <c:val>
            <c:numRef>
              <c:f>Demand!$C$2:$C$97</c:f>
              <c:numCache>
                <c:formatCode>General</c:formatCode>
                <c:ptCount val="96"/>
                <c:pt idx="0">
                  <c:v>1.15319384417757E-2</c:v>
                </c:pt>
                <c:pt idx="1">
                  <c:v>1.15319384417757E-2</c:v>
                </c:pt>
                <c:pt idx="2">
                  <c:v>1.15319384417757E-2</c:v>
                </c:pt>
                <c:pt idx="3">
                  <c:v>1.15319384417757E-2</c:v>
                </c:pt>
                <c:pt idx="4">
                  <c:v>1.15319384417757E-2</c:v>
                </c:pt>
                <c:pt idx="5">
                  <c:v>1.15319384417757E-2</c:v>
                </c:pt>
                <c:pt idx="6">
                  <c:v>1.15319384417757E-2</c:v>
                </c:pt>
                <c:pt idx="7">
                  <c:v>1.15319384417757E-2</c:v>
                </c:pt>
                <c:pt idx="8">
                  <c:v>1.15319384417757E-2</c:v>
                </c:pt>
                <c:pt idx="9">
                  <c:v>1.15319384417757E-2</c:v>
                </c:pt>
                <c:pt idx="10">
                  <c:v>1.15319384417757E-2</c:v>
                </c:pt>
                <c:pt idx="11">
                  <c:v>1.15319384417757E-2</c:v>
                </c:pt>
                <c:pt idx="12">
                  <c:v>5.7659692208878403E-3</c:v>
                </c:pt>
                <c:pt idx="13">
                  <c:v>5.7659692208878403E-3</c:v>
                </c:pt>
                <c:pt idx="14">
                  <c:v>5.7659692208878403E-3</c:v>
                </c:pt>
                <c:pt idx="15">
                  <c:v>5.7659692208878403E-3</c:v>
                </c:pt>
                <c:pt idx="16">
                  <c:v>5.7659692208878403E-3</c:v>
                </c:pt>
                <c:pt idx="17">
                  <c:v>5.7659692208878403E-3</c:v>
                </c:pt>
                <c:pt idx="18">
                  <c:v>5.7659692208878403E-3</c:v>
                </c:pt>
                <c:pt idx="19">
                  <c:v>5.7659692208878403E-3</c:v>
                </c:pt>
                <c:pt idx="20">
                  <c:v>2.88298461044392E-2</c:v>
                </c:pt>
                <c:pt idx="21">
                  <c:v>2.88298461044392E-2</c:v>
                </c:pt>
                <c:pt idx="22">
                  <c:v>2.88298461044392E-2</c:v>
                </c:pt>
                <c:pt idx="23">
                  <c:v>2.88298461044392E-2</c:v>
                </c:pt>
                <c:pt idx="24">
                  <c:v>2.88298461044392E-2</c:v>
                </c:pt>
                <c:pt idx="25">
                  <c:v>2.88298461044392E-2</c:v>
                </c:pt>
                <c:pt idx="26">
                  <c:v>2.88298461044392E-2</c:v>
                </c:pt>
                <c:pt idx="27">
                  <c:v>2.88298461044392E-2</c:v>
                </c:pt>
                <c:pt idx="28">
                  <c:v>4.0361784546214897E-2</c:v>
                </c:pt>
                <c:pt idx="29">
                  <c:v>4.0361784546214897E-2</c:v>
                </c:pt>
                <c:pt idx="30">
                  <c:v>4.0361784546214897E-2</c:v>
                </c:pt>
                <c:pt idx="31">
                  <c:v>4.0361784546214897E-2</c:v>
                </c:pt>
                <c:pt idx="32">
                  <c:v>4.0361784546214897E-2</c:v>
                </c:pt>
                <c:pt idx="33">
                  <c:v>4.0361784546214897E-2</c:v>
                </c:pt>
                <c:pt idx="34">
                  <c:v>4.0361784546214897E-2</c:v>
                </c:pt>
                <c:pt idx="35">
                  <c:v>4.0361784546214897E-2</c:v>
                </c:pt>
                <c:pt idx="36">
                  <c:v>5.1893722987990602E-2</c:v>
                </c:pt>
                <c:pt idx="37">
                  <c:v>5.1893722987990602E-2</c:v>
                </c:pt>
                <c:pt idx="38">
                  <c:v>5.1893722987990602E-2</c:v>
                </c:pt>
                <c:pt idx="39">
                  <c:v>5.1893722987990602E-2</c:v>
                </c:pt>
                <c:pt idx="40">
                  <c:v>5.1893722987990602E-2</c:v>
                </c:pt>
                <c:pt idx="41">
                  <c:v>5.1893722987990602E-2</c:v>
                </c:pt>
                <c:pt idx="42">
                  <c:v>5.1893722987990602E-2</c:v>
                </c:pt>
                <c:pt idx="43">
                  <c:v>5.1893722987990602E-2</c:v>
                </c:pt>
                <c:pt idx="44">
                  <c:v>7.4957599871542005E-2</c:v>
                </c:pt>
                <c:pt idx="45">
                  <c:v>7.4957599871542005E-2</c:v>
                </c:pt>
                <c:pt idx="46">
                  <c:v>7.4957599871542005E-2</c:v>
                </c:pt>
                <c:pt idx="47">
                  <c:v>7.4957599871542005E-2</c:v>
                </c:pt>
                <c:pt idx="48">
                  <c:v>7.4957599871542005E-2</c:v>
                </c:pt>
                <c:pt idx="49">
                  <c:v>7.4957599871542005E-2</c:v>
                </c:pt>
                <c:pt idx="50">
                  <c:v>7.4957599871542005E-2</c:v>
                </c:pt>
                <c:pt idx="51">
                  <c:v>7.4957599871542005E-2</c:v>
                </c:pt>
                <c:pt idx="52">
                  <c:v>9.22555075342055E-2</c:v>
                </c:pt>
                <c:pt idx="53">
                  <c:v>9.22555075342055E-2</c:v>
                </c:pt>
                <c:pt idx="54">
                  <c:v>9.22555075342055E-2</c:v>
                </c:pt>
                <c:pt idx="55">
                  <c:v>9.22555075342055E-2</c:v>
                </c:pt>
                <c:pt idx="56">
                  <c:v>9.22555075342055E-2</c:v>
                </c:pt>
                <c:pt idx="57">
                  <c:v>9.22555075342055E-2</c:v>
                </c:pt>
                <c:pt idx="58">
                  <c:v>9.22555075342055E-2</c:v>
                </c:pt>
                <c:pt idx="59">
                  <c:v>9.22555075342055E-2</c:v>
                </c:pt>
                <c:pt idx="60">
                  <c:v>9.22555075342055E-2</c:v>
                </c:pt>
                <c:pt idx="61">
                  <c:v>9.22555075342055E-2</c:v>
                </c:pt>
                <c:pt idx="62">
                  <c:v>9.22555075342055E-2</c:v>
                </c:pt>
                <c:pt idx="63">
                  <c:v>9.22555075342055E-2</c:v>
                </c:pt>
                <c:pt idx="64">
                  <c:v>9.22555075342055E-2</c:v>
                </c:pt>
                <c:pt idx="65">
                  <c:v>9.22555075342055E-2</c:v>
                </c:pt>
                <c:pt idx="66">
                  <c:v>9.22555075342055E-2</c:v>
                </c:pt>
                <c:pt idx="67">
                  <c:v>9.22555075342055E-2</c:v>
                </c:pt>
                <c:pt idx="68">
                  <c:v>7.4957599871542005E-2</c:v>
                </c:pt>
                <c:pt idx="69">
                  <c:v>7.4957599871542005E-2</c:v>
                </c:pt>
                <c:pt idx="70">
                  <c:v>7.4957599871542005E-2</c:v>
                </c:pt>
                <c:pt idx="71">
                  <c:v>7.4957599871542005E-2</c:v>
                </c:pt>
                <c:pt idx="72">
                  <c:v>7.4957599871542005E-2</c:v>
                </c:pt>
                <c:pt idx="73">
                  <c:v>7.4957599871542005E-2</c:v>
                </c:pt>
                <c:pt idx="74">
                  <c:v>7.4957599871542005E-2</c:v>
                </c:pt>
                <c:pt idx="75">
                  <c:v>7.4957599871542005E-2</c:v>
                </c:pt>
                <c:pt idx="76">
                  <c:v>4.6127753767102798E-2</c:v>
                </c:pt>
                <c:pt idx="77">
                  <c:v>4.6127753767102798E-2</c:v>
                </c:pt>
                <c:pt idx="78">
                  <c:v>4.6127753767102798E-2</c:v>
                </c:pt>
                <c:pt idx="79">
                  <c:v>4.6127753767102798E-2</c:v>
                </c:pt>
                <c:pt idx="80">
                  <c:v>4.6127753767102798E-2</c:v>
                </c:pt>
                <c:pt idx="81">
                  <c:v>4.6127753767102798E-2</c:v>
                </c:pt>
                <c:pt idx="82">
                  <c:v>4.6127753767102798E-2</c:v>
                </c:pt>
                <c:pt idx="83">
                  <c:v>4.6127753767102798E-2</c:v>
                </c:pt>
                <c:pt idx="84">
                  <c:v>4.6127753767102798E-2</c:v>
                </c:pt>
                <c:pt idx="85">
                  <c:v>4.6127753767102798E-2</c:v>
                </c:pt>
                <c:pt idx="86">
                  <c:v>4.6127753767102798E-2</c:v>
                </c:pt>
                <c:pt idx="87">
                  <c:v>4.6127753767102798E-2</c:v>
                </c:pt>
                <c:pt idx="88">
                  <c:v>4.6127753767102798E-2</c:v>
                </c:pt>
                <c:pt idx="89">
                  <c:v>4.6127753767102798E-2</c:v>
                </c:pt>
                <c:pt idx="90">
                  <c:v>4.6127753767102798E-2</c:v>
                </c:pt>
                <c:pt idx="91">
                  <c:v>4.6127753767102798E-2</c:v>
                </c:pt>
                <c:pt idx="92">
                  <c:v>1.15319384417757E-2</c:v>
                </c:pt>
                <c:pt idx="93">
                  <c:v>1.15319384417757E-2</c:v>
                </c:pt>
                <c:pt idx="94">
                  <c:v>1.15319384417757E-2</c:v>
                </c:pt>
                <c:pt idx="95">
                  <c:v>1.15319384417757E-2</c:v>
                </c:pt>
              </c:numCache>
            </c:numRef>
          </c:val>
          <c:smooth val="0"/>
          <c:extLst>
            <c:ext xmlns:c16="http://schemas.microsoft.com/office/drawing/2014/chart" uri="{C3380CC4-5D6E-409C-BE32-E72D297353CC}">
              <c16:uniqueId val="{00000000-A7B1-4C2C-9233-811C07D4EBCD}"/>
            </c:ext>
          </c:extLst>
        </c:ser>
        <c:ser>
          <c:idx val="4"/>
          <c:order val="1"/>
          <c:tx>
            <c:v>Dallas</c:v>
          </c:tx>
          <c:spPr>
            <a:ln w="28575" cap="rnd">
              <a:solidFill>
                <a:schemeClr val="accent4">
                  <a:lumMod val="60000"/>
                </a:schemeClr>
              </a:solidFill>
              <a:round/>
            </a:ln>
            <a:effectLst/>
          </c:spPr>
          <c:marker>
            <c:symbol val="none"/>
          </c:marker>
          <c:val>
            <c:numRef>
              <c:f>Demand!$E$2:$E$97</c:f>
              <c:numCache>
                <c:formatCode>General</c:formatCode>
                <c:ptCount val="96"/>
                <c:pt idx="0">
                  <c:v>9.7430452572170798E-3</c:v>
                </c:pt>
                <c:pt idx="1">
                  <c:v>9.7430452572170798E-3</c:v>
                </c:pt>
                <c:pt idx="2">
                  <c:v>9.7430452572170798E-3</c:v>
                </c:pt>
                <c:pt idx="3">
                  <c:v>9.7430452572170798E-3</c:v>
                </c:pt>
                <c:pt idx="4">
                  <c:v>9.7430452572170798E-3</c:v>
                </c:pt>
                <c:pt idx="5">
                  <c:v>9.7430452572170798E-3</c:v>
                </c:pt>
                <c:pt idx="6">
                  <c:v>9.7430452572170798E-3</c:v>
                </c:pt>
                <c:pt idx="7">
                  <c:v>9.7430452572170798E-3</c:v>
                </c:pt>
                <c:pt idx="8">
                  <c:v>9.7430452572170798E-3</c:v>
                </c:pt>
                <c:pt idx="9">
                  <c:v>9.7430452572170798E-3</c:v>
                </c:pt>
                <c:pt idx="10">
                  <c:v>9.7430452572170798E-3</c:v>
                </c:pt>
                <c:pt idx="11">
                  <c:v>9.7430452572170798E-3</c:v>
                </c:pt>
                <c:pt idx="12">
                  <c:v>4.8715226286085399E-3</c:v>
                </c:pt>
                <c:pt idx="13">
                  <c:v>4.8715226286085399E-3</c:v>
                </c:pt>
                <c:pt idx="14">
                  <c:v>4.8715226286085399E-3</c:v>
                </c:pt>
                <c:pt idx="15">
                  <c:v>4.8715226286085399E-3</c:v>
                </c:pt>
                <c:pt idx="16">
                  <c:v>4.8715226286085399E-3</c:v>
                </c:pt>
                <c:pt idx="17">
                  <c:v>4.8715226286085399E-3</c:v>
                </c:pt>
                <c:pt idx="18">
                  <c:v>4.8715226286085399E-3</c:v>
                </c:pt>
                <c:pt idx="19">
                  <c:v>4.8715226286085399E-3</c:v>
                </c:pt>
                <c:pt idx="20">
                  <c:v>2.4357613143042699E-2</c:v>
                </c:pt>
                <c:pt idx="21">
                  <c:v>2.4357613143042699E-2</c:v>
                </c:pt>
                <c:pt idx="22">
                  <c:v>2.4357613143042699E-2</c:v>
                </c:pt>
                <c:pt idx="23">
                  <c:v>2.4357613143042699E-2</c:v>
                </c:pt>
                <c:pt idx="24">
                  <c:v>2.4357613143042699E-2</c:v>
                </c:pt>
                <c:pt idx="25">
                  <c:v>2.4357613143042699E-2</c:v>
                </c:pt>
                <c:pt idx="26">
                  <c:v>2.4357613143042699E-2</c:v>
                </c:pt>
                <c:pt idx="27">
                  <c:v>2.4357613143042699E-2</c:v>
                </c:pt>
                <c:pt idx="28">
                  <c:v>3.4100658400259803E-2</c:v>
                </c:pt>
                <c:pt idx="29">
                  <c:v>3.4100658400259803E-2</c:v>
                </c:pt>
                <c:pt idx="30">
                  <c:v>3.4100658400259803E-2</c:v>
                </c:pt>
                <c:pt idx="31">
                  <c:v>3.4100658400259803E-2</c:v>
                </c:pt>
                <c:pt idx="32">
                  <c:v>3.4100658400259803E-2</c:v>
                </c:pt>
                <c:pt idx="33">
                  <c:v>3.4100658400259803E-2</c:v>
                </c:pt>
                <c:pt idx="34">
                  <c:v>3.4100658400259803E-2</c:v>
                </c:pt>
                <c:pt idx="35">
                  <c:v>3.4100658400259803E-2</c:v>
                </c:pt>
                <c:pt idx="36">
                  <c:v>4.3843703657476897E-2</c:v>
                </c:pt>
                <c:pt idx="37">
                  <c:v>4.3843703657476897E-2</c:v>
                </c:pt>
                <c:pt idx="38">
                  <c:v>4.3843703657476897E-2</c:v>
                </c:pt>
                <c:pt idx="39">
                  <c:v>4.3843703657476897E-2</c:v>
                </c:pt>
                <c:pt idx="40">
                  <c:v>4.3843703657476897E-2</c:v>
                </c:pt>
                <c:pt idx="41">
                  <c:v>4.3843703657476897E-2</c:v>
                </c:pt>
                <c:pt idx="42">
                  <c:v>4.3843703657476897E-2</c:v>
                </c:pt>
                <c:pt idx="43">
                  <c:v>4.3843703657476897E-2</c:v>
                </c:pt>
                <c:pt idx="44">
                  <c:v>6.3329794171910994E-2</c:v>
                </c:pt>
                <c:pt idx="45">
                  <c:v>6.3329794171910994E-2</c:v>
                </c:pt>
                <c:pt idx="46">
                  <c:v>6.3329794171910994E-2</c:v>
                </c:pt>
                <c:pt idx="47">
                  <c:v>6.3329794171910994E-2</c:v>
                </c:pt>
                <c:pt idx="48">
                  <c:v>6.3329794171910994E-2</c:v>
                </c:pt>
                <c:pt idx="49">
                  <c:v>6.3329794171910994E-2</c:v>
                </c:pt>
                <c:pt idx="50">
                  <c:v>6.3329794171910994E-2</c:v>
                </c:pt>
                <c:pt idx="51">
                  <c:v>6.3329794171910994E-2</c:v>
                </c:pt>
                <c:pt idx="52">
                  <c:v>7.7944362057736596E-2</c:v>
                </c:pt>
                <c:pt idx="53">
                  <c:v>7.7944362057736596E-2</c:v>
                </c:pt>
                <c:pt idx="54">
                  <c:v>7.7944362057736596E-2</c:v>
                </c:pt>
                <c:pt idx="55">
                  <c:v>7.7944362057736596E-2</c:v>
                </c:pt>
                <c:pt idx="56">
                  <c:v>7.7944362057736596E-2</c:v>
                </c:pt>
                <c:pt idx="57">
                  <c:v>7.7944362057736596E-2</c:v>
                </c:pt>
                <c:pt idx="58">
                  <c:v>7.7944362057736596E-2</c:v>
                </c:pt>
                <c:pt idx="59">
                  <c:v>7.7944362057736596E-2</c:v>
                </c:pt>
                <c:pt idx="60">
                  <c:v>7.7944362057736596E-2</c:v>
                </c:pt>
                <c:pt idx="61">
                  <c:v>7.7944362057736596E-2</c:v>
                </c:pt>
                <c:pt idx="62">
                  <c:v>7.7944362057736596E-2</c:v>
                </c:pt>
                <c:pt idx="63">
                  <c:v>7.7944362057736596E-2</c:v>
                </c:pt>
                <c:pt idx="64">
                  <c:v>7.7944362057736596E-2</c:v>
                </c:pt>
                <c:pt idx="65">
                  <c:v>7.7944362057736596E-2</c:v>
                </c:pt>
                <c:pt idx="66">
                  <c:v>7.7944362057736596E-2</c:v>
                </c:pt>
                <c:pt idx="67">
                  <c:v>7.7944362057736596E-2</c:v>
                </c:pt>
                <c:pt idx="68">
                  <c:v>6.3329794171910994E-2</c:v>
                </c:pt>
                <c:pt idx="69">
                  <c:v>6.3329794171910994E-2</c:v>
                </c:pt>
                <c:pt idx="70">
                  <c:v>6.3329794171910994E-2</c:v>
                </c:pt>
                <c:pt idx="71">
                  <c:v>6.3329794171910994E-2</c:v>
                </c:pt>
                <c:pt idx="72">
                  <c:v>6.3329794171910994E-2</c:v>
                </c:pt>
                <c:pt idx="73">
                  <c:v>6.3329794171910994E-2</c:v>
                </c:pt>
                <c:pt idx="74">
                  <c:v>6.3329794171910994E-2</c:v>
                </c:pt>
                <c:pt idx="75">
                  <c:v>6.3329794171910994E-2</c:v>
                </c:pt>
                <c:pt idx="76">
                  <c:v>3.8972181028868298E-2</c:v>
                </c:pt>
                <c:pt idx="77">
                  <c:v>3.8972181028868298E-2</c:v>
                </c:pt>
                <c:pt idx="78">
                  <c:v>3.8972181028868298E-2</c:v>
                </c:pt>
                <c:pt idx="79">
                  <c:v>3.8972181028868298E-2</c:v>
                </c:pt>
                <c:pt idx="80">
                  <c:v>3.8972181028868298E-2</c:v>
                </c:pt>
                <c:pt idx="81">
                  <c:v>3.8972181028868298E-2</c:v>
                </c:pt>
                <c:pt idx="82">
                  <c:v>3.8972181028868298E-2</c:v>
                </c:pt>
                <c:pt idx="83">
                  <c:v>3.8972181028868298E-2</c:v>
                </c:pt>
                <c:pt idx="84">
                  <c:v>3.8972181028868298E-2</c:v>
                </c:pt>
                <c:pt idx="85">
                  <c:v>3.8972181028868298E-2</c:v>
                </c:pt>
                <c:pt idx="86">
                  <c:v>3.8972181028868298E-2</c:v>
                </c:pt>
                <c:pt idx="87">
                  <c:v>3.8972181028868298E-2</c:v>
                </c:pt>
                <c:pt idx="88">
                  <c:v>3.8972181028868298E-2</c:v>
                </c:pt>
                <c:pt idx="89">
                  <c:v>3.8972181028868298E-2</c:v>
                </c:pt>
                <c:pt idx="90">
                  <c:v>3.8972181028868298E-2</c:v>
                </c:pt>
                <c:pt idx="91">
                  <c:v>3.8972181028868298E-2</c:v>
                </c:pt>
                <c:pt idx="92">
                  <c:v>9.7430452572170798E-3</c:v>
                </c:pt>
                <c:pt idx="93">
                  <c:v>9.7430452572170798E-3</c:v>
                </c:pt>
                <c:pt idx="94">
                  <c:v>9.7430452572170798E-3</c:v>
                </c:pt>
                <c:pt idx="95">
                  <c:v>9.7430452572170798E-3</c:v>
                </c:pt>
              </c:numCache>
            </c:numRef>
          </c:val>
          <c:smooth val="0"/>
          <c:extLst>
            <c:ext xmlns:c16="http://schemas.microsoft.com/office/drawing/2014/chart" uri="{C3380CC4-5D6E-409C-BE32-E72D297353CC}">
              <c16:uniqueId val="{00000001-A7B1-4C2C-9233-811C07D4EBCD}"/>
            </c:ext>
          </c:extLst>
        </c:ser>
        <c:ser>
          <c:idx val="6"/>
          <c:order val="2"/>
          <c:tx>
            <c:v>Garland</c:v>
          </c:tx>
          <c:spPr>
            <a:ln w="28575" cap="rnd">
              <a:solidFill>
                <a:schemeClr val="accent2">
                  <a:lumMod val="80000"/>
                  <a:lumOff val="20000"/>
                </a:schemeClr>
              </a:solidFill>
              <a:round/>
            </a:ln>
            <a:effectLst/>
          </c:spPr>
          <c:marker>
            <c:symbol val="none"/>
          </c:marker>
          <c:val>
            <c:numRef>
              <c:f>Demand!$G$2:$G$97</c:f>
              <c:numCache>
                <c:formatCode>General</c:formatCode>
                <c:ptCount val="96"/>
                <c:pt idx="0">
                  <c:v>4.9496618209839598E-3</c:v>
                </c:pt>
                <c:pt idx="1">
                  <c:v>4.9496618209839598E-3</c:v>
                </c:pt>
                <c:pt idx="2">
                  <c:v>4.9496618209839598E-3</c:v>
                </c:pt>
                <c:pt idx="3">
                  <c:v>4.9496618209839598E-3</c:v>
                </c:pt>
                <c:pt idx="4">
                  <c:v>4.9496618209839598E-3</c:v>
                </c:pt>
                <c:pt idx="5">
                  <c:v>4.9496618209839598E-3</c:v>
                </c:pt>
                <c:pt idx="6">
                  <c:v>4.9496618209839598E-3</c:v>
                </c:pt>
                <c:pt idx="7">
                  <c:v>4.9496618209839598E-3</c:v>
                </c:pt>
                <c:pt idx="8">
                  <c:v>4.9496618209839598E-3</c:v>
                </c:pt>
                <c:pt idx="9">
                  <c:v>4.9496618209839598E-3</c:v>
                </c:pt>
                <c:pt idx="10">
                  <c:v>4.9496618209839598E-3</c:v>
                </c:pt>
                <c:pt idx="11">
                  <c:v>4.9496618209839598E-3</c:v>
                </c:pt>
                <c:pt idx="12">
                  <c:v>2.4748309104919799E-3</c:v>
                </c:pt>
                <c:pt idx="13">
                  <c:v>2.4748309104919799E-3</c:v>
                </c:pt>
                <c:pt idx="14">
                  <c:v>2.4748309104919799E-3</c:v>
                </c:pt>
                <c:pt idx="15">
                  <c:v>2.4748309104919799E-3</c:v>
                </c:pt>
                <c:pt idx="16">
                  <c:v>2.4748309104919799E-3</c:v>
                </c:pt>
                <c:pt idx="17">
                  <c:v>2.4748309104919799E-3</c:v>
                </c:pt>
                <c:pt idx="18">
                  <c:v>2.4748309104919799E-3</c:v>
                </c:pt>
                <c:pt idx="19">
                  <c:v>2.4748309104919799E-3</c:v>
                </c:pt>
                <c:pt idx="20">
                  <c:v>1.2374154552459901E-2</c:v>
                </c:pt>
                <c:pt idx="21">
                  <c:v>1.2374154552459901E-2</c:v>
                </c:pt>
                <c:pt idx="22">
                  <c:v>1.2374154552459901E-2</c:v>
                </c:pt>
                <c:pt idx="23">
                  <c:v>1.2374154552459901E-2</c:v>
                </c:pt>
                <c:pt idx="24">
                  <c:v>1.2374154552459901E-2</c:v>
                </c:pt>
                <c:pt idx="25">
                  <c:v>1.2374154552459901E-2</c:v>
                </c:pt>
                <c:pt idx="26">
                  <c:v>1.2374154552459901E-2</c:v>
                </c:pt>
                <c:pt idx="27">
                  <c:v>1.2374154552459901E-2</c:v>
                </c:pt>
                <c:pt idx="28">
                  <c:v>1.73238163734439E-2</c:v>
                </c:pt>
                <c:pt idx="29">
                  <c:v>1.73238163734439E-2</c:v>
                </c:pt>
                <c:pt idx="30">
                  <c:v>1.73238163734439E-2</c:v>
                </c:pt>
                <c:pt idx="31">
                  <c:v>1.73238163734439E-2</c:v>
                </c:pt>
                <c:pt idx="32">
                  <c:v>1.73238163734439E-2</c:v>
                </c:pt>
                <c:pt idx="33">
                  <c:v>1.73238163734439E-2</c:v>
                </c:pt>
                <c:pt idx="34">
                  <c:v>1.73238163734439E-2</c:v>
                </c:pt>
                <c:pt idx="35">
                  <c:v>1.73238163734439E-2</c:v>
                </c:pt>
                <c:pt idx="36">
                  <c:v>2.22734781944278E-2</c:v>
                </c:pt>
                <c:pt idx="37">
                  <c:v>2.22734781944278E-2</c:v>
                </c:pt>
                <c:pt idx="38">
                  <c:v>2.22734781944278E-2</c:v>
                </c:pt>
                <c:pt idx="39">
                  <c:v>2.22734781944278E-2</c:v>
                </c:pt>
                <c:pt idx="40">
                  <c:v>2.22734781944278E-2</c:v>
                </c:pt>
                <c:pt idx="41">
                  <c:v>2.22734781944278E-2</c:v>
                </c:pt>
                <c:pt idx="42">
                  <c:v>2.22734781944278E-2</c:v>
                </c:pt>
                <c:pt idx="43">
                  <c:v>2.22734781944278E-2</c:v>
                </c:pt>
                <c:pt idx="44">
                  <c:v>3.2172801836395697E-2</c:v>
                </c:pt>
                <c:pt idx="45">
                  <c:v>3.2172801836395697E-2</c:v>
                </c:pt>
                <c:pt idx="46">
                  <c:v>3.2172801836395697E-2</c:v>
                </c:pt>
                <c:pt idx="47">
                  <c:v>3.2172801836395697E-2</c:v>
                </c:pt>
                <c:pt idx="48">
                  <c:v>3.2172801836395697E-2</c:v>
                </c:pt>
                <c:pt idx="49">
                  <c:v>3.2172801836395697E-2</c:v>
                </c:pt>
                <c:pt idx="50">
                  <c:v>3.2172801836395697E-2</c:v>
                </c:pt>
                <c:pt idx="51">
                  <c:v>3.2172801836395697E-2</c:v>
                </c:pt>
                <c:pt idx="52">
                  <c:v>3.9597294567871699E-2</c:v>
                </c:pt>
                <c:pt idx="53">
                  <c:v>3.9597294567871699E-2</c:v>
                </c:pt>
                <c:pt idx="54">
                  <c:v>3.9597294567871699E-2</c:v>
                </c:pt>
                <c:pt idx="55">
                  <c:v>3.9597294567871699E-2</c:v>
                </c:pt>
                <c:pt idx="56">
                  <c:v>3.9597294567871699E-2</c:v>
                </c:pt>
                <c:pt idx="57">
                  <c:v>3.9597294567871699E-2</c:v>
                </c:pt>
                <c:pt idx="58">
                  <c:v>3.9597294567871699E-2</c:v>
                </c:pt>
                <c:pt idx="59">
                  <c:v>3.9597294567871699E-2</c:v>
                </c:pt>
                <c:pt idx="60">
                  <c:v>3.9597294567871699E-2</c:v>
                </c:pt>
                <c:pt idx="61">
                  <c:v>3.9597294567871699E-2</c:v>
                </c:pt>
                <c:pt idx="62">
                  <c:v>3.9597294567871699E-2</c:v>
                </c:pt>
                <c:pt idx="63">
                  <c:v>3.9597294567871699E-2</c:v>
                </c:pt>
                <c:pt idx="64">
                  <c:v>3.9597294567871699E-2</c:v>
                </c:pt>
                <c:pt idx="65">
                  <c:v>3.9597294567871699E-2</c:v>
                </c:pt>
                <c:pt idx="66">
                  <c:v>3.9597294567871699E-2</c:v>
                </c:pt>
                <c:pt idx="67">
                  <c:v>3.9597294567871699E-2</c:v>
                </c:pt>
                <c:pt idx="68">
                  <c:v>3.2172801836395697E-2</c:v>
                </c:pt>
                <c:pt idx="69">
                  <c:v>3.2172801836395697E-2</c:v>
                </c:pt>
                <c:pt idx="70">
                  <c:v>3.2172801836395697E-2</c:v>
                </c:pt>
                <c:pt idx="71">
                  <c:v>3.2172801836395697E-2</c:v>
                </c:pt>
                <c:pt idx="72">
                  <c:v>3.2172801836395697E-2</c:v>
                </c:pt>
                <c:pt idx="73">
                  <c:v>3.2172801836395697E-2</c:v>
                </c:pt>
                <c:pt idx="74">
                  <c:v>3.2172801836395697E-2</c:v>
                </c:pt>
                <c:pt idx="75">
                  <c:v>3.2172801836395697E-2</c:v>
                </c:pt>
                <c:pt idx="76">
                  <c:v>1.9798647283935801E-2</c:v>
                </c:pt>
                <c:pt idx="77">
                  <c:v>1.9798647283935801E-2</c:v>
                </c:pt>
                <c:pt idx="78">
                  <c:v>1.9798647283935801E-2</c:v>
                </c:pt>
                <c:pt idx="79">
                  <c:v>1.9798647283935801E-2</c:v>
                </c:pt>
                <c:pt idx="80">
                  <c:v>1.9798647283935801E-2</c:v>
                </c:pt>
                <c:pt idx="81">
                  <c:v>1.9798647283935801E-2</c:v>
                </c:pt>
                <c:pt idx="82">
                  <c:v>1.9798647283935801E-2</c:v>
                </c:pt>
                <c:pt idx="83">
                  <c:v>1.9798647283935801E-2</c:v>
                </c:pt>
                <c:pt idx="84">
                  <c:v>1.9798647283935801E-2</c:v>
                </c:pt>
                <c:pt idx="85">
                  <c:v>1.9798647283935801E-2</c:v>
                </c:pt>
                <c:pt idx="86">
                  <c:v>1.9798647283935801E-2</c:v>
                </c:pt>
                <c:pt idx="87">
                  <c:v>1.9798647283935801E-2</c:v>
                </c:pt>
                <c:pt idx="88">
                  <c:v>1.9798647283935801E-2</c:v>
                </c:pt>
                <c:pt idx="89">
                  <c:v>1.9798647283935801E-2</c:v>
                </c:pt>
                <c:pt idx="90">
                  <c:v>1.9798647283935801E-2</c:v>
                </c:pt>
                <c:pt idx="91">
                  <c:v>1.9798647283935801E-2</c:v>
                </c:pt>
                <c:pt idx="92">
                  <c:v>4.9496618209839598E-3</c:v>
                </c:pt>
                <c:pt idx="93">
                  <c:v>4.9496618209839598E-3</c:v>
                </c:pt>
                <c:pt idx="94">
                  <c:v>4.9496618209839598E-3</c:v>
                </c:pt>
                <c:pt idx="95">
                  <c:v>4.9496618209839598E-3</c:v>
                </c:pt>
              </c:numCache>
            </c:numRef>
          </c:val>
          <c:smooth val="0"/>
          <c:extLst>
            <c:ext xmlns:c16="http://schemas.microsoft.com/office/drawing/2014/chart" uri="{C3380CC4-5D6E-409C-BE32-E72D297353CC}">
              <c16:uniqueId val="{00000002-A7B1-4C2C-9233-811C07D4EBCD}"/>
            </c:ext>
          </c:extLst>
        </c:ser>
        <c:ser>
          <c:idx val="8"/>
          <c:order val="3"/>
          <c:tx>
            <c:v>Denton</c:v>
          </c:tx>
          <c:spPr>
            <a:ln w="28575" cap="rnd">
              <a:solidFill>
                <a:schemeClr val="accent6">
                  <a:lumMod val="80000"/>
                  <a:lumOff val="20000"/>
                </a:schemeClr>
              </a:solidFill>
              <a:round/>
            </a:ln>
            <a:effectLst/>
          </c:spPr>
          <c:marker>
            <c:symbol val="none"/>
          </c:marker>
          <c:val>
            <c:numRef>
              <c:f>Demand!$I$2:$I$97</c:f>
              <c:numCache>
                <c:formatCode>General</c:formatCode>
                <c:ptCount val="96"/>
                <c:pt idx="0">
                  <c:v>2.8080924470709999E-3</c:v>
                </c:pt>
                <c:pt idx="1">
                  <c:v>2.8080924470709999E-3</c:v>
                </c:pt>
                <c:pt idx="2">
                  <c:v>2.8080924470709999E-3</c:v>
                </c:pt>
                <c:pt idx="3">
                  <c:v>2.8080924470709999E-3</c:v>
                </c:pt>
                <c:pt idx="4">
                  <c:v>2.8080924470709999E-3</c:v>
                </c:pt>
                <c:pt idx="5">
                  <c:v>2.8080924470709999E-3</c:v>
                </c:pt>
                <c:pt idx="6">
                  <c:v>2.8080924470709999E-3</c:v>
                </c:pt>
                <c:pt idx="7">
                  <c:v>2.8080924470709999E-3</c:v>
                </c:pt>
                <c:pt idx="8">
                  <c:v>2.8080924470709999E-3</c:v>
                </c:pt>
                <c:pt idx="9">
                  <c:v>2.8080924470709999E-3</c:v>
                </c:pt>
                <c:pt idx="10">
                  <c:v>2.8080924470709999E-3</c:v>
                </c:pt>
                <c:pt idx="11">
                  <c:v>2.8080924470709999E-3</c:v>
                </c:pt>
                <c:pt idx="12">
                  <c:v>1.4040462235354999E-3</c:v>
                </c:pt>
                <c:pt idx="13">
                  <c:v>1.4040462235354999E-3</c:v>
                </c:pt>
                <c:pt idx="14">
                  <c:v>1.4040462235354999E-3</c:v>
                </c:pt>
                <c:pt idx="15">
                  <c:v>1.4040462235354999E-3</c:v>
                </c:pt>
                <c:pt idx="16">
                  <c:v>1.4040462235354999E-3</c:v>
                </c:pt>
                <c:pt idx="17">
                  <c:v>1.4040462235354999E-3</c:v>
                </c:pt>
                <c:pt idx="18">
                  <c:v>1.4040462235354999E-3</c:v>
                </c:pt>
                <c:pt idx="19">
                  <c:v>1.4040462235354999E-3</c:v>
                </c:pt>
                <c:pt idx="20">
                  <c:v>7.0202311176775101E-3</c:v>
                </c:pt>
                <c:pt idx="21">
                  <c:v>7.0202311176775101E-3</c:v>
                </c:pt>
                <c:pt idx="22">
                  <c:v>7.0202311176775101E-3</c:v>
                </c:pt>
                <c:pt idx="23">
                  <c:v>7.0202311176775101E-3</c:v>
                </c:pt>
                <c:pt idx="24">
                  <c:v>7.0202311176775101E-3</c:v>
                </c:pt>
                <c:pt idx="25">
                  <c:v>7.0202311176775101E-3</c:v>
                </c:pt>
                <c:pt idx="26">
                  <c:v>7.0202311176775101E-3</c:v>
                </c:pt>
                <c:pt idx="27">
                  <c:v>7.0202311176775101E-3</c:v>
                </c:pt>
                <c:pt idx="28">
                  <c:v>9.8283235647485204E-3</c:v>
                </c:pt>
                <c:pt idx="29">
                  <c:v>9.8283235647485204E-3</c:v>
                </c:pt>
                <c:pt idx="30">
                  <c:v>9.8283235647485204E-3</c:v>
                </c:pt>
                <c:pt idx="31">
                  <c:v>9.8283235647485204E-3</c:v>
                </c:pt>
                <c:pt idx="32">
                  <c:v>9.8283235647485204E-3</c:v>
                </c:pt>
                <c:pt idx="33">
                  <c:v>9.8283235647485204E-3</c:v>
                </c:pt>
                <c:pt idx="34">
                  <c:v>9.8283235647485204E-3</c:v>
                </c:pt>
                <c:pt idx="35">
                  <c:v>9.8283235647485204E-3</c:v>
                </c:pt>
                <c:pt idx="36">
                  <c:v>1.26364160118195E-2</c:v>
                </c:pt>
                <c:pt idx="37">
                  <c:v>1.26364160118195E-2</c:v>
                </c:pt>
                <c:pt idx="38">
                  <c:v>1.26364160118195E-2</c:v>
                </c:pt>
                <c:pt idx="39">
                  <c:v>1.26364160118195E-2</c:v>
                </c:pt>
                <c:pt idx="40">
                  <c:v>1.26364160118195E-2</c:v>
                </c:pt>
                <c:pt idx="41">
                  <c:v>1.26364160118195E-2</c:v>
                </c:pt>
                <c:pt idx="42">
                  <c:v>1.26364160118195E-2</c:v>
                </c:pt>
                <c:pt idx="43">
                  <c:v>1.26364160118195E-2</c:v>
                </c:pt>
                <c:pt idx="44">
                  <c:v>1.8252600905961501E-2</c:v>
                </c:pt>
                <c:pt idx="45">
                  <c:v>1.8252600905961501E-2</c:v>
                </c:pt>
                <c:pt idx="46">
                  <c:v>1.8252600905961501E-2</c:v>
                </c:pt>
                <c:pt idx="47">
                  <c:v>1.8252600905961501E-2</c:v>
                </c:pt>
                <c:pt idx="48">
                  <c:v>1.8252600905961501E-2</c:v>
                </c:pt>
                <c:pt idx="49">
                  <c:v>1.8252600905961501E-2</c:v>
                </c:pt>
                <c:pt idx="50">
                  <c:v>1.8252600905961501E-2</c:v>
                </c:pt>
                <c:pt idx="51">
                  <c:v>1.8252600905961501E-2</c:v>
                </c:pt>
                <c:pt idx="52">
                  <c:v>2.2464739576567999E-2</c:v>
                </c:pt>
                <c:pt idx="53">
                  <c:v>2.2464739576567999E-2</c:v>
                </c:pt>
                <c:pt idx="54">
                  <c:v>2.2464739576567999E-2</c:v>
                </c:pt>
                <c:pt idx="55">
                  <c:v>2.2464739576567999E-2</c:v>
                </c:pt>
                <c:pt idx="56">
                  <c:v>2.2464739576567999E-2</c:v>
                </c:pt>
                <c:pt idx="57">
                  <c:v>2.2464739576567999E-2</c:v>
                </c:pt>
                <c:pt idx="58">
                  <c:v>2.2464739576567999E-2</c:v>
                </c:pt>
                <c:pt idx="59">
                  <c:v>2.2464739576567999E-2</c:v>
                </c:pt>
                <c:pt idx="60">
                  <c:v>2.2464739576567999E-2</c:v>
                </c:pt>
                <c:pt idx="61">
                  <c:v>2.2464739576567999E-2</c:v>
                </c:pt>
                <c:pt idx="62">
                  <c:v>2.2464739576567999E-2</c:v>
                </c:pt>
                <c:pt idx="63">
                  <c:v>2.2464739576567999E-2</c:v>
                </c:pt>
                <c:pt idx="64">
                  <c:v>2.2464739576567999E-2</c:v>
                </c:pt>
                <c:pt idx="65">
                  <c:v>2.2464739576567999E-2</c:v>
                </c:pt>
                <c:pt idx="66">
                  <c:v>2.2464739576567999E-2</c:v>
                </c:pt>
                <c:pt idx="67">
                  <c:v>2.2464739576567999E-2</c:v>
                </c:pt>
                <c:pt idx="68">
                  <c:v>1.8252600905961501E-2</c:v>
                </c:pt>
                <c:pt idx="69">
                  <c:v>1.8252600905961501E-2</c:v>
                </c:pt>
                <c:pt idx="70">
                  <c:v>1.8252600905961501E-2</c:v>
                </c:pt>
                <c:pt idx="71">
                  <c:v>1.8252600905961501E-2</c:v>
                </c:pt>
                <c:pt idx="72">
                  <c:v>1.8252600905961501E-2</c:v>
                </c:pt>
                <c:pt idx="73">
                  <c:v>1.8252600905961501E-2</c:v>
                </c:pt>
                <c:pt idx="74">
                  <c:v>1.8252600905961501E-2</c:v>
                </c:pt>
                <c:pt idx="75">
                  <c:v>1.8252600905961501E-2</c:v>
                </c:pt>
                <c:pt idx="76">
                  <c:v>1.1232369788284E-2</c:v>
                </c:pt>
                <c:pt idx="77">
                  <c:v>1.1232369788284E-2</c:v>
                </c:pt>
                <c:pt idx="78">
                  <c:v>1.1232369788284E-2</c:v>
                </c:pt>
                <c:pt idx="79">
                  <c:v>1.1232369788284E-2</c:v>
                </c:pt>
                <c:pt idx="80">
                  <c:v>1.1232369788284E-2</c:v>
                </c:pt>
                <c:pt idx="81">
                  <c:v>1.1232369788284E-2</c:v>
                </c:pt>
                <c:pt idx="82">
                  <c:v>1.1232369788284E-2</c:v>
                </c:pt>
                <c:pt idx="83">
                  <c:v>1.1232369788284E-2</c:v>
                </c:pt>
                <c:pt idx="84">
                  <c:v>1.1232369788284E-2</c:v>
                </c:pt>
                <c:pt idx="85">
                  <c:v>1.1232369788284E-2</c:v>
                </c:pt>
                <c:pt idx="86">
                  <c:v>1.1232369788284E-2</c:v>
                </c:pt>
                <c:pt idx="87">
                  <c:v>1.1232369788284E-2</c:v>
                </c:pt>
                <c:pt idx="88">
                  <c:v>1.1232369788284E-2</c:v>
                </c:pt>
                <c:pt idx="89">
                  <c:v>1.1232369788284E-2</c:v>
                </c:pt>
                <c:pt idx="90">
                  <c:v>1.1232369788284E-2</c:v>
                </c:pt>
                <c:pt idx="91">
                  <c:v>1.1232369788284E-2</c:v>
                </c:pt>
                <c:pt idx="92">
                  <c:v>2.8080924470709999E-3</c:v>
                </c:pt>
                <c:pt idx="93">
                  <c:v>2.8080924470709999E-3</c:v>
                </c:pt>
                <c:pt idx="94">
                  <c:v>2.8080924470709999E-3</c:v>
                </c:pt>
                <c:pt idx="95">
                  <c:v>2.8080924470709999E-3</c:v>
                </c:pt>
              </c:numCache>
            </c:numRef>
          </c:val>
          <c:smooth val="0"/>
          <c:extLst>
            <c:ext xmlns:c16="http://schemas.microsoft.com/office/drawing/2014/chart" uri="{C3380CC4-5D6E-409C-BE32-E72D297353CC}">
              <c16:uniqueId val="{00000003-A7B1-4C2C-9233-811C07D4EBCD}"/>
            </c:ext>
          </c:extLst>
        </c:ser>
        <c:dLbls>
          <c:showLegendKey val="0"/>
          <c:showVal val="0"/>
          <c:showCatName val="0"/>
          <c:showSerName val="0"/>
          <c:showPercent val="0"/>
          <c:showBubbleSize val="0"/>
        </c:dLbls>
        <c:smooth val="0"/>
        <c:axId val="149903664"/>
        <c:axId val="149905904"/>
      </c:lineChart>
      <c:catAx>
        <c:axId val="14990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(15 minutes = 1 period)</a:t>
                </a:r>
              </a:p>
            </c:rich>
          </c:tx>
          <c:layout>
            <c:manualLayout>
              <c:xMode val="edge"/>
              <c:yMode val="edge"/>
              <c:x val="0.3659527077463941"/>
              <c:y val="0.9510107688018483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905904"/>
        <c:crosses val="autoZero"/>
        <c:auto val="1"/>
        <c:lblAlgn val="ctr"/>
        <c:lblOffset val="100"/>
        <c:noMultiLvlLbl val="0"/>
      </c:catAx>
      <c:valAx>
        <c:axId val="149905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Energy (MWh)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903664"/>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8533300825928869"/>
          <c:y val="0.26700389013873266"/>
          <c:w val="0.14666988317636767"/>
          <c:h val="0.379749493338649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bg1">
          <a:lumMod val="50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355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baseline="0"/>
            </a:lvl1pPr>
          </a:lstStyle>
          <a:p>
            <a:pPr>
              <a:defRPr/>
            </a:pPr>
            <a:endParaRPr lang="en-US"/>
          </a:p>
        </p:txBody>
      </p:sp>
      <p:sp>
        <p:nvSpPr>
          <p:cNvPr id="663555"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aseline="0"/>
            </a:lvl1pPr>
          </a:lstStyle>
          <a:p>
            <a:pPr>
              <a:defRPr/>
            </a:pPr>
            <a:endParaRPr lang="en-US"/>
          </a:p>
        </p:txBody>
      </p:sp>
      <p:sp>
        <p:nvSpPr>
          <p:cNvPr id="66355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baseline="0"/>
            </a:lvl1pPr>
          </a:lstStyle>
          <a:p>
            <a:pPr>
              <a:defRPr/>
            </a:pPr>
            <a:endParaRPr lang="en-US"/>
          </a:p>
        </p:txBody>
      </p:sp>
      <p:sp>
        <p:nvSpPr>
          <p:cNvPr id="66355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aseline="0"/>
            </a:lvl1pPr>
          </a:lstStyle>
          <a:p>
            <a:pPr>
              <a:defRPr/>
            </a:pPr>
            <a:fld id="{28ABB764-81D7-4945-93E9-41A0CC9BDB6C}" type="slidenum">
              <a:rPr lang="en-US"/>
              <a:pPr>
                <a:defRPr/>
              </a:pPr>
              <a:t>‹#›</a:t>
            </a:fld>
            <a:endParaRPr lang="en-US"/>
          </a:p>
        </p:txBody>
      </p:sp>
    </p:spTree>
    <p:extLst>
      <p:ext uri="{BB962C8B-B14F-4D97-AF65-F5344CB8AC3E}">
        <p14:creationId xmlns:p14="http://schemas.microsoft.com/office/powerpoint/2010/main" val="19934582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203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baseline="0">
                <a:solidFill>
                  <a:schemeClr val="tx1"/>
                </a:solidFill>
                <a:latin typeface="Times New Roman" pitchFamily="18" charset="0"/>
              </a:defRPr>
            </a:lvl1pPr>
          </a:lstStyle>
          <a:p>
            <a:pPr>
              <a:defRPr/>
            </a:pPr>
            <a:endParaRPr lang="en-US"/>
          </a:p>
        </p:txBody>
      </p:sp>
      <p:sp>
        <p:nvSpPr>
          <p:cNvPr id="81203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aseline="0">
                <a:solidFill>
                  <a:schemeClr val="tx1"/>
                </a:solidFill>
                <a:latin typeface="Times New Roman" pitchFamily="18" charset="0"/>
              </a:defRPr>
            </a:lvl1pPr>
          </a:lstStyle>
          <a:p>
            <a:pPr>
              <a:defRPr/>
            </a:pPr>
            <a:endParaRPr lang="en-US"/>
          </a:p>
        </p:txBody>
      </p:sp>
      <p:sp>
        <p:nvSpPr>
          <p:cNvPr id="6246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81203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203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baseline="0">
                <a:solidFill>
                  <a:schemeClr val="tx1"/>
                </a:solidFill>
                <a:latin typeface="Times New Roman" pitchFamily="18" charset="0"/>
              </a:defRPr>
            </a:lvl1pPr>
          </a:lstStyle>
          <a:p>
            <a:pPr>
              <a:defRPr/>
            </a:pPr>
            <a:endParaRPr lang="en-US"/>
          </a:p>
        </p:txBody>
      </p:sp>
      <p:sp>
        <p:nvSpPr>
          <p:cNvPr id="81203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aseline="0">
                <a:solidFill>
                  <a:schemeClr val="tx1"/>
                </a:solidFill>
                <a:latin typeface="Times New Roman" pitchFamily="18" charset="0"/>
              </a:defRPr>
            </a:lvl1pPr>
          </a:lstStyle>
          <a:p>
            <a:pPr>
              <a:defRPr/>
            </a:pPr>
            <a:fld id="{C338467E-9F5A-4885-A21C-1DF85BABE7FE}" type="slidenum">
              <a:rPr lang="en-US"/>
              <a:pPr>
                <a:defRPr/>
              </a:pPr>
              <a:t>‹#›</a:t>
            </a:fld>
            <a:endParaRPr lang="en-US"/>
          </a:p>
        </p:txBody>
      </p:sp>
    </p:spTree>
    <p:extLst>
      <p:ext uri="{BB962C8B-B14F-4D97-AF65-F5344CB8AC3E}">
        <p14:creationId xmlns:p14="http://schemas.microsoft.com/office/powerpoint/2010/main" val="206351238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dirty="0"/>
              <a:t>Thank you Dr.</a:t>
            </a:r>
            <a:r>
              <a:rPr lang="en-US" baseline="0" dirty="0"/>
              <a:t> Jay. </a:t>
            </a:r>
            <a:r>
              <a:rPr lang="en-US" dirty="0"/>
              <a:t>Good Afternoon everyone. Thank you for coming to my dissertation defense. The topic of my dissertation defense is Optimizing a System of Electric Vehicle Charging Stations. My supervising</a:t>
            </a:r>
            <a:r>
              <a:rPr lang="en-US" baseline="0" dirty="0"/>
              <a:t> professors are Dr. Jay </a:t>
            </a:r>
            <a:r>
              <a:rPr lang="en-US" baseline="0" dirty="0" err="1"/>
              <a:t>Rosenbergerber</a:t>
            </a:r>
            <a:r>
              <a:rPr lang="en-US" baseline="0" dirty="0"/>
              <a:t> and Dr. Victoria Chen and my committee members are Dr. John Priest, Dr. Wei-Jen Lee and Dr. </a:t>
            </a:r>
            <a:r>
              <a:rPr lang="en-US" baseline="0" dirty="0" err="1"/>
              <a:t>Aera</a:t>
            </a:r>
            <a:r>
              <a:rPr lang="en-US" baseline="0" dirty="0"/>
              <a:t> </a:t>
            </a:r>
            <a:r>
              <a:rPr lang="en-US" baseline="0" dirty="0" err="1"/>
              <a:t>LeBoulluec</a:t>
            </a:r>
            <a:r>
              <a:rPr lang="en-US" baseline="0" dirty="0"/>
              <a:t>. This research is partially supported by National Science Foundation grant.</a:t>
            </a:r>
            <a:endParaRPr lang="en-US" dirty="0"/>
          </a:p>
        </p:txBody>
      </p:sp>
    </p:spTree>
    <p:extLst>
      <p:ext uri="{BB962C8B-B14F-4D97-AF65-F5344CB8AC3E}">
        <p14:creationId xmlns:p14="http://schemas.microsoft.com/office/powerpoint/2010/main" val="695193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lIns="90843" tIns="44625" rIns="90843" bIns="44625"/>
          <a:lstStyle/>
          <a:p>
            <a:pPr eaLnBrk="1" hangingPunct="1"/>
            <a:r>
              <a:rPr lang="en-US" dirty="0"/>
              <a:t>Now </a:t>
            </a:r>
            <a:r>
              <a:rPr lang="en-US" baseline="0" dirty="0"/>
              <a:t>I will describe about the summary of my proposal, its importance and also its limitation.</a:t>
            </a:r>
          </a:p>
          <a:p>
            <a:pPr eaLnBrk="1" hangingPunct="1"/>
            <a:endParaRPr lang="en-US" dirty="0"/>
          </a:p>
        </p:txBody>
      </p:sp>
    </p:spTree>
    <p:extLst>
      <p:ext uri="{BB962C8B-B14F-4D97-AF65-F5344CB8AC3E}">
        <p14:creationId xmlns:p14="http://schemas.microsoft.com/office/powerpoint/2010/main" val="411730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1200" baseline="0" dirty="0">
                <a:solidFill>
                  <a:srgbClr val="FF0000"/>
                </a:solidFill>
                <a:latin typeface="Times New Roman" pitchFamily="18" charset="0"/>
                <a:cs typeface="+mn-cs"/>
              </a:rPr>
              <a:t>As I have mentioned earlier, the main contribution of my proposal is to propose a deterministic MILP model to optimize the system of EV charging stations.</a:t>
            </a:r>
            <a:endParaRPr lang="en-US" dirty="0"/>
          </a:p>
        </p:txBody>
      </p:sp>
    </p:spTree>
    <p:extLst>
      <p:ext uri="{BB962C8B-B14F-4D97-AF65-F5344CB8AC3E}">
        <p14:creationId xmlns:p14="http://schemas.microsoft.com/office/powerpoint/2010/main" val="1801457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marL="171450" marR="0" indent="-171450" algn="l" defTabSz="914400" rtl="0" eaLnBrk="0" fontAlgn="base" latinLnBrk="0" hangingPunct="0">
              <a:lnSpc>
                <a:spcPct val="100000"/>
              </a:lnSpc>
              <a:spcBef>
                <a:spcPct val="0"/>
              </a:spcBef>
              <a:spcAft>
                <a:spcPct val="0"/>
              </a:spcAft>
              <a:buClrTx/>
              <a:buSzTx/>
              <a:buFontTx/>
              <a:buChar char="-"/>
              <a:tabLst/>
              <a:defRPr/>
            </a:pPr>
            <a:r>
              <a:rPr kumimoji="1" lang="en-US" sz="1200" kern="1200" dirty="0">
                <a:solidFill>
                  <a:schemeClr val="tx1"/>
                </a:solidFill>
                <a:effectLst/>
                <a:latin typeface="Times New Roman" pitchFamily="18" charset="0"/>
                <a:ea typeface="+mn-ea"/>
                <a:cs typeface="+mn-cs"/>
              </a:rPr>
              <a:t>the main objective of MILP formulation is to maximize</a:t>
            </a:r>
            <a:r>
              <a:rPr kumimoji="1" lang="en-US" sz="1200" kern="1200" baseline="0" dirty="0">
                <a:solidFill>
                  <a:schemeClr val="tx1"/>
                </a:solidFill>
                <a:effectLst/>
                <a:latin typeface="Times New Roman" pitchFamily="18" charset="0"/>
                <a:ea typeface="+mn-ea"/>
                <a:cs typeface="+mn-cs"/>
              </a:rPr>
              <a:t> overall profit</a:t>
            </a:r>
            <a:r>
              <a:rPr kumimoji="1" lang="en-US" sz="1200" kern="1200" dirty="0">
                <a:solidFill>
                  <a:schemeClr val="tx1"/>
                </a:solidFill>
                <a:effectLst/>
                <a:latin typeface="Times New Roman" pitchFamily="18" charset="0"/>
                <a:ea typeface="+mn-ea"/>
                <a:cs typeface="+mn-cs"/>
              </a:rPr>
              <a:t>, which is, maximizing revenue benefit from selling electricity both from the direct charge and</a:t>
            </a:r>
            <a:r>
              <a:rPr kumimoji="1" lang="en-US" sz="1200" kern="1200" baseline="0" dirty="0">
                <a:solidFill>
                  <a:schemeClr val="tx1"/>
                </a:solidFill>
                <a:effectLst/>
                <a:latin typeface="Times New Roman" pitchFamily="18" charset="0"/>
                <a:ea typeface="+mn-ea"/>
                <a:cs typeface="+mn-cs"/>
              </a:rPr>
              <a:t> </a:t>
            </a:r>
            <a:r>
              <a:rPr kumimoji="1" lang="en-US" sz="1200" kern="1200" dirty="0">
                <a:solidFill>
                  <a:schemeClr val="tx1"/>
                </a:solidFill>
                <a:effectLst/>
                <a:latin typeface="Times New Roman" pitchFamily="18" charset="0"/>
                <a:ea typeface="+mn-ea"/>
                <a:cs typeface="+mn-cs"/>
              </a:rPr>
              <a:t>the battery minus the cost of buying electricity which is power trading component and maximizing the revenue benefit from meeting the demand</a:t>
            </a:r>
            <a:r>
              <a:rPr kumimoji="1" lang="en-US" sz="1200" kern="1200" baseline="0" dirty="0">
                <a:solidFill>
                  <a:schemeClr val="tx1"/>
                </a:solidFill>
                <a:effectLst/>
                <a:latin typeface="Times New Roman" pitchFamily="18" charset="0"/>
                <a:ea typeface="+mn-ea"/>
                <a:cs typeface="+mn-cs"/>
              </a:rPr>
              <a:t> which is sales component and minimizing </a:t>
            </a:r>
            <a:r>
              <a:rPr kumimoji="1" lang="en-US" sz="1200" kern="1200" dirty="0">
                <a:solidFill>
                  <a:schemeClr val="tx1"/>
                </a:solidFill>
                <a:effectLst/>
                <a:latin typeface="Times New Roman" pitchFamily="18" charset="0"/>
                <a:ea typeface="+mn-ea"/>
                <a:cs typeface="+mn-cs"/>
              </a:rPr>
              <a:t>the cost of opening an EV station and cost of opening the slots</a:t>
            </a:r>
            <a:r>
              <a:rPr kumimoji="1" lang="en-US" sz="1200" kern="1200" baseline="0" dirty="0">
                <a:solidFill>
                  <a:schemeClr val="tx1"/>
                </a:solidFill>
                <a:effectLst/>
                <a:latin typeface="Times New Roman" pitchFamily="18" charset="0"/>
                <a:ea typeface="+mn-ea"/>
                <a:cs typeface="+mn-cs"/>
              </a:rPr>
              <a:t> which is cost component.</a:t>
            </a:r>
          </a:p>
          <a:p>
            <a:pPr marL="171450" marR="0" indent="-171450" algn="l" defTabSz="914400" rtl="0" eaLnBrk="0" fontAlgn="base" latinLnBrk="0" hangingPunct="0">
              <a:lnSpc>
                <a:spcPct val="100000"/>
              </a:lnSpc>
              <a:spcBef>
                <a:spcPct val="0"/>
              </a:spcBef>
              <a:spcAft>
                <a:spcPct val="0"/>
              </a:spcAft>
              <a:buClrTx/>
              <a:buSzTx/>
              <a:buFontTx/>
              <a:buChar char="-"/>
              <a:tabLst/>
              <a:defRPr/>
            </a:pPr>
            <a:r>
              <a:rPr kumimoji="1" lang="en-US" sz="1200" kern="1200" dirty="0">
                <a:solidFill>
                  <a:schemeClr val="tx1"/>
                </a:solidFill>
                <a:effectLst/>
                <a:latin typeface="Times New Roman" pitchFamily="18" charset="0"/>
                <a:ea typeface="+mn-ea"/>
                <a:cs typeface="+mn-cs"/>
              </a:rPr>
              <a:t>Here t is the time period of every 15 minutes and j is the number of stations. </a:t>
            </a:r>
          </a:p>
          <a:p>
            <a:pPr marL="171450" indent="-171450">
              <a:buFontTx/>
              <a:buChar char="-"/>
            </a:pPr>
            <a:r>
              <a:rPr lang="en-US" baseline="0" dirty="0"/>
              <a:t>Parameters are the known values that we use as an input </a:t>
            </a:r>
          </a:p>
          <a:p>
            <a:pPr marL="171450" indent="-171450">
              <a:buFontTx/>
              <a:buChar char="-"/>
            </a:pPr>
            <a:r>
              <a:rPr lang="en-US" baseline="0" dirty="0"/>
              <a:t>Decision variables are unknown values decided by the solver with the help of the parameters and equations.</a:t>
            </a:r>
          </a:p>
          <a:p>
            <a:pPr marL="0" marR="0" indent="0" algn="l" defTabSz="914400" rtl="0" eaLnBrk="0" fontAlgn="base" latinLnBrk="0" hangingPunct="0">
              <a:lnSpc>
                <a:spcPct val="100000"/>
              </a:lnSpc>
              <a:spcBef>
                <a:spcPct val="0"/>
              </a:spcBef>
              <a:spcAft>
                <a:spcPct val="0"/>
              </a:spcAft>
              <a:buClrTx/>
              <a:buSzTx/>
              <a:buFontTx/>
              <a:buNone/>
              <a:tabLst/>
              <a:defRPr/>
            </a:pPr>
            <a:endParaRPr lang="en-US" baseline="0" dirty="0"/>
          </a:p>
        </p:txBody>
      </p:sp>
    </p:spTree>
    <p:extLst>
      <p:ext uri="{BB962C8B-B14F-4D97-AF65-F5344CB8AC3E}">
        <p14:creationId xmlns:p14="http://schemas.microsoft.com/office/powerpoint/2010/main" val="2853958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marL="171450" marR="0" indent="-171450" algn="l" defTabSz="914400" rtl="0" eaLnBrk="0" fontAlgn="base" latinLnBrk="0" hangingPunct="0">
              <a:lnSpc>
                <a:spcPct val="100000"/>
              </a:lnSpc>
              <a:spcBef>
                <a:spcPct val="0"/>
              </a:spcBef>
              <a:spcAft>
                <a:spcPct val="0"/>
              </a:spcAft>
              <a:buClrTx/>
              <a:buSzTx/>
              <a:buFontTx/>
              <a:buChar char="-"/>
              <a:tabLst/>
              <a:defRPr/>
            </a:pPr>
            <a:r>
              <a:rPr kumimoji="1" lang="en-US" sz="1200" kern="1200" dirty="0">
                <a:solidFill>
                  <a:schemeClr val="tx1"/>
                </a:solidFill>
                <a:effectLst/>
                <a:latin typeface="Times New Roman" pitchFamily="18" charset="0"/>
                <a:ea typeface="+mn-ea"/>
                <a:cs typeface="+mn-cs"/>
              </a:rPr>
              <a:t>It is observed that with no operational cost, all the stations are opened, and the number of slots opened are 29 and the total profits generated are 3633.83. </a:t>
            </a:r>
          </a:p>
          <a:p>
            <a:endParaRPr lang="en-US" dirty="0"/>
          </a:p>
        </p:txBody>
      </p:sp>
    </p:spTree>
    <p:extLst>
      <p:ext uri="{BB962C8B-B14F-4D97-AF65-F5344CB8AC3E}">
        <p14:creationId xmlns:p14="http://schemas.microsoft.com/office/powerpoint/2010/main" val="1316160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At a cost of the station and the slots are $0, all 4 main stations have higher number of slots open, Fort Worth, Dallas, Denton and Garland are having a slot count of 6,</a:t>
            </a:r>
            <a:r>
              <a:rPr kumimoji="1" lang="en-US" sz="1200" kern="1200" baseline="0" dirty="0">
                <a:solidFill>
                  <a:schemeClr val="tx1"/>
                </a:solidFill>
                <a:effectLst/>
                <a:latin typeface="Times New Roman" pitchFamily="18" charset="0"/>
                <a:ea typeface="+mn-ea"/>
                <a:cs typeface="+mn-cs"/>
              </a:rPr>
              <a:t> </a:t>
            </a:r>
            <a:r>
              <a:rPr kumimoji="1" lang="en-US" sz="1200" kern="1200" dirty="0">
                <a:solidFill>
                  <a:schemeClr val="tx1"/>
                </a:solidFill>
                <a:effectLst/>
                <a:latin typeface="Times New Roman" pitchFamily="18" charset="0"/>
                <a:ea typeface="+mn-ea"/>
                <a:cs typeface="+mn-cs"/>
              </a:rPr>
              <a:t>5, 4 and 3 respectively. </a:t>
            </a: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baseline="0" dirty="0">
                <a:solidFill>
                  <a:schemeClr val="tx1"/>
                </a:solidFill>
                <a:effectLst/>
                <a:latin typeface="Times New Roman" pitchFamily="18" charset="0"/>
                <a:ea typeface="+mn-ea"/>
                <a:cs typeface="+mn-cs"/>
              </a:rPr>
              <a:t>As the cost reaches 200, the Garland and Denton are closed meaning the cost of opening the slots are higher than the profit they generate.</a:t>
            </a:r>
          </a:p>
        </p:txBody>
      </p:sp>
    </p:spTree>
    <p:extLst>
      <p:ext uri="{BB962C8B-B14F-4D97-AF65-F5344CB8AC3E}">
        <p14:creationId xmlns:p14="http://schemas.microsoft.com/office/powerpoint/2010/main" val="2898400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r>
              <a:rPr kumimoji="1" lang="en-US" sz="1200" kern="1200" dirty="0">
                <a:solidFill>
                  <a:schemeClr val="tx1"/>
                </a:solidFill>
                <a:effectLst/>
                <a:latin typeface="Times New Roman" pitchFamily="18" charset="0"/>
                <a:ea typeface="+mn-ea"/>
                <a:cs typeface="+mn-cs"/>
              </a:rPr>
              <a:t>It is a deterministic model which</a:t>
            </a:r>
            <a:r>
              <a:rPr kumimoji="1" lang="en-US" sz="1200" kern="1200" baseline="0" dirty="0">
                <a:solidFill>
                  <a:schemeClr val="tx1"/>
                </a:solidFill>
                <a:effectLst/>
                <a:latin typeface="Times New Roman" pitchFamily="18" charset="0"/>
                <a:ea typeface="+mn-ea"/>
                <a:cs typeface="+mn-cs"/>
              </a:rPr>
              <a:t> </a:t>
            </a:r>
            <a:r>
              <a:rPr kumimoji="1" lang="en-US" sz="1200" kern="1200" dirty="0">
                <a:solidFill>
                  <a:schemeClr val="tx1"/>
                </a:solidFill>
                <a:effectLst/>
                <a:latin typeface="Times New Roman" pitchFamily="18" charset="0"/>
                <a:ea typeface="+mn-ea"/>
                <a:cs typeface="+mn-cs"/>
              </a:rPr>
              <a:t>does not take uncertainty in to consideration</a:t>
            </a:r>
            <a:r>
              <a:rPr kumimoji="1" lang="en-US" sz="1200" kern="1200" baseline="0" dirty="0">
                <a:solidFill>
                  <a:schemeClr val="tx1"/>
                </a:solidFill>
                <a:effectLst/>
                <a:latin typeface="Times New Roman" pitchFamily="18" charset="0"/>
                <a:ea typeface="+mn-ea"/>
                <a:cs typeface="+mn-cs"/>
              </a:rPr>
              <a:t>.</a:t>
            </a:r>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3718149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lIns="90843" tIns="44625" rIns="90843" bIns="44625"/>
          <a:lstStyle/>
          <a:p>
            <a:pPr eaLnBrk="1" hangingPunct="1"/>
            <a:r>
              <a:rPr lang="en-US" baseline="0" dirty="0"/>
              <a:t>Which leads to the importance of our Post-Proposal Research contribution. </a:t>
            </a:r>
          </a:p>
          <a:p>
            <a:pPr eaLnBrk="1" hangingPunct="1"/>
            <a:endParaRPr lang="en-US" dirty="0"/>
          </a:p>
        </p:txBody>
      </p:sp>
    </p:spTree>
    <p:extLst>
      <p:ext uri="{BB962C8B-B14F-4D97-AF65-F5344CB8AC3E}">
        <p14:creationId xmlns:p14="http://schemas.microsoft.com/office/powerpoint/2010/main" val="2334887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accent1"/>
              </a:buClr>
              <a:buFont typeface="Wingdings" pitchFamily="2" charset="2"/>
              <a:buNone/>
            </a:pPr>
            <a:r>
              <a:rPr lang="en-US" sz="1200" baseline="0" dirty="0">
                <a:solidFill>
                  <a:schemeClr val="tx1"/>
                </a:solidFill>
                <a:latin typeface="Times New Roman" pitchFamily="18" charset="0"/>
              </a:rPr>
              <a:t>In order to overcome the limitations of MILP, we propose </a:t>
            </a:r>
            <a:r>
              <a:rPr lang="en-US" sz="1200" dirty="0">
                <a:latin typeface="Times New Roman" pitchFamily="18" charset="0"/>
              </a:rPr>
              <a:t>A two-stage Design and Analysis of Computer Experiments (DACE) based Approximate Dynamic Programming (ADP) Approach</a:t>
            </a:r>
          </a:p>
        </p:txBody>
      </p:sp>
    </p:spTree>
    <p:extLst>
      <p:ext uri="{BB962C8B-B14F-4D97-AF65-F5344CB8AC3E}">
        <p14:creationId xmlns:p14="http://schemas.microsoft.com/office/powerpoint/2010/main" val="279469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100" dirty="0">
                <a:latin typeface="Times New Roman" pitchFamily="18" charset="0"/>
                <a:cs typeface="Times New Roman" pitchFamily="18" charset="0"/>
              </a:rPr>
              <a:t>The first</a:t>
            </a:r>
            <a:r>
              <a:rPr lang="en-US" sz="1100" baseline="0" dirty="0">
                <a:latin typeface="Times New Roman" pitchFamily="18" charset="0"/>
                <a:cs typeface="Times New Roman" pitchFamily="18" charset="0"/>
              </a:rPr>
              <a:t> stage master problem is </a:t>
            </a:r>
            <a:r>
              <a:rPr lang="en-US" sz="1100" dirty="0">
                <a:latin typeface="Times New Roman" pitchFamily="18" charset="0"/>
                <a:cs typeface="Times New Roman" pitchFamily="18" charset="0"/>
              </a:rPr>
              <a:t>to solve the EV system problem with the expected revenue</a:t>
            </a:r>
            <a:r>
              <a:rPr lang="en-US" sz="1100" baseline="0" dirty="0">
                <a:latin typeface="Times New Roman" pitchFamily="18" charset="0"/>
                <a:cs typeface="Times New Roman" pitchFamily="18" charset="0"/>
              </a:rPr>
              <a:t> obtained from the second stage sub problem.</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1100" baseline="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1100" baseline="0" dirty="0">
                <a:latin typeface="Times New Roman" pitchFamily="18" charset="0"/>
                <a:cs typeface="Times New Roman" pitchFamily="18" charset="0"/>
              </a:rPr>
              <a:t>Here, x </a:t>
            </a:r>
            <a:r>
              <a:rPr lang="en-US" sz="1100" dirty="0">
                <a:latin typeface="Times New Roman" pitchFamily="18" charset="0"/>
                <a:ea typeface="Tahoma" pitchFamily="34" charset="0"/>
                <a:cs typeface="Times New Roman" pitchFamily="18" charset="0"/>
              </a:rPr>
              <a:t>is the</a:t>
            </a:r>
            <a:r>
              <a:rPr lang="en-US" sz="1100" baseline="0" dirty="0">
                <a:latin typeface="Times New Roman" pitchFamily="18" charset="0"/>
                <a:ea typeface="Tahoma" pitchFamily="34" charset="0"/>
                <a:cs typeface="Times New Roman" pitchFamily="18" charset="0"/>
              </a:rPr>
              <a:t> vector of</a:t>
            </a:r>
            <a:r>
              <a:rPr lang="en-US" sz="1100" dirty="0">
                <a:latin typeface="Times New Roman" pitchFamily="18" charset="0"/>
                <a:ea typeface="Tahoma" pitchFamily="34" charset="0"/>
                <a:cs typeface="Times New Roman" pitchFamily="18" charset="0"/>
              </a:rPr>
              <a:t> system design variables,</a:t>
            </a:r>
            <a:r>
              <a:rPr lang="en-US" sz="1100" baseline="0" dirty="0">
                <a:latin typeface="Times New Roman" pitchFamily="18" charset="0"/>
                <a:ea typeface="Tahoma" pitchFamily="34" charset="0"/>
                <a:cs typeface="Times New Roman" pitchFamily="18" charset="0"/>
              </a:rPr>
              <a:t> such as </a:t>
            </a:r>
            <a:r>
              <a:rPr lang="en-US" sz="1200" kern="1200" baseline="0" dirty="0">
                <a:solidFill>
                  <a:schemeClr val="tx1"/>
                </a:solidFill>
                <a:latin typeface="+mn-lt"/>
                <a:ea typeface="+mn-ea"/>
                <a:cs typeface="+mn-cs"/>
              </a:rPr>
              <a:t>the locations of the charging stations and their slots.</a:t>
            </a:r>
            <a:endParaRPr lang="en-US" sz="1100" baseline="0" dirty="0">
              <a:latin typeface="Times New Roman" pitchFamily="18" charset="0"/>
              <a:ea typeface="Tahoma" pitchFamily="34" charset="0"/>
              <a:cs typeface="Times New Roman" pitchFamily="18" charset="0"/>
            </a:endParaRPr>
          </a:p>
          <a:p>
            <a:pPr lvl="0">
              <a:spcBef>
                <a:spcPts val="300"/>
              </a:spcBef>
            </a:pPr>
            <a:r>
              <a:rPr lang="en-US" sz="1100" baseline="0" dirty="0">
                <a:latin typeface="Times New Roman" pitchFamily="18" charset="0"/>
                <a:ea typeface="Tahoma" pitchFamily="34" charset="0"/>
                <a:cs typeface="Times New Roman" pitchFamily="18" charset="0"/>
              </a:rPr>
              <a:t>s </a:t>
            </a:r>
            <a:r>
              <a:rPr lang="en-US" sz="1100" dirty="0">
                <a:latin typeface="Times New Roman" pitchFamily="18" charset="0"/>
                <a:ea typeface="Tahoma" pitchFamily="34" charset="0"/>
                <a:cs typeface="Times New Roman" pitchFamily="18" charset="0"/>
              </a:rPr>
              <a:t>is the vector of initial state variables for the control problem,</a:t>
            </a:r>
            <a:r>
              <a:rPr lang="en-US" sz="1100" baseline="0" dirty="0">
                <a:latin typeface="Times New Roman" pitchFamily="18" charset="0"/>
                <a:ea typeface="Tahoma" pitchFamily="34" charset="0"/>
                <a:cs typeface="Times New Roman" pitchFamily="18" charset="0"/>
              </a:rPr>
              <a:t> such as customer demand and power generation from various sources</a:t>
            </a:r>
            <a:r>
              <a:rPr lang="en-US" sz="1100" dirty="0">
                <a:latin typeface="Times New Roman" pitchFamily="18" charset="0"/>
                <a:cs typeface="Times New Roman" pitchFamily="18" charset="0"/>
              </a:rPr>
              <a:t>.</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11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600"/>
              </a:spcAft>
              <a:buClrTx/>
              <a:buSzTx/>
              <a:buFontTx/>
              <a:buNone/>
              <a:tabLst/>
              <a:defRPr/>
            </a:pPr>
            <a:endParaRPr lang="en-US" sz="11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1100" dirty="0">
                <a:latin typeface="Times New Roman" pitchFamily="18" charset="0"/>
                <a:cs typeface="Times New Roman" pitchFamily="18" charset="0"/>
              </a:rPr>
              <a:t> </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1100" dirty="0">
              <a:latin typeface="Times New Roman" pitchFamily="18" charset="0"/>
              <a:cs typeface="Times New Roman" pitchFamily="18" charset="0"/>
            </a:endParaRPr>
          </a:p>
          <a:p>
            <a:pPr>
              <a:spcAft>
                <a:spcPts val="600"/>
              </a:spcAft>
            </a:pPr>
            <a:endParaRPr lang="en-US" sz="11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8172F-BBAF-4AD3-B1E1-FCE0F3854FB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2644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1" lang="en-US" sz="1200" kern="1200" dirty="0">
                <a:solidFill>
                  <a:schemeClr val="tx1"/>
                </a:solidFill>
                <a:effectLst/>
                <a:latin typeface="Times New Roman" pitchFamily="18" charset="0"/>
                <a:ea typeface="+mn-ea"/>
                <a:cs typeface="+mn-cs"/>
              </a:rPr>
              <a:t>The main objective of this second stage is to solve the dynamic control sub-problem or the revenue</a:t>
            </a:r>
            <a:r>
              <a:rPr kumimoji="1" lang="en-US" sz="1200" kern="1200" baseline="0" dirty="0">
                <a:solidFill>
                  <a:schemeClr val="tx1"/>
                </a:solidFill>
                <a:effectLst/>
                <a:latin typeface="Times New Roman" pitchFamily="18" charset="0"/>
                <a:ea typeface="+mn-ea"/>
                <a:cs typeface="+mn-cs"/>
              </a:rPr>
              <a:t> component</a:t>
            </a:r>
            <a:r>
              <a:rPr kumimoji="1" lang="en-US" sz="1200" kern="1200" dirty="0">
                <a:solidFill>
                  <a:schemeClr val="tx1"/>
                </a:solidFill>
                <a:effectLst/>
                <a:latin typeface="Times New Roman" pitchFamily="18" charset="0"/>
                <a:ea typeface="+mn-ea"/>
                <a:cs typeface="+mn-cs"/>
              </a:rPr>
              <a:t>. </a:t>
            </a:r>
            <a:r>
              <a:rPr lang="en-US" sz="1200" dirty="0">
                <a:latin typeface="Times New Roman" pitchFamily="18" charset="0"/>
                <a:cs typeface="Times New Roman" pitchFamily="18" charset="0"/>
              </a:rPr>
              <a:t>The optimal value</a:t>
            </a:r>
            <a:r>
              <a:rPr lang="en-US" sz="1200" baseline="0" dirty="0">
                <a:latin typeface="Times New Roman" pitchFamily="18" charset="0"/>
                <a:cs typeface="Times New Roman" pitchFamily="18" charset="0"/>
              </a:rPr>
              <a:t> function is minimizing the expected value of </a:t>
            </a:r>
            <a:r>
              <a:rPr lang="en-US" sz="1200" dirty="0">
                <a:latin typeface="Times New Roman" pitchFamily="18" charset="0"/>
                <a:cs typeface="Times New Roman" pitchFamily="18" charset="0"/>
              </a:rPr>
              <a:t>the “cost” objective of control problem</a:t>
            </a:r>
            <a:r>
              <a:rPr lang="en-US" sz="1200" baseline="0" dirty="0">
                <a:latin typeface="Times New Roman" pitchFamily="18" charset="0"/>
                <a:cs typeface="Times New Roman" pitchFamily="18" charset="0"/>
              </a:rPr>
              <a:t> plus </a:t>
            </a:r>
            <a:r>
              <a:rPr lang="en-US" sz="1200" dirty="0">
                <a:latin typeface="Times New Roman" pitchFamily="18" charset="0"/>
                <a:cs typeface="Times New Roman" pitchFamily="18" charset="0"/>
              </a:rPr>
              <a:t>the optimal value function </a:t>
            </a:r>
            <a:r>
              <a:rPr lang="en-US" sz="1200" baseline="0" dirty="0">
                <a:latin typeface="Times New Roman" pitchFamily="18" charset="0"/>
                <a:cs typeface="Times New Roman" pitchFamily="18" charset="0"/>
              </a:rPr>
              <a:t>which has a discount factor to represent the future.</a:t>
            </a:r>
            <a:r>
              <a:rPr kumimoji="1" lang="en-US" sz="1200" kern="1200" baseline="0" dirty="0">
                <a:solidFill>
                  <a:schemeClr val="tx1"/>
                </a:solidFill>
                <a:effectLst/>
                <a:latin typeface="Times New Roman" pitchFamily="18" charset="0"/>
                <a:ea typeface="+mn-ea"/>
                <a:cs typeface="+mn-cs"/>
              </a:rPr>
              <a:t> </a:t>
            </a:r>
            <a:r>
              <a:rPr kumimoji="1" lang="en-US" sz="1200" kern="1200" dirty="0">
                <a:solidFill>
                  <a:schemeClr val="tx1"/>
                </a:solidFill>
                <a:effectLst/>
                <a:latin typeface="Times New Roman" pitchFamily="18" charset="0"/>
                <a:ea typeface="+mn-ea"/>
                <a:cs typeface="+mn-cs"/>
              </a:rPr>
              <a:t>This</a:t>
            </a:r>
            <a:r>
              <a:rPr kumimoji="1" lang="en-US" sz="1200" kern="1200" baseline="0" dirty="0">
                <a:solidFill>
                  <a:schemeClr val="tx1"/>
                </a:solidFill>
                <a:effectLst/>
                <a:latin typeface="Times New Roman" pitchFamily="18" charset="0"/>
                <a:ea typeface="+mn-ea"/>
                <a:cs typeface="+mn-cs"/>
              </a:rPr>
              <a:t> is mainly done in Ying’s paper. And this is the optimal value function</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1" lang="en-US" sz="1200" kern="1200" baseline="0" dirty="0">
              <a:solidFill>
                <a:schemeClr val="tx1"/>
              </a:solidFill>
              <a:effectLst/>
              <a:latin typeface="Times New Roman" pitchFamily="18" charset="0"/>
              <a:ea typeface="+mn-ea"/>
              <a:cs typeface="+mn-cs"/>
            </a:endParaRPr>
          </a:p>
          <a:p>
            <a:pPr marL="0" marR="0" indent="0" algn="l" defTabSz="914400" rtl="0" eaLnBrk="1" fontAlgn="auto" latinLnBrk="0" hangingPunct="1">
              <a:lnSpc>
                <a:spcPct val="100000"/>
              </a:lnSpc>
              <a:spcBef>
                <a:spcPts val="0"/>
              </a:spcBef>
              <a:spcAft>
                <a:spcPts val="600"/>
              </a:spcAft>
              <a:buClrTx/>
              <a:buSzTx/>
              <a:buFontTx/>
              <a:buNone/>
              <a:tabLst/>
              <a:defRPr/>
            </a:pPr>
            <a:r>
              <a:rPr kumimoji="1" lang="en-US" sz="1200" kern="1200" baseline="0" dirty="0">
                <a:solidFill>
                  <a:schemeClr val="tx1"/>
                </a:solidFill>
                <a:effectLst/>
                <a:latin typeface="Times New Roman" pitchFamily="18" charset="0"/>
                <a:ea typeface="+mn-ea"/>
                <a:cs typeface="+mn-cs"/>
              </a:rPr>
              <a:t>Gamma is the discount factor on the previous value. We have used the discount factor of .995 meaning the revenue of this time period is as important as 99.5% as of previous fifteen minute time period. </a:t>
            </a:r>
            <a:r>
              <a:rPr kumimoji="1" lang="en-US" sz="1200" kern="1200" dirty="0">
                <a:solidFill>
                  <a:schemeClr val="tx1"/>
                </a:solidFill>
                <a:effectLst/>
                <a:latin typeface="Times New Roman" pitchFamily="18" charset="0"/>
                <a:ea typeface="+mn-ea"/>
                <a:cs typeface="+mn-cs"/>
              </a:rPr>
              <a:t>The addition of discount factor helps the function to converge in order to seek steady-state optimality.</a:t>
            </a:r>
          </a:p>
          <a:p>
            <a:pPr marL="0" marR="0" indent="0" algn="l" defTabSz="914400" rtl="0" eaLnBrk="1" fontAlgn="auto" latinLnBrk="0" hangingPunct="1">
              <a:lnSpc>
                <a:spcPct val="100000"/>
              </a:lnSpc>
              <a:spcBef>
                <a:spcPts val="0"/>
              </a:spcBef>
              <a:spcAft>
                <a:spcPts val="600"/>
              </a:spcAft>
              <a:buClrTx/>
              <a:buSzTx/>
              <a:buFontTx/>
              <a:buNone/>
              <a:tabLst/>
              <a:defRPr/>
            </a:pPr>
            <a:endParaRPr kumimoji="1" lang="en-US" sz="1200" kern="1200" baseline="0" dirty="0">
              <a:solidFill>
                <a:schemeClr val="tx1"/>
              </a:solidFill>
              <a:effectLst/>
              <a:latin typeface="Times New Roman" pitchFamily="18" charset="0"/>
              <a:ea typeface="+mn-ea"/>
              <a:cs typeface="+mn-cs"/>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1200" dirty="0">
                <a:latin typeface="Times New Roman" pitchFamily="18" charset="0"/>
                <a:cs typeface="Times New Roman" pitchFamily="18" charset="0"/>
              </a:rPr>
              <a:t>In addition, the dynamic control problem is assumed to have stationary system dynamics and many time periods, so that an infinite horizon with continuous-state formulation is appropriate.</a:t>
            </a:r>
          </a:p>
          <a:p>
            <a:pPr marL="0" marR="0" indent="0" algn="l" defTabSz="914400" rtl="0" eaLnBrk="1" fontAlgn="auto" latinLnBrk="0" hangingPunct="1">
              <a:lnSpc>
                <a:spcPct val="100000"/>
              </a:lnSpc>
              <a:spcBef>
                <a:spcPts val="0"/>
              </a:spcBef>
              <a:spcAft>
                <a:spcPts val="600"/>
              </a:spcAft>
              <a:buClrTx/>
              <a:buSzTx/>
              <a:buFontTx/>
              <a:buNone/>
              <a:tabLst/>
              <a:defRPr/>
            </a:pPr>
            <a:endParaRPr kumimoji="1" lang="en-US" sz="1200" kern="1200" baseline="0" dirty="0">
              <a:solidFill>
                <a:schemeClr val="tx1"/>
              </a:solidFill>
              <a:effectLst/>
              <a:latin typeface="Times New Roman" pitchFamily="18" charset="0"/>
              <a:ea typeface="+mn-ea"/>
              <a:cs typeface="+mn-cs"/>
            </a:endParaRPr>
          </a:p>
          <a:p>
            <a:pPr marL="0" marR="0" indent="0" algn="l" defTabSz="914400" rtl="0" eaLnBrk="1" fontAlgn="auto" latinLnBrk="0" hangingPunct="1">
              <a:lnSpc>
                <a:spcPct val="100000"/>
              </a:lnSpc>
              <a:spcBef>
                <a:spcPts val="0"/>
              </a:spcBef>
              <a:spcAft>
                <a:spcPts val="600"/>
              </a:spcAft>
              <a:buClrTx/>
              <a:buSzTx/>
              <a:buFontTx/>
              <a:buNone/>
              <a:tabLst/>
              <a:defRPr/>
            </a:pPr>
            <a:endParaRPr kumimoji="1" lang="en-US"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8172F-BBAF-4AD3-B1E1-FCE0F3854FB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870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lIns="90843" tIns="44625" rIns="90843" bIns="44625"/>
          <a:lstStyle/>
          <a:p>
            <a:pPr eaLnBrk="1" hangingPunct="1"/>
            <a:r>
              <a:rPr lang="en-US" dirty="0"/>
              <a:t>Today at</a:t>
            </a:r>
            <a:r>
              <a:rPr lang="en-US" baseline="0" dirty="0"/>
              <a:t> first I will briefly explain the problem definition. Then I will go over this dissertation contribution. Then I will describe the summary of my proposal, its importance and also its limitation which leads to the importance of Post-Proposal Research. Then, I will mention the methodology we used in our post-proposal research which is a two stage… Then I will present the experimental results. Finally, I will mention about the future work.</a:t>
            </a:r>
            <a:endParaRPr lang="en-US" dirty="0"/>
          </a:p>
        </p:txBody>
      </p:sp>
    </p:spTree>
    <p:extLst>
      <p:ext uri="{BB962C8B-B14F-4D97-AF65-F5344CB8AC3E}">
        <p14:creationId xmlns:p14="http://schemas.microsoft.com/office/powerpoint/2010/main" val="2217817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Times New Roman" pitchFamily="18" charset="0"/>
                <a:cs typeface="Times New Roman" pitchFamily="18" charset="0"/>
              </a:rPr>
              <a:t>We have used his equation to solve our control problem.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8172F-BBAF-4AD3-B1E1-FCE0F3854FB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40084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dirty="0"/>
              <a:t>Since, we cannot</a:t>
            </a:r>
            <a:r>
              <a:rPr lang="en-US" baseline="0" dirty="0"/>
              <a:t> evaluate the quality of our approximate DACE approach in stochastic environment, we employed </a:t>
            </a:r>
            <a:r>
              <a:rPr lang="en-US" sz="1200" baseline="0" dirty="0">
                <a:solidFill>
                  <a:schemeClr val="tx1"/>
                </a:solidFill>
                <a:latin typeface="Times New Roman" pitchFamily="18" charset="0"/>
              </a:rPr>
              <a:t>our approximate DACE approach in deterministic environment to evaluate its quality.</a:t>
            </a:r>
          </a:p>
          <a:p>
            <a:endParaRPr lang="en-US" dirty="0"/>
          </a:p>
        </p:txBody>
      </p:sp>
    </p:spTree>
    <p:extLst>
      <p:ext uri="{BB962C8B-B14F-4D97-AF65-F5344CB8AC3E}">
        <p14:creationId xmlns:p14="http://schemas.microsoft.com/office/powerpoint/2010/main" val="3645755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lIns="90843" tIns="44625" rIns="90843" bIns="44625"/>
          <a:lstStyle/>
          <a:p>
            <a:pPr eaLnBrk="1" hangingPunct="1"/>
            <a:r>
              <a:rPr lang="en-US" baseline="0" dirty="0"/>
              <a:t>Now, I will mention about the methodology we used in our post-proposal research which is a two stage… </a:t>
            </a:r>
          </a:p>
          <a:p>
            <a:pPr eaLnBrk="1" hangingPunct="1"/>
            <a:endParaRPr lang="en-US" dirty="0"/>
          </a:p>
        </p:txBody>
      </p:sp>
    </p:spTree>
    <p:extLst>
      <p:ext uri="{BB962C8B-B14F-4D97-AF65-F5344CB8AC3E}">
        <p14:creationId xmlns:p14="http://schemas.microsoft.com/office/powerpoint/2010/main" val="1195626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pPr marL="0" marR="0" lvl="0" indent="0" algn="l" defTabSz="914400" rtl="0" eaLnBrk="0" fontAlgn="base" latinLnBrk="0" hangingPunct="0">
              <a:lnSpc>
                <a:spcPct val="100000"/>
              </a:lnSpc>
              <a:spcBef>
                <a:spcPct val="0"/>
              </a:spcBef>
              <a:spcAft>
                <a:spcPct val="0"/>
              </a:spcAft>
              <a:buClrTx/>
              <a:buSzTx/>
              <a:buFontTx/>
              <a:buNone/>
              <a:tabLst/>
              <a:defRPr/>
            </a:pPr>
            <a:r>
              <a:rPr lang="en-US" dirty="0"/>
              <a:t>This results in the problem to be </a:t>
            </a:r>
            <a:r>
              <a:rPr kumimoji="1" lang="en-US" sz="1200" baseline="0" dirty="0">
                <a:solidFill>
                  <a:schemeClr val="tx1"/>
                </a:solidFill>
                <a:latin typeface="Times New Roman" pitchFamily="18" charset="0"/>
              </a:rPr>
              <a:t>computationally intractable to solve.</a:t>
            </a:r>
          </a:p>
          <a:p>
            <a:endParaRPr lang="en-US" dirty="0"/>
          </a:p>
        </p:txBody>
      </p:sp>
    </p:spTree>
    <p:extLst>
      <p:ext uri="{BB962C8B-B14F-4D97-AF65-F5344CB8AC3E}">
        <p14:creationId xmlns:p14="http://schemas.microsoft.com/office/powerpoint/2010/main" val="3928166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auto">
              <a:spcBef>
                <a:spcPct val="20000"/>
              </a:spcBef>
              <a:spcAft>
                <a:spcPts val="0"/>
              </a:spcAft>
              <a:buClr>
                <a:schemeClr val="accent1"/>
              </a:buClr>
              <a:buSzPct val="70000"/>
              <a:buFont typeface="Wingdings" panose="05000000000000000000" pitchFamily="2" charset="2"/>
              <a:buNone/>
              <a:defRPr/>
            </a:pPr>
            <a:r>
              <a:rPr lang="en-US" sz="1200" baseline="0" dirty="0">
                <a:solidFill>
                  <a:schemeClr val="tx1"/>
                </a:solidFill>
                <a:latin typeface="Times New Roman" pitchFamily="18" charset="0"/>
              </a:rPr>
              <a:t>Chen et al. (1999) proposed a finite horizon ADP algorithm where they made use of orthogonal array (OA) to sample the state space </a:t>
            </a:r>
          </a:p>
          <a:p>
            <a:pPr marL="0" indent="0" fontAlgn="auto">
              <a:spcBef>
                <a:spcPct val="20000"/>
              </a:spcBef>
              <a:spcAft>
                <a:spcPts val="0"/>
              </a:spcAft>
              <a:buClr>
                <a:schemeClr val="accent1"/>
              </a:buClr>
              <a:buSzPct val="70000"/>
              <a:buFont typeface="Wingdings" panose="05000000000000000000" pitchFamily="2" charset="2"/>
              <a:buNone/>
              <a:defRPr/>
            </a:pPr>
            <a:r>
              <a:rPr lang="en-US" sz="1200" baseline="0" dirty="0">
                <a:solidFill>
                  <a:schemeClr val="tx1"/>
                </a:solidFill>
                <a:latin typeface="Times New Roman" pitchFamily="18" charset="0"/>
              </a:rPr>
              <a:t>and MARS to approximate the value function, aiming to overcome the “curse of dimensionality”. Later on, Chen et al. (2006) summarize this approach as DACE based ADP.</a:t>
            </a:r>
          </a:p>
          <a:p>
            <a:pPr marL="0" indent="0" fontAlgn="auto">
              <a:spcBef>
                <a:spcPct val="20000"/>
              </a:spcBef>
              <a:spcAft>
                <a:spcPts val="0"/>
              </a:spcAft>
              <a:buClr>
                <a:schemeClr val="accent1"/>
              </a:buClr>
              <a:buSzPct val="70000"/>
              <a:buFont typeface="Wingdings" panose="05000000000000000000" pitchFamily="2" charset="2"/>
              <a:buNone/>
              <a:defRPr/>
            </a:pPr>
            <a:endParaRPr lang="en-US" sz="1200" baseline="0" dirty="0">
              <a:solidFill>
                <a:schemeClr val="tx1"/>
              </a:solidFill>
              <a:latin typeface="Times New Roman" pitchFamily="18" charset="0"/>
            </a:endParaRPr>
          </a:p>
          <a:p>
            <a:pPr marL="0" marR="0" indent="0" algn="l" defTabSz="914400" rtl="0" eaLnBrk="0" fontAlgn="auto" latinLnBrk="0" hangingPunct="0">
              <a:lnSpc>
                <a:spcPct val="100000"/>
              </a:lnSpc>
              <a:spcBef>
                <a:spcPct val="20000"/>
              </a:spcBef>
              <a:spcAft>
                <a:spcPts val="0"/>
              </a:spcAft>
              <a:buClr>
                <a:schemeClr val="accent1"/>
              </a:buClr>
              <a:buSzPct val="70000"/>
              <a:buFont typeface="Wingdings" panose="05000000000000000000" pitchFamily="2" charset="2"/>
              <a:buNone/>
              <a:tabLst/>
              <a:defRPr/>
            </a:pPr>
            <a:r>
              <a:rPr lang="en-US" sz="1200" baseline="0" dirty="0" err="1">
                <a:solidFill>
                  <a:schemeClr val="tx1"/>
                </a:solidFill>
                <a:latin typeface="Times New Roman" pitchFamily="18" charset="0"/>
              </a:rPr>
              <a:t>Kulvanitchaiyanunt</a:t>
            </a:r>
            <a:r>
              <a:rPr lang="en-US" sz="1200" baseline="0" dirty="0">
                <a:solidFill>
                  <a:schemeClr val="tx1"/>
                </a:solidFill>
                <a:latin typeface="Times New Roman" pitchFamily="18" charset="0"/>
              </a:rPr>
              <a:t> et al. (2015) studied dynamic control of a system of PHEV charging station utilizing in</a:t>
            </a:r>
            <a:r>
              <a:rPr lang="en-US" sz="1200" baseline="0" dirty="0">
                <a:solidFill>
                  <a:srgbClr val="FF0000"/>
                </a:solidFill>
                <a:latin typeface="Times New Roman" pitchFamily="18" charset="0"/>
              </a:rPr>
              <a:t>finite horizon </a:t>
            </a:r>
            <a:r>
              <a:rPr lang="en-US" sz="1200" baseline="0" dirty="0">
                <a:solidFill>
                  <a:schemeClr val="tx1"/>
                </a:solidFill>
                <a:latin typeface="Times New Roman" pitchFamily="18" charset="0"/>
              </a:rPr>
              <a:t>ADP, which makes a decision for each stage through </a:t>
            </a:r>
            <a:r>
              <a:rPr lang="en-US" sz="1200" baseline="0" dirty="0">
                <a:solidFill>
                  <a:srgbClr val="FF0000"/>
                </a:solidFill>
                <a:latin typeface="Times New Roman" pitchFamily="18" charset="0"/>
              </a:rPr>
              <a:t>linear programming </a:t>
            </a:r>
            <a:r>
              <a:rPr lang="en-US" sz="1200" baseline="0" dirty="0">
                <a:solidFill>
                  <a:schemeClr val="tx1"/>
                </a:solidFill>
                <a:latin typeface="Times New Roman" pitchFamily="18" charset="0"/>
              </a:rPr>
              <a:t>(LP) without considering </a:t>
            </a:r>
            <a:r>
              <a:rPr lang="en-US" sz="1200" baseline="0" dirty="0">
                <a:solidFill>
                  <a:srgbClr val="FF0000"/>
                </a:solidFill>
                <a:latin typeface="Times New Roman" pitchFamily="18" charset="0"/>
              </a:rPr>
              <a:t>uncertainty.</a:t>
            </a:r>
          </a:p>
          <a:p>
            <a:pPr marL="0" marR="0" indent="0" algn="l" defTabSz="914400" rtl="0" eaLnBrk="0" fontAlgn="auto" latinLnBrk="0" hangingPunct="0">
              <a:lnSpc>
                <a:spcPct val="100000"/>
              </a:lnSpc>
              <a:spcBef>
                <a:spcPct val="20000"/>
              </a:spcBef>
              <a:spcAft>
                <a:spcPts val="0"/>
              </a:spcAft>
              <a:buClr>
                <a:schemeClr val="accent1"/>
              </a:buClr>
              <a:buSzPct val="70000"/>
              <a:buFont typeface="Wingdings" panose="05000000000000000000" pitchFamily="2" charset="2"/>
              <a:buNone/>
              <a:tabLst/>
              <a:defRPr/>
            </a:pPr>
            <a:endParaRPr lang="en-US" sz="1200" baseline="0" dirty="0">
              <a:solidFill>
                <a:srgbClr val="FF0000"/>
              </a:solidFill>
              <a:latin typeface="Times New Roman" pitchFamily="18" charset="0"/>
            </a:endParaRPr>
          </a:p>
          <a:p>
            <a:pPr marL="0" indent="0" fontAlgn="auto">
              <a:spcBef>
                <a:spcPct val="20000"/>
              </a:spcBef>
              <a:spcAft>
                <a:spcPts val="0"/>
              </a:spcAft>
              <a:buClr>
                <a:schemeClr val="accent1"/>
              </a:buClr>
              <a:buSzPct val="70000"/>
              <a:buFont typeface="Wingdings" panose="05000000000000000000" pitchFamily="2" charset="2"/>
              <a:buNone/>
              <a:defRPr/>
            </a:pPr>
            <a:r>
              <a:rPr lang="en-US" sz="2000" baseline="0" dirty="0">
                <a:solidFill>
                  <a:schemeClr val="tx1"/>
                </a:solidFill>
                <a:latin typeface="Times New Roman" pitchFamily="18" charset="0"/>
              </a:rPr>
              <a:t>Chen et al. (2017) applied infinite horizon ADP to solve large-scale, high-dimensional, dynamic control system considering the uncertainty.</a:t>
            </a:r>
          </a:p>
          <a:p>
            <a:pPr marL="0" marR="0" indent="0" algn="l" defTabSz="914400" rtl="0" eaLnBrk="0" fontAlgn="auto" latinLnBrk="0" hangingPunct="0">
              <a:lnSpc>
                <a:spcPct val="100000"/>
              </a:lnSpc>
              <a:spcBef>
                <a:spcPct val="20000"/>
              </a:spcBef>
              <a:spcAft>
                <a:spcPts val="0"/>
              </a:spcAft>
              <a:buClr>
                <a:schemeClr val="accent1"/>
              </a:buClr>
              <a:buSzPct val="70000"/>
              <a:buFont typeface="Wingdings" panose="05000000000000000000" pitchFamily="2" charset="2"/>
              <a:buNone/>
              <a:tabLst/>
              <a:defRPr/>
            </a:pPr>
            <a:endParaRPr lang="en-US" sz="1200" baseline="0" dirty="0">
              <a:solidFill>
                <a:srgbClr val="FF0000"/>
              </a:solidFill>
              <a:latin typeface="Times New Roman" pitchFamily="18" charset="0"/>
            </a:endParaRPr>
          </a:p>
          <a:p>
            <a:pPr marL="0" indent="0" fontAlgn="auto">
              <a:spcBef>
                <a:spcPct val="20000"/>
              </a:spcBef>
              <a:spcAft>
                <a:spcPts val="0"/>
              </a:spcAft>
              <a:buClr>
                <a:schemeClr val="accent1"/>
              </a:buClr>
              <a:buSzPct val="70000"/>
              <a:buFont typeface="Wingdings" panose="05000000000000000000" pitchFamily="2" charset="2"/>
              <a:buNone/>
              <a:defRPr/>
            </a:pPr>
            <a:endParaRPr lang="en-US" sz="1200" baseline="0" dirty="0">
              <a:solidFill>
                <a:schemeClr val="tx1"/>
              </a:solidFill>
              <a:latin typeface="Times New Roman" pitchFamily="18" charset="0"/>
            </a:endParaRPr>
          </a:p>
          <a:p>
            <a:endParaRPr lang="en-US" dirty="0"/>
          </a:p>
        </p:txBody>
      </p:sp>
    </p:spTree>
    <p:extLst>
      <p:ext uri="{BB962C8B-B14F-4D97-AF65-F5344CB8AC3E}">
        <p14:creationId xmlns:p14="http://schemas.microsoft.com/office/powerpoint/2010/main" val="762840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r>
              <a:rPr kumimoji="1" lang="en-US" sz="1200" kern="1200" dirty="0">
                <a:solidFill>
                  <a:schemeClr val="tx1"/>
                </a:solidFill>
                <a:effectLst/>
                <a:latin typeface="Times New Roman" pitchFamily="18" charset="0"/>
                <a:ea typeface="+mn-ea"/>
                <a:cs typeface="+mn-cs"/>
              </a:rPr>
              <a:t>Our</a:t>
            </a:r>
            <a:r>
              <a:rPr kumimoji="1" lang="en-US" sz="1200" kern="1200" baseline="0" dirty="0">
                <a:solidFill>
                  <a:schemeClr val="tx1"/>
                </a:solidFill>
                <a:effectLst/>
                <a:latin typeface="Times New Roman" pitchFamily="18" charset="0"/>
                <a:ea typeface="+mn-ea"/>
                <a:cs typeface="+mn-cs"/>
              </a:rPr>
              <a:t> DACE steps can be broken down into mainly 4 steps. </a:t>
            </a:r>
            <a:endParaRPr kumimoji="1" lang="en-US" sz="1200" kern="1200" dirty="0">
              <a:solidFill>
                <a:schemeClr val="tx1"/>
              </a:solidFill>
              <a:effectLst/>
              <a:latin typeface="Times New Roman" pitchFamily="18" charset="0"/>
              <a:ea typeface="+mn-ea"/>
              <a:cs typeface="+mn-cs"/>
            </a:endParaRPr>
          </a:p>
          <a:p>
            <a:r>
              <a:rPr kumimoji="1" lang="en-US" sz="1200" kern="1200" dirty="0">
                <a:solidFill>
                  <a:schemeClr val="tx1"/>
                </a:solidFill>
                <a:effectLst/>
                <a:latin typeface="Times New Roman" pitchFamily="18" charset="0"/>
                <a:ea typeface="+mn-ea"/>
                <a:cs typeface="+mn-cs"/>
              </a:rPr>
              <a:t>1. </a:t>
            </a:r>
          </a:p>
          <a:p>
            <a:r>
              <a:rPr kumimoji="1" lang="en-US" sz="1200" kern="1200" dirty="0">
                <a:solidFill>
                  <a:schemeClr val="tx1"/>
                </a:solidFill>
                <a:effectLst/>
                <a:latin typeface="Times New Roman" pitchFamily="18" charset="0"/>
                <a:ea typeface="+mn-ea"/>
                <a:cs typeface="+mn-cs"/>
              </a:rPr>
              <a:t>2. </a:t>
            </a:r>
          </a:p>
          <a:p>
            <a:r>
              <a:rPr kumimoji="1" lang="en-US" sz="1200" kern="1200" dirty="0">
                <a:solidFill>
                  <a:schemeClr val="tx1"/>
                </a:solidFill>
                <a:effectLst/>
                <a:latin typeface="Times New Roman" pitchFamily="18" charset="0"/>
                <a:ea typeface="+mn-ea"/>
                <a:cs typeface="+mn-cs"/>
              </a:rPr>
              <a:t>3. </a:t>
            </a:r>
          </a:p>
          <a:p>
            <a:r>
              <a:rPr kumimoji="1" lang="en-US" sz="1200" kern="1200" dirty="0">
                <a:solidFill>
                  <a:schemeClr val="tx1"/>
                </a:solidFill>
                <a:effectLst/>
                <a:latin typeface="Times New Roman" pitchFamily="18" charset="0"/>
                <a:ea typeface="+mn-ea"/>
                <a:cs typeface="+mn-cs"/>
              </a:rPr>
              <a:t>4. </a:t>
            </a:r>
          </a:p>
          <a:p>
            <a:endParaRPr kumimoji="1" lang="en-US" sz="1200" kern="1200" dirty="0">
              <a:solidFill>
                <a:schemeClr val="tx1"/>
              </a:solidFill>
              <a:effectLst/>
              <a:latin typeface="Times New Roman" pitchFamily="18" charset="0"/>
              <a:ea typeface="+mn-ea"/>
              <a:cs typeface="+mn-cs"/>
            </a:endParaRPr>
          </a:p>
          <a:p>
            <a:endParaRPr kumimoji="1" lang="en-US" sz="1200" kern="1200" dirty="0">
              <a:solidFill>
                <a:schemeClr val="tx1"/>
              </a:solidFill>
              <a:effectLst/>
              <a:latin typeface="Times New Roman" pitchFamily="18" charset="0"/>
              <a:ea typeface="+mn-ea"/>
              <a:cs typeface="+mn-cs"/>
            </a:endParaRPr>
          </a:p>
          <a:p>
            <a:endParaRPr kumimoji="1" lang="en-US" sz="1200" kern="1200" dirty="0">
              <a:solidFill>
                <a:schemeClr val="tx1"/>
              </a:solidFill>
              <a:effectLst/>
              <a:latin typeface="Times New Roman" pitchFamily="18" charset="0"/>
              <a:ea typeface="+mn-ea"/>
              <a:cs typeface="+mn-cs"/>
            </a:endParaRPr>
          </a:p>
          <a:p>
            <a:endParaRPr lang="en-US" dirty="0"/>
          </a:p>
        </p:txBody>
      </p:sp>
    </p:spTree>
    <p:extLst>
      <p:ext uri="{BB962C8B-B14F-4D97-AF65-F5344CB8AC3E}">
        <p14:creationId xmlns:p14="http://schemas.microsoft.com/office/powerpoint/2010/main" val="3643243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endParaRPr lang="en-US" dirty="0"/>
          </a:p>
        </p:txBody>
      </p:sp>
    </p:spTree>
    <p:extLst>
      <p:ext uri="{BB962C8B-B14F-4D97-AF65-F5344CB8AC3E}">
        <p14:creationId xmlns:p14="http://schemas.microsoft.com/office/powerpoint/2010/main" val="131307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To achieve that objective, we used LHS to generate the design points on MATLAB.</a:t>
            </a: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The fractional values obtained from LHS design are then replaced to values between 0 – 10, indicating the number of slots. </a:t>
            </a: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We decided to create 19 bins that are equally spaced. The first 9 bins i.e. almost half are assigned to zero slots to match our model assumption, and the rest 10 bins are equally distributed from 1 to 10 slots.</a:t>
            </a:r>
          </a:p>
          <a:p>
            <a:endParaRPr lang="en-US" dirty="0"/>
          </a:p>
        </p:txBody>
      </p:sp>
    </p:spTree>
    <p:extLst>
      <p:ext uri="{BB962C8B-B14F-4D97-AF65-F5344CB8AC3E}">
        <p14:creationId xmlns:p14="http://schemas.microsoft.com/office/powerpoint/2010/main" val="287166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a:t>
            </a:r>
          </a:p>
          <a:p>
            <a:pPr marL="0" marR="0" indent="0" algn="l" defTabSz="914400" rtl="0" eaLnBrk="0" fontAlgn="base" latinLnBrk="0" hangingPunct="0">
              <a:lnSpc>
                <a:spcPct val="100000"/>
              </a:lnSpc>
              <a:spcBef>
                <a:spcPct val="0"/>
              </a:spcBef>
              <a:spcAft>
                <a:spcPct val="0"/>
              </a:spcAft>
              <a:buClrTx/>
              <a:buSzTx/>
              <a:buFontTx/>
              <a:buNone/>
              <a:tabLst/>
              <a:defRPr/>
            </a:pPr>
            <a:endParaRPr kumimoji="1" lang="en-US"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In this</a:t>
            </a:r>
            <a:r>
              <a:rPr kumimoji="1" lang="en-US" sz="1200" kern="1200" baseline="0" dirty="0">
                <a:solidFill>
                  <a:schemeClr val="tx1"/>
                </a:solidFill>
                <a:effectLst/>
                <a:latin typeface="Times New Roman" pitchFamily="18" charset="0"/>
                <a:ea typeface="+mn-ea"/>
                <a:cs typeface="+mn-cs"/>
              </a:rPr>
              <a:t> way, we </a:t>
            </a:r>
            <a:r>
              <a:rPr lang="en-US" sz="1200" baseline="0" dirty="0">
                <a:solidFill>
                  <a:schemeClr val="tx1"/>
                </a:solidFill>
                <a:latin typeface="Times New Roman" pitchFamily="18" charset="0"/>
              </a:rPr>
              <a:t>create a design where most of the stations opened lies in between 4 to 7 stations to match our model assumption.</a:t>
            </a:r>
          </a:p>
          <a:p>
            <a:pPr marL="0" marR="0" indent="0" algn="l" defTabSz="914400" rtl="0" eaLnBrk="0" fontAlgn="base" latinLnBrk="0" hangingPunct="0">
              <a:lnSpc>
                <a:spcPct val="100000"/>
              </a:lnSpc>
              <a:spcBef>
                <a:spcPct val="0"/>
              </a:spcBef>
              <a:spcAft>
                <a:spcPct val="0"/>
              </a:spcAft>
              <a:buClrTx/>
              <a:buSzTx/>
              <a:buFontTx/>
              <a:buNone/>
              <a:tabLst/>
              <a:defRPr/>
            </a:pPr>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1699832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In this way, we developed a binned LHS design which</a:t>
            </a:r>
            <a:r>
              <a:rPr kumimoji="1" lang="en-US" sz="1200" kern="1200" baseline="0" dirty="0">
                <a:solidFill>
                  <a:schemeClr val="tx1"/>
                </a:solidFill>
                <a:effectLst/>
                <a:latin typeface="Times New Roman" pitchFamily="18" charset="0"/>
                <a:ea typeface="+mn-ea"/>
                <a:cs typeface="+mn-cs"/>
              </a:rPr>
              <a:t> consists of </a:t>
            </a:r>
            <a:r>
              <a:rPr kumimoji="1" lang="en-US" sz="1200" kern="1200" dirty="0">
                <a:solidFill>
                  <a:schemeClr val="tx1"/>
                </a:solidFill>
                <a:effectLst/>
                <a:latin typeface="Times New Roman" pitchFamily="18" charset="0"/>
                <a:ea typeface="+mn-ea"/>
                <a:cs typeface="+mn-cs"/>
              </a:rPr>
              <a:t>….</a:t>
            </a:r>
          </a:p>
          <a:p>
            <a:pPr marL="0" marR="0" indent="0" algn="l" defTabSz="914400" rtl="0" eaLnBrk="0" fontAlgn="base" latinLnBrk="0" hangingPunct="0">
              <a:lnSpc>
                <a:spcPct val="100000"/>
              </a:lnSpc>
              <a:spcBef>
                <a:spcPct val="0"/>
              </a:spcBef>
              <a:spcAft>
                <a:spcPct val="0"/>
              </a:spcAft>
              <a:buClrTx/>
              <a:buSzTx/>
              <a:buFontTx/>
              <a:buNone/>
              <a:tabLst/>
              <a:defRPr/>
            </a:pPr>
            <a:r>
              <a:rPr lang="en-US" sz="1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Binned Latin Hypercube design generates a binomial distribution which matches our requirement.</a:t>
            </a:r>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3799122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lIns="90843" tIns="44625" rIns="90843" bIns="44625"/>
          <a:lstStyle/>
          <a:p>
            <a:pPr marL="0" marR="0" indent="0" algn="l" defTabSz="914400" rtl="0" eaLnBrk="1" fontAlgn="base" latinLnBrk="0" hangingPunct="1">
              <a:lnSpc>
                <a:spcPct val="100000"/>
              </a:lnSpc>
              <a:spcBef>
                <a:spcPct val="0"/>
              </a:spcBef>
              <a:spcAft>
                <a:spcPct val="0"/>
              </a:spcAft>
              <a:buClrTx/>
              <a:buSzTx/>
              <a:buFontTx/>
              <a:buNone/>
              <a:tabLst/>
              <a:defRPr/>
            </a:pPr>
            <a:r>
              <a:rPr lang="en-US" baseline="0" dirty="0"/>
              <a:t>As, I have already mentioned in my proposal we have assumed 11 potential location of the charging stations such as 1 as Palmer, 2 as Heartland, 3 as Fort Worth and so on.. </a:t>
            </a:r>
            <a:endParaRPr lang="en-US" dirty="0"/>
          </a:p>
          <a:p>
            <a:pPr eaLnBrk="1" hangingPunct="1"/>
            <a:r>
              <a:rPr lang="en-US" dirty="0"/>
              <a:t>Talking</a:t>
            </a:r>
            <a:r>
              <a:rPr lang="en-US" baseline="0" dirty="0"/>
              <a:t> about the problem definition, the first question is where should the charging stations be built?</a:t>
            </a:r>
            <a:endParaRPr lang="en-US" dirty="0"/>
          </a:p>
        </p:txBody>
      </p:sp>
    </p:spTree>
    <p:extLst>
      <p:ext uri="{BB962C8B-B14F-4D97-AF65-F5344CB8AC3E}">
        <p14:creationId xmlns:p14="http://schemas.microsoft.com/office/powerpoint/2010/main" val="16811289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18968306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8172F-BBAF-4AD3-B1E1-FCE0F3854FB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06058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8357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34716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45083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Because curvature was apparent in the scatter plots, MARS algorithm was used to identify piecewise-linear basis </a:t>
            </a:r>
            <a:r>
              <a:rPr kumimoji="1" lang="en-US" sz="1200" kern="1200" dirty="0" err="1">
                <a:solidFill>
                  <a:schemeClr val="tx1"/>
                </a:solidFill>
                <a:effectLst/>
                <a:latin typeface="Times New Roman" pitchFamily="18" charset="0"/>
                <a:ea typeface="+mn-ea"/>
                <a:cs typeface="+mn-cs"/>
              </a:rPr>
              <a:t>functions.</a:t>
            </a:r>
            <a:r>
              <a:rPr lang="en-US" dirty="0" err="1">
                <a:latin typeface="Times New Roman" pitchFamily="18" charset="0"/>
                <a:cs typeface="Times New Roman" pitchFamily="18" charset="0"/>
              </a:rPr>
              <a:t>The</a:t>
            </a:r>
            <a:r>
              <a:rPr lang="en-US" dirty="0">
                <a:latin typeface="Times New Roman" pitchFamily="18" charset="0"/>
                <a:cs typeface="Times New Roman" pitchFamily="18" charset="0"/>
              </a:rPr>
              <a:t> reason</a:t>
            </a:r>
            <a:r>
              <a:rPr lang="en-US" baseline="0" dirty="0">
                <a:latin typeface="Times New Roman" pitchFamily="18" charset="0"/>
                <a:cs typeface="Times New Roman" pitchFamily="18" charset="0"/>
              </a:rPr>
              <a:t> why we include BF (hinge or piecewise linear function) in the model because we have a preliminary model without BF before and it contains non-constant variance (</a:t>
            </a:r>
            <a:r>
              <a:rPr kumimoji="1" lang="en-US" sz="1200" kern="1200" dirty="0">
                <a:solidFill>
                  <a:schemeClr val="tx1"/>
                </a:solidFill>
                <a:effectLst/>
                <a:latin typeface="Times New Roman" pitchFamily="18" charset="0"/>
                <a:ea typeface="+mn-ea"/>
                <a:cs typeface="+mn-cs"/>
              </a:rPr>
              <a:t>the curvature on the residual plot).</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8172F-BBAF-4AD3-B1E1-FCE0F3854FB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49753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Times New Roman" pitchFamily="18" charset="0"/>
                <a:cs typeface="Times New Roman" pitchFamily="18" charset="0"/>
              </a:rPr>
              <a:t>The reason</a:t>
            </a:r>
            <a:r>
              <a:rPr lang="en-US" baseline="0" dirty="0">
                <a:latin typeface="Times New Roman" pitchFamily="18" charset="0"/>
                <a:cs typeface="Times New Roman" pitchFamily="18" charset="0"/>
              </a:rPr>
              <a:t> why we include BF (hinge or piecewise linear function) in the model because we have a preliminary model without BF before and it contains non-constant variance (</a:t>
            </a:r>
            <a:r>
              <a:rPr lang="en-US" sz="1200" kern="1200" dirty="0">
                <a:solidFill>
                  <a:schemeClr val="tx1"/>
                </a:solidFill>
                <a:effectLst/>
                <a:latin typeface="+mn-lt"/>
                <a:ea typeface="+mn-ea"/>
                <a:cs typeface="+mn-cs"/>
              </a:rPr>
              <a:t>the curvature on the residual plot).</a:t>
            </a:r>
          </a:p>
          <a:p>
            <a:endParaRPr lang="en-US" baseline="0" dirty="0">
              <a:latin typeface="Times New Roman" pitchFamily="18" charset="0"/>
              <a:cs typeface="Times New Roman" pitchFamily="18" charset="0"/>
            </a:endParaRPr>
          </a:p>
          <a:p>
            <a:r>
              <a:rPr lang="en-US" baseline="0" dirty="0">
                <a:latin typeface="Times New Roman" pitchFamily="18" charset="0"/>
                <a:cs typeface="Times New Roman" pitchFamily="18" charset="0"/>
              </a:rPr>
              <a:t>BF is obtained by </a:t>
            </a:r>
            <a:r>
              <a:rPr lang="en-US" sz="1200" kern="1200" dirty="0">
                <a:solidFill>
                  <a:schemeClr val="tx1"/>
                </a:solidFill>
                <a:effectLst/>
                <a:latin typeface="+mn-lt"/>
                <a:ea typeface="+mn-ea"/>
                <a:cs typeface="+mn-cs"/>
              </a:rPr>
              <a:t>Multivariate Adaptive Regression Splines (from </a:t>
            </a:r>
            <a:r>
              <a:rPr lang="en-US" sz="1200" kern="1200" dirty="0" err="1">
                <a:solidFill>
                  <a:schemeClr val="tx1"/>
                </a:solidFill>
                <a:effectLst/>
                <a:latin typeface="+mn-lt"/>
                <a:ea typeface="+mn-ea"/>
                <a:cs typeface="+mn-cs"/>
              </a:rPr>
              <a:t>Salford</a:t>
            </a:r>
            <a:r>
              <a:rPr lang="en-US" sz="1200" kern="1200" dirty="0">
                <a:solidFill>
                  <a:schemeClr val="tx1"/>
                </a:solidFill>
                <a:effectLst/>
                <a:latin typeface="+mn-lt"/>
                <a:ea typeface="+mn-ea"/>
                <a:cs typeface="+mn-cs"/>
              </a:rPr>
              <a:t> system modeler) to present the basis function with 2 ways interaction.</a:t>
            </a:r>
          </a:p>
          <a:p>
            <a:endParaRPr lang="en-US" sz="1200" kern="1200" dirty="0">
              <a:solidFill>
                <a:schemeClr val="tx1"/>
              </a:solidFill>
              <a:effectLst/>
              <a:latin typeface="+mn-lt"/>
              <a:ea typeface="+mn-ea"/>
              <a:cs typeface="+mn-cs"/>
            </a:endParaRPr>
          </a:p>
          <a:p>
            <a:r>
              <a:rPr kumimoji="1" lang="en-US" sz="1200" kern="1200" dirty="0">
                <a:solidFill>
                  <a:schemeClr val="tx1"/>
                </a:solidFill>
                <a:effectLst/>
                <a:latin typeface="Times New Roman" pitchFamily="18" charset="0"/>
                <a:ea typeface="+mn-ea"/>
                <a:cs typeface="+mn-cs"/>
              </a:rPr>
              <a:t>MARS, introduced in Friedman (1991), is essentially a linear model with a forward stepwise algorithm to select model terms followed by a backward procedure to prune the model. It fits basis functions composed of single or products of truncated linear functions, with optional smoothing, using linear least squares estimation. Because curvature was apparent in the scatter plots, MARS algorithm was used to identify piecewise-linear basis functions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8172F-BBAF-4AD3-B1E1-FCE0F3854FB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7745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We used </a:t>
            </a:r>
            <a:r>
              <a:rPr kumimoji="1" lang="en-US" sz="1200" kern="1200" dirty="0" err="1">
                <a:solidFill>
                  <a:schemeClr val="tx1"/>
                </a:solidFill>
                <a:effectLst/>
                <a:latin typeface="Times New Roman" pitchFamily="18" charset="0"/>
                <a:ea typeface="+mn-ea"/>
                <a:cs typeface="+mn-cs"/>
              </a:rPr>
              <a:t>Salford</a:t>
            </a:r>
            <a:r>
              <a:rPr kumimoji="1" lang="en-US" sz="1200" kern="1200" dirty="0">
                <a:solidFill>
                  <a:schemeClr val="tx1"/>
                </a:solidFill>
                <a:effectLst/>
                <a:latin typeface="Times New Roman" pitchFamily="18" charset="0"/>
                <a:ea typeface="+mn-ea"/>
                <a:cs typeface="+mn-cs"/>
              </a:rPr>
              <a:t> System to generate the MARS model. Here, we can see a forward stepwise algorithm selected 14 basis functions while a backward procedure pruned 5 basis function</a:t>
            </a:r>
            <a:r>
              <a:rPr kumimoji="1" lang="en-US" sz="1200" kern="1200" baseline="0" dirty="0">
                <a:solidFill>
                  <a:schemeClr val="tx1"/>
                </a:solidFill>
                <a:effectLst/>
                <a:latin typeface="Times New Roman" pitchFamily="18" charset="0"/>
                <a:ea typeface="+mn-ea"/>
                <a:cs typeface="+mn-cs"/>
              </a:rPr>
              <a:t> indicating </a:t>
            </a:r>
            <a:r>
              <a:rPr lang="en-US" sz="1200" baseline="0" dirty="0">
                <a:solidFill>
                  <a:schemeClr val="tx1"/>
                </a:solidFill>
                <a:latin typeface="Times" panose="02020603050405020304" pitchFamily="18" charset="0"/>
                <a:cs typeface="Times" panose="02020603050405020304" pitchFamily="18" charset="0"/>
              </a:rPr>
              <a:t>9 basis functions should be the best size of the fitted model. Also, </a:t>
            </a:r>
            <a:r>
              <a:rPr kumimoji="1" lang="en-US" sz="1200" kern="1200" dirty="0">
                <a:solidFill>
                  <a:schemeClr val="tx1"/>
                </a:solidFill>
                <a:effectLst/>
                <a:latin typeface="Times New Roman" pitchFamily="18" charset="0"/>
                <a:ea typeface="+mn-ea"/>
                <a:cs typeface="+mn-cs"/>
              </a:rPr>
              <a:t>In this study, we observe that non interaction is better than interaction since there is not much of a demand shift because of the stations being far apart from each other. Power trading component in a control problem is a much larger dominating factor as compared to pre allocating wind across the different stations.</a:t>
            </a:r>
          </a:p>
          <a:p>
            <a:pPr marL="0" marR="0" indent="0" algn="l" defTabSz="914400" rtl="0" eaLnBrk="0" fontAlgn="base" latinLnBrk="0" hangingPunct="0">
              <a:lnSpc>
                <a:spcPct val="100000"/>
              </a:lnSpc>
              <a:spcBef>
                <a:spcPct val="0"/>
              </a:spcBef>
              <a:spcAft>
                <a:spcPct val="0"/>
              </a:spcAft>
              <a:buClrTx/>
              <a:buSzTx/>
              <a:buFontTx/>
              <a:buNone/>
              <a:tabLst/>
              <a:defRPr/>
            </a:pPr>
            <a:endParaRPr lang="en-US" sz="1200" baseline="0" dirty="0">
              <a:solidFill>
                <a:schemeClr val="tx1"/>
              </a:solidFill>
              <a:latin typeface="Times" panose="02020603050405020304" pitchFamily="18" charset="0"/>
              <a:cs typeface="Times" panose="02020603050405020304" pitchFamily="18" charset="0"/>
            </a:endParaRPr>
          </a:p>
          <a:p>
            <a:pPr marL="0" marR="0" indent="0" algn="l" defTabSz="914400" rtl="0" eaLnBrk="0" fontAlgn="base" latinLnBrk="0" hangingPunct="0">
              <a:lnSpc>
                <a:spcPct val="100000"/>
              </a:lnSpc>
              <a:spcBef>
                <a:spcPct val="0"/>
              </a:spcBef>
              <a:spcAft>
                <a:spcPct val="0"/>
              </a:spcAft>
              <a:buClrTx/>
              <a:buSzTx/>
              <a:buFontTx/>
              <a:buNone/>
              <a:tabLst/>
              <a:defRPr/>
            </a:pPr>
            <a:r>
              <a:rPr lang="en-US" sz="1200" kern="1200" baseline="0" dirty="0">
                <a:solidFill>
                  <a:schemeClr val="tx1"/>
                </a:solidFill>
                <a:effectLst/>
                <a:latin typeface="Times" panose="02020603050405020304" pitchFamily="18" charset="0"/>
                <a:ea typeface="+mn-ea"/>
                <a:cs typeface="Times" panose="02020603050405020304" pitchFamily="18" charset="0"/>
              </a:rPr>
              <a:t>…….</a:t>
            </a:r>
            <a:endParaRPr lang="en-US" sz="1200" kern="1200" dirty="0">
              <a:solidFill>
                <a:schemeClr val="tx1"/>
              </a:solidFill>
              <a:effectLst/>
              <a:latin typeface="+mn-lt"/>
              <a:ea typeface="+mn-ea"/>
              <a:cs typeface="+mn-cs"/>
            </a:endParaRPr>
          </a:p>
          <a:p>
            <a:pPr marL="0" marR="0" indent="0" algn="l" defTabSz="914400" rtl="0" eaLnBrk="0" fontAlgn="base" latinLnBrk="0" hangingPunct="0">
              <a:lnSpc>
                <a:spcPct val="100000"/>
              </a:lnSpc>
              <a:spcBef>
                <a:spcPct val="0"/>
              </a:spcBef>
              <a:spcAft>
                <a:spcPct val="0"/>
              </a:spcAft>
              <a:buClrTx/>
              <a:buSzTx/>
              <a:buFontTx/>
              <a:buNone/>
              <a:tabLst/>
              <a:defRPr/>
            </a:pPr>
            <a:r>
              <a:rPr lang="en-US" sz="1200" baseline="0" dirty="0">
                <a:solidFill>
                  <a:schemeClr val="tx1"/>
                </a:solidFill>
                <a:latin typeface="Times New Roman" pitchFamily="18" charset="0"/>
              </a:rPr>
              <a:t>The prediction accuracy of the constructed </a:t>
            </a:r>
            <a:r>
              <a:rPr lang="en-US" sz="1200" baseline="0" dirty="0" err="1">
                <a:solidFill>
                  <a:schemeClr val="tx1"/>
                </a:solidFill>
                <a:latin typeface="Times New Roman" pitchFamily="18" charset="0"/>
              </a:rPr>
              <a:t>metamodel</a:t>
            </a:r>
            <a:r>
              <a:rPr lang="en-US" sz="1200" baseline="0" dirty="0">
                <a:solidFill>
                  <a:schemeClr val="tx1"/>
                </a:solidFill>
                <a:latin typeface="Times New Roman" pitchFamily="18" charset="0"/>
              </a:rPr>
              <a:t> is 94.4%. </a:t>
            </a:r>
          </a:p>
          <a:p>
            <a:pPr marL="0" marR="0" indent="0" algn="l" defTabSz="914400" rtl="0" eaLnBrk="0" fontAlgn="base" latinLnBrk="0" hangingPunct="0">
              <a:lnSpc>
                <a:spcPct val="100000"/>
              </a:lnSpc>
              <a:spcBef>
                <a:spcPct val="0"/>
              </a:spcBef>
              <a:spcAft>
                <a:spcPct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8172F-BBAF-4AD3-B1E1-FCE0F3854FBD}" type="slidenum">
              <a:rPr kumimoji="0" lang="en-US" sz="1200" b="0" i="0" u="none" strike="noStrike" kern="1200" cap="none" spc="0" normalizeH="0" baseline="0" noProof="0" smtClean="0">
                <a:ln>
                  <a:noFill/>
                </a:ln>
                <a:solidFill>
                  <a:prstClr val="black"/>
                </a:solidFill>
                <a:effectLst/>
                <a:uLnTx/>
                <a:uFillTx/>
                <a:latin typeface="Calibri"/>
                <a:ea typeface="+mn-ea"/>
                <a:cs typeface="Angsana New" pitchFamily="18" charset="-34"/>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a:ea typeface="+mn-ea"/>
              <a:cs typeface="Angsana New" pitchFamily="18" charset="-34"/>
            </a:endParaRPr>
          </a:p>
        </p:txBody>
      </p:sp>
    </p:spTree>
    <p:extLst>
      <p:ext uri="{BB962C8B-B14F-4D97-AF65-F5344CB8AC3E}">
        <p14:creationId xmlns:p14="http://schemas.microsoft.com/office/powerpoint/2010/main" val="4117975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1200" b="0" baseline="0"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Ananlyzing</a:t>
            </a:r>
            <a:r>
              <a:rPr lang="en-US" sz="1200" b="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Mars equation with individual stations in excel, t</a:t>
            </a:r>
            <a:r>
              <a:rPr kumimoji="1" lang="en-US" sz="1200" kern="1200" dirty="0">
                <a:solidFill>
                  <a:schemeClr val="tx1"/>
                </a:solidFill>
                <a:effectLst/>
                <a:latin typeface="Times New Roman" pitchFamily="18" charset="0"/>
                <a:ea typeface="+mn-ea"/>
                <a:cs typeface="+mn-cs"/>
              </a:rPr>
              <a:t>he obtained best number of slots for Fort Worth, Dallas, Garland and Denton are 5, 5 ,4 and 2 respectively.</a:t>
            </a:r>
          </a:p>
          <a:p>
            <a:pPr marL="0" marR="0" indent="0" algn="l" defTabSz="914400" rtl="0" eaLnBrk="0" fontAlgn="base" latinLnBrk="0" hangingPunct="0">
              <a:lnSpc>
                <a:spcPct val="100000"/>
              </a:lnSpc>
              <a:spcBef>
                <a:spcPct val="0"/>
              </a:spcBef>
              <a:spcAft>
                <a:spcPct val="0"/>
              </a:spcAft>
              <a:buClrTx/>
              <a:buSzTx/>
              <a:buFontTx/>
              <a:buNone/>
              <a:tabLst/>
              <a:defRPr/>
            </a:pPr>
            <a:endParaRPr kumimoji="1" lang="en-US" sz="120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200" baseline="0" dirty="0">
                <a:solidFill>
                  <a:schemeClr val="tx1"/>
                </a:solidFill>
                <a:latin typeface="Times New Roman" pitchFamily="18" charset="0"/>
              </a:rPr>
              <a:t>Gain understanding between input and output relationship using separable curves</a:t>
            </a:r>
            <a:r>
              <a:rPr lang="en-US" sz="1100" baseline="0" dirty="0">
                <a:solidFill>
                  <a:schemeClr val="tx1"/>
                </a:solidFill>
                <a:latin typeface="Times New Roman" pitchFamily="18" charset="0"/>
              </a:rPr>
              <a:t>.</a:t>
            </a:r>
          </a:p>
          <a:p>
            <a:pPr marL="0" marR="0" indent="0" algn="l" defTabSz="914400" rtl="0" eaLnBrk="0" fontAlgn="base" latinLnBrk="0" hangingPunct="0">
              <a:lnSpc>
                <a:spcPct val="100000"/>
              </a:lnSpc>
              <a:spcBef>
                <a:spcPct val="0"/>
              </a:spcBef>
              <a:spcAft>
                <a:spcPct val="0"/>
              </a:spcAft>
              <a:buClrTx/>
              <a:buSzTx/>
              <a:buFontTx/>
              <a:buNone/>
              <a:tabLst/>
              <a:defRPr/>
            </a:pPr>
            <a:endParaRPr lang="en-US" dirty="0"/>
          </a:p>
        </p:txBody>
      </p:sp>
    </p:spTree>
    <p:extLst>
      <p:ext uri="{BB962C8B-B14F-4D97-AF65-F5344CB8AC3E}">
        <p14:creationId xmlns:p14="http://schemas.microsoft.com/office/powerpoint/2010/main" val="40914741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3782312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lIns="90843" tIns="44625" rIns="90843" bIns="44625"/>
          <a:lstStyle/>
          <a:p>
            <a:pPr eaLnBrk="1" hangingPunct="1"/>
            <a:r>
              <a:rPr lang="en-US" dirty="0"/>
              <a:t>Then the other questions is how many….. Slots are basically</a:t>
            </a:r>
            <a:r>
              <a:rPr lang="en-US" baseline="0" dirty="0"/>
              <a:t> the charging port where the electric vehicles are charged.</a:t>
            </a:r>
            <a:endParaRPr lang="en-US" dirty="0"/>
          </a:p>
        </p:txBody>
      </p:sp>
    </p:spTree>
    <p:extLst>
      <p:ext uri="{BB962C8B-B14F-4D97-AF65-F5344CB8AC3E}">
        <p14:creationId xmlns:p14="http://schemas.microsoft.com/office/powerpoint/2010/main" val="774595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a:t>
                </a:r>
              </a:p>
              <a:p>
                <a:endParaRPr kumimoji="1" lang="en-US" sz="1200" kern="1200" dirty="0">
                  <a:solidFill>
                    <a:schemeClr val="tx1"/>
                  </a:solidFill>
                  <a:effectLst/>
                  <a:latin typeface="Times New Roman" pitchFamily="18" charset="0"/>
                  <a:ea typeface="+mn-ea"/>
                  <a:cs typeface="+mn-cs"/>
                </a:endParaRPr>
              </a:p>
              <a:p>
                <a:r>
                  <a:rPr kumimoji="1" lang="en-US" sz="1200" kern="1200" dirty="0">
                    <a:solidFill>
                      <a:schemeClr val="tx1"/>
                    </a:solidFill>
                    <a:effectLst/>
                    <a:latin typeface="Times New Roman" pitchFamily="18" charset="0"/>
                    <a:ea typeface="+mn-ea"/>
                    <a:cs typeface="+mn-cs"/>
                  </a:rPr>
                  <a:t>Thus,</a:t>
                </a:r>
                <a:r>
                  <a:rPr kumimoji="1" lang="en-US" sz="1200" kern="1200" baseline="0" dirty="0">
                    <a:solidFill>
                      <a:schemeClr val="tx1"/>
                    </a:solidFill>
                    <a:effectLst/>
                    <a:latin typeface="Times New Roman" pitchFamily="18" charset="0"/>
                    <a:ea typeface="+mn-ea"/>
                    <a:cs typeface="+mn-cs"/>
                  </a:rPr>
                  <a:t> t</a:t>
                </a:r>
                <a:r>
                  <a:rPr kumimoji="1" lang="en-US" sz="1200" kern="1200" dirty="0">
                    <a:solidFill>
                      <a:schemeClr val="tx1"/>
                    </a:solidFill>
                    <a:effectLst/>
                    <a:latin typeface="Times New Roman" pitchFamily="18" charset="0"/>
                    <a:ea typeface="+mn-ea"/>
                    <a:cs typeface="+mn-cs"/>
                  </a:rPr>
                  <a:t>his</a:t>
                </a:r>
                <a:r>
                  <a:rPr kumimoji="1" lang="en-US" sz="1200" kern="1200" baseline="0" dirty="0">
                    <a:solidFill>
                      <a:schemeClr val="tx1"/>
                    </a:solidFill>
                    <a:effectLst/>
                    <a:latin typeface="Times New Roman" pitchFamily="18" charset="0"/>
                    <a:ea typeface="+mn-ea"/>
                    <a:cs typeface="+mn-cs"/>
                  </a:rPr>
                  <a:t> </a:t>
                </a:r>
                <a:r>
                  <a:rPr kumimoji="1" lang="en-US" sz="1200" kern="1200" dirty="0">
                    <a:solidFill>
                      <a:schemeClr val="tx1"/>
                    </a:solidFill>
                    <a:effectLst/>
                    <a:latin typeface="Times New Roman" pitchFamily="18" charset="0"/>
                    <a:ea typeface="+mn-ea"/>
                    <a:cs typeface="+mn-cs"/>
                  </a:rPr>
                  <a:t>obtained </a:t>
                </a:r>
                <a14:m>
                  <m:oMath xmlns:m="http://schemas.openxmlformats.org/officeDocument/2006/math">
                    <m:sSub>
                      <m:sSubPr>
                        <m:ctrlPr>
                          <a:rPr kumimoji="1" lang="en-US" sz="1200" i="1" kern="1200">
                            <a:solidFill>
                              <a:schemeClr val="tx1"/>
                            </a:solidFill>
                            <a:effectLst/>
                            <a:latin typeface="Cambria Math" panose="02040503050406030204" pitchFamily="18" charset="0"/>
                            <a:ea typeface="+mn-ea"/>
                            <a:cs typeface="+mn-cs"/>
                          </a:rPr>
                        </m:ctrlPr>
                      </m:sSubPr>
                      <m:e>
                        <m:r>
                          <a:rPr kumimoji="1" lang="en-US" sz="1200" i="1" kern="1200">
                            <a:solidFill>
                              <a:schemeClr val="tx1"/>
                            </a:solidFill>
                            <a:effectLst/>
                            <a:latin typeface="Cambria Math" panose="02040503050406030204" pitchFamily="18" charset="0"/>
                            <a:ea typeface="+mn-ea"/>
                            <a:cs typeface="+mn-cs"/>
                          </a:rPr>
                          <m:t>𝑍</m:t>
                        </m:r>
                      </m:e>
                      <m:sub>
                        <m:r>
                          <a:rPr kumimoji="1" lang="en-US" sz="1200" i="1" kern="1200">
                            <a:solidFill>
                              <a:schemeClr val="tx1"/>
                            </a:solidFill>
                            <a:effectLst/>
                            <a:latin typeface="Cambria Math" panose="02040503050406030204" pitchFamily="18" charset="0"/>
                            <a:ea typeface="+mn-ea"/>
                            <a:cs typeface="+mn-cs"/>
                          </a:rPr>
                          <m:t>𝐷𝐴</m:t>
                        </m:r>
                      </m:sub>
                    </m:sSub>
                  </m:oMath>
                </a14:m>
                <a:r>
                  <a:rPr kumimoji="1" lang="en-US" sz="1200" kern="1200" dirty="0">
                    <a:solidFill>
                      <a:schemeClr val="tx1"/>
                    </a:solidFill>
                    <a:effectLst/>
                    <a:latin typeface="Times New Roman" pitchFamily="18" charset="0"/>
                    <a:ea typeface="+mn-ea"/>
                    <a:cs typeface="+mn-cs"/>
                  </a:rPr>
                  <a:t> and </a:t>
                </a:r>
                <a14:m>
                  <m:oMath xmlns:m="http://schemas.openxmlformats.org/officeDocument/2006/math">
                    <m:sSup>
                      <m:sSupPr>
                        <m:ctrlPr>
                          <a:rPr kumimoji="1" lang="en-US" sz="1200" i="1" kern="1200">
                            <a:solidFill>
                              <a:schemeClr val="tx1"/>
                            </a:solidFill>
                            <a:effectLst/>
                            <a:latin typeface="Cambria Math" panose="02040503050406030204" pitchFamily="18" charset="0"/>
                            <a:ea typeface="+mn-ea"/>
                            <a:cs typeface="+mn-cs"/>
                          </a:rPr>
                        </m:ctrlPr>
                      </m:sSupPr>
                      <m:e>
                        <m:r>
                          <a:rPr kumimoji="1" lang="en-US" sz="1200" i="1" kern="1200">
                            <a:solidFill>
                              <a:schemeClr val="tx1"/>
                            </a:solidFill>
                            <a:effectLst/>
                            <a:latin typeface="Cambria Math" panose="02040503050406030204" pitchFamily="18" charset="0"/>
                            <a:ea typeface="+mn-ea"/>
                            <a:cs typeface="+mn-cs"/>
                          </a:rPr>
                          <m:t>𝑥</m:t>
                        </m:r>
                      </m:e>
                      <m:sup>
                        <m:r>
                          <a:rPr kumimoji="1" lang="en-US" sz="1200" i="1" kern="1200">
                            <a:solidFill>
                              <a:schemeClr val="tx1"/>
                            </a:solidFill>
                            <a:effectLst/>
                            <a:latin typeface="Cambria Math" panose="02040503050406030204" pitchFamily="18" charset="0"/>
                            <a:ea typeface="+mn-ea"/>
                            <a:cs typeface="+mn-cs"/>
                          </a:rPr>
                          <m:t>∗</m:t>
                        </m:r>
                      </m:sup>
                    </m:sSup>
                    <m:r>
                      <a:rPr kumimoji="1" lang="en-US" sz="1200" kern="1200">
                        <a:solidFill>
                          <a:schemeClr val="tx1"/>
                        </a:solidFill>
                        <a:effectLst/>
                        <a:latin typeface="Cambria Math" panose="02040503050406030204" pitchFamily="18" charset="0"/>
                        <a:ea typeface="+mn-ea"/>
                        <a:cs typeface="+mn-cs"/>
                      </a:rPr>
                      <m:t>, </m:t>
                    </m:r>
                    <m:sSup>
                      <m:sSupPr>
                        <m:ctrlPr>
                          <a:rPr kumimoji="1" lang="en-US" sz="1200" i="1" kern="1200">
                            <a:solidFill>
                              <a:schemeClr val="tx1"/>
                            </a:solidFill>
                            <a:effectLst/>
                            <a:latin typeface="Cambria Math" panose="02040503050406030204" pitchFamily="18" charset="0"/>
                            <a:ea typeface="+mn-ea"/>
                            <a:cs typeface="+mn-cs"/>
                          </a:rPr>
                        </m:ctrlPr>
                      </m:sSupPr>
                      <m:e>
                        <m:r>
                          <a:rPr kumimoji="1" lang="en-US" sz="1200" i="1" kern="1200">
                            <a:solidFill>
                              <a:schemeClr val="tx1"/>
                            </a:solidFill>
                            <a:effectLst/>
                            <a:latin typeface="Cambria Math" panose="02040503050406030204" pitchFamily="18" charset="0"/>
                            <a:ea typeface="+mn-ea"/>
                            <a:cs typeface="+mn-cs"/>
                          </a:rPr>
                          <m:t>𝑁𝑠</m:t>
                        </m:r>
                      </m:e>
                      <m:sup>
                        <m:r>
                          <a:rPr kumimoji="1" lang="en-US" sz="1200" i="1" kern="1200">
                            <a:solidFill>
                              <a:schemeClr val="tx1"/>
                            </a:solidFill>
                            <a:effectLst/>
                            <a:latin typeface="Cambria Math" panose="02040503050406030204" pitchFamily="18" charset="0"/>
                            <a:ea typeface="+mn-ea"/>
                            <a:cs typeface="+mn-cs"/>
                          </a:rPr>
                          <m:t>∗</m:t>
                        </m:r>
                      </m:sup>
                    </m:sSup>
                  </m:oMath>
                </a14:m>
                <a:r>
                  <a:rPr kumimoji="1" lang="en-US" sz="1200" kern="1200" dirty="0">
                    <a:solidFill>
                      <a:schemeClr val="tx1"/>
                    </a:solidFill>
                    <a:effectLst/>
                    <a:latin typeface="Times New Roman" pitchFamily="18" charset="0"/>
                    <a:ea typeface="+mn-ea"/>
                    <a:cs typeface="+mn-cs"/>
                  </a:rPr>
                  <a:t> are the solutions to our first stage EV system master problem.  </a:t>
                </a:r>
              </a:p>
              <a:p>
                <a:endParaRPr lang="en-US" dirty="0"/>
              </a:p>
            </p:txBody>
          </p:sp>
        </mc:Choice>
        <mc:Fallback xmlns="">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Thus,</a:t>
                </a:r>
                <a:r>
                  <a:rPr kumimoji="1" lang="en-US" sz="1200" kern="1200" baseline="0" dirty="0" smtClean="0">
                    <a:solidFill>
                      <a:schemeClr val="tx1"/>
                    </a:solidFill>
                    <a:effectLst/>
                    <a:latin typeface="Times New Roman" pitchFamily="18" charset="0"/>
                    <a:ea typeface="+mn-ea"/>
                    <a:cs typeface="+mn-cs"/>
                  </a:rPr>
                  <a:t> t</a:t>
                </a:r>
                <a:r>
                  <a:rPr kumimoji="1" lang="en-US" sz="1200" kern="1200" dirty="0" smtClean="0">
                    <a:solidFill>
                      <a:schemeClr val="tx1"/>
                    </a:solidFill>
                    <a:effectLst/>
                    <a:latin typeface="Times New Roman" pitchFamily="18" charset="0"/>
                    <a:ea typeface="+mn-ea"/>
                    <a:cs typeface="+mn-cs"/>
                  </a:rPr>
                  <a:t>his</a:t>
                </a:r>
                <a:r>
                  <a:rPr kumimoji="1" lang="en-US" sz="1200" kern="1200" baseline="0" dirty="0" smtClean="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obtained </a:t>
                </a:r>
                <a:r>
                  <a:rPr kumimoji="1" lang="en-US" sz="1200" i="0" kern="1200">
                    <a:solidFill>
                      <a:schemeClr val="tx1"/>
                    </a:solidFill>
                    <a:effectLst/>
                    <a:latin typeface="Times New Roman" pitchFamily="18" charset="0"/>
                    <a:ea typeface="+mn-ea"/>
                    <a:cs typeface="+mn-cs"/>
                  </a:rPr>
                  <a:t>𝑍_𝐷𝐴</a:t>
                </a:r>
                <a:r>
                  <a:rPr kumimoji="1" lang="en-US" sz="1200" kern="1200" dirty="0">
                    <a:solidFill>
                      <a:schemeClr val="tx1"/>
                    </a:solidFill>
                    <a:effectLst/>
                    <a:latin typeface="Times New Roman" pitchFamily="18" charset="0"/>
                    <a:ea typeface="+mn-ea"/>
                    <a:cs typeface="+mn-cs"/>
                  </a:rPr>
                  <a:t> and </a:t>
                </a:r>
                <a:r>
                  <a:rPr kumimoji="1" lang="en-US" sz="1200" i="0" kern="1200">
                    <a:solidFill>
                      <a:schemeClr val="tx1"/>
                    </a:solidFill>
                    <a:effectLst/>
                    <a:latin typeface="Times New Roman" pitchFamily="18" charset="0"/>
                    <a:ea typeface="+mn-ea"/>
                    <a:cs typeface="+mn-cs"/>
                  </a:rPr>
                  <a:t>𝑥^∗, 〖𝑁𝑠〗^∗</a:t>
                </a:r>
                <a:r>
                  <a:rPr kumimoji="1" lang="en-US" sz="1200" kern="1200" dirty="0">
                    <a:solidFill>
                      <a:schemeClr val="tx1"/>
                    </a:solidFill>
                    <a:effectLst/>
                    <a:latin typeface="Times New Roman" pitchFamily="18" charset="0"/>
                    <a:ea typeface="+mn-ea"/>
                    <a:cs typeface="+mn-cs"/>
                  </a:rPr>
                  <a:t> are the solutions to our first stage EV system master problem.  </a:t>
                </a:r>
              </a:p>
              <a:p>
                <a:endParaRPr lang="en-US" dirty="0"/>
              </a:p>
            </p:txBody>
          </p:sp>
        </mc:Fallback>
      </mc:AlternateContent>
    </p:spTree>
    <p:extLst>
      <p:ext uri="{BB962C8B-B14F-4D97-AF65-F5344CB8AC3E}">
        <p14:creationId xmlns:p14="http://schemas.microsoft.com/office/powerpoint/2010/main" val="3156487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23591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0"/>
              </a:spcBef>
              <a:spcAft>
                <a:spcPct val="0"/>
              </a:spcAft>
              <a:buClrTx/>
              <a:buSzTx/>
              <a:buFontTx/>
              <a:buNone/>
              <a:tabLst/>
              <a:defRPr/>
            </a:pPr>
            <a:endParaRPr lang="en-US" dirty="0"/>
          </a:p>
        </p:txBody>
      </p:sp>
    </p:spTree>
    <p:extLst>
      <p:ext uri="{BB962C8B-B14F-4D97-AF65-F5344CB8AC3E}">
        <p14:creationId xmlns:p14="http://schemas.microsoft.com/office/powerpoint/2010/main" val="10556320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lIns="90843" tIns="44625" rIns="90843" bIns="44625"/>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baseline="0" dirty="0"/>
              <a:t>Now I will present the experimental results. </a:t>
            </a:r>
            <a:endParaRPr lang="en-US" dirty="0"/>
          </a:p>
        </p:txBody>
      </p:sp>
    </p:spTree>
    <p:extLst>
      <p:ext uri="{BB962C8B-B14F-4D97-AF65-F5344CB8AC3E}">
        <p14:creationId xmlns:p14="http://schemas.microsoft.com/office/powerpoint/2010/main" val="6066560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a:t>
            </a:r>
          </a:p>
          <a:p>
            <a:pPr marL="0" marR="0" indent="0" algn="l" defTabSz="914400" rtl="0" eaLnBrk="0" fontAlgn="base" latinLnBrk="0" hangingPunct="0">
              <a:lnSpc>
                <a:spcPct val="100000"/>
              </a:lnSpc>
              <a:spcBef>
                <a:spcPct val="0"/>
              </a:spcBef>
              <a:spcAft>
                <a:spcPct val="0"/>
              </a:spcAft>
              <a:buClrTx/>
              <a:buSzTx/>
              <a:buFontTx/>
              <a:buNone/>
              <a:tabLst/>
              <a:defRPr/>
            </a:pPr>
            <a:endParaRPr kumimoji="1" lang="en-US"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The profit distribution between Dallas, Fort Worth, Garland and Denton are 47%, 43%, 6% and 4% respectively </a:t>
            </a:r>
            <a:r>
              <a:rPr kumimoji="1" lang="en-US" sz="1200" b="1" kern="1200" dirty="0">
                <a:solidFill>
                  <a:schemeClr val="tx1"/>
                </a:solidFill>
                <a:effectLst/>
                <a:latin typeface="Times New Roman" pitchFamily="18" charset="0"/>
                <a:ea typeface="+mn-ea"/>
                <a:cs typeface="+mn-cs"/>
              </a:rPr>
              <a:t>indicating Dallas to be the most profitable station, followed by Fort Worth, Garland, and Denton. </a:t>
            </a:r>
          </a:p>
          <a:p>
            <a:pPr marL="0" marR="0" indent="0" algn="l" defTabSz="914400" rtl="0" eaLnBrk="0" fontAlgn="base" latinLnBrk="0" hangingPunct="0">
              <a:lnSpc>
                <a:spcPct val="100000"/>
              </a:lnSpc>
              <a:spcBef>
                <a:spcPct val="0"/>
              </a:spcBef>
              <a:spcAft>
                <a:spcPct val="0"/>
              </a:spcAft>
              <a:buClrTx/>
              <a:buSzTx/>
              <a:buFontTx/>
              <a:buNone/>
              <a:tabLst/>
              <a:defRPr/>
            </a:pPr>
            <a:endParaRPr kumimoji="1" lang="en-US" sz="1200" kern="1200" dirty="0">
              <a:solidFill>
                <a:schemeClr val="tx1"/>
              </a:solidFill>
              <a:effectLst/>
              <a:latin typeface="Times New Roman" pitchFamily="18" charset="0"/>
              <a:ea typeface="+mn-ea"/>
              <a:cs typeface="+mn-cs"/>
            </a:endParaRPr>
          </a:p>
          <a:p>
            <a:endParaRPr lang="en-US" dirty="0"/>
          </a:p>
        </p:txBody>
      </p:sp>
    </p:spTree>
    <p:extLst>
      <p:ext uri="{BB962C8B-B14F-4D97-AF65-F5344CB8AC3E}">
        <p14:creationId xmlns:p14="http://schemas.microsoft.com/office/powerpoint/2010/main" val="27051721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Same four stations are the ones</a:t>
            </a:r>
            <a:r>
              <a:rPr kumimoji="1" lang="en-US" sz="1200" kern="1200" baseline="0" dirty="0">
                <a:solidFill>
                  <a:schemeClr val="tx1"/>
                </a:solidFill>
                <a:effectLst/>
                <a:latin typeface="Times New Roman" pitchFamily="18" charset="0"/>
                <a:ea typeface="+mn-ea"/>
                <a:cs typeface="+mn-cs"/>
              </a:rPr>
              <a:t> to be opened.</a:t>
            </a:r>
            <a:endParaRPr kumimoji="1" lang="en-US" sz="1200" kern="1200" dirty="0">
              <a:solidFill>
                <a:schemeClr val="tx1"/>
              </a:solidFill>
              <a:effectLst/>
              <a:latin typeface="Times New Roman" pitchFamily="18" charset="0"/>
              <a:ea typeface="+mn-ea"/>
              <a:cs typeface="+mn-cs"/>
            </a:endParaRPr>
          </a:p>
          <a:p>
            <a:r>
              <a:rPr kumimoji="1" lang="en-US" sz="1200" kern="1200" dirty="0">
                <a:solidFill>
                  <a:schemeClr val="tx1"/>
                </a:solidFill>
                <a:effectLst/>
                <a:latin typeface="Times New Roman" pitchFamily="18" charset="0"/>
                <a:ea typeface="+mn-ea"/>
                <a:cs typeface="+mn-cs"/>
              </a:rPr>
              <a:t>As mentioned earlier, the best known ADP design built are Dallas, Fort</a:t>
            </a:r>
            <a:r>
              <a:rPr kumimoji="1" lang="en-US" sz="1200" kern="1200" baseline="0" dirty="0">
                <a:solidFill>
                  <a:schemeClr val="tx1"/>
                </a:solidFill>
                <a:effectLst/>
                <a:latin typeface="Times New Roman" pitchFamily="18" charset="0"/>
                <a:ea typeface="+mn-ea"/>
                <a:cs typeface="+mn-cs"/>
              </a:rPr>
              <a:t> Worth</a:t>
            </a:r>
            <a:r>
              <a:rPr kumimoji="1" lang="en-US" sz="1200" kern="1200" dirty="0">
                <a:solidFill>
                  <a:schemeClr val="tx1"/>
                </a:solidFill>
                <a:effectLst/>
                <a:latin typeface="Times New Roman" pitchFamily="18" charset="0"/>
                <a:ea typeface="+mn-ea"/>
                <a:cs typeface="+mn-cs"/>
              </a:rPr>
              <a:t>, Garland and Denton with their number of slots being opened are 5, 5, 4 and 2, respectively whereas the best known MILP design built are Forth Worth, Dallas, Garland and Denton with their number of slots being opened are 5, 4, 3 and 1, respectively</a:t>
            </a:r>
            <a:r>
              <a:rPr kumimoji="1" lang="en-US" sz="1200" kern="1200" baseline="0" dirty="0">
                <a:solidFill>
                  <a:schemeClr val="tx1"/>
                </a:solidFill>
                <a:effectLst/>
                <a:latin typeface="Times New Roman" pitchFamily="18" charset="0"/>
                <a:ea typeface="+mn-ea"/>
                <a:cs typeface="+mn-cs"/>
              </a:rPr>
              <a:t> where as DACE MILP has …. </a:t>
            </a:r>
            <a:endParaRPr lang="en-US" dirty="0"/>
          </a:p>
        </p:txBody>
      </p:sp>
    </p:spTree>
    <p:extLst>
      <p:ext uri="{BB962C8B-B14F-4D97-AF65-F5344CB8AC3E}">
        <p14:creationId xmlns:p14="http://schemas.microsoft.com/office/powerpoint/2010/main" val="38423039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When DACE ADP design and MILP design are solved using ADP approach, the profit obtained is $2132.14 and $1973.35 respectively. We can see an improvement of approximately 8% in the solution obtained from ADP design compared to that of MILP design</a:t>
            </a:r>
            <a:r>
              <a:rPr kumimoji="1" lang="en-US" sz="1200" kern="1200" baseline="0" dirty="0">
                <a:solidFill>
                  <a:schemeClr val="tx1"/>
                </a:solidFill>
                <a:effectLst/>
                <a:latin typeface="Times New Roman" pitchFamily="18" charset="0"/>
                <a:ea typeface="+mn-ea"/>
                <a:cs typeface="+mn-cs"/>
              </a:rPr>
              <a:t> </a:t>
            </a:r>
            <a:r>
              <a:rPr kumimoji="1" lang="en-US" sz="1200" kern="1200" dirty="0">
                <a:solidFill>
                  <a:schemeClr val="tx1"/>
                </a:solidFill>
                <a:effectLst/>
                <a:latin typeface="Times New Roman" pitchFamily="18" charset="0"/>
                <a:ea typeface="+mn-ea"/>
                <a:cs typeface="+mn-cs"/>
              </a:rPr>
              <a:t>indicating when uncertainty is considered, DACE ADP design provides the better solution. </a:t>
            </a:r>
            <a:endParaRPr lang="en-US" dirty="0"/>
          </a:p>
          <a:p>
            <a:pPr marL="0" marR="0" indent="0" algn="l" defTabSz="914400" rtl="0" eaLnBrk="0" fontAlgn="base" latinLnBrk="0" hangingPunct="0">
              <a:lnSpc>
                <a:spcPct val="100000"/>
              </a:lnSpc>
              <a:spcBef>
                <a:spcPct val="0"/>
              </a:spcBef>
              <a:spcAft>
                <a:spcPct val="0"/>
              </a:spcAft>
              <a:buClrTx/>
              <a:buSzTx/>
              <a:buFontTx/>
              <a:buNone/>
              <a:tabLst/>
              <a:defRPr/>
            </a:pPr>
            <a:r>
              <a:rPr lang="en-US" baseline="0" dirty="0">
                <a:solidFill>
                  <a:schemeClr val="tx1"/>
                </a:solidFill>
                <a:latin typeface="Times New Roman" pitchFamily="18" charset="0"/>
              </a:rPr>
              <a:t>An improvement 8.06% in the solution, indicating when uncertainty is considered, DACE ADP design provides the better solution. </a:t>
            </a:r>
            <a:endParaRPr lang="en-US" b="1"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9971130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baseline="0" dirty="0">
                <a:solidFill>
                  <a:schemeClr val="tx1"/>
                </a:solidFill>
                <a:latin typeface="Times New Roman" pitchFamily="18" charset="0"/>
              </a:rPr>
              <a:t>The results provides near optimal solutions with a loss of 0.41% justifying the effectiveness of the developed DACE framework</a:t>
            </a:r>
            <a:r>
              <a:rPr lang="en-US" sz="1400" baseline="0" dirty="0">
                <a:solidFill>
                  <a:schemeClr val="tx1"/>
                </a:solidFill>
                <a:latin typeface="Times New Roman" pitchFamily="18" charset="0"/>
              </a:rPr>
              <a:t>.</a:t>
            </a:r>
            <a:endParaRPr lang="en-US" sz="1400" b="1"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r>
              <a:rPr kumimoji="1" lang="en-US" sz="1200" kern="1200" dirty="0">
                <a:solidFill>
                  <a:schemeClr val="tx1"/>
                </a:solidFill>
                <a:effectLst/>
                <a:latin typeface="Times New Roman" pitchFamily="18" charset="0"/>
                <a:ea typeface="+mn-ea"/>
                <a:cs typeface="+mn-cs"/>
              </a:rPr>
              <a:t>Thus, we can</a:t>
            </a:r>
            <a:r>
              <a:rPr kumimoji="1" lang="en-US" sz="1200" kern="1200" baseline="0" dirty="0">
                <a:solidFill>
                  <a:schemeClr val="tx1"/>
                </a:solidFill>
                <a:effectLst/>
                <a:latin typeface="Times New Roman" pitchFamily="18" charset="0"/>
                <a:ea typeface="+mn-ea"/>
                <a:cs typeface="+mn-cs"/>
              </a:rPr>
              <a:t> argue that DACE approach is not only the solution approach but probably near optimal solution approach.</a:t>
            </a:r>
            <a:endParaRPr lang="en-US" dirty="0"/>
          </a:p>
        </p:txBody>
      </p:sp>
    </p:spTree>
    <p:extLst>
      <p:ext uri="{BB962C8B-B14F-4D97-AF65-F5344CB8AC3E}">
        <p14:creationId xmlns:p14="http://schemas.microsoft.com/office/powerpoint/2010/main" val="34564330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28228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lIns="90843" tIns="44625" rIns="90843" bIns="44625"/>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baseline="0" dirty="0"/>
              <a:t>Now, I will mention about the future work.</a:t>
            </a:r>
            <a:endParaRPr lang="en-US" dirty="0"/>
          </a:p>
          <a:p>
            <a:pPr eaLnBrk="1" hangingPunct="1"/>
            <a:endParaRPr lang="en-US" dirty="0"/>
          </a:p>
        </p:txBody>
      </p:sp>
    </p:spTree>
    <p:extLst>
      <p:ext uri="{BB962C8B-B14F-4D97-AF65-F5344CB8AC3E}">
        <p14:creationId xmlns:p14="http://schemas.microsoft.com/office/powerpoint/2010/main" val="313524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lIns="90843" tIns="44625" rIns="90843" bIns="44625"/>
          <a:lstStyle/>
          <a:p>
            <a:pPr eaLnBrk="1" hangingPunct="1"/>
            <a:r>
              <a:rPr kumimoji="1" lang="en-US" sz="1200" kern="1200" dirty="0">
                <a:solidFill>
                  <a:schemeClr val="tx1"/>
                </a:solidFill>
                <a:effectLst/>
                <a:latin typeface="Times New Roman" pitchFamily="18" charset="0"/>
                <a:ea typeface="+mn-ea"/>
                <a:cs typeface="+mn-cs"/>
              </a:rPr>
              <a:t>Power trading component - revenue benefit from selling electricity from our grid to the other grid.</a:t>
            </a:r>
          </a:p>
          <a:p>
            <a:pPr eaLnBrk="1" hangingPunct="1"/>
            <a:r>
              <a:rPr kumimoji="1" lang="en-US" sz="1200" kern="1200" dirty="0">
                <a:solidFill>
                  <a:schemeClr val="tx1"/>
                </a:solidFill>
                <a:effectLst/>
                <a:latin typeface="Times New Roman" pitchFamily="18" charset="0"/>
                <a:ea typeface="+mn-ea"/>
                <a:cs typeface="+mn-cs"/>
              </a:rPr>
              <a:t>Sales component - revenue benefit from meeting the demand of EV vehicle</a:t>
            </a:r>
            <a:endParaRPr lang="en-US" dirty="0"/>
          </a:p>
        </p:txBody>
      </p:sp>
    </p:spTree>
    <p:extLst>
      <p:ext uri="{BB962C8B-B14F-4D97-AF65-F5344CB8AC3E}">
        <p14:creationId xmlns:p14="http://schemas.microsoft.com/office/powerpoint/2010/main" val="23631672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38641712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r>
              <a:rPr kumimoji="1" lang="en-US" sz="1200" kern="1200" dirty="0">
                <a:solidFill>
                  <a:schemeClr val="tx1"/>
                </a:solidFill>
                <a:effectLst/>
                <a:latin typeface="Times New Roman" pitchFamily="18" charset="0"/>
                <a:ea typeface="+mn-ea"/>
                <a:cs typeface="+mn-cs"/>
              </a:rPr>
              <a:t>Moreover, I would like to thank my friends for assisting me one or the other way. Ying,</a:t>
            </a:r>
            <a:r>
              <a:rPr kumimoji="1" lang="en-US" sz="1200" kern="1200" baseline="0" dirty="0">
                <a:solidFill>
                  <a:schemeClr val="tx1"/>
                </a:solidFill>
                <a:effectLst/>
                <a:latin typeface="Times New Roman" pitchFamily="18" charset="0"/>
                <a:ea typeface="+mn-ea"/>
                <a:cs typeface="+mn-cs"/>
              </a:rPr>
              <a:t> </a:t>
            </a:r>
            <a:r>
              <a:rPr kumimoji="1" lang="en-US" sz="1200" kern="1200" baseline="0" dirty="0" err="1">
                <a:solidFill>
                  <a:schemeClr val="tx1"/>
                </a:solidFill>
                <a:effectLst/>
                <a:latin typeface="Times New Roman" pitchFamily="18" charset="0"/>
                <a:ea typeface="+mn-ea"/>
                <a:cs typeface="+mn-cs"/>
              </a:rPr>
              <a:t>Raghavendra</a:t>
            </a:r>
            <a:r>
              <a:rPr kumimoji="1" lang="en-US" sz="1200" kern="1200" baseline="0" dirty="0">
                <a:solidFill>
                  <a:schemeClr val="tx1"/>
                </a:solidFill>
                <a:effectLst/>
                <a:latin typeface="Times New Roman" pitchFamily="18" charset="0"/>
                <a:ea typeface="+mn-ea"/>
                <a:cs typeface="+mn-cs"/>
              </a:rPr>
              <a:t>, </a:t>
            </a:r>
            <a:r>
              <a:rPr kumimoji="1" lang="en-US" sz="1200" kern="1200" baseline="0" dirty="0" err="1">
                <a:solidFill>
                  <a:schemeClr val="tx1"/>
                </a:solidFill>
                <a:effectLst/>
                <a:latin typeface="Times New Roman" pitchFamily="18" charset="0"/>
                <a:ea typeface="+mn-ea"/>
                <a:cs typeface="+mn-cs"/>
              </a:rPr>
              <a:t>Mewan</a:t>
            </a:r>
            <a:r>
              <a:rPr kumimoji="1" lang="en-US" sz="1200" kern="1200" baseline="0" dirty="0">
                <a:solidFill>
                  <a:schemeClr val="tx1"/>
                </a:solidFill>
                <a:effectLst/>
                <a:latin typeface="Times New Roman" pitchFamily="18" charset="0"/>
                <a:ea typeface="+mn-ea"/>
                <a:cs typeface="+mn-cs"/>
              </a:rPr>
              <a:t> and Aditya helped me in writing papers. </a:t>
            </a:r>
          </a:p>
          <a:p>
            <a:endParaRPr kumimoji="1" lang="en-US" sz="1200" kern="1200" baseline="0" dirty="0">
              <a:solidFill>
                <a:schemeClr val="tx1"/>
              </a:solidFill>
              <a:effectLst/>
              <a:latin typeface="Times New Roman" pitchFamily="18" charset="0"/>
              <a:ea typeface="+mn-ea"/>
              <a:cs typeface="+mn-cs"/>
            </a:endParaRPr>
          </a:p>
          <a:p>
            <a:r>
              <a:rPr kumimoji="1" lang="en-US" sz="1200" kern="1200" baseline="0" dirty="0">
                <a:solidFill>
                  <a:schemeClr val="tx1"/>
                </a:solidFill>
                <a:effectLst/>
                <a:latin typeface="Times New Roman" pitchFamily="18" charset="0"/>
                <a:ea typeface="+mn-ea"/>
                <a:cs typeface="+mn-cs"/>
              </a:rPr>
              <a:t>Dr. </a:t>
            </a:r>
            <a:r>
              <a:rPr kumimoji="1" lang="en-US" sz="1200" kern="1200" baseline="0" dirty="0" err="1">
                <a:solidFill>
                  <a:schemeClr val="tx1"/>
                </a:solidFill>
                <a:effectLst/>
                <a:latin typeface="Times New Roman" pitchFamily="18" charset="0"/>
                <a:ea typeface="+mn-ea"/>
                <a:cs typeface="+mn-cs"/>
              </a:rPr>
              <a:t>Imrhan</a:t>
            </a:r>
            <a:r>
              <a:rPr kumimoji="1" lang="en-US" sz="1200" kern="1200" baseline="0" dirty="0">
                <a:solidFill>
                  <a:schemeClr val="tx1"/>
                </a:solidFill>
                <a:effectLst/>
                <a:latin typeface="Times New Roman" pitchFamily="18" charset="0"/>
                <a:ea typeface="+mn-ea"/>
                <a:cs typeface="+mn-cs"/>
              </a:rPr>
              <a:t> - Class registration, figure out master degree, complete the degree plan successfully</a:t>
            </a:r>
          </a:p>
          <a:p>
            <a:endParaRPr kumimoji="1" lang="en-US" sz="1200" kern="1200" baseline="0" dirty="0">
              <a:solidFill>
                <a:schemeClr val="tx1"/>
              </a:solidFill>
              <a:effectLst/>
              <a:latin typeface="Times New Roman" pitchFamily="18" charset="0"/>
              <a:ea typeface="+mn-ea"/>
              <a:cs typeface="+mn-cs"/>
            </a:endParaRPr>
          </a:p>
          <a:p>
            <a:r>
              <a:rPr kumimoji="1" lang="en-US" sz="1200" kern="1200" dirty="0">
                <a:solidFill>
                  <a:schemeClr val="tx1"/>
                </a:solidFill>
                <a:effectLst/>
                <a:latin typeface="Times New Roman" pitchFamily="18" charset="0"/>
                <a:ea typeface="+mn-ea"/>
                <a:cs typeface="+mn-cs"/>
              </a:rPr>
              <a:t>My committee members for the support, guidance and valuable comments for the improvement of my research. </a:t>
            </a:r>
          </a:p>
          <a:p>
            <a:endParaRPr kumimoji="1" lang="en-US" sz="1200" kern="1200" baseline="0" dirty="0">
              <a:solidFill>
                <a:schemeClr val="tx1"/>
              </a:solidFill>
              <a:effectLst/>
              <a:latin typeface="Times New Roman" pitchFamily="18" charset="0"/>
              <a:ea typeface="+mn-ea"/>
              <a:cs typeface="+mn-cs"/>
            </a:endParaRPr>
          </a:p>
          <a:p>
            <a:r>
              <a:rPr kumimoji="1" lang="en-US" sz="1200" kern="1200" dirty="0">
                <a:solidFill>
                  <a:schemeClr val="tx1"/>
                </a:solidFill>
                <a:effectLst/>
                <a:latin typeface="Times New Roman" pitchFamily="18" charset="0"/>
                <a:ea typeface="+mn-ea"/>
                <a:cs typeface="+mn-cs"/>
              </a:rPr>
              <a:t>I would like to express my sincere appreciation to my supervising professors, Dr. Jay Rosenberger and Dr. Victoria Chen, for their guidance, support and enthusiastic encouragement throughout this research. I appreciate them for providing me with these very interesting projects. They were always there to provide necessary assistance and academic resources. </a:t>
            </a:r>
            <a:r>
              <a:rPr kumimoji="1" lang="en-US" sz="1200" kern="1200" dirty="0" err="1">
                <a:solidFill>
                  <a:schemeClr val="tx1"/>
                </a:solidFill>
                <a:effectLst/>
                <a:latin typeface="Times New Roman" pitchFamily="18" charset="0"/>
                <a:ea typeface="+mn-ea"/>
                <a:cs typeface="+mn-cs"/>
              </a:rPr>
              <a:t>Dr</a:t>
            </a:r>
            <a:r>
              <a:rPr kumimoji="1" lang="en-US" sz="1200" kern="1200" dirty="0">
                <a:solidFill>
                  <a:schemeClr val="tx1"/>
                </a:solidFill>
                <a:effectLst/>
                <a:latin typeface="Times New Roman" pitchFamily="18" charset="0"/>
                <a:ea typeface="+mn-ea"/>
                <a:cs typeface="+mn-cs"/>
              </a:rPr>
              <a:t>, Chen helped me with the funding for Summer 2016. I really appreciate everything</a:t>
            </a:r>
            <a:r>
              <a:rPr kumimoji="1" lang="en-US" sz="1200" kern="1200" baseline="0" dirty="0">
                <a:solidFill>
                  <a:schemeClr val="tx1"/>
                </a:solidFill>
                <a:effectLst/>
                <a:latin typeface="Times New Roman" pitchFamily="18" charset="0"/>
                <a:ea typeface="+mn-ea"/>
                <a:cs typeface="+mn-cs"/>
              </a:rPr>
              <a:t> that you have done to me. </a:t>
            </a:r>
            <a:endParaRPr lang="en-US" dirty="0"/>
          </a:p>
        </p:txBody>
      </p:sp>
    </p:spTree>
    <p:extLst>
      <p:ext uri="{BB962C8B-B14F-4D97-AF65-F5344CB8AC3E}">
        <p14:creationId xmlns:p14="http://schemas.microsoft.com/office/powerpoint/2010/main" val="35210001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13832423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37622057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5691416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lIns="90843" tIns="44625" rIns="90843" bIns="44625"/>
          <a:lstStyle/>
          <a:p>
            <a:pPr marL="171450" indent="-171450" eaLnBrk="1" hangingPunct="1">
              <a:buFontTx/>
              <a:buChar char="-"/>
            </a:pPr>
            <a:r>
              <a:rPr kumimoji="1" lang="en-US" sz="1200" b="0" i="0" kern="1200" baseline="0" dirty="0">
                <a:solidFill>
                  <a:schemeClr val="tx1"/>
                </a:solidFill>
                <a:effectLst/>
                <a:latin typeface="Times New Roman" pitchFamily="18" charset="0"/>
                <a:ea typeface="+mn-ea"/>
                <a:cs typeface="+mn-cs"/>
              </a:rPr>
              <a:t>EPA – Environmental Protection Agency</a:t>
            </a:r>
            <a:endParaRPr lang="en-US" b="1" baseline="0" dirty="0"/>
          </a:p>
          <a:p>
            <a:pPr marL="171450" indent="-171450" eaLnBrk="1" hangingPunct="1">
              <a:buFontTx/>
              <a:buChar char="-"/>
            </a:pPr>
            <a:r>
              <a:rPr lang="en-US" b="0" baseline="0" dirty="0"/>
              <a:t>that leads to the importance of getting easy access to charging facility which is the main goal of this research.</a:t>
            </a:r>
            <a:endParaRPr lang="en-US" b="0" dirty="0"/>
          </a:p>
          <a:p>
            <a:pPr eaLnBrk="1" hangingPunct="1"/>
            <a:endParaRPr lang="en-US" b="1" dirty="0"/>
          </a:p>
        </p:txBody>
      </p:sp>
    </p:spTree>
    <p:extLst>
      <p:ext uri="{BB962C8B-B14F-4D97-AF65-F5344CB8AC3E}">
        <p14:creationId xmlns:p14="http://schemas.microsoft.com/office/powerpoint/2010/main" val="10327637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b="1" i="1" kern="1200" dirty="0">
                <a:solidFill>
                  <a:srgbClr val="FF0000"/>
                </a:solidFill>
                <a:effectLst/>
                <a:latin typeface="Times New Roman" pitchFamily="18" charset="0"/>
                <a:ea typeface="+mn-ea"/>
                <a:cs typeface="+mn-cs"/>
              </a:rPr>
              <a:t>-</a:t>
            </a:r>
            <a:r>
              <a:rPr kumimoji="1" lang="en-US" sz="1200" b="1" i="0" kern="1200" dirty="0">
                <a:solidFill>
                  <a:srgbClr val="FF0000"/>
                </a:solidFill>
                <a:effectLst/>
                <a:latin typeface="Times New Roman" pitchFamily="18" charset="0"/>
                <a:ea typeface="+mn-ea"/>
                <a:cs typeface="+mn-cs"/>
              </a:rPr>
              <a:t>Initially we obtain energy from wind</a:t>
            </a:r>
            <a:r>
              <a:rPr kumimoji="1" lang="en-US" sz="1200" b="1" i="0" kern="1200" baseline="0" dirty="0">
                <a:solidFill>
                  <a:srgbClr val="FF0000"/>
                </a:solidFill>
                <a:effectLst/>
                <a:latin typeface="Times New Roman" pitchFamily="18" charset="0"/>
                <a:ea typeface="+mn-ea"/>
                <a:cs typeface="+mn-cs"/>
              </a:rPr>
              <a:t> and </a:t>
            </a:r>
            <a:r>
              <a:rPr kumimoji="1" lang="en-US" sz="1200" b="1" i="0" kern="1200" dirty="0">
                <a:solidFill>
                  <a:srgbClr val="FF0000"/>
                </a:solidFill>
                <a:effectLst/>
                <a:latin typeface="Times New Roman" pitchFamily="18" charset="0"/>
                <a:ea typeface="+mn-ea"/>
                <a:cs typeface="+mn-cs"/>
              </a:rPr>
              <a:t>solar energy generation </a:t>
            </a: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b="1" kern="1200" dirty="0">
                <a:solidFill>
                  <a:schemeClr val="tx1"/>
                </a:solidFill>
                <a:effectLst/>
                <a:latin typeface="Times New Roman" pitchFamily="18" charset="0"/>
                <a:ea typeface="+mn-ea"/>
                <a:cs typeface="+mn-cs"/>
              </a:rPr>
              <a:t>-stored in the</a:t>
            </a:r>
            <a:r>
              <a:rPr kumimoji="1" lang="en-US" sz="1200" b="1" kern="1200" baseline="0" dirty="0">
                <a:solidFill>
                  <a:schemeClr val="tx1"/>
                </a:solidFill>
                <a:effectLst/>
                <a:latin typeface="Times New Roman" pitchFamily="18" charset="0"/>
                <a:ea typeface="+mn-ea"/>
                <a:cs typeface="+mn-cs"/>
              </a:rPr>
              <a:t> </a:t>
            </a:r>
            <a:r>
              <a:rPr kumimoji="1" lang="en-US" sz="1200" b="1" kern="1200" dirty="0">
                <a:solidFill>
                  <a:schemeClr val="tx1"/>
                </a:solidFill>
                <a:effectLst/>
                <a:latin typeface="Times New Roman" pitchFamily="18" charset="0"/>
                <a:ea typeface="+mn-ea"/>
                <a:cs typeface="+mn-cs"/>
              </a:rPr>
              <a:t> charger</a:t>
            </a:r>
            <a:endParaRPr kumimoji="1" lang="en-US" sz="1200" b="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-store excessive energy in the </a:t>
            </a:r>
            <a:r>
              <a:rPr kumimoji="1" lang="en-US" sz="1200" b="1" kern="1200" dirty="0">
                <a:solidFill>
                  <a:schemeClr val="tx1"/>
                </a:solidFill>
                <a:effectLst/>
                <a:latin typeface="Times New Roman" pitchFamily="18" charset="0"/>
                <a:ea typeface="+mn-ea"/>
                <a:cs typeface="+mn-cs"/>
              </a:rPr>
              <a:t>battery storage </a:t>
            </a:r>
            <a:r>
              <a:rPr kumimoji="1" lang="en-US" sz="1200" kern="1200" dirty="0">
                <a:solidFill>
                  <a:schemeClr val="tx1"/>
                </a:solidFill>
                <a:effectLst/>
                <a:latin typeface="Times New Roman" pitchFamily="18" charset="0"/>
                <a:ea typeface="+mn-ea"/>
                <a:cs typeface="+mn-cs"/>
              </a:rPr>
              <a:t>unit. </a:t>
            </a: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a:t>
            </a:r>
            <a:r>
              <a:rPr kumimoji="1" lang="en-US" sz="1200" b="1" kern="1200" dirty="0">
                <a:solidFill>
                  <a:schemeClr val="tx1"/>
                </a:solidFill>
                <a:effectLst/>
                <a:latin typeface="Times New Roman" pitchFamily="18" charset="0"/>
                <a:ea typeface="+mn-ea"/>
                <a:cs typeface="+mn-cs"/>
              </a:rPr>
              <a:t>satisfy the demand </a:t>
            </a:r>
            <a:endParaRPr kumimoji="1" lang="en-US"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-if</a:t>
            </a:r>
            <a:r>
              <a:rPr kumimoji="1" lang="en-US" sz="1200" kern="1200" baseline="0" dirty="0">
                <a:solidFill>
                  <a:schemeClr val="tx1"/>
                </a:solidFill>
                <a:effectLst/>
                <a:latin typeface="Times New Roman" pitchFamily="18" charset="0"/>
                <a:ea typeface="+mn-ea"/>
                <a:cs typeface="+mn-cs"/>
              </a:rPr>
              <a:t> the energy insufficient</a:t>
            </a:r>
            <a:r>
              <a:rPr kumimoji="1" lang="en-US" sz="1200" kern="1200" dirty="0">
                <a:solidFill>
                  <a:schemeClr val="tx1"/>
                </a:solidFill>
                <a:effectLst/>
                <a:latin typeface="Times New Roman" pitchFamily="18" charset="0"/>
                <a:ea typeface="+mn-ea"/>
                <a:cs typeface="+mn-cs"/>
              </a:rPr>
              <a:t> bought </a:t>
            </a:r>
            <a:r>
              <a:rPr kumimoji="1" lang="en-US" sz="1200" b="1" kern="1200" dirty="0">
                <a:solidFill>
                  <a:schemeClr val="tx1"/>
                </a:solidFill>
                <a:effectLst/>
                <a:latin typeface="Times New Roman" pitchFamily="18" charset="0"/>
                <a:ea typeface="+mn-ea"/>
                <a:cs typeface="+mn-cs"/>
              </a:rPr>
              <a:t>from the external power grid</a:t>
            </a:r>
            <a:r>
              <a:rPr kumimoji="1" lang="en-US"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-excess energy </a:t>
            </a:r>
            <a:r>
              <a:rPr kumimoji="1" lang="en-US" sz="1200" b="1" kern="1200" dirty="0">
                <a:solidFill>
                  <a:schemeClr val="tx1"/>
                </a:solidFill>
                <a:effectLst/>
                <a:latin typeface="Times New Roman" pitchFamily="18" charset="0"/>
                <a:ea typeface="+mn-ea"/>
                <a:cs typeface="+mn-cs"/>
              </a:rPr>
              <a:t>sold back to the external power grid </a:t>
            </a: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b="0" kern="1200" dirty="0">
                <a:solidFill>
                  <a:schemeClr val="tx1"/>
                </a:solidFill>
                <a:effectLst/>
                <a:latin typeface="Times New Roman" pitchFamily="18" charset="0"/>
                <a:ea typeface="+mn-ea"/>
                <a:cs typeface="+mn-cs"/>
              </a:rPr>
              <a:t>- The idea is to buy when the cost low and sell when it is high. </a:t>
            </a:r>
          </a:p>
          <a:p>
            <a:endParaRPr lang="en-US" dirty="0"/>
          </a:p>
        </p:txBody>
      </p:sp>
    </p:spTree>
    <p:extLst>
      <p:ext uri="{BB962C8B-B14F-4D97-AF65-F5344CB8AC3E}">
        <p14:creationId xmlns:p14="http://schemas.microsoft.com/office/powerpoint/2010/main" val="3024777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0512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74501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NAS due to its</a:t>
            </a:r>
            <a:r>
              <a:rPr lang="en-US" baseline="0" dirty="0"/>
              <a:t> </a:t>
            </a:r>
            <a:r>
              <a:rPr lang="en-US" dirty="0"/>
              <a:t>high efficiency and long life ( 4500 Cycles)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Other battery</a:t>
            </a:r>
            <a:r>
              <a:rPr lang="en-US" baseline="0" dirty="0"/>
              <a:t> type </a:t>
            </a:r>
            <a:r>
              <a:rPr lang="en-US" dirty="0"/>
              <a:t>Li-ion, NiMH- Nickel Metal Hydride,</a:t>
            </a:r>
            <a:r>
              <a:rPr lang="en-US" baseline="0" dirty="0"/>
              <a:t> </a:t>
            </a:r>
            <a:r>
              <a:rPr lang="en-US" dirty="0"/>
              <a:t>Lead acid Flooded-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Maximum Battery Capacity considered at 2 days reserve for 1 slot is 3.6 MWh/slot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Minimum level of battery capacity is 20% of maximum battery capacity for 1 slot is 720 kWh/slot</a:t>
            </a:r>
          </a:p>
          <a:p>
            <a:endParaRPr lang="en-US" dirty="0"/>
          </a:p>
        </p:txBody>
      </p:sp>
    </p:spTree>
    <p:extLst>
      <p:ext uri="{BB962C8B-B14F-4D97-AF65-F5344CB8AC3E}">
        <p14:creationId xmlns:p14="http://schemas.microsoft.com/office/powerpoint/2010/main" val="2037154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lIns="90843" tIns="44625" rIns="90843" bIns="44625"/>
          <a:lstStyle/>
          <a:p>
            <a:pPr eaLnBrk="1" hangingPunct="1"/>
            <a:r>
              <a:rPr lang="en-US" dirty="0"/>
              <a:t>Now </a:t>
            </a:r>
            <a:r>
              <a:rPr lang="en-US" baseline="0" dirty="0"/>
              <a:t>I will go over this dissertation contribution. </a:t>
            </a:r>
          </a:p>
          <a:p>
            <a:pPr eaLnBrk="1" hangingPunct="1"/>
            <a:endParaRPr lang="en-US" dirty="0"/>
          </a:p>
        </p:txBody>
      </p:sp>
    </p:spTree>
    <p:extLst>
      <p:ext uri="{BB962C8B-B14F-4D97-AF65-F5344CB8AC3E}">
        <p14:creationId xmlns:p14="http://schemas.microsoft.com/office/powerpoint/2010/main" val="4252943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NAS due to its</a:t>
            </a:r>
            <a:r>
              <a:rPr lang="en-US" baseline="0" dirty="0"/>
              <a:t> </a:t>
            </a:r>
            <a:r>
              <a:rPr lang="en-US" dirty="0"/>
              <a:t>high efficiency and long life ( 4500 Cycles)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Other battery</a:t>
            </a:r>
            <a:r>
              <a:rPr lang="en-US" baseline="0" dirty="0"/>
              <a:t> type </a:t>
            </a:r>
            <a:r>
              <a:rPr lang="en-US" dirty="0"/>
              <a:t>Li-ion, NiMH- Nickel Metal Hydride,</a:t>
            </a:r>
            <a:r>
              <a:rPr lang="en-US" baseline="0" dirty="0"/>
              <a:t> </a:t>
            </a:r>
            <a:r>
              <a:rPr lang="en-US" dirty="0"/>
              <a:t>Lead acid Flooded-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Maximum Battery Capacity considered at 2 days reserve for 1 slot is 3.6 MWh/slot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Minimum level of battery capacity is 20% of maximum battery capacity for 1 slot is 720 kWh/slot</a:t>
            </a:r>
          </a:p>
          <a:p>
            <a:endParaRPr lang="en-US" dirty="0"/>
          </a:p>
        </p:txBody>
      </p:sp>
    </p:spTree>
    <p:extLst>
      <p:ext uri="{BB962C8B-B14F-4D97-AF65-F5344CB8AC3E}">
        <p14:creationId xmlns:p14="http://schemas.microsoft.com/office/powerpoint/2010/main" val="24774105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36417470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11938900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19598425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14917897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mc:AlternateContent xmlns:mc="http://schemas.openxmlformats.org/markup-compatibility/2006" xmlns:a14="http://schemas.microsoft.com/office/drawing/2010/main">
        <mc:Choice Requires="a14">
          <p:sp>
            <p:nvSpPr>
              <p:cNvPr id="66563"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The total demand in time period </a:t>
                </a:r>
                <a:r>
                  <a:rPr kumimoji="1" lang="en-US" sz="1200" i="1" kern="1200" dirty="0">
                    <a:solidFill>
                      <a:schemeClr val="tx1"/>
                    </a:solidFill>
                    <a:effectLst/>
                    <a:latin typeface="Times New Roman" pitchFamily="18" charset="0"/>
                    <a:ea typeface="+mn-ea"/>
                    <a:cs typeface="+mn-cs"/>
                  </a:rPr>
                  <a:t>t</a:t>
                </a:r>
                <a:r>
                  <a:rPr kumimoji="1" lang="en-US" sz="1200" kern="1200" dirty="0">
                    <a:solidFill>
                      <a:schemeClr val="tx1"/>
                    </a:solidFill>
                    <a:effectLst/>
                    <a:latin typeface="Times New Roman" pitchFamily="18" charset="0"/>
                    <a:ea typeface="+mn-ea"/>
                    <a:cs typeface="+mn-cs"/>
                  </a:rPr>
                  <a:t> at charging station </a:t>
                </a:r>
                <a:r>
                  <a:rPr kumimoji="1" lang="en-US" sz="1200" i="1" kern="1200" dirty="0">
                    <a:solidFill>
                      <a:schemeClr val="tx1"/>
                    </a:solidFill>
                    <a:effectLst/>
                    <a:latin typeface="Times New Roman" pitchFamily="18" charset="0"/>
                    <a:ea typeface="+mn-ea"/>
                    <a:cs typeface="+mn-cs"/>
                  </a:rPr>
                  <a:t>j </a:t>
                </a:r>
                <a:r>
                  <a:rPr kumimoji="1" lang="en-US" sz="1200" kern="1200" dirty="0">
                    <a:solidFill>
                      <a:schemeClr val="tx1"/>
                    </a:solidFill>
                    <a:effectLst/>
                    <a:latin typeface="Times New Roman" pitchFamily="18" charset="0"/>
                    <a:ea typeface="+mn-ea"/>
                    <a:cs typeface="+mn-cs"/>
                  </a:rPr>
                  <a:t>is the product of the distance function which is the percentage of the demand hotspots </a:t>
                </a:r>
                <a:r>
                  <a:rPr kumimoji="1" lang="en-US" sz="1200" i="1" kern="1200" dirty="0" err="1">
                    <a:solidFill>
                      <a:schemeClr val="tx1"/>
                    </a:solidFill>
                    <a:effectLst/>
                    <a:latin typeface="Times New Roman" pitchFamily="18" charset="0"/>
                    <a:ea typeface="+mn-ea"/>
                    <a:cs typeface="+mn-cs"/>
                  </a:rPr>
                  <a:t>i</a:t>
                </a:r>
                <a:r>
                  <a:rPr kumimoji="1" lang="en-US" sz="1200" kern="1200" dirty="0">
                    <a:solidFill>
                      <a:schemeClr val="tx1"/>
                    </a:solidFill>
                    <a:effectLst/>
                    <a:latin typeface="Times New Roman" pitchFamily="18" charset="0"/>
                    <a:ea typeface="+mn-ea"/>
                    <a:cs typeface="+mn-cs"/>
                  </a:rPr>
                  <a:t> assigned to station </a:t>
                </a:r>
                <a:r>
                  <a:rPr kumimoji="1" lang="en-US" sz="1200" i="1" kern="1200" dirty="0">
                    <a:solidFill>
                      <a:schemeClr val="tx1"/>
                    </a:solidFill>
                    <a:effectLst/>
                    <a:latin typeface="Times New Roman" pitchFamily="18" charset="0"/>
                    <a:ea typeface="+mn-ea"/>
                    <a:cs typeface="+mn-cs"/>
                  </a:rPr>
                  <a:t>j</a:t>
                </a:r>
                <a:r>
                  <a:rPr kumimoji="1" lang="en-US" sz="1200" kern="1200" dirty="0">
                    <a:solidFill>
                      <a:schemeClr val="tx1"/>
                    </a:solidFill>
                    <a:effectLst/>
                    <a:latin typeface="Times New Roman" pitchFamily="18" charset="0"/>
                    <a:ea typeface="+mn-ea"/>
                    <a:cs typeface="+mn-cs"/>
                  </a:rPr>
                  <a:t> with the population of hotspots </a:t>
                </a:r>
                <a:r>
                  <a:rPr kumimoji="1" lang="en-US" sz="1200" i="1" kern="1200" dirty="0" err="1">
                    <a:solidFill>
                      <a:schemeClr val="tx1"/>
                    </a:solidFill>
                    <a:effectLst/>
                    <a:latin typeface="Times New Roman" pitchFamily="18" charset="0"/>
                    <a:ea typeface="+mn-ea"/>
                    <a:cs typeface="+mn-cs"/>
                  </a:rPr>
                  <a:t>i</a:t>
                </a:r>
                <a:r>
                  <a:rPr kumimoji="1" lang="en-US" sz="1200" kern="1200" dirty="0">
                    <a:solidFill>
                      <a:schemeClr val="tx1"/>
                    </a:solidFill>
                    <a:effectLst/>
                    <a:latin typeface="Times New Roman" pitchFamily="18" charset="0"/>
                    <a:ea typeface="+mn-ea"/>
                    <a:cs typeface="+mn-cs"/>
                  </a:rPr>
                  <a:t> and the general demand percentage in time periods </a:t>
                </a:r>
                <a:r>
                  <a:rPr kumimoji="1" lang="en-US" sz="1200" i="1" kern="1200" dirty="0">
                    <a:solidFill>
                      <a:schemeClr val="tx1"/>
                    </a:solidFill>
                    <a:effectLst/>
                    <a:latin typeface="Times New Roman" pitchFamily="18" charset="0"/>
                    <a:ea typeface="+mn-ea"/>
                    <a:cs typeface="+mn-cs"/>
                  </a:rPr>
                  <a:t>t.</a:t>
                </a:r>
                <a:endParaRPr kumimoji="1" lang="en-US"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The constraints in equation (4) ensure that all the hotspots need not be served by the station </a:t>
                </a:r>
                <a:r>
                  <a:rPr kumimoji="1" lang="en-US" sz="1200" i="1" kern="1200" dirty="0">
                    <a:solidFill>
                      <a:schemeClr val="tx1"/>
                    </a:solidFill>
                    <a:effectLst/>
                    <a:latin typeface="Times New Roman" pitchFamily="18" charset="0"/>
                    <a:ea typeface="+mn-ea"/>
                    <a:cs typeface="+mn-cs"/>
                  </a:rPr>
                  <a:t>j. </a:t>
                </a:r>
                <a:endParaRPr kumimoji="1" lang="en-US" sz="1200" kern="1200" dirty="0">
                  <a:solidFill>
                    <a:schemeClr val="tx1"/>
                  </a:solidFill>
                  <a:effectLst/>
                  <a:latin typeface="Times New Roman" pitchFamily="18" charset="0"/>
                  <a:ea typeface="+mn-ea"/>
                  <a:cs typeface="+mn-cs"/>
                </a:endParaRPr>
              </a:p>
              <a:p>
                <a:endParaRPr lang="en-US" dirty="0"/>
              </a:p>
            </p:txBody>
          </p:sp>
        </mc:Choice>
        <mc:Fallback xmlns="">
          <p:sp>
            <p:nvSpPr>
              <p:cNvPr id="66563"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constraints in equation (2) ensure that the total demand in time period </a:t>
                </a:r>
                <a:r>
                  <a:rPr kumimoji="1" lang="en-US" sz="1200" i="1" kern="1200" dirty="0" smtClean="0">
                    <a:solidFill>
                      <a:schemeClr val="tx1"/>
                    </a:solidFill>
                    <a:effectLst/>
                    <a:latin typeface="Times New Roman" pitchFamily="18" charset="0"/>
                    <a:ea typeface="+mn-ea"/>
                    <a:cs typeface="+mn-cs"/>
                  </a:rPr>
                  <a:t>t</a:t>
                </a:r>
                <a:r>
                  <a:rPr kumimoji="1" lang="en-US" sz="1200" kern="1200" dirty="0" smtClean="0">
                    <a:solidFill>
                      <a:schemeClr val="tx1"/>
                    </a:solidFill>
                    <a:effectLst/>
                    <a:latin typeface="Times New Roman" pitchFamily="18" charset="0"/>
                    <a:ea typeface="+mn-ea"/>
                    <a:cs typeface="+mn-cs"/>
                  </a:rPr>
                  <a:t> at charging station </a:t>
                </a:r>
                <a:r>
                  <a:rPr kumimoji="1" lang="en-US" sz="1200" i="1" kern="1200" dirty="0" smtClean="0">
                    <a:solidFill>
                      <a:schemeClr val="tx1"/>
                    </a:solidFill>
                    <a:effectLst/>
                    <a:latin typeface="Times New Roman" pitchFamily="18" charset="0"/>
                    <a:ea typeface="+mn-ea"/>
                    <a:cs typeface="+mn-cs"/>
                  </a:rPr>
                  <a:t>j </a:t>
                </a:r>
                <a:r>
                  <a:rPr kumimoji="1" lang="en-US" sz="1200" kern="1200" dirty="0" smtClean="0">
                    <a:solidFill>
                      <a:schemeClr val="tx1"/>
                    </a:solidFill>
                    <a:effectLst/>
                    <a:latin typeface="Times New Roman" pitchFamily="18" charset="0"/>
                    <a:ea typeface="+mn-ea"/>
                    <a:cs typeface="+mn-cs"/>
                  </a:rPr>
                  <a:t>is the product of the distance function which is the percentage of the demand hotspots </a:t>
                </a:r>
                <a:r>
                  <a:rPr kumimoji="1" lang="en-US" sz="1200" i="1" kern="1200" dirty="0" err="1" smtClean="0">
                    <a:solidFill>
                      <a:schemeClr val="tx1"/>
                    </a:solidFill>
                    <a:effectLst/>
                    <a:latin typeface="Times New Roman" pitchFamily="18" charset="0"/>
                    <a:ea typeface="+mn-ea"/>
                    <a:cs typeface="+mn-cs"/>
                  </a:rPr>
                  <a:t>i</a:t>
                </a:r>
                <a:r>
                  <a:rPr kumimoji="1" lang="en-US" sz="1200" kern="1200" dirty="0" smtClean="0">
                    <a:solidFill>
                      <a:schemeClr val="tx1"/>
                    </a:solidFill>
                    <a:effectLst/>
                    <a:latin typeface="Times New Roman" pitchFamily="18" charset="0"/>
                    <a:ea typeface="+mn-ea"/>
                    <a:cs typeface="+mn-cs"/>
                  </a:rPr>
                  <a:t> assigned to station </a:t>
                </a:r>
                <a:r>
                  <a:rPr kumimoji="1" lang="en-US" sz="1200" i="1" kern="1200" dirty="0" smtClean="0">
                    <a:solidFill>
                      <a:schemeClr val="tx1"/>
                    </a:solidFill>
                    <a:effectLst/>
                    <a:latin typeface="Times New Roman" pitchFamily="18" charset="0"/>
                    <a:ea typeface="+mn-ea"/>
                    <a:cs typeface="+mn-cs"/>
                  </a:rPr>
                  <a:t>j</a:t>
                </a:r>
                <a:r>
                  <a:rPr kumimoji="1" lang="en-US" sz="1200" kern="1200" dirty="0" smtClean="0">
                    <a:solidFill>
                      <a:schemeClr val="tx1"/>
                    </a:solidFill>
                    <a:effectLst/>
                    <a:latin typeface="Times New Roman" pitchFamily="18" charset="0"/>
                    <a:ea typeface="+mn-ea"/>
                    <a:cs typeface="+mn-cs"/>
                  </a:rPr>
                  <a:t> with the population of hotspots </a:t>
                </a:r>
                <a:r>
                  <a:rPr kumimoji="1" lang="en-US" sz="1200" i="1" kern="1200" dirty="0" err="1" smtClean="0">
                    <a:solidFill>
                      <a:schemeClr val="tx1"/>
                    </a:solidFill>
                    <a:effectLst/>
                    <a:latin typeface="Times New Roman" pitchFamily="18" charset="0"/>
                    <a:ea typeface="+mn-ea"/>
                    <a:cs typeface="+mn-cs"/>
                  </a:rPr>
                  <a:t>i</a:t>
                </a:r>
                <a:r>
                  <a:rPr kumimoji="1" lang="en-US" sz="1200" kern="1200" dirty="0" smtClean="0">
                    <a:solidFill>
                      <a:schemeClr val="tx1"/>
                    </a:solidFill>
                    <a:effectLst/>
                    <a:latin typeface="Times New Roman" pitchFamily="18" charset="0"/>
                    <a:ea typeface="+mn-ea"/>
                    <a:cs typeface="+mn-cs"/>
                  </a:rPr>
                  <a:t> and the general demand percentage in time periods </a:t>
                </a:r>
                <a:r>
                  <a:rPr kumimoji="1" lang="en-US" sz="1200" i="1" kern="1200" dirty="0" smtClean="0">
                    <a:solidFill>
                      <a:schemeClr val="tx1"/>
                    </a:solidFill>
                    <a:effectLst/>
                    <a:latin typeface="Times New Roman" pitchFamily="18" charset="0"/>
                    <a:ea typeface="+mn-ea"/>
                    <a:cs typeface="+mn-cs"/>
                  </a:rPr>
                  <a:t>t.</a:t>
                </a:r>
                <a:endParaRPr kumimoji="1" lang="en-US"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constraints in equation (4) ensure that all the hotspots need not be served by the station </a:t>
                </a:r>
                <a:r>
                  <a:rPr kumimoji="1" lang="en-US" sz="1200" i="1" kern="1200" dirty="0" smtClean="0">
                    <a:solidFill>
                      <a:schemeClr val="tx1"/>
                    </a:solidFill>
                    <a:effectLst/>
                    <a:latin typeface="Times New Roman" pitchFamily="18" charset="0"/>
                    <a:ea typeface="+mn-ea"/>
                    <a:cs typeface="+mn-cs"/>
                  </a:rPr>
                  <a:t>j. </a:t>
                </a:r>
                <a:endParaRPr kumimoji="1" lang="en-US"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constraints in equation (5) is a 0-1 Logical Inverse of AND constraint, ensuring that if</a:t>
                </a:r>
                <a:r>
                  <a:rPr kumimoji="1" lang="en-US" sz="1200" i="1" kern="1200" dirty="0">
                    <a:solidFill>
                      <a:schemeClr val="tx1"/>
                    </a:solidFill>
                    <a:effectLst/>
                    <a:latin typeface="Times New Roman" pitchFamily="18" charset="0"/>
                    <a:ea typeface="+mn-ea"/>
                    <a:cs typeface="+mn-cs"/>
                  </a:rPr>
                  <a:t> j</a:t>
                </a:r>
                <a:r>
                  <a:rPr kumimoji="1" lang="en-US" sz="1200" kern="1200" dirty="0">
                    <a:solidFill>
                      <a:schemeClr val="tx1"/>
                    </a:solidFill>
                    <a:effectLst/>
                    <a:latin typeface="Times New Roman" pitchFamily="18" charset="0"/>
                    <a:ea typeface="+mn-ea"/>
                    <a:cs typeface="+mn-cs"/>
                  </a:rPr>
                  <a:t> is a closer station than</a:t>
                </a:r>
                <a:r>
                  <a:rPr kumimoji="1" lang="en-US" sz="1200" i="0" kern="1200">
                    <a:solidFill>
                      <a:schemeClr val="tx1"/>
                    </a:solidFill>
                    <a:effectLst/>
                    <a:latin typeface="Cambria Math" panose="02040503050406030204" pitchFamily="18" charset="0"/>
                    <a:ea typeface="+mn-ea"/>
                    <a:cs typeface="+mn-cs"/>
                  </a:rPr>
                  <a:t> 𝑗 ̂</a:t>
                </a:r>
                <a:r>
                  <a:rPr kumimoji="1" lang="en-US" sz="1200" kern="1200" dirty="0">
                    <a:solidFill>
                      <a:schemeClr val="tx1"/>
                    </a:solidFill>
                    <a:effectLst/>
                    <a:latin typeface="Times New Roman" pitchFamily="18" charset="0"/>
                    <a:ea typeface="+mn-ea"/>
                    <a:cs typeface="+mn-cs"/>
                  </a:rPr>
                  <a:t>, then the hotspots will be assigned to the closest one only. </a:t>
                </a:r>
              </a:p>
              <a:p>
                <a:endParaRPr lang="en-US" dirty="0" smtClean="0"/>
              </a:p>
            </p:txBody>
          </p:sp>
        </mc:Fallback>
      </mc:AlternateContent>
    </p:spTree>
    <p:extLst>
      <p:ext uri="{BB962C8B-B14F-4D97-AF65-F5344CB8AC3E}">
        <p14:creationId xmlns:p14="http://schemas.microsoft.com/office/powerpoint/2010/main" val="38715606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r>
              <a:rPr kumimoji="1" lang="en-US" sz="1200" kern="1200" dirty="0">
                <a:solidFill>
                  <a:schemeClr val="tx1"/>
                </a:solidFill>
                <a:effectLst/>
                <a:latin typeface="Times New Roman" pitchFamily="18" charset="0"/>
                <a:ea typeface="+mn-ea"/>
                <a:cs typeface="+mn-cs"/>
              </a:rPr>
              <a:t>The constraints in equation (6) and (7) is the piecewise linear formulation ensuring that if the sum of the total demand and the recapture of the loss demand in time period </a:t>
            </a:r>
            <a:r>
              <a:rPr kumimoji="1" lang="en-US" sz="1200" i="1" kern="1200" dirty="0">
                <a:solidFill>
                  <a:schemeClr val="tx1"/>
                </a:solidFill>
                <a:effectLst/>
                <a:latin typeface="Times New Roman" pitchFamily="18" charset="0"/>
                <a:ea typeface="+mn-ea"/>
                <a:cs typeface="+mn-cs"/>
              </a:rPr>
              <a:t>t</a:t>
            </a:r>
            <a:r>
              <a:rPr kumimoji="1" lang="en-US" sz="1200" kern="1200" dirty="0">
                <a:solidFill>
                  <a:schemeClr val="tx1"/>
                </a:solidFill>
                <a:effectLst/>
                <a:latin typeface="Times New Roman" pitchFamily="18" charset="0"/>
                <a:ea typeface="+mn-ea"/>
                <a:cs typeface="+mn-cs"/>
              </a:rPr>
              <a:t> at station </a:t>
            </a:r>
            <a:r>
              <a:rPr kumimoji="1" lang="en-US" sz="1200" i="1" kern="1200" dirty="0">
                <a:solidFill>
                  <a:schemeClr val="tx1"/>
                </a:solidFill>
                <a:effectLst/>
                <a:latin typeface="Times New Roman" pitchFamily="18" charset="0"/>
                <a:ea typeface="+mn-ea"/>
                <a:cs typeface="+mn-cs"/>
              </a:rPr>
              <a:t>j </a:t>
            </a:r>
            <a:r>
              <a:rPr kumimoji="1" lang="en-US" sz="1200" kern="1200" dirty="0">
                <a:solidFill>
                  <a:schemeClr val="tx1"/>
                </a:solidFill>
                <a:effectLst/>
                <a:latin typeface="Times New Roman" pitchFamily="18" charset="0"/>
                <a:ea typeface="+mn-ea"/>
                <a:cs typeface="+mn-cs"/>
              </a:rPr>
              <a:t>is equal or more than</a:t>
            </a:r>
            <a:r>
              <a:rPr kumimoji="1" lang="en-US" sz="1200" i="1" kern="1200" dirty="0">
                <a:solidFill>
                  <a:schemeClr val="tx1"/>
                </a:solidFill>
                <a:effectLst/>
                <a:latin typeface="Times New Roman" pitchFamily="18" charset="0"/>
                <a:ea typeface="+mn-ea"/>
                <a:cs typeface="+mn-cs"/>
              </a:rPr>
              <a:t> </a:t>
            </a:r>
            <a:r>
              <a:rPr kumimoji="1" lang="en-US" sz="1200" kern="1200" dirty="0">
                <a:solidFill>
                  <a:schemeClr val="tx1"/>
                </a:solidFill>
                <a:effectLst/>
                <a:latin typeface="Times New Roman" pitchFamily="18" charset="0"/>
                <a:ea typeface="+mn-ea"/>
                <a:cs typeface="+mn-cs"/>
              </a:rPr>
              <a:t>total capacity of the station </a:t>
            </a:r>
            <a:r>
              <a:rPr kumimoji="1" lang="en-US" sz="1200" i="1" kern="1200" dirty="0">
                <a:solidFill>
                  <a:schemeClr val="tx1"/>
                </a:solidFill>
                <a:effectLst/>
                <a:latin typeface="Times New Roman" pitchFamily="18" charset="0"/>
                <a:ea typeface="+mn-ea"/>
                <a:cs typeface="+mn-cs"/>
              </a:rPr>
              <a:t>j, </a:t>
            </a:r>
            <a:r>
              <a:rPr kumimoji="1" lang="en-US" sz="1200" kern="1200" dirty="0">
                <a:solidFill>
                  <a:schemeClr val="tx1"/>
                </a:solidFill>
                <a:effectLst/>
                <a:latin typeface="Times New Roman" pitchFamily="18" charset="0"/>
                <a:ea typeface="+mn-ea"/>
                <a:cs typeface="+mn-cs"/>
              </a:rPr>
              <a:t>then total nominal demand in time period </a:t>
            </a:r>
            <a:r>
              <a:rPr kumimoji="1" lang="en-US" sz="1200" i="1" kern="1200" dirty="0">
                <a:solidFill>
                  <a:schemeClr val="tx1"/>
                </a:solidFill>
                <a:effectLst/>
                <a:latin typeface="Times New Roman" pitchFamily="18" charset="0"/>
                <a:ea typeface="+mn-ea"/>
                <a:cs typeface="+mn-cs"/>
              </a:rPr>
              <a:t>t </a:t>
            </a:r>
            <a:r>
              <a:rPr kumimoji="1" lang="en-US" sz="1200" kern="1200" dirty="0">
                <a:solidFill>
                  <a:schemeClr val="tx1"/>
                </a:solidFill>
                <a:effectLst/>
                <a:latin typeface="Times New Roman" pitchFamily="18" charset="0"/>
                <a:ea typeface="+mn-ea"/>
                <a:cs typeface="+mn-cs"/>
              </a:rPr>
              <a:t>at station </a:t>
            </a:r>
            <a:r>
              <a:rPr kumimoji="1" lang="en-US" sz="1200" i="1" kern="1200" dirty="0">
                <a:solidFill>
                  <a:schemeClr val="tx1"/>
                </a:solidFill>
                <a:effectLst/>
                <a:latin typeface="Times New Roman" pitchFamily="18" charset="0"/>
                <a:ea typeface="+mn-ea"/>
                <a:cs typeface="+mn-cs"/>
              </a:rPr>
              <a:t>j</a:t>
            </a:r>
            <a:r>
              <a:rPr kumimoji="1" lang="en-US" sz="1200" kern="1200" dirty="0">
                <a:solidFill>
                  <a:schemeClr val="tx1"/>
                </a:solidFill>
                <a:effectLst/>
                <a:latin typeface="Times New Roman" pitchFamily="18" charset="0"/>
                <a:ea typeface="+mn-ea"/>
                <a:cs typeface="+mn-cs"/>
              </a:rPr>
              <a:t> is equal to the total capacity of the charging station </a:t>
            </a:r>
            <a:r>
              <a:rPr kumimoji="1" lang="en-US" sz="1200" i="1" kern="1200" dirty="0">
                <a:solidFill>
                  <a:schemeClr val="tx1"/>
                </a:solidFill>
                <a:effectLst/>
                <a:latin typeface="Times New Roman" pitchFamily="18" charset="0"/>
                <a:ea typeface="+mn-ea"/>
                <a:cs typeface="+mn-cs"/>
              </a:rPr>
              <a:t>j</a:t>
            </a:r>
            <a:r>
              <a:rPr kumimoji="1" lang="en-US" sz="1200" kern="1200" dirty="0">
                <a:solidFill>
                  <a:schemeClr val="tx1"/>
                </a:solidFill>
                <a:effectLst/>
                <a:latin typeface="Times New Roman" pitchFamily="18" charset="0"/>
                <a:ea typeface="+mn-ea"/>
                <a:cs typeface="+mn-cs"/>
              </a:rPr>
              <a:t>. Otherwise, it is equal to the sum of the total demand and the recapture of the loss demand in time period </a:t>
            </a:r>
            <a:r>
              <a:rPr kumimoji="1" lang="en-US" sz="1200" i="1" kern="1200" dirty="0">
                <a:solidFill>
                  <a:schemeClr val="tx1"/>
                </a:solidFill>
                <a:effectLst/>
                <a:latin typeface="Times New Roman" pitchFamily="18" charset="0"/>
                <a:ea typeface="+mn-ea"/>
                <a:cs typeface="+mn-cs"/>
              </a:rPr>
              <a:t>t</a:t>
            </a:r>
            <a:r>
              <a:rPr kumimoji="1" lang="en-US" sz="1200" kern="1200" dirty="0">
                <a:solidFill>
                  <a:schemeClr val="tx1"/>
                </a:solidFill>
                <a:effectLst/>
                <a:latin typeface="Times New Roman" pitchFamily="18" charset="0"/>
                <a:ea typeface="+mn-ea"/>
                <a:cs typeface="+mn-cs"/>
              </a:rPr>
              <a:t> at station </a:t>
            </a:r>
            <a:r>
              <a:rPr kumimoji="1" lang="en-US" sz="1200" i="1" kern="1200" dirty="0">
                <a:solidFill>
                  <a:schemeClr val="tx1"/>
                </a:solidFill>
                <a:effectLst/>
                <a:latin typeface="Times New Roman" pitchFamily="18" charset="0"/>
                <a:ea typeface="+mn-ea"/>
                <a:cs typeface="+mn-cs"/>
              </a:rPr>
              <a:t>j. </a:t>
            </a:r>
            <a:r>
              <a:rPr kumimoji="1" lang="en-US" sz="1200" kern="1200" dirty="0">
                <a:solidFill>
                  <a:schemeClr val="tx1"/>
                </a:solidFill>
                <a:effectLst/>
                <a:latin typeface="Times New Roman" pitchFamily="18" charset="0"/>
                <a:ea typeface="+mn-ea"/>
                <a:cs typeface="+mn-cs"/>
              </a:rPr>
              <a:t>Also,  is the upper bound (very large number, + ∞). </a:t>
            </a:r>
            <a:endParaRPr lang="en-US" dirty="0"/>
          </a:p>
        </p:txBody>
      </p:sp>
    </p:spTree>
    <p:extLst>
      <p:ext uri="{BB962C8B-B14F-4D97-AF65-F5344CB8AC3E}">
        <p14:creationId xmlns:p14="http://schemas.microsoft.com/office/powerpoint/2010/main" val="33795963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The set of energy balance constraints include the battery level transition as equation (16), the energy balance for the battery charge as equation (18). Moreover, the constraints in equation (17) ensure the battery level at the first stage is calculated using battery level transition equation and the battery level at the previous stage (96 stage). </a:t>
            </a: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The constraints in equation (19) ensure that the electricity sold back to the grid from the direct charge of station </a:t>
            </a:r>
            <a:r>
              <a:rPr kumimoji="1" lang="en-US" sz="1200" i="1" kern="1200" dirty="0">
                <a:solidFill>
                  <a:schemeClr val="tx1"/>
                </a:solidFill>
                <a:effectLst/>
                <a:latin typeface="Times New Roman" pitchFamily="18" charset="0"/>
                <a:ea typeface="+mn-ea"/>
                <a:cs typeface="+mn-cs"/>
              </a:rPr>
              <a:t>j</a:t>
            </a:r>
            <a:r>
              <a:rPr kumimoji="1" lang="en-US" sz="1200" kern="1200" dirty="0">
                <a:solidFill>
                  <a:schemeClr val="tx1"/>
                </a:solidFill>
                <a:effectLst/>
                <a:latin typeface="Times New Roman" pitchFamily="18" charset="0"/>
                <a:ea typeface="+mn-ea"/>
                <a:cs typeface="+mn-cs"/>
              </a:rPr>
              <a:t> in time period </a:t>
            </a:r>
            <a:r>
              <a:rPr kumimoji="1" lang="en-US" sz="1200" i="1" kern="1200" dirty="0">
                <a:solidFill>
                  <a:schemeClr val="tx1"/>
                </a:solidFill>
                <a:effectLst/>
                <a:latin typeface="Times New Roman" pitchFamily="18" charset="0"/>
                <a:ea typeface="+mn-ea"/>
                <a:cs typeface="+mn-cs"/>
              </a:rPr>
              <a:t>t</a:t>
            </a:r>
            <a:r>
              <a:rPr kumimoji="1" lang="en-US" sz="1200" kern="1200" dirty="0">
                <a:solidFill>
                  <a:schemeClr val="tx1"/>
                </a:solidFill>
                <a:effectLst/>
                <a:latin typeface="Times New Roman" pitchFamily="18" charset="0"/>
                <a:ea typeface="+mn-ea"/>
                <a:cs typeface="+mn-cs"/>
              </a:rPr>
              <a:t> should be less than or equal to the sum of the total wind purchased by station </a:t>
            </a:r>
            <a:r>
              <a:rPr kumimoji="1" lang="en-US" sz="1200" i="1" kern="1200" dirty="0">
                <a:solidFill>
                  <a:schemeClr val="tx1"/>
                </a:solidFill>
                <a:effectLst/>
                <a:latin typeface="Times New Roman" pitchFamily="18" charset="0"/>
                <a:ea typeface="+mn-ea"/>
                <a:cs typeface="+mn-cs"/>
              </a:rPr>
              <a:t>j</a:t>
            </a:r>
            <a:r>
              <a:rPr kumimoji="1" lang="en-US" sz="1200" kern="1200" dirty="0">
                <a:solidFill>
                  <a:schemeClr val="tx1"/>
                </a:solidFill>
                <a:effectLst/>
                <a:latin typeface="Times New Roman" pitchFamily="18" charset="0"/>
                <a:ea typeface="+mn-ea"/>
                <a:cs typeface="+mn-cs"/>
              </a:rPr>
              <a:t> in time period </a:t>
            </a:r>
            <a:r>
              <a:rPr kumimoji="1" lang="en-US" sz="1200" i="1" kern="1200" dirty="0">
                <a:solidFill>
                  <a:schemeClr val="tx1"/>
                </a:solidFill>
                <a:effectLst/>
                <a:latin typeface="Times New Roman" pitchFamily="18" charset="0"/>
                <a:ea typeface="+mn-ea"/>
                <a:cs typeface="+mn-cs"/>
              </a:rPr>
              <a:t>t, </a:t>
            </a:r>
            <a:r>
              <a:rPr kumimoji="1" lang="en-US" sz="1200" kern="1200" dirty="0">
                <a:solidFill>
                  <a:schemeClr val="tx1"/>
                </a:solidFill>
                <a:effectLst/>
                <a:latin typeface="Times New Roman" pitchFamily="18" charset="0"/>
                <a:ea typeface="+mn-ea"/>
                <a:cs typeface="+mn-cs"/>
              </a:rPr>
              <a:t>the solar production of station </a:t>
            </a:r>
            <a:r>
              <a:rPr kumimoji="1" lang="en-US" sz="1200" i="1" kern="1200" dirty="0">
                <a:solidFill>
                  <a:schemeClr val="tx1"/>
                </a:solidFill>
                <a:effectLst/>
                <a:latin typeface="Times New Roman" pitchFamily="18" charset="0"/>
                <a:ea typeface="+mn-ea"/>
                <a:cs typeface="+mn-cs"/>
              </a:rPr>
              <a:t>j</a:t>
            </a:r>
            <a:r>
              <a:rPr kumimoji="1" lang="en-US" sz="1200" kern="1200" dirty="0">
                <a:solidFill>
                  <a:schemeClr val="tx1"/>
                </a:solidFill>
                <a:effectLst/>
                <a:latin typeface="Times New Roman" pitchFamily="18" charset="0"/>
                <a:ea typeface="+mn-ea"/>
                <a:cs typeface="+mn-cs"/>
              </a:rPr>
              <a:t> in time period </a:t>
            </a:r>
            <a:r>
              <a:rPr kumimoji="1" lang="en-US" sz="1200" i="1" kern="1200" dirty="0">
                <a:solidFill>
                  <a:schemeClr val="tx1"/>
                </a:solidFill>
                <a:effectLst/>
                <a:latin typeface="Times New Roman" pitchFamily="18" charset="0"/>
                <a:ea typeface="+mn-ea"/>
                <a:cs typeface="+mn-cs"/>
              </a:rPr>
              <a:t>t </a:t>
            </a:r>
            <a:r>
              <a:rPr kumimoji="1" lang="en-US" sz="1200" kern="1200" dirty="0">
                <a:solidFill>
                  <a:schemeClr val="tx1"/>
                </a:solidFill>
                <a:effectLst/>
                <a:latin typeface="Times New Roman" pitchFamily="18" charset="0"/>
                <a:ea typeface="+mn-ea"/>
                <a:cs typeface="+mn-cs"/>
              </a:rPr>
              <a:t>and the electricity bought from the grid by station </a:t>
            </a:r>
            <a:r>
              <a:rPr kumimoji="1" lang="en-US" sz="1200" i="1" kern="1200" dirty="0">
                <a:solidFill>
                  <a:schemeClr val="tx1"/>
                </a:solidFill>
                <a:effectLst/>
                <a:latin typeface="Times New Roman" pitchFamily="18" charset="0"/>
                <a:ea typeface="+mn-ea"/>
                <a:cs typeface="+mn-cs"/>
              </a:rPr>
              <a:t>j</a:t>
            </a:r>
            <a:r>
              <a:rPr kumimoji="1" lang="en-US" sz="1200" kern="1200" dirty="0">
                <a:solidFill>
                  <a:schemeClr val="tx1"/>
                </a:solidFill>
                <a:effectLst/>
                <a:latin typeface="Times New Roman" pitchFamily="18" charset="0"/>
                <a:ea typeface="+mn-ea"/>
                <a:cs typeface="+mn-cs"/>
              </a:rPr>
              <a:t> in time period </a:t>
            </a:r>
            <a:r>
              <a:rPr kumimoji="1" lang="en-US" sz="1200" i="1" kern="1200" dirty="0">
                <a:solidFill>
                  <a:schemeClr val="tx1"/>
                </a:solidFill>
                <a:effectLst/>
                <a:latin typeface="Times New Roman" pitchFamily="18" charset="0"/>
                <a:ea typeface="+mn-ea"/>
                <a:cs typeface="+mn-cs"/>
              </a:rPr>
              <a:t>t</a:t>
            </a:r>
            <a:r>
              <a:rPr kumimoji="1" lang="en-US" sz="1200" kern="1200" dirty="0">
                <a:solidFill>
                  <a:schemeClr val="tx1"/>
                </a:solidFill>
                <a:effectLst/>
                <a:latin typeface="Times New Roman" pitchFamily="18" charset="0"/>
                <a:ea typeface="+mn-ea"/>
                <a:cs typeface="+mn-cs"/>
              </a:rPr>
              <a:t>.</a:t>
            </a:r>
            <a:r>
              <a:rPr kumimoji="1" lang="en-US" sz="1200" i="1" kern="1200" dirty="0">
                <a:solidFill>
                  <a:schemeClr val="tx1"/>
                </a:solidFill>
                <a:effectLst/>
                <a:latin typeface="Times New Roman" pitchFamily="18" charset="0"/>
                <a:ea typeface="+mn-ea"/>
                <a:cs typeface="+mn-cs"/>
              </a:rPr>
              <a:t> </a:t>
            </a:r>
            <a:r>
              <a:rPr kumimoji="1" lang="en-US" sz="1200" kern="1200" dirty="0">
                <a:solidFill>
                  <a:schemeClr val="tx1"/>
                </a:solidFill>
                <a:effectLst/>
                <a:latin typeface="Times New Roman" pitchFamily="18" charset="0"/>
                <a:ea typeface="+mn-ea"/>
                <a:cs typeface="+mn-cs"/>
              </a:rPr>
              <a:t>Similarly, the constraints in equation (20) ensure that the electricity bought from the grid by station </a:t>
            </a:r>
            <a:r>
              <a:rPr kumimoji="1" lang="en-US" sz="1200" i="1" kern="1200" dirty="0">
                <a:solidFill>
                  <a:schemeClr val="tx1"/>
                </a:solidFill>
                <a:effectLst/>
                <a:latin typeface="Times New Roman" pitchFamily="18" charset="0"/>
                <a:ea typeface="+mn-ea"/>
                <a:cs typeface="+mn-cs"/>
              </a:rPr>
              <a:t>j</a:t>
            </a:r>
            <a:r>
              <a:rPr kumimoji="1" lang="en-US" sz="1200" kern="1200" dirty="0">
                <a:solidFill>
                  <a:schemeClr val="tx1"/>
                </a:solidFill>
                <a:effectLst/>
                <a:latin typeface="Times New Roman" pitchFamily="18" charset="0"/>
                <a:ea typeface="+mn-ea"/>
                <a:cs typeface="+mn-cs"/>
              </a:rPr>
              <a:t> in time period </a:t>
            </a:r>
            <a:r>
              <a:rPr kumimoji="1" lang="en-US" sz="1200" i="1" kern="1200" dirty="0">
                <a:solidFill>
                  <a:schemeClr val="tx1"/>
                </a:solidFill>
                <a:effectLst/>
                <a:latin typeface="Times New Roman" pitchFamily="18" charset="0"/>
                <a:ea typeface="+mn-ea"/>
                <a:cs typeface="+mn-cs"/>
              </a:rPr>
              <a:t>t </a:t>
            </a:r>
            <a:r>
              <a:rPr kumimoji="1" lang="en-US" sz="1200" kern="1200" dirty="0">
                <a:solidFill>
                  <a:schemeClr val="tx1"/>
                </a:solidFill>
                <a:effectLst/>
                <a:latin typeface="Times New Roman" pitchFamily="18" charset="0"/>
                <a:ea typeface="+mn-ea"/>
                <a:cs typeface="+mn-cs"/>
              </a:rPr>
              <a:t>should be less than the total nominal demand in time period </a:t>
            </a:r>
            <a:r>
              <a:rPr kumimoji="1" lang="en-US" sz="1200" i="1" kern="1200" dirty="0">
                <a:solidFill>
                  <a:schemeClr val="tx1"/>
                </a:solidFill>
                <a:effectLst/>
                <a:latin typeface="Times New Roman" pitchFamily="18" charset="0"/>
                <a:ea typeface="+mn-ea"/>
                <a:cs typeface="+mn-cs"/>
              </a:rPr>
              <a:t>t</a:t>
            </a:r>
            <a:r>
              <a:rPr kumimoji="1" lang="en-US" sz="1200" kern="1200" dirty="0">
                <a:solidFill>
                  <a:schemeClr val="tx1"/>
                </a:solidFill>
                <a:effectLst/>
                <a:latin typeface="Times New Roman" pitchFamily="18" charset="0"/>
                <a:ea typeface="+mn-ea"/>
                <a:cs typeface="+mn-cs"/>
              </a:rPr>
              <a:t> at charging station </a:t>
            </a:r>
            <a:r>
              <a:rPr kumimoji="1" lang="en-US" sz="1200" i="1" kern="1200" dirty="0">
                <a:solidFill>
                  <a:schemeClr val="tx1"/>
                </a:solidFill>
                <a:effectLst/>
                <a:latin typeface="Times New Roman" pitchFamily="18" charset="0"/>
                <a:ea typeface="+mn-ea"/>
                <a:cs typeface="+mn-cs"/>
              </a:rPr>
              <a:t>j. </a:t>
            </a:r>
            <a:endParaRPr kumimoji="1" lang="en-US" sz="1200" kern="1200" dirty="0">
              <a:solidFill>
                <a:schemeClr val="tx1"/>
              </a:solidFill>
              <a:effectLst/>
              <a:latin typeface="Times New Roman" pitchFamily="18" charset="0"/>
              <a:ea typeface="+mn-ea"/>
              <a:cs typeface="+mn-cs"/>
            </a:endParaRPr>
          </a:p>
          <a:p>
            <a:r>
              <a:rPr kumimoji="1" lang="en-US" sz="1200" kern="1200" dirty="0">
                <a:solidFill>
                  <a:schemeClr val="tx1"/>
                </a:solidFill>
                <a:effectLst/>
                <a:latin typeface="Times New Roman" pitchFamily="18" charset="0"/>
                <a:ea typeface="+mn-ea"/>
                <a:cs typeface="+mn-cs"/>
              </a:rPr>
              <a:t>The constraints in equation (21) ensures that the sum of the electricity sold back to the grid from the battery of station </a:t>
            </a:r>
            <a:r>
              <a:rPr kumimoji="1" lang="en-US" sz="1200" i="1" kern="1200" dirty="0">
                <a:solidFill>
                  <a:schemeClr val="tx1"/>
                </a:solidFill>
                <a:effectLst/>
                <a:latin typeface="Times New Roman" pitchFamily="18" charset="0"/>
                <a:ea typeface="+mn-ea"/>
                <a:cs typeface="+mn-cs"/>
              </a:rPr>
              <a:t>j</a:t>
            </a:r>
            <a:r>
              <a:rPr kumimoji="1" lang="en-US" sz="1200" kern="1200" dirty="0">
                <a:solidFill>
                  <a:schemeClr val="tx1"/>
                </a:solidFill>
                <a:effectLst/>
                <a:latin typeface="Times New Roman" pitchFamily="18" charset="0"/>
                <a:ea typeface="+mn-ea"/>
                <a:cs typeface="+mn-cs"/>
              </a:rPr>
              <a:t> in time period </a:t>
            </a:r>
            <a:r>
              <a:rPr kumimoji="1" lang="en-US" sz="1200" i="1" kern="1200" dirty="0">
                <a:solidFill>
                  <a:schemeClr val="tx1"/>
                </a:solidFill>
                <a:effectLst/>
                <a:latin typeface="Times New Roman" pitchFamily="18" charset="0"/>
                <a:ea typeface="+mn-ea"/>
                <a:cs typeface="+mn-cs"/>
              </a:rPr>
              <a:t>t</a:t>
            </a:r>
            <a:r>
              <a:rPr kumimoji="1" lang="en-US" sz="1200" kern="1200" dirty="0">
                <a:solidFill>
                  <a:schemeClr val="tx1"/>
                </a:solidFill>
                <a:effectLst/>
                <a:latin typeface="Times New Roman" pitchFamily="18" charset="0"/>
                <a:ea typeface="+mn-ea"/>
                <a:cs typeface="+mn-cs"/>
              </a:rPr>
              <a:t> and the demand satisfied by the battery of station </a:t>
            </a:r>
            <a:r>
              <a:rPr kumimoji="1" lang="en-US" sz="1200" i="1" kern="1200" dirty="0">
                <a:solidFill>
                  <a:schemeClr val="tx1"/>
                </a:solidFill>
                <a:effectLst/>
                <a:latin typeface="Times New Roman" pitchFamily="18" charset="0"/>
                <a:ea typeface="+mn-ea"/>
                <a:cs typeface="+mn-cs"/>
              </a:rPr>
              <a:t>j</a:t>
            </a:r>
            <a:r>
              <a:rPr kumimoji="1" lang="en-US" sz="1200" kern="1200" dirty="0">
                <a:solidFill>
                  <a:schemeClr val="tx1"/>
                </a:solidFill>
                <a:effectLst/>
                <a:latin typeface="Times New Roman" pitchFamily="18" charset="0"/>
                <a:ea typeface="+mn-ea"/>
                <a:cs typeface="+mn-cs"/>
              </a:rPr>
              <a:t> in time period </a:t>
            </a:r>
            <a:r>
              <a:rPr kumimoji="1" lang="en-US" sz="1200" i="1" kern="1200" dirty="0">
                <a:solidFill>
                  <a:schemeClr val="tx1"/>
                </a:solidFill>
                <a:effectLst/>
                <a:latin typeface="Times New Roman" pitchFamily="18" charset="0"/>
                <a:ea typeface="+mn-ea"/>
                <a:cs typeface="+mn-cs"/>
              </a:rPr>
              <a:t>t </a:t>
            </a:r>
            <a:r>
              <a:rPr kumimoji="1" lang="en-US" sz="1200" kern="1200" dirty="0">
                <a:solidFill>
                  <a:schemeClr val="tx1"/>
                </a:solidFill>
                <a:effectLst/>
                <a:latin typeface="Times New Roman" pitchFamily="18" charset="0"/>
                <a:ea typeface="+mn-ea"/>
                <a:cs typeface="+mn-cs"/>
              </a:rPr>
              <a:t>cannot be higher than the product of discharge rate and storage efficiency of station j. Similarly, the constraints in equation (22) ensures that the battery charge of station </a:t>
            </a:r>
            <a:r>
              <a:rPr kumimoji="1" lang="en-US" sz="1200" i="1" kern="1200" dirty="0">
                <a:solidFill>
                  <a:schemeClr val="tx1"/>
                </a:solidFill>
                <a:effectLst/>
                <a:latin typeface="Times New Roman" pitchFamily="18" charset="0"/>
                <a:ea typeface="+mn-ea"/>
                <a:cs typeface="+mn-cs"/>
              </a:rPr>
              <a:t>j</a:t>
            </a:r>
            <a:r>
              <a:rPr kumimoji="1" lang="en-US" sz="1200" kern="1200" dirty="0">
                <a:solidFill>
                  <a:schemeClr val="tx1"/>
                </a:solidFill>
                <a:effectLst/>
                <a:latin typeface="Times New Roman" pitchFamily="18" charset="0"/>
                <a:ea typeface="+mn-ea"/>
                <a:cs typeface="+mn-cs"/>
              </a:rPr>
              <a:t> in time period </a:t>
            </a:r>
            <a:r>
              <a:rPr kumimoji="1" lang="en-US" sz="1200" i="1" kern="1200" dirty="0">
                <a:solidFill>
                  <a:schemeClr val="tx1"/>
                </a:solidFill>
                <a:effectLst/>
                <a:latin typeface="Times New Roman" pitchFamily="18" charset="0"/>
                <a:ea typeface="+mn-ea"/>
                <a:cs typeface="+mn-cs"/>
              </a:rPr>
              <a:t>t</a:t>
            </a:r>
            <a:r>
              <a:rPr kumimoji="1" lang="en-US" sz="1200" kern="1200" dirty="0">
                <a:solidFill>
                  <a:schemeClr val="tx1"/>
                </a:solidFill>
                <a:effectLst/>
                <a:latin typeface="Times New Roman" pitchFamily="18" charset="0"/>
                <a:ea typeface="+mn-ea"/>
                <a:cs typeface="+mn-cs"/>
              </a:rPr>
              <a:t> should be within the battery charge capacity. And, the constraints in equation (23) ensures that the battery level boundary is between the minimum battery level and maximum battery level for each station. Moreover, all 3 equations also ensure that it is only possible when the station is operational.</a:t>
            </a:r>
            <a:endParaRPr lang="en-US" dirty="0"/>
          </a:p>
        </p:txBody>
      </p:sp>
    </p:spTree>
    <p:extLst>
      <p:ext uri="{BB962C8B-B14F-4D97-AF65-F5344CB8AC3E}">
        <p14:creationId xmlns:p14="http://schemas.microsoft.com/office/powerpoint/2010/main" val="40174584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The fraction of wind allocation, constraint in equation (24), is constructed to allocate the total wind production to each station.</a:t>
            </a: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The constraints in equations (25) and (26) ensure that the total wind purchased by station </a:t>
            </a:r>
            <a:r>
              <a:rPr kumimoji="1" lang="en-US" sz="1200" i="1" kern="1200" dirty="0">
                <a:solidFill>
                  <a:schemeClr val="tx1"/>
                </a:solidFill>
                <a:effectLst/>
                <a:latin typeface="Times New Roman" pitchFamily="18" charset="0"/>
                <a:ea typeface="+mn-ea"/>
                <a:cs typeface="+mn-cs"/>
              </a:rPr>
              <a:t>j</a:t>
            </a:r>
            <a:r>
              <a:rPr kumimoji="1" lang="en-US" sz="1200" kern="1200" dirty="0">
                <a:solidFill>
                  <a:schemeClr val="tx1"/>
                </a:solidFill>
                <a:effectLst/>
                <a:latin typeface="Times New Roman" pitchFamily="18" charset="0"/>
                <a:ea typeface="+mn-ea"/>
                <a:cs typeface="+mn-cs"/>
              </a:rPr>
              <a:t> in time period </a:t>
            </a:r>
            <a:r>
              <a:rPr kumimoji="1" lang="en-US" sz="1200" i="1" kern="1200" dirty="0">
                <a:solidFill>
                  <a:schemeClr val="tx1"/>
                </a:solidFill>
                <a:effectLst/>
                <a:latin typeface="Times New Roman" pitchFamily="18" charset="0"/>
                <a:ea typeface="+mn-ea"/>
                <a:cs typeface="+mn-cs"/>
              </a:rPr>
              <a:t>t</a:t>
            </a:r>
            <a:r>
              <a:rPr kumimoji="1" lang="en-US" sz="1200" kern="1200" dirty="0">
                <a:solidFill>
                  <a:schemeClr val="tx1"/>
                </a:solidFill>
                <a:effectLst/>
                <a:latin typeface="Times New Roman" pitchFamily="18" charset="0"/>
                <a:ea typeface="+mn-ea"/>
                <a:cs typeface="+mn-cs"/>
              </a:rPr>
              <a:t>, and the solar production of station </a:t>
            </a:r>
            <a:r>
              <a:rPr kumimoji="1" lang="en-US" sz="1200" i="1" kern="1200" dirty="0">
                <a:solidFill>
                  <a:schemeClr val="tx1"/>
                </a:solidFill>
                <a:effectLst/>
                <a:latin typeface="Times New Roman" pitchFamily="18" charset="0"/>
                <a:ea typeface="+mn-ea"/>
                <a:cs typeface="+mn-cs"/>
              </a:rPr>
              <a:t>j</a:t>
            </a:r>
            <a:r>
              <a:rPr kumimoji="1" lang="en-US" sz="1200" kern="1200" dirty="0">
                <a:solidFill>
                  <a:schemeClr val="tx1"/>
                </a:solidFill>
                <a:effectLst/>
                <a:latin typeface="Times New Roman" pitchFamily="18" charset="0"/>
                <a:ea typeface="+mn-ea"/>
                <a:cs typeface="+mn-cs"/>
              </a:rPr>
              <a:t> in time period </a:t>
            </a:r>
            <a:r>
              <a:rPr kumimoji="1" lang="en-US" sz="1200" i="1" kern="1200" dirty="0">
                <a:solidFill>
                  <a:schemeClr val="tx1"/>
                </a:solidFill>
                <a:effectLst/>
                <a:latin typeface="Times New Roman" pitchFamily="18" charset="0"/>
                <a:ea typeface="+mn-ea"/>
                <a:cs typeface="+mn-cs"/>
              </a:rPr>
              <a:t>t</a:t>
            </a:r>
            <a:r>
              <a:rPr kumimoji="1" lang="en-US" sz="1200" kern="1200" dirty="0">
                <a:solidFill>
                  <a:schemeClr val="tx1"/>
                </a:solidFill>
                <a:effectLst/>
                <a:latin typeface="Times New Roman" pitchFamily="18" charset="0"/>
                <a:ea typeface="+mn-ea"/>
                <a:cs typeface="+mn-cs"/>
              </a:rPr>
              <a:t> are not possible if the stations are not operational.</a:t>
            </a: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The constraints in equation (27) ensure the assumption that the maximum number of slots opened per charging station </a:t>
            </a:r>
            <a:r>
              <a:rPr kumimoji="1" lang="en-US" sz="1200" i="1" kern="1200" dirty="0">
                <a:solidFill>
                  <a:schemeClr val="tx1"/>
                </a:solidFill>
                <a:effectLst/>
                <a:latin typeface="Times New Roman" pitchFamily="18" charset="0"/>
                <a:ea typeface="+mn-ea"/>
                <a:cs typeface="+mn-cs"/>
              </a:rPr>
              <a:t>j </a:t>
            </a:r>
            <a:r>
              <a:rPr kumimoji="1" lang="en-US" sz="1200" kern="1200" dirty="0">
                <a:solidFill>
                  <a:schemeClr val="tx1"/>
                </a:solidFill>
                <a:effectLst/>
                <a:latin typeface="Times New Roman" pitchFamily="18" charset="0"/>
                <a:ea typeface="+mn-ea"/>
                <a:cs typeface="+mn-cs"/>
              </a:rPr>
              <a:t>is ten, and these are not possible if the stations are not operational. </a:t>
            </a:r>
          </a:p>
          <a:p>
            <a:r>
              <a:rPr kumimoji="1" lang="en-US" sz="1200" kern="1200" dirty="0">
                <a:solidFill>
                  <a:schemeClr val="tx1"/>
                </a:solidFill>
                <a:effectLst/>
                <a:latin typeface="Times New Roman" pitchFamily="18" charset="0"/>
                <a:ea typeface="+mn-ea"/>
                <a:cs typeface="+mn-cs"/>
              </a:rPr>
              <a:t>The constraints in equations (28), (29) , (30) and (31) ensure that all these variables are positive numbers, x is binary with dimension of</a:t>
            </a:r>
            <a:r>
              <a:rPr kumimoji="1" lang="en-US" sz="1200" i="1" kern="1200" dirty="0">
                <a:solidFill>
                  <a:schemeClr val="tx1"/>
                </a:solidFill>
                <a:effectLst/>
                <a:latin typeface="Times New Roman" pitchFamily="18" charset="0"/>
                <a:ea typeface="+mn-ea"/>
                <a:cs typeface="+mn-cs"/>
              </a:rPr>
              <a:t> j</a:t>
            </a:r>
            <a:r>
              <a:rPr kumimoji="1" lang="en-US" sz="1200" kern="1200" dirty="0">
                <a:solidFill>
                  <a:schemeClr val="tx1"/>
                </a:solidFill>
                <a:effectLst/>
                <a:latin typeface="Times New Roman" pitchFamily="18" charset="0"/>
                <a:ea typeface="+mn-ea"/>
                <a:cs typeface="+mn-cs"/>
              </a:rPr>
              <a:t> , </a:t>
            </a:r>
            <a:r>
              <a:rPr kumimoji="1" lang="en-US" sz="1200" i="1" kern="1200" dirty="0">
                <a:solidFill>
                  <a:schemeClr val="tx1"/>
                </a:solidFill>
                <a:effectLst/>
                <a:latin typeface="Times New Roman" pitchFamily="18" charset="0"/>
                <a:ea typeface="+mn-ea"/>
                <a:cs typeface="+mn-cs"/>
              </a:rPr>
              <a:t>y</a:t>
            </a:r>
            <a:r>
              <a:rPr kumimoji="1" lang="en-US" sz="1200" kern="1200" dirty="0">
                <a:solidFill>
                  <a:schemeClr val="tx1"/>
                </a:solidFill>
                <a:effectLst/>
                <a:latin typeface="Times New Roman" pitchFamily="18" charset="0"/>
                <a:ea typeface="+mn-ea"/>
                <a:cs typeface="+mn-cs"/>
              </a:rPr>
              <a:t> is binary with dimension of </a:t>
            </a:r>
            <a:r>
              <a:rPr kumimoji="1" lang="en-US" sz="1200" i="1" kern="1200" dirty="0" err="1">
                <a:solidFill>
                  <a:schemeClr val="tx1"/>
                </a:solidFill>
                <a:effectLst/>
                <a:latin typeface="Times New Roman" pitchFamily="18" charset="0"/>
                <a:ea typeface="+mn-ea"/>
                <a:cs typeface="+mn-cs"/>
              </a:rPr>
              <a:t>i</a:t>
            </a:r>
            <a:r>
              <a:rPr kumimoji="1" lang="en-US" sz="1200" kern="1200" dirty="0">
                <a:solidFill>
                  <a:schemeClr val="tx1"/>
                </a:solidFill>
                <a:effectLst/>
                <a:latin typeface="Times New Roman" pitchFamily="18" charset="0"/>
                <a:ea typeface="+mn-ea"/>
                <a:cs typeface="+mn-cs"/>
              </a:rPr>
              <a:t> times </a:t>
            </a:r>
            <a:r>
              <a:rPr kumimoji="1" lang="en-US" sz="1200" i="1" kern="1200" dirty="0">
                <a:solidFill>
                  <a:schemeClr val="tx1"/>
                </a:solidFill>
                <a:effectLst/>
                <a:latin typeface="Times New Roman" pitchFamily="18" charset="0"/>
                <a:ea typeface="+mn-ea"/>
                <a:cs typeface="+mn-cs"/>
              </a:rPr>
              <a:t>j </a:t>
            </a:r>
            <a:r>
              <a:rPr kumimoji="1" lang="en-US" sz="1200" kern="1200" dirty="0">
                <a:solidFill>
                  <a:schemeClr val="tx1"/>
                </a:solidFill>
                <a:effectLst/>
                <a:latin typeface="Times New Roman" pitchFamily="18" charset="0"/>
                <a:ea typeface="+mn-ea"/>
                <a:cs typeface="+mn-cs"/>
              </a:rPr>
              <a:t>and  are binaries with dimension of </a:t>
            </a:r>
            <a:r>
              <a:rPr kumimoji="1" lang="en-US" sz="1200" i="1" kern="1200" dirty="0">
                <a:solidFill>
                  <a:schemeClr val="tx1"/>
                </a:solidFill>
                <a:effectLst/>
                <a:latin typeface="Times New Roman" pitchFamily="18" charset="0"/>
                <a:ea typeface="+mn-ea"/>
                <a:cs typeface="+mn-cs"/>
              </a:rPr>
              <a:t>t</a:t>
            </a:r>
            <a:r>
              <a:rPr kumimoji="1" lang="en-US" sz="1200" kern="1200" dirty="0">
                <a:solidFill>
                  <a:schemeClr val="tx1"/>
                </a:solidFill>
                <a:effectLst/>
                <a:latin typeface="Times New Roman" pitchFamily="18" charset="0"/>
                <a:ea typeface="+mn-ea"/>
                <a:cs typeface="+mn-cs"/>
              </a:rPr>
              <a:t> times </a:t>
            </a:r>
            <a:r>
              <a:rPr kumimoji="1" lang="en-US" sz="1200" i="1" kern="1200" dirty="0">
                <a:solidFill>
                  <a:schemeClr val="tx1"/>
                </a:solidFill>
                <a:effectLst/>
                <a:latin typeface="Times New Roman" pitchFamily="18" charset="0"/>
                <a:ea typeface="+mn-ea"/>
                <a:cs typeface="+mn-cs"/>
              </a:rPr>
              <a:t>j</a:t>
            </a:r>
            <a:r>
              <a:rPr kumimoji="1" lang="en-US" sz="1200" kern="1200" dirty="0">
                <a:solidFill>
                  <a:schemeClr val="tx1"/>
                </a:solidFill>
                <a:effectLst/>
                <a:latin typeface="Times New Roman" pitchFamily="18" charset="0"/>
                <a:ea typeface="+mn-ea"/>
                <a:cs typeface="+mn-cs"/>
              </a:rPr>
              <a:t>. </a:t>
            </a:r>
          </a:p>
          <a:p>
            <a:r>
              <a:rPr kumimoji="1" lang="en-US" sz="1200" b="0" kern="1200" dirty="0">
                <a:solidFill>
                  <a:schemeClr val="tx1"/>
                </a:solidFill>
                <a:effectLst/>
                <a:latin typeface="Times New Roman" pitchFamily="18" charset="0"/>
                <a:ea typeface="+mn-ea"/>
                <a:cs typeface="+mn-cs"/>
              </a:rPr>
              <a:t>3.1.3 Flowchart of Proposed MILP Model</a:t>
            </a:r>
            <a:endParaRPr kumimoji="1" lang="en-US" sz="1200" b="1" kern="1200" dirty="0">
              <a:solidFill>
                <a:schemeClr val="tx1"/>
              </a:solidFill>
              <a:effectLst/>
              <a:latin typeface="Times New Roman" pitchFamily="18" charset="0"/>
              <a:ea typeface="+mn-ea"/>
              <a:cs typeface="+mn-cs"/>
            </a:endParaRPr>
          </a:p>
          <a:p>
            <a:endParaRPr lang="en-US" dirty="0"/>
          </a:p>
        </p:txBody>
      </p:sp>
    </p:spTree>
    <p:extLst>
      <p:ext uri="{BB962C8B-B14F-4D97-AF65-F5344CB8AC3E}">
        <p14:creationId xmlns:p14="http://schemas.microsoft.com/office/powerpoint/2010/main" val="1487051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3171812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lIns="90843" tIns="44625" rIns="90843" bIns="44625"/>
          <a:lstStyle/>
          <a:p>
            <a:pPr eaLnBrk="1" hangingPunct="1"/>
            <a:r>
              <a:rPr kumimoji="1" lang="en-US" sz="1200" kern="1200" dirty="0">
                <a:solidFill>
                  <a:schemeClr val="tx1"/>
                </a:solidFill>
                <a:effectLst/>
                <a:latin typeface="Times New Roman" pitchFamily="18" charset="0"/>
                <a:ea typeface="+mn-ea"/>
                <a:cs typeface="+mn-cs"/>
              </a:rPr>
              <a:t>There are three major contributions</a:t>
            </a:r>
            <a:r>
              <a:rPr kumimoji="1" lang="en-US" sz="1200" kern="1200" baseline="0" dirty="0">
                <a:solidFill>
                  <a:schemeClr val="tx1"/>
                </a:solidFill>
                <a:effectLst/>
                <a:latin typeface="Times New Roman" pitchFamily="18" charset="0"/>
                <a:ea typeface="+mn-ea"/>
                <a:cs typeface="+mn-cs"/>
              </a:rPr>
              <a:t> of this dissertation. </a:t>
            </a:r>
            <a:r>
              <a:rPr kumimoji="1" lang="en-US" sz="1200" kern="1200" dirty="0">
                <a:solidFill>
                  <a:schemeClr val="tx1"/>
                </a:solidFill>
                <a:effectLst/>
                <a:latin typeface="Times New Roman" pitchFamily="18" charset="0"/>
                <a:ea typeface="+mn-ea"/>
                <a:cs typeface="+mn-cs"/>
              </a:rPr>
              <a:t>The first component of this dissertation is to formulate a Mixed-Integer Linear Programming (MILP) model to optimize the system of EV charging stations</a:t>
            </a:r>
            <a:r>
              <a:rPr kumimoji="1" lang="en-US" sz="1200" kern="1200" baseline="0" dirty="0">
                <a:solidFill>
                  <a:schemeClr val="tx1"/>
                </a:solidFill>
                <a:effectLst/>
                <a:latin typeface="Times New Roman" pitchFamily="18" charset="0"/>
                <a:ea typeface="+mn-ea"/>
                <a:cs typeface="+mn-cs"/>
              </a:rPr>
              <a:t> which includes optimizing the… </a:t>
            </a:r>
            <a:endParaRPr lang="en-US" dirty="0"/>
          </a:p>
        </p:txBody>
      </p:sp>
    </p:spTree>
    <p:extLst>
      <p:ext uri="{BB962C8B-B14F-4D97-AF65-F5344CB8AC3E}">
        <p14:creationId xmlns:p14="http://schemas.microsoft.com/office/powerpoint/2010/main" val="9872666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It is observed that with no operational cost, all the stations are opened, and the number of slots opened and the total profits generated are the highest compared to the other scenarios, which makes a very practical sense in the real world. As the cost keeps increasing, it has been noticed that the stations start to close and the number of slots start to decrease with their respective stations. However, when increasing the cost from $70 to $100, the number of slots in Garland increased from 2 to 3, the reason being, it now captures the demand from Rockwall (closed for $100), since it is the closest open station.</a:t>
            </a:r>
          </a:p>
          <a:p>
            <a:r>
              <a:rPr kumimoji="1" lang="en-US" sz="1200" kern="1200" dirty="0">
                <a:solidFill>
                  <a:schemeClr val="tx1"/>
                </a:solidFill>
                <a:effectLst/>
                <a:latin typeface="Times New Roman" pitchFamily="18" charset="0"/>
                <a:ea typeface="+mn-ea"/>
                <a:cs typeface="+mn-cs"/>
              </a:rPr>
              <a:t>Taking in to consideration practicality, a station cost of $100 is considered as the base line. Using a cost of $100, it took 4 days and 23 hours of processing time to provide an optimal solution. The total profit of the optimal solution is $2689.38.</a:t>
            </a:r>
            <a:r>
              <a:rPr kumimoji="1" lang="en-US" sz="1200" kern="1200" baseline="0" dirty="0">
                <a:solidFill>
                  <a:schemeClr val="tx1"/>
                </a:solidFill>
                <a:effectLst/>
                <a:latin typeface="Times New Roman" pitchFamily="18" charset="0"/>
                <a:ea typeface="+mn-ea"/>
                <a:cs typeface="+mn-cs"/>
              </a:rPr>
              <a:t> </a:t>
            </a:r>
            <a:r>
              <a:rPr kumimoji="1" lang="en-US" sz="1200" kern="1200" dirty="0">
                <a:solidFill>
                  <a:schemeClr val="tx1"/>
                </a:solidFill>
                <a:effectLst/>
                <a:latin typeface="Times New Roman" pitchFamily="18" charset="0"/>
                <a:ea typeface="+mn-ea"/>
                <a:cs typeface="+mn-cs"/>
              </a:rPr>
              <a:t>For each of these locations the number of slots being opened are 5, 4, 3 and 1, respectively.</a:t>
            </a:r>
          </a:p>
          <a:p>
            <a:r>
              <a:rPr kumimoji="1" lang="en-US" sz="1200" kern="1200" dirty="0">
                <a:solidFill>
                  <a:schemeClr val="tx1"/>
                </a:solidFill>
                <a:effectLst/>
                <a:latin typeface="Times New Roman" pitchFamily="18" charset="0"/>
                <a:ea typeface="+mn-ea"/>
                <a:cs typeface="+mn-cs"/>
              </a:rPr>
              <a:t>It has been observed that the solution (best integer) is normally obtained between 20 minutes to 1 hour 55 minutes, and to prove this solution is the global optimal, using branch and cut algorithm, it takes close to 5 days. Given that the processing time normally takes 5 days for every scenario and the solution is found before 2 hours, a limit of 6 hours is placed on the scenario which was considered “practical”. </a:t>
            </a:r>
            <a:endParaRPr lang="en-US" dirty="0"/>
          </a:p>
        </p:txBody>
      </p:sp>
    </p:spTree>
    <p:extLst>
      <p:ext uri="{BB962C8B-B14F-4D97-AF65-F5344CB8AC3E}">
        <p14:creationId xmlns:p14="http://schemas.microsoft.com/office/powerpoint/2010/main" val="34524159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r>
              <a:rPr kumimoji="1" lang="en-US" sz="1200" kern="1200" dirty="0">
                <a:solidFill>
                  <a:schemeClr val="tx1"/>
                </a:solidFill>
                <a:effectLst/>
                <a:latin typeface="Times New Roman" pitchFamily="18" charset="0"/>
                <a:ea typeface="+mn-ea"/>
                <a:cs typeface="+mn-cs"/>
              </a:rPr>
              <a:t>It can be observed that the total demand distribution for Fort Worth is the highest, Dallas is the second highest, followed by Garland, and Denton, respectively. Moreover, it is observed that the demand is lowest from time period 12 to 20 i.e. from 3 am to 5 am and then it gradually increases and has highest demand between time periods 52 to 68 i.e. from 1 pm to 5 pm. And subsequently, the demand decreases</a:t>
            </a:r>
            <a:r>
              <a:rPr kumimoji="1" lang="en-US" sz="1200" kern="1200" baseline="0" dirty="0">
                <a:solidFill>
                  <a:schemeClr val="tx1"/>
                </a:solidFill>
                <a:effectLst/>
                <a:latin typeface="Times New Roman" pitchFamily="18" charset="0"/>
                <a:ea typeface="+mn-ea"/>
                <a:cs typeface="+mn-cs"/>
              </a:rPr>
              <a:t> which makes practical </a:t>
            </a:r>
            <a:r>
              <a:rPr kumimoji="1" lang="en-US" sz="1200" kern="1200" dirty="0">
                <a:solidFill>
                  <a:schemeClr val="tx1"/>
                </a:solidFill>
                <a:effectLst/>
                <a:latin typeface="Times New Roman" pitchFamily="18" charset="0"/>
                <a:ea typeface="+mn-ea"/>
                <a:cs typeface="+mn-cs"/>
              </a:rPr>
              <a:t>sense in the real world</a:t>
            </a:r>
            <a:r>
              <a:rPr kumimoji="1" lang="en-US" sz="1200" kern="1200" baseline="0" dirty="0">
                <a:solidFill>
                  <a:schemeClr val="tx1"/>
                </a:solidFill>
                <a:effectLst/>
                <a:latin typeface="Times New Roman" pitchFamily="18" charset="0"/>
                <a:ea typeface="+mn-ea"/>
                <a:cs typeface="+mn-cs"/>
              </a:rPr>
              <a:t>.</a:t>
            </a:r>
            <a:endParaRPr lang="en-US" dirty="0"/>
          </a:p>
        </p:txBody>
      </p:sp>
    </p:spTree>
    <p:extLst>
      <p:ext uri="{BB962C8B-B14F-4D97-AF65-F5344CB8AC3E}">
        <p14:creationId xmlns:p14="http://schemas.microsoft.com/office/powerpoint/2010/main" val="31612840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87164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auto">
              <a:spcBef>
                <a:spcPct val="20000"/>
              </a:spcBef>
              <a:spcAft>
                <a:spcPts val="0"/>
              </a:spcAft>
              <a:buClr>
                <a:schemeClr val="accent1"/>
              </a:buClr>
              <a:buSzPct val="70000"/>
              <a:buFont typeface="Wingdings" panose="05000000000000000000" pitchFamily="2" charset="2"/>
              <a:buNone/>
              <a:defRPr/>
            </a:pPr>
            <a:r>
              <a:rPr lang="en-US" baseline="0" dirty="0">
                <a:solidFill>
                  <a:schemeClr val="tx1"/>
                </a:solidFill>
                <a:latin typeface="Times New Roman" pitchFamily="18" charset="0"/>
                <a:cs typeface="+mn-cs"/>
              </a:rPr>
              <a:t>The approaches for the two primary tasks of </a:t>
            </a:r>
            <a:r>
              <a:rPr lang="en-US" baseline="0" dirty="0" err="1">
                <a:solidFill>
                  <a:schemeClr val="tx1"/>
                </a:solidFill>
                <a:latin typeface="Times New Roman" pitchFamily="18" charset="0"/>
                <a:cs typeface="+mn-cs"/>
              </a:rPr>
              <a:t>metamodeling</a:t>
            </a:r>
            <a:r>
              <a:rPr lang="en-US" baseline="0" dirty="0">
                <a:solidFill>
                  <a:schemeClr val="tx1"/>
                </a:solidFill>
                <a:latin typeface="Times New Roman" pitchFamily="18" charset="0"/>
                <a:cs typeface="+mn-cs"/>
              </a:rPr>
              <a:t> are described: (</a:t>
            </a:r>
            <a:r>
              <a:rPr lang="en-US" baseline="0" dirty="0" err="1">
                <a:solidFill>
                  <a:schemeClr val="tx1"/>
                </a:solidFill>
                <a:latin typeface="Times New Roman" pitchFamily="18" charset="0"/>
                <a:cs typeface="+mn-cs"/>
              </a:rPr>
              <a:t>i</a:t>
            </a:r>
            <a:r>
              <a:rPr lang="en-US" baseline="0" dirty="0">
                <a:solidFill>
                  <a:schemeClr val="tx1"/>
                </a:solidFill>
                <a:latin typeface="Times New Roman" pitchFamily="18" charset="0"/>
                <a:cs typeface="+mn-cs"/>
              </a:rPr>
              <a:t>) selecting an experimental design; and (ii) fitting a statistical model. </a:t>
            </a:r>
          </a:p>
          <a:p>
            <a:endParaRPr lang="en-US" dirty="0"/>
          </a:p>
        </p:txBody>
      </p:sp>
    </p:spTree>
    <p:extLst>
      <p:ext uri="{BB962C8B-B14F-4D97-AF65-F5344CB8AC3E}">
        <p14:creationId xmlns:p14="http://schemas.microsoft.com/office/powerpoint/2010/main" val="36767389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auto">
              <a:spcBef>
                <a:spcPct val="20000"/>
              </a:spcBef>
              <a:spcAft>
                <a:spcPts val="0"/>
              </a:spcAft>
              <a:buClr>
                <a:schemeClr val="accent1"/>
              </a:buClr>
              <a:buSzPct val="70000"/>
              <a:buFont typeface="Wingdings" panose="05000000000000000000" pitchFamily="2" charset="2"/>
              <a:buNone/>
              <a:defRPr/>
            </a:pPr>
            <a:r>
              <a:rPr lang="en-US" baseline="0" dirty="0">
                <a:solidFill>
                  <a:schemeClr val="tx1"/>
                </a:solidFill>
                <a:latin typeface="Times New Roman" pitchFamily="18" charset="0"/>
                <a:cs typeface="+mn-cs"/>
              </a:rPr>
              <a:t>The approaches for the two primary tasks of </a:t>
            </a:r>
            <a:r>
              <a:rPr lang="en-US" baseline="0" dirty="0" err="1">
                <a:solidFill>
                  <a:schemeClr val="tx1"/>
                </a:solidFill>
                <a:latin typeface="Times New Roman" pitchFamily="18" charset="0"/>
                <a:cs typeface="+mn-cs"/>
              </a:rPr>
              <a:t>metamodeling</a:t>
            </a:r>
            <a:r>
              <a:rPr lang="en-US" baseline="0" dirty="0">
                <a:solidFill>
                  <a:schemeClr val="tx1"/>
                </a:solidFill>
                <a:latin typeface="Times New Roman" pitchFamily="18" charset="0"/>
                <a:cs typeface="+mn-cs"/>
              </a:rPr>
              <a:t> are described: (</a:t>
            </a:r>
            <a:r>
              <a:rPr lang="en-US" baseline="0" dirty="0" err="1">
                <a:solidFill>
                  <a:schemeClr val="tx1"/>
                </a:solidFill>
                <a:latin typeface="Times New Roman" pitchFamily="18" charset="0"/>
                <a:cs typeface="+mn-cs"/>
              </a:rPr>
              <a:t>i</a:t>
            </a:r>
            <a:r>
              <a:rPr lang="en-US" baseline="0" dirty="0">
                <a:solidFill>
                  <a:schemeClr val="tx1"/>
                </a:solidFill>
                <a:latin typeface="Times New Roman" pitchFamily="18" charset="0"/>
                <a:cs typeface="+mn-cs"/>
              </a:rPr>
              <a:t>) selecting an experimental design; and (ii) fitting a statistical model. </a:t>
            </a:r>
          </a:p>
          <a:p>
            <a:endParaRPr lang="en-US" dirty="0"/>
          </a:p>
        </p:txBody>
      </p:sp>
    </p:spTree>
    <p:extLst>
      <p:ext uri="{BB962C8B-B14F-4D97-AF65-F5344CB8AC3E}">
        <p14:creationId xmlns:p14="http://schemas.microsoft.com/office/powerpoint/2010/main" val="181001913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mc:AlternateContent xmlns:mc="http://schemas.openxmlformats.org/markup-compatibility/2006" xmlns:a14="http://schemas.microsoft.com/office/drawing/2010/main">
        <mc:Choice Requires="a14">
          <p:sp>
            <p:nvSpPr>
              <p:cNvPr id="66563" name="Notes Placeholder 2"/>
              <p:cNvSpPr>
                <a:spLocks noGrp="1"/>
              </p:cNvSpPr>
              <p:nvPr>
                <p:ph type="body" idx="1"/>
              </p:nvPr>
            </p:nvSpPr>
            <p:spPr>
              <a:noFill/>
              <a:ln/>
            </p:spPr>
            <p:txBody>
              <a:bodyPr/>
              <a:lstStyle/>
              <a:p>
                <a:pPr marL="171450" indent="-171450">
                  <a:buFontTx/>
                  <a:buChar char="-"/>
                </a:pPr>
                <a:endParaRPr kumimoji="1" lang="en-US" sz="1200" kern="1200" dirty="0">
                  <a:solidFill>
                    <a:schemeClr val="tx1"/>
                  </a:solidFill>
                  <a:effectLst/>
                  <a:latin typeface="Times New Roman" pitchFamily="18" charset="0"/>
                  <a:ea typeface="+mn-ea"/>
                  <a:cs typeface="+mn-cs"/>
                </a:endParaRPr>
              </a:p>
              <a:p>
                <a:endParaRPr lang="en-US" dirty="0"/>
              </a:p>
            </p:txBody>
          </p:sp>
        </mc:Choice>
        <mc:Fallback xmlns="">
          <p:sp>
            <p:nvSpPr>
              <p:cNvPr id="66563" name="Notes Placeholder 2"/>
              <p:cNvSpPr>
                <a:spLocks noGrp="1"/>
              </p:cNvSpPr>
              <p:nvPr>
                <p:ph type="body" idx="1"/>
              </p:nvPr>
            </p:nvSpPr>
            <p:spPr>
              <a:noFill/>
              <a:ln/>
            </p:spPr>
            <p:txBody>
              <a:bodyPr/>
              <a:lstStyle/>
              <a:p>
                <a:pPr marL="171450" indent="-171450">
                  <a:buFontTx/>
                  <a:buChar char="-"/>
                </a:pPr>
                <a:r>
                  <a:rPr kumimoji="1" lang="en-US" sz="1200" kern="1200" dirty="0" smtClean="0">
                    <a:solidFill>
                      <a:schemeClr val="tx1"/>
                    </a:solidFill>
                    <a:effectLst/>
                    <a:latin typeface="Times New Roman" pitchFamily="18" charset="0"/>
                    <a:ea typeface="+mn-ea"/>
                    <a:cs typeface="+mn-cs"/>
                  </a:rPr>
                  <a:t>As shown in Table II, the MARS designs are created using 2 software, MATLAB 8.6 –ARESLAB toolbox and </a:t>
                </a:r>
                <a:r>
                  <a:rPr kumimoji="1" lang="en-US" sz="1200" kern="1200" dirty="0" err="1" smtClean="0">
                    <a:solidFill>
                      <a:schemeClr val="tx1"/>
                    </a:solidFill>
                    <a:effectLst/>
                    <a:latin typeface="Times New Roman" pitchFamily="18" charset="0"/>
                    <a:ea typeface="+mn-ea"/>
                    <a:cs typeface="+mn-cs"/>
                  </a:rPr>
                  <a:t>Salford</a:t>
                </a:r>
                <a:r>
                  <a:rPr kumimoji="1" lang="en-US" sz="1200" kern="1200" dirty="0" smtClean="0">
                    <a:solidFill>
                      <a:schemeClr val="tx1"/>
                    </a:solidFill>
                    <a:effectLst/>
                    <a:latin typeface="Times New Roman" pitchFamily="18" charset="0"/>
                    <a:ea typeface="+mn-ea"/>
                    <a:cs typeface="+mn-cs"/>
                  </a:rPr>
                  <a:t> Predictive Modeler 8.0 (SPM),</a:t>
                </a:r>
                <a:r>
                  <a:rPr kumimoji="1" lang="en-US" sz="1200" kern="1200" baseline="0" dirty="0" smtClean="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one </a:t>
                </a:r>
                <a:r>
                  <a:rPr kumimoji="1" lang="en-US" sz="1200" kern="1200" dirty="0">
                    <a:solidFill>
                      <a:schemeClr val="tx1"/>
                    </a:solidFill>
                    <a:effectLst/>
                    <a:latin typeface="Times New Roman" pitchFamily="18" charset="0"/>
                    <a:ea typeface="+mn-ea"/>
                    <a:cs typeface="+mn-cs"/>
                  </a:rPr>
                  <a:t>with interaction and the other with no </a:t>
                </a:r>
                <a:r>
                  <a:rPr kumimoji="1" lang="en-US" sz="1200" kern="1200" dirty="0" smtClean="0">
                    <a:solidFill>
                      <a:schemeClr val="tx1"/>
                    </a:solidFill>
                    <a:effectLst/>
                    <a:latin typeface="Times New Roman" pitchFamily="18" charset="0"/>
                    <a:ea typeface="+mn-ea"/>
                    <a:cs typeface="+mn-cs"/>
                  </a:rPr>
                  <a:t>interaction. </a:t>
                </a:r>
              </a:p>
              <a:p>
                <a:pPr marL="171450" indent="-171450">
                  <a:buFontTx/>
                  <a:buChar char="-"/>
                </a:pPr>
                <a:r>
                  <a:rPr kumimoji="1" lang="en-US" sz="1200" kern="1200" dirty="0" smtClean="0">
                    <a:solidFill>
                      <a:schemeClr val="tx1"/>
                    </a:solidFill>
                    <a:effectLst/>
                    <a:latin typeface="Times New Roman" pitchFamily="18" charset="0"/>
                    <a:ea typeface="+mn-ea"/>
                    <a:cs typeface="+mn-cs"/>
                  </a:rPr>
                  <a:t>Once </a:t>
                </a:r>
                <a:r>
                  <a:rPr kumimoji="1" lang="en-US" sz="1200" kern="1200" dirty="0">
                    <a:solidFill>
                      <a:schemeClr val="tx1"/>
                    </a:solidFill>
                    <a:effectLst/>
                    <a:latin typeface="Times New Roman" pitchFamily="18" charset="0"/>
                    <a:ea typeface="+mn-ea"/>
                    <a:cs typeface="+mn-cs"/>
                  </a:rPr>
                  <a:t>the MARS designs are developed they are optimized using 3 different software (CPLEX CP Optimizer, </a:t>
                </a:r>
                <a:r>
                  <a:rPr kumimoji="1" lang="en-US" sz="1200" kern="1200" dirty="0" smtClean="0">
                    <a:solidFill>
                      <a:schemeClr val="tx1"/>
                    </a:solidFill>
                    <a:effectLst/>
                    <a:latin typeface="Times New Roman" pitchFamily="18" charset="0"/>
                    <a:ea typeface="+mn-ea"/>
                    <a:cs typeface="+mn-cs"/>
                  </a:rPr>
                  <a:t>AMPL– </a:t>
                </a:r>
                <a:r>
                  <a:rPr kumimoji="1" lang="en-US" sz="1200" kern="1200" dirty="0" err="1">
                    <a:solidFill>
                      <a:schemeClr val="tx1"/>
                    </a:solidFill>
                    <a:effectLst/>
                    <a:latin typeface="Times New Roman" pitchFamily="18" charset="0"/>
                    <a:ea typeface="+mn-ea"/>
                    <a:cs typeface="+mn-cs"/>
                  </a:rPr>
                  <a:t>Couenne</a:t>
                </a:r>
                <a:r>
                  <a:rPr kumimoji="1" lang="en-US" sz="1200" kern="1200" dirty="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and MINOS) </a:t>
                </a:r>
              </a:p>
              <a:p>
                <a:pPr marL="171450" indent="-171450">
                  <a:buFontTx/>
                  <a:buChar char="-"/>
                </a:pPr>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solutions obtained using CPLEX CP and </a:t>
                </a:r>
                <a:r>
                  <a:rPr kumimoji="1" lang="en-US" sz="1200" kern="1200" dirty="0" err="1">
                    <a:solidFill>
                      <a:schemeClr val="tx1"/>
                    </a:solidFill>
                    <a:effectLst/>
                    <a:latin typeface="Times New Roman" pitchFamily="18" charset="0"/>
                    <a:ea typeface="+mn-ea"/>
                    <a:cs typeface="+mn-cs"/>
                  </a:rPr>
                  <a:t>Couenne</a:t>
                </a:r>
                <a:r>
                  <a:rPr kumimoji="1" lang="en-US" sz="1200" kern="1200" dirty="0">
                    <a:solidFill>
                      <a:schemeClr val="tx1"/>
                    </a:solidFill>
                    <a:effectLst/>
                    <a:latin typeface="Times New Roman" pitchFamily="18" charset="0"/>
                    <a:ea typeface="+mn-ea"/>
                    <a:cs typeface="+mn-cs"/>
                  </a:rPr>
                  <a:t> were identical in all the cases. </a:t>
                </a:r>
                <a:endParaRPr kumimoji="1" lang="en-US" sz="1200" kern="1200" dirty="0" smtClean="0">
                  <a:solidFill>
                    <a:schemeClr val="tx1"/>
                  </a:solidFill>
                  <a:effectLst/>
                  <a:latin typeface="Times New Roman" pitchFamily="18" charset="0"/>
                  <a:ea typeface="+mn-ea"/>
                  <a:cs typeface="+mn-cs"/>
                </a:endParaRPr>
              </a:p>
              <a:p>
                <a:pPr marL="171450" indent="-171450">
                  <a:buFontTx/>
                  <a:buChar char="-"/>
                </a:pPr>
                <a:r>
                  <a:rPr kumimoji="1" lang="en-US" sz="1200" kern="1200" dirty="0" smtClean="0">
                    <a:solidFill>
                      <a:schemeClr val="tx1"/>
                    </a:solidFill>
                    <a:effectLst/>
                    <a:latin typeface="Times New Roman" pitchFamily="18" charset="0"/>
                    <a:ea typeface="+mn-ea"/>
                    <a:cs typeface="+mn-cs"/>
                  </a:rPr>
                  <a:t>Also</a:t>
                </a:r>
                <a:r>
                  <a:rPr kumimoji="1" lang="en-US" sz="1200" kern="1200" dirty="0">
                    <a:solidFill>
                      <a:schemeClr val="tx1"/>
                    </a:solidFill>
                    <a:effectLst/>
                    <a:latin typeface="Times New Roman" pitchFamily="18" charset="0"/>
                    <a:ea typeface="+mn-ea"/>
                    <a:cs typeface="+mn-cs"/>
                  </a:rPr>
                  <a:t>, the testing R square for each MARS design was computed as shown in the Table II. </a:t>
                </a:r>
                <a:endParaRPr kumimoji="1" lang="en-US" sz="1200" kern="1200" dirty="0" smtClean="0">
                  <a:solidFill>
                    <a:schemeClr val="tx1"/>
                  </a:solidFill>
                  <a:effectLst/>
                  <a:latin typeface="Times New Roman" pitchFamily="18" charset="0"/>
                  <a:ea typeface="+mn-ea"/>
                  <a:cs typeface="+mn-cs"/>
                </a:endParaRPr>
              </a:p>
              <a:p>
                <a:pPr marL="171450" indent="-171450">
                  <a:buFontTx/>
                  <a:buChar char="-"/>
                </a:pPr>
                <a:r>
                  <a:rPr kumimoji="1" lang="en-US" sz="1200" kern="1200" dirty="0" smtClean="0">
                    <a:solidFill>
                      <a:schemeClr val="tx1"/>
                    </a:solidFill>
                    <a:effectLst/>
                    <a:latin typeface="Times New Roman" pitchFamily="18" charset="0"/>
                    <a:ea typeface="+mn-ea"/>
                    <a:cs typeface="+mn-cs"/>
                  </a:rPr>
                  <a:t>Moreover</a:t>
                </a:r>
                <a:r>
                  <a:rPr kumimoji="1" lang="en-US" sz="1200" kern="1200" dirty="0">
                    <a:solidFill>
                      <a:schemeClr val="tx1"/>
                    </a:solidFill>
                    <a:effectLst/>
                    <a:latin typeface="Times New Roman" pitchFamily="18" charset="0"/>
                    <a:ea typeface="+mn-ea"/>
                    <a:cs typeface="+mn-cs"/>
                  </a:rPr>
                  <a:t>, the percentage difference between the objective solutions </a:t>
                </a:r>
                <a:r>
                  <a:rPr kumimoji="1" lang="en-US" sz="1200" i="0" kern="1200">
                    <a:solidFill>
                      <a:schemeClr val="tx1"/>
                    </a:solidFill>
                    <a:effectLst/>
                    <a:latin typeface="Times New Roman" pitchFamily="18" charset="0"/>
                    <a:ea typeface="+mn-ea"/>
                    <a:cs typeface="+mn-cs"/>
                  </a:rPr>
                  <a:t>〖 𝑍〗_𝑀𝐼𝐿𝑃(𝑥_𝑗^∗, 〖𝑁𝑠〗_𝑗^∗  ) </a:t>
                </a:r>
                <a:r>
                  <a:rPr kumimoji="1" lang="en-US" sz="1200" kern="1200" dirty="0">
                    <a:solidFill>
                      <a:schemeClr val="tx1"/>
                    </a:solidFill>
                    <a:effectLst/>
                    <a:latin typeface="Times New Roman" pitchFamily="18" charset="0"/>
                    <a:ea typeface="+mn-ea"/>
                    <a:cs typeface="+mn-cs"/>
                  </a:rPr>
                  <a:t> and </a:t>
                </a:r>
                <a:r>
                  <a:rPr kumimoji="1" lang="en-US" sz="1200" i="0" kern="1200">
                    <a:solidFill>
                      <a:schemeClr val="tx1"/>
                    </a:solidFill>
                    <a:effectLst/>
                    <a:latin typeface="Times New Roman" pitchFamily="18" charset="0"/>
                    <a:ea typeface="+mn-ea"/>
                    <a:cs typeface="+mn-cs"/>
                  </a:rPr>
                  <a:t>𝑍_𝑀𝐼𝐿𝑃</a:t>
                </a:r>
                <a:r>
                  <a:rPr kumimoji="1" lang="en-US" sz="1200" kern="1200" dirty="0">
                    <a:solidFill>
                      <a:schemeClr val="tx1"/>
                    </a:solidFill>
                    <a:effectLst/>
                    <a:latin typeface="Times New Roman" pitchFamily="18" charset="0"/>
                    <a:ea typeface="+mn-ea"/>
                    <a:cs typeface="+mn-cs"/>
                  </a:rPr>
                  <a:t> is also presented in parenthesis as % Diff in the Table II. </a:t>
                </a:r>
                <a:endParaRPr kumimoji="1" lang="en-US" sz="1200" kern="1200" dirty="0" smtClean="0">
                  <a:solidFill>
                    <a:schemeClr val="tx1"/>
                  </a:solidFill>
                  <a:effectLst/>
                  <a:latin typeface="Times New Roman" pitchFamily="18" charset="0"/>
                  <a:ea typeface="+mn-ea"/>
                  <a:cs typeface="+mn-cs"/>
                </a:endParaRPr>
              </a:p>
              <a:p>
                <a:pPr marL="171450" indent="-171450">
                  <a:buFontTx/>
                  <a:buChar char="-"/>
                </a:pPr>
                <a:r>
                  <a:rPr kumimoji="1" lang="en-US" sz="1200" kern="1200" dirty="0" smtClean="0">
                    <a:solidFill>
                      <a:schemeClr val="tx1"/>
                    </a:solidFill>
                    <a:effectLst/>
                    <a:latin typeface="Times New Roman" pitchFamily="18" charset="0"/>
                    <a:ea typeface="+mn-ea"/>
                    <a:cs typeface="+mn-cs"/>
                  </a:rPr>
                  <a:t>Based </a:t>
                </a:r>
                <a:r>
                  <a:rPr kumimoji="1" lang="en-US" sz="1200" kern="1200" dirty="0">
                    <a:solidFill>
                      <a:schemeClr val="tx1"/>
                    </a:solidFill>
                    <a:effectLst/>
                    <a:latin typeface="Times New Roman" pitchFamily="18" charset="0"/>
                    <a:ea typeface="+mn-ea"/>
                    <a:cs typeface="+mn-cs"/>
                  </a:rPr>
                  <a:t>on initial analysis, MARS design without interaction, using SPM software, is performing more advantageously as the percentage difference of </a:t>
                </a:r>
                <a:r>
                  <a:rPr kumimoji="1" lang="en-US" sz="1200" i="0" kern="1200">
                    <a:solidFill>
                      <a:schemeClr val="tx1"/>
                    </a:solidFill>
                    <a:effectLst/>
                    <a:latin typeface="Times New Roman" pitchFamily="18" charset="0"/>
                    <a:ea typeface="+mn-ea"/>
                    <a:cs typeface="+mn-cs"/>
                  </a:rPr>
                  <a:t>〖 𝑍〗_𝑀𝐼𝐿𝑃(𝑥_𝑗^∗, 〖𝑁𝑠〗_𝑗^∗  ) </a:t>
                </a:r>
                <a:r>
                  <a:rPr kumimoji="1" lang="en-US" sz="1200" kern="1200" dirty="0">
                    <a:solidFill>
                      <a:schemeClr val="tx1"/>
                    </a:solidFill>
                    <a:effectLst/>
                    <a:latin typeface="Times New Roman" pitchFamily="18" charset="0"/>
                    <a:ea typeface="+mn-ea"/>
                    <a:cs typeface="+mn-cs"/>
                  </a:rPr>
                  <a:t> obtained from this model is 0.4, the least compared to</a:t>
                </a:r>
                <a:r>
                  <a:rPr kumimoji="1" lang="en-US" sz="1200" i="0" kern="1200">
                    <a:solidFill>
                      <a:schemeClr val="tx1"/>
                    </a:solidFill>
                    <a:effectLst/>
                    <a:latin typeface="Times New Roman" pitchFamily="18" charset="0"/>
                    <a:ea typeface="+mn-ea"/>
                    <a:cs typeface="+mn-cs"/>
                  </a:rPr>
                  <a:t> 𝑍_𝑀𝐼𝐿𝑃</a:t>
                </a:r>
                <a:r>
                  <a:rPr kumimoji="1" lang="en-US" sz="1200" kern="1200" dirty="0">
                    <a:solidFill>
                      <a:schemeClr val="tx1"/>
                    </a:solidFill>
                    <a:effectLst/>
                    <a:latin typeface="Times New Roman" pitchFamily="18" charset="0"/>
                    <a:ea typeface="+mn-ea"/>
                    <a:cs typeface="+mn-cs"/>
                  </a:rPr>
                  <a:t>, as well it has the </a:t>
                </a:r>
                <a:r>
                  <a:rPr kumimoji="1" lang="en-US" sz="1200" b="0" kern="1200" dirty="0">
                    <a:solidFill>
                      <a:schemeClr val="tx1"/>
                    </a:solidFill>
                    <a:effectLst/>
                    <a:latin typeface="Times New Roman" pitchFamily="18" charset="0"/>
                    <a:ea typeface="+mn-ea"/>
                    <a:cs typeface="+mn-cs"/>
                  </a:rPr>
                  <a:t>highest testing R square</a:t>
                </a:r>
                <a:r>
                  <a:rPr kumimoji="1" lang="en-US" sz="1200" b="0" kern="1200" dirty="0" smtClean="0">
                    <a:solidFill>
                      <a:schemeClr val="tx1"/>
                    </a:solidFill>
                    <a:effectLst/>
                    <a:latin typeface="Times New Roman" pitchFamily="18" charset="0"/>
                    <a:ea typeface="+mn-ea"/>
                    <a:cs typeface="+mn-cs"/>
                  </a:rPr>
                  <a:t>.</a:t>
                </a:r>
              </a:p>
              <a:p>
                <a:pPr marL="171450" indent="-171450">
                  <a:buFontTx/>
                  <a:buChar char="-"/>
                </a:pPr>
                <a:r>
                  <a:rPr kumimoji="1" lang="en-US" sz="1200" b="0" kern="1200" dirty="0" smtClean="0">
                    <a:solidFill>
                      <a:schemeClr val="tx1"/>
                    </a:solidFill>
                    <a:effectLst/>
                    <a:latin typeface="Times New Roman" pitchFamily="18" charset="0"/>
                    <a:ea typeface="+mn-ea"/>
                    <a:cs typeface="+mn-cs"/>
                  </a:rPr>
                  <a:t>Outputs </a:t>
                </a:r>
                <a:r>
                  <a:rPr kumimoji="1" lang="en-US" sz="1200" b="0" kern="1200" dirty="0">
                    <a:solidFill>
                      <a:schemeClr val="tx1"/>
                    </a:solidFill>
                    <a:effectLst/>
                    <a:latin typeface="Times New Roman" pitchFamily="18" charset="0"/>
                    <a:ea typeface="+mn-ea"/>
                    <a:cs typeface="+mn-cs"/>
                  </a:rPr>
                  <a:t>from AMPL – MINOS are always lower than the other two, which </a:t>
                </a:r>
                <a:r>
                  <a:rPr kumimoji="1" lang="en-US" sz="1200" b="0" kern="1200" dirty="0" smtClean="0">
                    <a:solidFill>
                      <a:schemeClr val="tx1"/>
                    </a:solidFill>
                    <a:effectLst/>
                    <a:latin typeface="Times New Roman" pitchFamily="18" charset="0"/>
                    <a:ea typeface="+mn-ea"/>
                    <a:cs typeface="+mn-cs"/>
                  </a:rPr>
                  <a:t>indicates </a:t>
                </a:r>
                <a:r>
                  <a:rPr kumimoji="1" lang="en-US" sz="1200" b="0" kern="1200" dirty="0">
                    <a:solidFill>
                      <a:schemeClr val="tx1"/>
                    </a:solidFill>
                    <a:effectLst/>
                    <a:latin typeface="Times New Roman" pitchFamily="18" charset="0"/>
                    <a:ea typeface="+mn-ea"/>
                    <a:cs typeface="+mn-cs"/>
                  </a:rPr>
                  <a:t>that AMPL – MINOS is giving the local optimal solution whereas the CPLEX CP and AMPL – </a:t>
                </a:r>
                <a:r>
                  <a:rPr kumimoji="1" lang="en-US" sz="1200" b="0" kern="1200" dirty="0" err="1">
                    <a:solidFill>
                      <a:schemeClr val="tx1"/>
                    </a:solidFill>
                    <a:effectLst/>
                    <a:latin typeface="Times New Roman" pitchFamily="18" charset="0"/>
                    <a:ea typeface="+mn-ea"/>
                    <a:cs typeface="+mn-cs"/>
                  </a:rPr>
                  <a:t>Couenne</a:t>
                </a:r>
                <a:r>
                  <a:rPr kumimoji="1" lang="en-US" sz="1200" b="0" kern="1200" dirty="0">
                    <a:solidFill>
                      <a:schemeClr val="tx1"/>
                    </a:solidFill>
                    <a:effectLst/>
                    <a:latin typeface="Times New Roman" pitchFamily="18" charset="0"/>
                    <a:ea typeface="+mn-ea"/>
                    <a:cs typeface="+mn-cs"/>
                  </a:rPr>
                  <a:t> are giving the global optimal solutions. </a:t>
                </a:r>
                <a:endParaRPr kumimoji="1" lang="en-US" sz="1200" b="0" kern="1200" dirty="0" smtClean="0">
                  <a:solidFill>
                    <a:schemeClr val="tx1"/>
                  </a:solidFill>
                  <a:effectLst/>
                  <a:latin typeface="Times New Roman" pitchFamily="18" charset="0"/>
                  <a:ea typeface="+mn-ea"/>
                  <a:cs typeface="+mn-cs"/>
                </a:endParaRPr>
              </a:p>
              <a:p>
                <a:pPr marL="171450" indent="-171450">
                  <a:buFontTx/>
                  <a:buChar char="-"/>
                </a:pPr>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this study, it is observed that non interaction is better than interaction since </a:t>
                </a:r>
                <a:r>
                  <a:rPr kumimoji="1" lang="en-US" sz="1200" kern="1200" dirty="0" smtClean="0">
                    <a:solidFill>
                      <a:schemeClr val="tx1"/>
                    </a:solidFill>
                    <a:effectLst/>
                    <a:latin typeface="Times New Roman" pitchFamily="18" charset="0"/>
                    <a:ea typeface="+mn-ea"/>
                    <a:cs typeface="+mn-cs"/>
                  </a:rPr>
                  <a:t>there </a:t>
                </a:r>
                <a:r>
                  <a:rPr kumimoji="1" lang="en-US" sz="1200" kern="1200" dirty="0">
                    <a:solidFill>
                      <a:schemeClr val="tx1"/>
                    </a:solidFill>
                    <a:effectLst/>
                    <a:latin typeface="Times New Roman" pitchFamily="18" charset="0"/>
                    <a:ea typeface="+mn-ea"/>
                    <a:cs typeface="+mn-cs"/>
                  </a:rPr>
                  <a:t>is not much of a demand shift because of the stations being far apart from each other. </a:t>
                </a:r>
                <a:r>
                  <a:rPr kumimoji="1" lang="en-US" sz="1200" kern="1200" dirty="0" smtClean="0">
                    <a:solidFill>
                      <a:schemeClr val="tx1"/>
                    </a:solidFill>
                    <a:effectLst/>
                    <a:latin typeface="Times New Roman" pitchFamily="18" charset="0"/>
                    <a:ea typeface="+mn-ea"/>
                    <a:cs typeface="+mn-cs"/>
                  </a:rPr>
                  <a:t>Also, Power </a:t>
                </a:r>
                <a:r>
                  <a:rPr kumimoji="1" lang="en-US" sz="1200" kern="1200" dirty="0">
                    <a:solidFill>
                      <a:schemeClr val="tx1"/>
                    </a:solidFill>
                    <a:effectLst/>
                    <a:latin typeface="Times New Roman" pitchFamily="18" charset="0"/>
                    <a:ea typeface="+mn-ea"/>
                    <a:cs typeface="+mn-cs"/>
                  </a:rPr>
                  <a:t>trading component in a control problem is a much larger dominating factor as compared to pre allocating wind across the different stations</a:t>
                </a:r>
                <a:r>
                  <a:rPr kumimoji="1" lang="en-US" sz="1200" kern="1200" dirty="0" smtClean="0">
                    <a:solidFill>
                      <a:schemeClr val="tx1"/>
                    </a:solidFill>
                    <a:effectLst/>
                    <a:latin typeface="Times New Roman" pitchFamily="18" charset="0"/>
                    <a:ea typeface="+mn-ea"/>
                    <a:cs typeface="+mn-cs"/>
                  </a:rPr>
                  <a:t>.</a:t>
                </a:r>
              </a:p>
              <a:p>
                <a:pPr marL="171450" indent="-171450">
                  <a:buFontTx/>
                  <a:buChar char="-"/>
                </a:pPr>
                <a:endParaRPr kumimoji="1" lang="en-US" sz="1200" kern="1200" dirty="0">
                  <a:solidFill>
                    <a:schemeClr val="tx1"/>
                  </a:solidFill>
                  <a:effectLst/>
                  <a:latin typeface="Times New Roman" pitchFamily="18" charset="0"/>
                  <a:ea typeface="+mn-ea"/>
                  <a:cs typeface="+mn-cs"/>
                </a:endParaRPr>
              </a:p>
              <a:p>
                <a:endParaRPr lang="en-US" dirty="0" smtClean="0"/>
              </a:p>
            </p:txBody>
          </p:sp>
        </mc:Fallback>
      </mc:AlternateContent>
    </p:spTree>
    <p:extLst>
      <p:ext uri="{BB962C8B-B14F-4D97-AF65-F5344CB8AC3E}">
        <p14:creationId xmlns:p14="http://schemas.microsoft.com/office/powerpoint/2010/main" val="6340895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mc:AlternateContent xmlns:mc="http://schemas.openxmlformats.org/markup-compatibility/2006" xmlns:a14="http://schemas.microsoft.com/office/drawing/2010/main">
        <mc:Choice Requires="a14">
          <p:sp>
            <p:nvSpPr>
              <p:cNvPr id="66563" name="Notes Placeholder 2"/>
              <p:cNvSpPr>
                <a:spLocks noGrp="1"/>
              </p:cNvSpPr>
              <p:nvPr>
                <p:ph type="body" idx="1"/>
              </p:nvPr>
            </p:nvSpPr>
            <p:spPr>
              <a:noFill/>
              <a:ln/>
            </p:spPr>
            <p:txBody>
              <a:bodyPr/>
              <a:lstStyle/>
              <a:p>
                <a:pPr marL="171450" indent="-171450">
                  <a:buFontTx/>
                  <a:buChar char="-"/>
                </a:pPr>
                <a:endParaRPr kumimoji="1" lang="en-US" sz="1200" kern="1200" dirty="0">
                  <a:solidFill>
                    <a:schemeClr val="tx1"/>
                  </a:solidFill>
                  <a:effectLst/>
                  <a:latin typeface="Times New Roman" pitchFamily="18" charset="0"/>
                  <a:ea typeface="+mn-ea"/>
                  <a:cs typeface="+mn-cs"/>
                </a:endParaRPr>
              </a:p>
              <a:p>
                <a:endParaRPr lang="en-US" dirty="0"/>
              </a:p>
            </p:txBody>
          </p:sp>
        </mc:Choice>
        <mc:Fallback xmlns="">
          <p:sp>
            <p:nvSpPr>
              <p:cNvPr id="66563" name="Notes Placeholder 2"/>
              <p:cNvSpPr>
                <a:spLocks noGrp="1"/>
              </p:cNvSpPr>
              <p:nvPr>
                <p:ph type="body" idx="1"/>
              </p:nvPr>
            </p:nvSpPr>
            <p:spPr>
              <a:noFill/>
              <a:ln/>
            </p:spPr>
            <p:txBody>
              <a:bodyPr/>
              <a:lstStyle/>
              <a:p>
                <a:pPr marL="171450" indent="-171450">
                  <a:buFontTx/>
                  <a:buChar char="-"/>
                </a:pPr>
                <a:r>
                  <a:rPr kumimoji="1" lang="en-US" sz="1200" kern="1200" dirty="0" smtClean="0">
                    <a:solidFill>
                      <a:schemeClr val="tx1"/>
                    </a:solidFill>
                    <a:effectLst/>
                    <a:latin typeface="Times New Roman" pitchFamily="18" charset="0"/>
                    <a:ea typeface="+mn-ea"/>
                    <a:cs typeface="+mn-cs"/>
                  </a:rPr>
                  <a:t>As shown in Table II, the MARS designs are created using 2 software, MATLAB 8.6 –ARESLAB toolbox and </a:t>
                </a:r>
                <a:r>
                  <a:rPr kumimoji="1" lang="en-US" sz="1200" kern="1200" dirty="0" err="1" smtClean="0">
                    <a:solidFill>
                      <a:schemeClr val="tx1"/>
                    </a:solidFill>
                    <a:effectLst/>
                    <a:latin typeface="Times New Roman" pitchFamily="18" charset="0"/>
                    <a:ea typeface="+mn-ea"/>
                    <a:cs typeface="+mn-cs"/>
                  </a:rPr>
                  <a:t>Salford</a:t>
                </a:r>
                <a:r>
                  <a:rPr kumimoji="1" lang="en-US" sz="1200" kern="1200" dirty="0" smtClean="0">
                    <a:solidFill>
                      <a:schemeClr val="tx1"/>
                    </a:solidFill>
                    <a:effectLst/>
                    <a:latin typeface="Times New Roman" pitchFamily="18" charset="0"/>
                    <a:ea typeface="+mn-ea"/>
                    <a:cs typeface="+mn-cs"/>
                  </a:rPr>
                  <a:t> Predictive Modeler 8.0 (SPM),</a:t>
                </a:r>
                <a:r>
                  <a:rPr kumimoji="1" lang="en-US" sz="1200" kern="1200" baseline="0" dirty="0" smtClean="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one </a:t>
                </a:r>
                <a:r>
                  <a:rPr kumimoji="1" lang="en-US" sz="1200" kern="1200" dirty="0">
                    <a:solidFill>
                      <a:schemeClr val="tx1"/>
                    </a:solidFill>
                    <a:effectLst/>
                    <a:latin typeface="Times New Roman" pitchFamily="18" charset="0"/>
                    <a:ea typeface="+mn-ea"/>
                    <a:cs typeface="+mn-cs"/>
                  </a:rPr>
                  <a:t>with interaction and the other with no </a:t>
                </a:r>
                <a:r>
                  <a:rPr kumimoji="1" lang="en-US" sz="1200" kern="1200" dirty="0" smtClean="0">
                    <a:solidFill>
                      <a:schemeClr val="tx1"/>
                    </a:solidFill>
                    <a:effectLst/>
                    <a:latin typeface="Times New Roman" pitchFamily="18" charset="0"/>
                    <a:ea typeface="+mn-ea"/>
                    <a:cs typeface="+mn-cs"/>
                  </a:rPr>
                  <a:t>interaction. </a:t>
                </a:r>
              </a:p>
              <a:p>
                <a:pPr marL="171450" indent="-171450">
                  <a:buFontTx/>
                  <a:buChar char="-"/>
                </a:pPr>
                <a:r>
                  <a:rPr kumimoji="1" lang="en-US" sz="1200" kern="1200" dirty="0" smtClean="0">
                    <a:solidFill>
                      <a:schemeClr val="tx1"/>
                    </a:solidFill>
                    <a:effectLst/>
                    <a:latin typeface="Times New Roman" pitchFamily="18" charset="0"/>
                    <a:ea typeface="+mn-ea"/>
                    <a:cs typeface="+mn-cs"/>
                  </a:rPr>
                  <a:t>Once </a:t>
                </a:r>
                <a:r>
                  <a:rPr kumimoji="1" lang="en-US" sz="1200" kern="1200" dirty="0">
                    <a:solidFill>
                      <a:schemeClr val="tx1"/>
                    </a:solidFill>
                    <a:effectLst/>
                    <a:latin typeface="Times New Roman" pitchFamily="18" charset="0"/>
                    <a:ea typeface="+mn-ea"/>
                    <a:cs typeface="+mn-cs"/>
                  </a:rPr>
                  <a:t>the MARS designs are developed they are optimized using 3 different software (CPLEX CP Optimizer, </a:t>
                </a:r>
                <a:r>
                  <a:rPr kumimoji="1" lang="en-US" sz="1200" kern="1200" dirty="0" smtClean="0">
                    <a:solidFill>
                      <a:schemeClr val="tx1"/>
                    </a:solidFill>
                    <a:effectLst/>
                    <a:latin typeface="Times New Roman" pitchFamily="18" charset="0"/>
                    <a:ea typeface="+mn-ea"/>
                    <a:cs typeface="+mn-cs"/>
                  </a:rPr>
                  <a:t>AMPL– </a:t>
                </a:r>
                <a:r>
                  <a:rPr kumimoji="1" lang="en-US" sz="1200" kern="1200" dirty="0" err="1">
                    <a:solidFill>
                      <a:schemeClr val="tx1"/>
                    </a:solidFill>
                    <a:effectLst/>
                    <a:latin typeface="Times New Roman" pitchFamily="18" charset="0"/>
                    <a:ea typeface="+mn-ea"/>
                    <a:cs typeface="+mn-cs"/>
                  </a:rPr>
                  <a:t>Couenne</a:t>
                </a:r>
                <a:r>
                  <a:rPr kumimoji="1" lang="en-US" sz="1200" kern="1200" dirty="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and MINOS) </a:t>
                </a:r>
              </a:p>
              <a:p>
                <a:pPr marL="171450" indent="-171450">
                  <a:buFontTx/>
                  <a:buChar char="-"/>
                </a:pPr>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solutions obtained using CPLEX CP and </a:t>
                </a:r>
                <a:r>
                  <a:rPr kumimoji="1" lang="en-US" sz="1200" kern="1200" dirty="0" err="1">
                    <a:solidFill>
                      <a:schemeClr val="tx1"/>
                    </a:solidFill>
                    <a:effectLst/>
                    <a:latin typeface="Times New Roman" pitchFamily="18" charset="0"/>
                    <a:ea typeface="+mn-ea"/>
                    <a:cs typeface="+mn-cs"/>
                  </a:rPr>
                  <a:t>Couenne</a:t>
                </a:r>
                <a:r>
                  <a:rPr kumimoji="1" lang="en-US" sz="1200" kern="1200" dirty="0">
                    <a:solidFill>
                      <a:schemeClr val="tx1"/>
                    </a:solidFill>
                    <a:effectLst/>
                    <a:latin typeface="Times New Roman" pitchFamily="18" charset="0"/>
                    <a:ea typeface="+mn-ea"/>
                    <a:cs typeface="+mn-cs"/>
                  </a:rPr>
                  <a:t> were identical in all the cases. </a:t>
                </a:r>
                <a:endParaRPr kumimoji="1" lang="en-US" sz="1200" kern="1200" dirty="0" smtClean="0">
                  <a:solidFill>
                    <a:schemeClr val="tx1"/>
                  </a:solidFill>
                  <a:effectLst/>
                  <a:latin typeface="Times New Roman" pitchFamily="18" charset="0"/>
                  <a:ea typeface="+mn-ea"/>
                  <a:cs typeface="+mn-cs"/>
                </a:endParaRPr>
              </a:p>
              <a:p>
                <a:pPr marL="171450" indent="-171450">
                  <a:buFontTx/>
                  <a:buChar char="-"/>
                </a:pPr>
                <a:r>
                  <a:rPr kumimoji="1" lang="en-US" sz="1200" kern="1200" dirty="0" smtClean="0">
                    <a:solidFill>
                      <a:schemeClr val="tx1"/>
                    </a:solidFill>
                    <a:effectLst/>
                    <a:latin typeface="Times New Roman" pitchFamily="18" charset="0"/>
                    <a:ea typeface="+mn-ea"/>
                    <a:cs typeface="+mn-cs"/>
                  </a:rPr>
                  <a:t>Also</a:t>
                </a:r>
                <a:r>
                  <a:rPr kumimoji="1" lang="en-US" sz="1200" kern="1200" dirty="0">
                    <a:solidFill>
                      <a:schemeClr val="tx1"/>
                    </a:solidFill>
                    <a:effectLst/>
                    <a:latin typeface="Times New Roman" pitchFamily="18" charset="0"/>
                    <a:ea typeface="+mn-ea"/>
                    <a:cs typeface="+mn-cs"/>
                  </a:rPr>
                  <a:t>, the testing R square for each MARS design was computed as shown in the Table II. </a:t>
                </a:r>
                <a:endParaRPr kumimoji="1" lang="en-US" sz="1200" kern="1200" dirty="0" smtClean="0">
                  <a:solidFill>
                    <a:schemeClr val="tx1"/>
                  </a:solidFill>
                  <a:effectLst/>
                  <a:latin typeface="Times New Roman" pitchFamily="18" charset="0"/>
                  <a:ea typeface="+mn-ea"/>
                  <a:cs typeface="+mn-cs"/>
                </a:endParaRPr>
              </a:p>
              <a:p>
                <a:pPr marL="171450" indent="-171450">
                  <a:buFontTx/>
                  <a:buChar char="-"/>
                </a:pPr>
                <a:r>
                  <a:rPr kumimoji="1" lang="en-US" sz="1200" kern="1200" dirty="0" smtClean="0">
                    <a:solidFill>
                      <a:schemeClr val="tx1"/>
                    </a:solidFill>
                    <a:effectLst/>
                    <a:latin typeface="Times New Roman" pitchFamily="18" charset="0"/>
                    <a:ea typeface="+mn-ea"/>
                    <a:cs typeface="+mn-cs"/>
                  </a:rPr>
                  <a:t>Moreover</a:t>
                </a:r>
                <a:r>
                  <a:rPr kumimoji="1" lang="en-US" sz="1200" kern="1200" dirty="0">
                    <a:solidFill>
                      <a:schemeClr val="tx1"/>
                    </a:solidFill>
                    <a:effectLst/>
                    <a:latin typeface="Times New Roman" pitchFamily="18" charset="0"/>
                    <a:ea typeface="+mn-ea"/>
                    <a:cs typeface="+mn-cs"/>
                  </a:rPr>
                  <a:t>, the percentage difference between the objective solutions </a:t>
                </a:r>
                <a:r>
                  <a:rPr kumimoji="1" lang="en-US" sz="1200" i="0" kern="1200">
                    <a:solidFill>
                      <a:schemeClr val="tx1"/>
                    </a:solidFill>
                    <a:effectLst/>
                    <a:latin typeface="Times New Roman" pitchFamily="18" charset="0"/>
                    <a:ea typeface="+mn-ea"/>
                    <a:cs typeface="+mn-cs"/>
                  </a:rPr>
                  <a:t>〖 𝑍〗_𝑀𝐼𝐿𝑃(𝑥_𝑗^∗, 〖𝑁𝑠〗_𝑗^∗  ) </a:t>
                </a:r>
                <a:r>
                  <a:rPr kumimoji="1" lang="en-US" sz="1200" kern="1200" dirty="0">
                    <a:solidFill>
                      <a:schemeClr val="tx1"/>
                    </a:solidFill>
                    <a:effectLst/>
                    <a:latin typeface="Times New Roman" pitchFamily="18" charset="0"/>
                    <a:ea typeface="+mn-ea"/>
                    <a:cs typeface="+mn-cs"/>
                  </a:rPr>
                  <a:t> and </a:t>
                </a:r>
                <a:r>
                  <a:rPr kumimoji="1" lang="en-US" sz="1200" i="0" kern="1200">
                    <a:solidFill>
                      <a:schemeClr val="tx1"/>
                    </a:solidFill>
                    <a:effectLst/>
                    <a:latin typeface="Times New Roman" pitchFamily="18" charset="0"/>
                    <a:ea typeface="+mn-ea"/>
                    <a:cs typeface="+mn-cs"/>
                  </a:rPr>
                  <a:t>𝑍_𝑀𝐼𝐿𝑃</a:t>
                </a:r>
                <a:r>
                  <a:rPr kumimoji="1" lang="en-US" sz="1200" kern="1200" dirty="0">
                    <a:solidFill>
                      <a:schemeClr val="tx1"/>
                    </a:solidFill>
                    <a:effectLst/>
                    <a:latin typeface="Times New Roman" pitchFamily="18" charset="0"/>
                    <a:ea typeface="+mn-ea"/>
                    <a:cs typeface="+mn-cs"/>
                  </a:rPr>
                  <a:t> is also presented in parenthesis as % Diff in the Table II. </a:t>
                </a:r>
                <a:endParaRPr kumimoji="1" lang="en-US" sz="1200" kern="1200" dirty="0" smtClean="0">
                  <a:solidFill>
                    <a:schemeClr val="tx1"/>
                  </a:solidFill>
                  <a:effectLst/>
                  <a:latin typeface="Times New Roman" pitchFamily="18" charset="0"/>
                  <a:ea typeface="+mn-ea"/>
                  <a:cs typeface="+mn-cs"/>
                </a:endParaRPr>
              </a:p>
              <a:p>
                <a:pPr marL="171450" indent="-171450">
                  <a:buFontTx/>
                  <a:buChar char="-"/>
                </a:pPr>
                <a:r>
                  <a:rPr kumimoji="1" lang="en-US" sz="1200" kern="1200" dirty="0" smtClean="0">
                    <a:solidFill>
                      <a:schemeClr val="tx1"/>
                    </a:solidFill>
                    <a:effectLst/>
                    <a:latin typeface="Times New Roman" pitchFamily="18" charset="0"/>
                    <a:ea typeface="+mn-ea"/>
                    <a:cs typeface="+mn-cs"/>
                  </a:rPr>
                  <a:t>Based </a:t>
                </a:r>
                <a:r>
                  <a:rPr kumimoji="1" lang="en-US" sz="1200" kern="1200" dirty="0">
                    <a:solidFill>
                      <a:schemeClr val="tx1"/>
                    </a:solidFill>
                    <a:effectLst/>
                    <a:latin typeface="Times New Roman" pitchFamily="18" charset="0"/>
                    <a:ea typeface="+mn-ea"/>
                    <a:cs typeface="+mn-cs"/>
                  </a:rPr>
                  <a:t>on initial analysis, MARS design without interaction, using SPM software, is performing more advantageously as the percentage difference of </a:t>
                </a:r>
                <a:r>
                  <a:rPr kumimoji="1" lang="en-US" sz="1200" i="0" kern="1200">
                    <a:solidFill>
                      <a:schemeClr val="tx1"/>
                    </a:solidFill>
                    <a:effectLst/>
                    <a:latin typeface="Times New Roman" pitchFamily="18" charset="0"/>
                    <a:ea typeface="+mn-ea"/>
                    <a:cs typeface="+mn-cs"/>
                  </a:rPr>
                  <a:t>〖 𝑍〗_𝑀𝐼𝐿𝑃(𝑥_𝑗^∗, 〖𝑁𝑠〗_𝑗^∗  ) </a:t>
                </a:r>
                <a:r>
                  <a:rPr kumimoji="1" lang="en-US" sz="1200" kern="1200" dirty="0">
                    <a:solidFill>
                      <a:schemeClr val="tx1"/>
                    </a:solidFill>
                    <a:effectLst/>
                    <a:latin typeface="Times New Roman" pitchFamily="18" charset="0"/>
                    <a:ea typeface="+mn-ea"/>
                    <a:cs typeface="+mn-cs"/>
                  </a:rPr>
                  <a:t> obtained from this model is 0.4, the least compared to</a:t>
                </a:r>
                <a:r>
                  <a:rPr kumimoji="1" lang="en-US" sz="1200" i="0" kern="1200">
                    <a:solidFill>
                      <a:schemeClr val="tx1"/>
                    </a:solidFill>
                    <a:effectLst/>
                    <a:latin typeface="Times New Roman" pitchFamily="18" charset="0"/>
                    <a:ea typeface="+mn-ea"/>
                    <a:cs typeface="+mn-cs"/>
                  </a:rPr>
                  <a:t> 𝑍_𝑀𝐼𝐿𝑃</a:t>
                </a:r>
                <a:r>
                  <a:rPr kumimoji="1" lang="en-US" sz="1200" kern="1200" dirty="0">
                    <a:solidFill>
                      <a:schemeClr val="tx1"/>
                    </a:solidFill>
                    <a:effectLst/>
                    <a:latin typeface="Times New Roman" pitchFamily="18" charset="0"/>
                    <a:ea typeface="+mn-ea"/>
                    <a:cs typeface="+mn-cs"/>
                  </a:rPr>
                  <a:t>, as well it has the </a:t>
                </a:r>
                <a:r>
                  <a:rPr kumimoji="1" lang="en-US" sz="1200" b="0" kern="1200" dirty="0">
                    <a:solidFill>
                      <a:schemeClr val="tx1"/>
                    </a:solidFill>
                    <a:effectLst/>
                    <a:latin typeface="Times New Roman" pitchFamily="18" charset="0"/>
                    <a:ea typeface="+mn-ea"/>
                    <a:cs typeface="+mn-cs"/>
                  </a:rPr>
                  <a:t>highest testing R square</a:t>
                </a:r>
                <a:r>
                  <a:rPr kumimoji="1" lang="en-US" sz="1200" b="0" kern="1200" dirty="0" smtClean="0">
                    <a:solidFill>
                      <a:schemeClr val="tx1"/>
                    </a:solidFill>
                    <a:effectLst/>
                    <a:latin typeface="Times New Roman" pitchFamily="18" charset="0"/>
                    <a:ea typeface="+mn-ea"/>
                    <a:cs typeface="+mn-cs"/>
                  </a:rPr>
                  <a:t>.</a:t>
                </a:r>
              </a:p>
              <a:p>
                <a:pPr marL="171450" indent="-171450">
                  <a:buFontTx/>
                  <a:buChar char="-"/>
                </a:pPr>
                <a:r>
                  <a:rPr kumimoji="1" lang="en-US" sz="1200" b="0" kern="1200" dirty="0" smtClean="0">
                    <a:solidFill>
                      <a:schemeClr val="tx1"/>
                    </a:solidFill>
                    <a:effectLst/>
                    <a:latin typeface="Times New Roman" pitchFamily="18" charset="0"/>
                    <a:ea typeface="+mn-ea"/>
                    <a:cs typeface="+mn-cs"/>
                  </a:rPr>
                  <a:t>Outputs </a:t>
                </a:r>
                <a:r>
                  <a:rPr kumimoji="1" lang="en-US" sz="1200" b="0" kern="1200" dirty="0">
                    <a:solidFill>
                      <a:schemeClr val="tx1"/>
                    </a:solidFill>
                    <a:effectLst/>
                    <a:latin typeface="Times New Roman" pitchFamily="18" charset="0"/>
                    <a:ea typeface="+mn-ea"/>
                    <a:cs typeface="+mn-cs"/>
                  </a:rPr>
                  <a:t>from AMPL – MINOS are always lower than the other two, which </a:t>
                </a:r>
                <a:r>
                  <a:rPr kumimoji="1" lang="en-US" sz="1200" b="0" kern="1200" dirty="0" smtClean="0">
                    <a:solidFill>
                      <a:schemeClr val="tx1"/>
                    </a:solidFill>
                    <a:effectLst/>
                    <a:latin typeface="Times New Roman" pitchFamily="18" charset="0"/>
                    <a:ea typeface="+mn-ea"/>
                    <a:cs typeface="+mn-cs"/>
                  </a:rPr>
                  <a:t>indicates </a:t>
                </a:r>
                <a:r>
                  <a:rPr kumimoji="1" lang="en-US" sz="1200" b="0" kern="1200" dirty="0">
                    <a:solidFill>
                      <a:schemeClr val="tx1"/>
                    </a:solidFill>
                    <a:effectLst/>
                    <a:latin typeface="Times New Roman" pitchFamily="18" charset="0"/>
                    <a:ea typeface="+mn-ea"/>
                    <a:cs typeface="+mn-cs"/>
                  </a:rPr>
                  <a:t>that AMPL – MINOS is giving the local optimal solution whereas the CPLEX CP and AMPL – </a:t>
                </a:r>
                <a:r>
                  <a:rPr kumimoji="1" lang="en-US" sz="1200" b="0" kern="1200" dirty="0" err="1">
                    <a:solidFill>
                      <a:schemeClr val="tx1"/>
                    </a:solidFill>
                    <a:effectLst/>
                    <a:latin typeface="Times New Roman" pitchFamily="18" charset="0"/>
                    <a:ea typeface="+mn-ea"/>
                    <a:cs typeface="+mn-cs"/>
                  </a:rPr>
                  <a:t>Couenne</a:t>
                </a:r>
                <a:r>
                  <a:rPr kumimoji="1" lang="en-US" sz="1200" b="0" kern="1200" dirty="0">
                    <a:solidFill>
                      <a:schemeClr val="tx1"/>
                    </a:solidFill>
                    <a:effectLst/>
                    <a:latin typeface="Times New Roman" pitchFamily="18" charset="0"/>
                    <a:ea typeface="+mn-ea"/>
                    <a:cs typeface="+mn-cs"/>
                  </a:rPr>
                  <a:t> are giving the global optimal solutions. </a:t>
                </a:r>
                <a:endParaRPr kumimoji="1" lang="en-US" sz="1200" b="0" kern="1200" dirty="0" smtClean="0">
                  <a:solidFill>
                    <a:schemeClr val="tx1"/>
                  </a:solidFill>
                  <a:effectLst/>
                  <a:latin typeface="Times New Roman" pitchFamily="18" charset="0"/>
                  <a:ea typeface="+mn-ea"/>
                  <a:cs typeface="+mn-cs"/>
                </a:endParaRPr>
              </a:p>
              <a:p>
                <a:pPr marL="171450" indent="-171450">
                  <a:buFontTx/>
                  <a:buChar char="-"/>
                </a:pPr>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this study, it is observed that non interaction is better than interaction since </a:t>
                </a:r>
                <a:r>
                  <a:rPr kumimoji="1" lang="en-US" sz="1200" kern="1200" dirty="0" smtClean="0">
                    <a:solidFill>
                      <a:schemeClr val="tx1"/>
                    </a:solidFill>
                    <a:effectLst/>
                    <a:latin typeface="Times New Roman" pitchFamily="18" charset="0"/>
                    <a:ea typeface="+mn-ea"/>
                    <a:cs typeface="+mn-cs"/>
                  </a:rPr>
                  <a:t>there </a:t>
                </a:r>
                <a:r>
                  <a:rPr kumimoji="1" lang="en-US" sz="1200" kern="1200" dirty="0">
                    <a:solidFill>
                      <a:schemeClr val="tx1"/>
                    </a:solidFill>
                    <a:effectLst/>
                    <a:latin typeface="Times New Roman" pitchFamily="18" charset="0"/>
                    <a:ea typeface="+mn-ea"/>
                    <a:cs typeface="+mn-cs"/>
                  </a:rPr>
                  <a:t>is not much of a demand shift because of the stations being far apart from each other. </a:t>
                </a:r>
                <a:r>
                  <a:rPr kumimoji="1" lang="en-US" sz="1200" kern="1200" dirty="0" smtClean="0">
                    <a:solidFill>
                      <a:schemeClr val="tx1"/>
                    </a:solidFill>
                    <a:effectLst/>
                    <a:latin typeface="Times New Roman" pitchFamily="18" charset="0"/>
                    <a:ea typeface="+mn-ea"/>
                    <a:cs typeface="+mn-cs"/>
                  </a:rPr>
                  <a:t>Also, Power </a:t>
                </a:r>
                <a:r>
                  <a:rPr kumimoji="1" lang="en-US" sz="1200" kern="1200" dirty="0">
                    <a:solidFill>
                      <a:schemeClr val="tx1"/>
                    </a:solidFill>
                    <a:effectLst/>
                    <a:latin typeface="Times New Roman" pitchFamily="18" charset="0"/>
                    <a:ea typeface="+mn-ea"/>
                    <a:cs typeface="+mn-cs"/>
                  </a:rPr>
                  <a:t>trading component in a control problem is a much larger dominating factor as compared to pre allocating wind across the different stations</a:t>
                </a:r>
                <a:r>
                  <a:rPr kumimoji="1" lang="en-US" sz="1200" kern="1200" dirty="0" smtClean="0">
                    <a:solidFill>
                      <a:schemeClr val="tx1"/>
                    </a:solidFill>
                    <a:effectLst/>
                    <a:latin typeface="Times New Roman" pitchFamily="18" charset="0"/>
                    <a:ea typeface="+mn-ea"/>
                    <a:cs typeface="+mn-cs"/>
                  </a:rPr>
                  <a:t>.</a:t>
                </a:r>
              </a:p>
              <a:p>
                <a:pPr marL="171450" indent="-171450">
                  <a:buFontTx/>
                  <a:buChar char="-"/>
                </a:pPr>
                <a:endParaRPr kumimoji="1" lang="en-US" sz="1200" kern="1200" dirty="0">
                  <a:solidFill>
                    <a:schemeClr val="tx1"/>
                  </a:solidFill>
                  <a:effectLst/>
                  <a:latin typeface="Times New Roman" pitchFamily="18" charset="0"/>
                  <a:ea typeface="+mn-ea"/>
                  <a:cs typeface="+mn-cs"/>
                </a:endParaRPr>
              </a:p>
              <a:p>
                <a:endParaRPr lang="en-US" dirty="0" smtClean="0"/>
              </a:p>
            </p:txBody>
          </p:sp>
        </mc:Fallback>
      </mc:AlternateContent>
    </p:spTree>
    <p:extLst>
      <p:ext uri="{BB962C8B-B14F-4D97-AF65-F5344CB8AC3E}">
        <p14:creationId xmlns:p14="http://schemas.microsoft.com/office/powerpoint/2010/main" val="30604433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mc:AlternateContent xmlns:mc="http://schemas.openxmlformats.org/markup-compatibility/2006" xmlns:a14="http://schemas.microsoft.com/office/drawing/2010/main">
        <mc:Choice Requires="a14">
          <p:sp>
            <p:nvSpPr>
              <p:cNvPr id="66563" name="Notes Placeholder 2"/>
              <p:cNvSpPr>
                <a:spLocks noGrp="1"/>
              </p:cNvSpPr>
              <p:nvPr>
                <p:ph type="body" idx="1"/>
              </p:nvPr>
            </p:nvSpPr>
            <p:spPr>
              <a:noFill/>
              <a:ln/>
            </p:spPr>
            <p:txBody>
              <a:bodyPr/>
              <a:lstStyle/>
              <a:p>
                <a:pPr marL="171450" marR="0" indent="-171450" algn="l" defTabSz="914400" rtl="0" eaLnBrk="0" fontAlgn="base" latinLnBrk="0" hangingPunct="0">
                  <a:lnSpc>
                    <a:spcPct val="100000"/>
                  </a:lnSpc>
                  <a:spcBef>
                    <a:spcPct val="0"/>
                  </a:spcBef>
                  <a:spcAft>
                    <a:spcPct val="0"/>
                  </a:spcAft>
                  <a:buClrTx/>
                  <a:buSzTx/>
                  <a:buFontTx/>
                  <a:buChar char="-"/>
                  <a:tabLst/>
                  <a:defRPr/>
                </a:pPr>
                <a:r>
                  <a:rPr kumimoji="1" lang="en-US" sz="1200" kern="1200" dirty="0">
                    <a:solidFill>
                      <a:schemeClr val="tx1"/>
                    </a:solidFill>
                    <a:effectLst/>
                    <a:latin typeface="Times New Roman" pitchFamily="18" charset="0"/>
                    <a:ea typeface="+mn-ea"/>
                    <a:cs typeface="+mn-cs"/>
                  </a:rPr>
                  <a:t>It can be identified that all the system design built have the same stations opened, that is, Fort Worth, Dallas, Garland and Denton. </a:t>
                </a:r>
              </a:p>
              <a:p>
                <a:pPr marL="171450" marR="0" indent="-171450" algn="l" defTabSz="914400" rtl="0" eaLnBrk="0" fontAlgn="base" latinLnBrk="0" hangingPunct="0">
                  <a:lnSpc>
                    <a:spcPct val="100000"/>
                  </a:lnSpc>
                  <a:spcBef>
                    <a:spcPct val="0"/>
                  </a:spcBef>
                  <a:spcAft>
                    <a:spcPct val="0"/>
                  </a:spcAft>
                  <a:buClrTx/>
                  <a:buSzTx/>
                  <a:buFontTx/>
                  <a:buChar char="-"/>
                  <a:tabLst/>
                  <a:defRPr/>
                </a:pPr>
                <a:r>
                  <a:rPr kumimoji="1" lang="en-US" sz="1200" kern="1200" dirty="0">
                    <a:solidFill>
                      <a:schemeClr val="tx1"/>
                    </a:solidFill>
                    <a:effectLst/>
                    <a:latin typeface="Times New Roman" pitchFamily="18" charset="0"/>
                    <a:ea typeface="+mn-ea"/>
                    <a:cs typeface="+mn-cs"/>
                  </a:rPr>
                  <a:t>Also, the total number of slots opened using MILP, CPLEX CP, AMPL – </a:t>
                </a:r>
                <a:r>
                  <a:rPr kumimoji="1" lang="en-US" sz="1200" kern="1200" dirty="0" err="1">
                    <a:solidFill>
                      <a:schemeClr val="tx1"/>
                    </a:solidFill>
                    <a:effectLst/>
                    <a:latin typeface="Times New Roman" pitchFamily="18" charset="0"/>
                    <a:ea typeface="+mn-ea"/>
                    <a:cs typeface="+mn-cs"/>
                  </a:rPr>
                  <a:t>Couenne</a:t>
                </a:r>
                <a:r>
                  <a:rPr kumimoji="1" lang="en-US" sz="1200" kern="1200" dirty="0">
                    <a:solidFill>
                      <a:schemeClr val="tx1"/>
                    </a:solidFill>
                    <a:effectLst/>
                    <a:latin typeface="Times New Roman" pitchFamily="18" charset="0"/>
                    <a:ea typeface="+mn-ea"/>
                    <a:cs typeface="+mn-cs"/>
                  </a:rPr>
                  <a:t> are 13, whereas AMPL – MINOS are 12, which again indicates that 12 is the local optimal and 13 is the global optimal. </a:t>
                </a:r>
              </a:p>
              <a:p>
                <a:pPr marL="171450" marR="0" indent="-171450" algn="l" defTabSz="914400" rtl="0" eaLnBrk="0" fontAlgn="base" latinLnBrk="0" hangingPunct="0">
                  <a:lnSpc>
                    <a:spcPct val="100000"/>
                  </a:lnSpc>
                  <a:spcBef>
                    <a:spcPct val="0"/>
                  </a:spcBef>
                  <a:spcAft>
                    <a:spcPct val="0"/>
                  </a:spcAft>
                  <a:buClrTx/>
                  <a:buSzTx/>
                  <a:buFontTx/>
                  <a:buChar char="-"/>
                  <a:tabLst/>
                  <a:defRPr/>
                </a:pPr>
                <a:endParaRPr kumimoji="1" lang="en-US" sz="1200" kern="1200" dirty="0">
                  <a:solidFill>
                    <a:schemeClr val="tx1"/>
                  </a:solidFill>
                  <a:effectLst/>
                  <a:latin typeface="Times New Roman" pitchFamily="18" charset="0"/>
                  <a:ea typeface="+mn-ea"/>
                  <a:cs typeface="+mn-cs"/>
                </a:endParaRPr>
              </a:p>
              <a:p>
                <a:endParaRPr lang="en-US" dirty="0"/>
              </a:p>
            </p:txBody>
          </p:sp>
        </mc:Choice>
        <mc:Fallback xmlns="">
          <p:sp>
            <p:nvSpPr>
              <p:cNvPr id="66563"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system design built </a:t>
                </a:r>
                <a:r>
                  <a:rPr kumimoji="1" lang="en-US" sz="1200" i="0" kern="1200" smtClean="0">
                    <a:solidFill>
                      <a:schemeClr val="tx1"/>
                    </a:solidFill>
                    <a:effectLst/>
                    <a:latin typeface="Times New Roman" pitchFamily="18" charset="0"/>
                    <a:ea typeface="+mn-ea"/>
                    <a:cs typeface="+mn-cs"/>
                  </a:rPr>
                  <a:t>(</a:t>
                </a:r>
                <a:r>
                  <a:rPr kumimoji="1" lang="en-US" sz="1200" i="0" kern="1200">
                    <a:solidFill>
                      <a:schemeClr val="tx1"/>
                    </a:solidFill>
                    <a:effectLst/>
                    <a:latin typeface="Times New Roman" pitchFamily="18" charset="0"/>
                    <a:ea typeface="+mn-ea"/>
                    <a:cs typeface="+mn-cs"/>
                  </a:rPr>
                  <a:t>𝑥_𝑗^∗, 〖𝑁𝑠〗_𝑗^∗  )</a:t>
                </a:r>
                <a:r>
                  <a:rPr kumimoji="1" lang="en-US" sz="1200" kern="1200" dirty="0" smtClean="0">
                    <a:solidFill>
                      <a:schemeClr val="tx1"/>
                    </a:solidFill>
                    <a:effectLst/>
                    <a:latin typeface="Times New Roman" pitchFamily="18" charset="0"/>
                    <a:ea typeface="+mn-ea"/>
                    <a:cs typeface="+mn-cs"/>
                  </a:rPr>
                  <a:t> </a:t>
                </a:r>
                <a:r>
                  <a:rPr kumimoji="1" lang="en-US" sz="1200" kern="1200" dirty="0">
                    <a:solidFill>
                      <a:schemeClr val="tx1"/>
                    </a:solidFill>
                    <a:effectLst/>
                    <a:latin typeface="Times New Roman" pitchFamily="18" charset="0"/>
                    <a:ea typeface="+mn-ea"/>
                    <a:cs typeface="+mn-cs"/>
                  </a:rPr>
                  <a:t>obtained from our best model is further analyzed and compared to that of MILP as illustrated in Table III. </a:t>
                </a:r>
                <a:endParaRPr kumimoji="1" lang="en-US"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It </a:t>
                </a:r>
                <a:r>
                  <a:rPr kumimoji="1" lang="en-US" sz="1200" kern="1200" dirty="0">
                    <a:solidFill>
                      <a:schemeClr val="tx1"/>
                    </a:solidFill>
                    <a:effectLst/>
                    <a:latin typeface="Times New Roman" pitchFamily="18" charset="0"/>
                    <a:ea typeface="+mn-ea"/>
                    <a:cs typeface="+mn-cs"/>
                  </a:rPr>
                  <a:t>can be identified that all the system design built have the same stations opened, that is, Fort Worth, Dallas, Garland and Denton. </a:t>
                </a:r>
                <a:endParaRPr kumimoji="1" lang="en-US"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Also</a:t>
                </a:r>
                <a:r>
                  <a:rPr kumimoji="1" lang="en-US" sz="1200" kern="1200" dirty="0">
                    <a:solidFill>
                      <a:schemeClr val="tx1"/>
                    </a:solidFill>
                    <a:effectLst/>
                    <a:latin typeface="Times New Roman" pitchFamily="18" charset="0"/>
                    <a:ea typeface="+mn-ea"/>
                    <a:cs typeface="+mn-cs"/>
                  </a:rPr>
                  <a:t>, the total number of slots opened using MILP, CPLEX CP, AMPL – </a:t>
                </a:r>
                <a:r>
                  <a:rPr kumimoji="1" lang="en-US" sz="1200" kern="1200" dirty="0" err="1">
                    <a:solidFill>
                      <a:schemeClr val="tx1"/>
                    </a:solidFill>
                    <a:effectLst/>
                    <a:latin typeface="Times New Roman" pitchFamily="18" charset="0"/>
                    <a:ea typeface="+mn-ea"/>
                    <a:cs typeface="+mn-cs"/>
                  </a:rPr>
                  <a:t>Couenne</a:t>
                </a:r>
                <a:r>
                  <a:rPr kumimoji="1" lang="en-US" sz="1200" kern="1200" dirty="0">
                    <a:solidFill>
                      <a:schemeClr val="tx1"/>
                    </a:solidFill>
                    <a:effectLst/>
                    <a:latin typeface="Times New Roman" pitchFamily="18" charset="0"/>
                    <a:ea typeface="+mn-ea"/>
                    <a:cs typeface="+mn-cs"/>
                  </a:rPr>
                  <a:t> are 13, whereas AMPL – MINOS are 12, which again indicates that 12 is the local optimal and 13 is the global optimal. </a:t>
                </a:r>
                <a:endParaRPr kumimoji="1" lang="en-US"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Also</a:t>
                </a:r>
                <a:r>
                  <a:rPr kumimoji="1" lang="en-US" sz="1200" kern="1200" dirty="0">
                    <a:solidFill>
                      <a:schemeClr val="tx1"/>
                    </a:solidFill>
                    <a:effectLst/>
                    <a:latin typeface="Times New Roman" pitchFamily="18" charset="0"/>
                    <a:ea typeface="+mn-ea"/>
                    <a:cs typeface="+mn-cs"/>
                  </a:rPr>
                  <a:t>, it can be noticed that the number of slots per station are not identical with each other, except for CPLEX CP and </a:t>
                </a:r>
                <a:r>
                  <a:rPr kumimoji="1" lang="en-US" sz="1200" kern="1200" dirty="0" err="1">
                    <a:solidFill>
                      <a:schemeClr val="tx1"/>
                    </a:solidFill>
                    <a:effectLst/>
                    <a:latin typeface="Times New Roman" pitchFamily="18" charset="0"/>
                    <a:ea typeface="+mn-ea"/>
                    <a:cs typeface="+mn-cs"/>
                  </a:rPr>
                  <a:t>Couenne</a:t>
                </a:r>
                <a:r>
                  <a:rPr kumimoji="1" lang="en-US" sz="1200" kern="1200" dirty="0">
                    <a:solidFill>
                      <a:schemeClr val="tx1"/>
                    </a:solidFill>
                    <a:effectLst/>
                    <a:latin typeface="Times New Roman" pitchFamily="18" charset="0"/>
                    <a:ea typeface="+mn-ea"/>
                    <a:cs typeface="+mn-cs"/>
                  </a:rPr>
                  <a:t>, which indicates that there are equally optimal solutions obtained from different system design built.</a:t>
                </a:r>
              </a:p>
              <a:p>
                <a:endParaRPr lang="en-US" dirty="0" smtClean="0"/>
              </a:p>
            </p:txBody>
          </p:sp>
        </mc:Fallback>
      </mc:AlternateContent>
    </p:spTree>
    <p:extLst>
      <p:ext uri="{BB962C8B-B14F-4D97-AF65-F5344CB8AC3E}">
        <p14:creationId xmlns:p14="http://schemas.microsoft.com/office/powerpoint/2010/main" val="149036506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marL="171450" indent="-171450">
              <a:buFontTx/>
              <a:buChar char="-"/>
            </a:pPr>
            <a:r>
              <a:rPr kumimoji="1" lang="en-US" sz="1200" kern="1200" dirty="0">
                <a:solidFill>
                  <a:schemeClr val="tx1"/>
                </a:solidFill>
                <a:effectLst/>
                <a:latin typeface="Times New Roman" pitchFamily="18" charset="0"/>
                <a:ea typeface="+mn-ea"/>
                <a:cs typeface="+mn-cs"/>
              </a:rPr>
              <a:t>In DACE Generating Binned LHS design, collecting</a:t>
            </a:r>
            <a:r>
              <a:rPr kumimoji="1" lang="en-US" sz="1200" kern="1200" baseline="0" dirty="0">
                <a:solidFill>
                  <a:schemeClr val="tx1"/>
                </a:solidFill>
                <a:effectLst/>
                <a:latin typeface="Times New Roman" pitchFamily="18" charset="0"/>
                <a:ea typeface="+mn-ea"/>
                <a:cs typeface="+mn-cs"/>
              </a:rPr>
              <a:t> revenue, fitting MARS and optimization step took roughly around 1 hour. </a:t>
            </a:r>
          </a:p>
          <a:p>
            <a:pPr marL="171450" indent="-171450">
              <a:buFontTx/>
              <a:buChar char="-"/>
            </a:pPr>
            <a:r>
              <a:rPr kumimoji="1" lang="en-US" sz="1200" kern="1200" dirty="0">
                <a:solidFill>
                  <a:schemeClr val="tx1"/>
                </a:solidFill>
                <a:effectLst/>
                <a:latin typeface="Times New Roman" pitchFamily="18" charset="0"/>
                <a:ea typeface="+mn-ea"/>
                <a:cs typeface="+mn-cs"/>
              </a:rPr>
              <a:t>This, in comparison to the original computation time of 5</a:t>
            </a:r>
            <a:r>
              <a:rPr kumimoji="1" lang="en-US" sz="1200" kern="1200" baseline="0" dirty="0">
                <a:solidFill>
                  <a:schemeClr val="tx1"/>
                </a:solidFill>
                <a:effectLst/>
                <a:latin typeface="Times New Roman" pitchFamily="18" charset="0"/>
                <a:ea typeface="+mn-ea"/>
                <a:cs typeface="+mn-cs"/>
              </a:rPr>
              <a:t> days in MILP</a:t>
            </a:r>
            <a:r>
              <a:rPr kumimoji="1" lang="en-US" sz="1200" kern="1200" dirty="0">
                <a:solidFill>
                  <a:schemeClr val="tx1"/>
                </a:solidFill>
                <a:effectLst/>
                <a:latin typeface="Times New Roman" pitchFamily="18" charset="0"/>
                <a:ea typeface="+mn-ea"/>
                <a:cs typeface="+mn-cs"/>
              </a:rPr>
              <a:t>, is the most desirable approach in terms of time saving and resource saving.</a:t>
            </a:r>
          </a:p>
          <a:p>
            <a:pPr marL="171450" marR="0" indent="-171450" algn="l" defTabSz="914400" rtl="0" eaLnBrk="0" fontAlgn="base" latinLnBrk="0" hangingPunct="0">
              <a:lnSpc>
                <a:spcPct val="100000"/>
              </a:lnSpc>
              <a:spcBef>
                <a:spcPct val="0"/>
              </a:spcBef>
              <a:spcAft>
                <a:spcPct val="0"/>
              </a:spcAft>
              <a:buClrTx/>
              <a:buSzTx/>
              <a:buFontTx/>
              <a:buChar char="-"/>
              <a:tabLst/>
              <a:defRPr/>
            </a:pPr>
            <a:r>
              <a:rPr lang="en-US" sz="1200" baseline="0" dirty="0">
                <a:solidFill>
                  <a:schemeClr val="tx1"/>
                </a:solidFill>
                <a:latin typeface="Times New Roman" pitchFamily="18" charset="0"/>
                <a:cs typeface="+mn-cs"/>
              </a:rPr>
              <a:t>Since revenue function is generated hence different cost scenarios can be easily studied. </a:t>
            </a:r>
          </a:p>
          <a:p>
            <a:pPr marL="171450" marR="0" indent="-171450" algn="l" defTabSz="914400" rtl="0" eaLnBrk="0" fontAlgn="base" latinLnBrk="0" hangingPunct="0">
              <a:lnSpc>
                <a:spcPct val="100000"/>
              </a:lnSpc>
              <a:spcBef>
                <a:spcPct val="0"/>
              </a:spcBef>
              <a:spcAft>
                <a:spcPct val="0"/>
              </a:spcAft>
              <a:buClrTx/>
              <a:buSzTx/>
              <a:buFontTx/>
              <a:buChar char="-"/>
              <a:tabLst/>
              <a:defRPr/>
            </a:pPr>
            <a:endParaRPr lang="en-US" sz="1200" baseline="0" dirty="0">
              <a:solidFill>
                <a:schemeClr val="tx1"/>
              </a:solidFill>
              <a:latin typeface="Times New Roman" pitchFamily="18" charset="0"/>
              <a:cs typeface="+mn-cs"/>
            </a:endParaRPr>
          </a:p>
          <a:p>
            <a:endParaRPr lang="en-US" dirty="0"/>
          </a:p>
        </p:txBody>
      </p:sp>
    </p:spTree>
    <p:extLst>
      <p:ext uri="{BB962C8B-B14F-4D97-AF65-F5344CB8AC3E}">
        <p14:creationId xmlns:p14="http://schemas.microsoft.com/office/powerpoint/2010/main" val="25681845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3495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lIns="90843" tIns="44625" rIns="90843" bIns="44625"/>
          <a:lstStyle/>
          <a:p>
            <a:pPr eaLnBrk="1" hangingPunct="1"/>
            <a:r>
              <a:rPr lang="en-US" dirty="0"/>
              <a:t>In order</a:t>
            </a:r>
            <a:r>
              <a:rPr lang="en-US" baseline="0" dirty="0"/>
              <a:t> to mitigate the limitations of the first component, the second component of this dissertation is to develop a ….</a:t>
            </a:r>
          </a:p>
          <a:p>
            <a:pPr eaLnBrk="1" hangingPunct="1"/>
            <a:r>
              <a:rPr lang="en-US" baseline="0" dirty="0"/>
              <a:t>The third component of this dissertation is to utilize this approach in deterministic environment which is …</a:t>
            </a:r>
          </a:p>
          <a:p>
            <a:pPr eaLnBrk="1" hangingPunct="1"/>
            <a:r>
              <a:rPr lang="en-US" baseline="0" dirty="0"/>
              <a:t>These results are specific to this case study.</a:t>
            </a:r>
            <a:endParaRPr lang="en-US" dirty="0"/>
          </a:p>
        </p:txBody>
      </p:sp>
    </p:spTree>
    <p:extLst>
      <p:ext uri="{BB962C8B-B14F-4D97-AF65-F5344CB8AC3E}">
        <p14:creationId xmlns:p14="http://schemas.microsoft.com/office/powerpoint/2010/main" val="406836984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1425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0"/>
              </a:spcBef>
              <a:spcAft>
                <a:spcPct val="0"/>
              </a:spcAft>
              <a:buClrTx/>
              <a:buSzTx/>
              <a:buFontTx/>
              <a:buNone/>
              <a:tabLst/>
              <a:defRPr/>
            </a:pPr>
            <a:r>
              <a:rPr lang="en-US" sz="2000" dirty="0">
                <a:latin typeface="Times New Roman" pitchFamily="18" charset="0"/>
              </a:rPr>
              <a:t>So, here we have 2 problems – one is deterministic</a:t>
            </a:r>
            <a:r>
              <a:rPr lang="en-US" sz="2000" baseline="0" dirty="0">
                <a:latin typeface="Times New Roman" pitchFamily="18" charset="0"/>
              </a:rPr>
              <a:t> EV problem and the other one is stochastic EV problem. For deterministic, MILP is the globally optimal solution approach. </a:t>
            </a:r>
            <a:r>
              <a:rPr lang="en-US" sz="2000" dirty="0">
                <a:latin typeface="Times New Roman" pitchFamily="18" charset="0"/>
              </a:rPr>
              <a:t>For stochastic, currently there exists no approaches that can globally optimize our stochastic dynamic problem.</a:t>
            </a:r>
            <a:r>
              <a:rPr lang="en-US" sz="2000" baseline="0" dirty="0">
                <a:latin typeface="Times New Roman" pitchFamily="18" charset="0"/>
              </a:rPr>
              <a:t> So we developed an approximate solution approach to solve it which is DACE based ADP approach</a:t>
            </a:r>
            <a:r>
              <a:rPr lang="en-US" sz="2000" baseline="0">
                <a:latin typeface="Times New Roman" pitchFamily="18" charset="0"/>
              </a:rPr>
              <a:t>. </a:t>
            </a:r>
            <a:r>
              <a:rPr lang="en-US" sz="2000"/>
              <a:t>Since, we cannot</a:t>
            </a:r>
            <a:r>
              <a:rPr lang="en-US" sz="2000" baseline="0"/>
              <a:t> evaluate the quality of our approximate DACE approach in stochastic environment, we employed </a:t>
            </a:r>
            <a:r>
              <a:rPr lang="en-US" sz="2000" baseline="0">
                <a:solidFill>
                  <a:schemeClr val="tx1"/>
                </a:solidFill>
                <a:latin typeface="Times New Roman" pitchFamily="18" charset="0"/>
              </a:rPr>
              <a:t>our approximate DACE approach in deterministic environment to evaluate its quality.</a:t>
            </a:r>
          </a:p>
          <a:p>
            <a:pPr marL="0" marR="0" lvl="2" indent="0" algn="l" defTabSz="914400" rtl="0" eaLnBrk="0" fontAlgn="base" latinLnBrk="0" hangingPunct="0">
              <a:lnSpc>
                <a:spcPct val="100000"/>
              </a:lnSpc>
              <a:spcBef>
                <a:spcPct val="0"/>
              </a:spcBef>
              <a:spcAft>
                <a:spcPct val="0"/>
              </a:spcAft>
              <a:buClrTx/>
              <a:buSzTx/>
              <a:buFontTx/>
              <a:buNone/>
              <a:tabLst/>
              <a:defRPr/>
            </a:pPr>
            <a:endParaRPr lang="en-US" sz="2000" dirty="0">
              <a:latin typeface="Times New Roman" pitchFamily="18" charset="0"/>
            </a:endParaRPr>
          </a:p>
        </p:txBody>
      </p:sp>
    </p:spTree>
    <p:extLst>
      <p:ext uri="{BB962C8B-B14F-4D97-AF65-F5344CB8AC3E}">
        <p14:creationId xmlns:p14="http://schemas.microsoft.com/office/powerpoint/2010/main" val="1102917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48A87A34-81AB-432B-8DAE-1953F412C126}" type="datetimeFigureOut">
              <a:rPr lang="en-US" smtClean="0"/>
              <a:t>4/5/2023</a:t>
            </a:fld>
            <a:endParaRPr lang="en-US" dirty="0"/>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85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48A87A34-81AB-432B-8DAE-1953F412C126}" type="datetimeFigureOut">
              <a:rPr lang="en-US" smtClean="0"/>
              <a:t>4/5/2023</a:t>
            </a:fld>
            <a:endParaRPr lang="en-US" dirty="0"/>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6859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48A87A34-81AB-432B-8DAE-1953F412C126}" type="datetimeFigureOut">
              <a:rPr lang="en-US" smtClean="0"/>
              <a:t>4/5/2023</a:t>
            </a:fld>
            <a:endParaRPr lang="en-US" dirty="0"/>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573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48A87A34-81AB-432B-8DAE-1953F412C126}" type="datetimeFigureOut">
              <a:rPr lang="en-US" smtClean="0"/>
              <a:t>4/5/2023</a:t>
            </a:fld>
            <a:endParaRPr lang="en-US" dirty="0"/>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795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48A87A34-81AB-432B-8DAE-1953F412C126}" type="datetimeFigureOut">
              <a:rPr lang="en-US" smtClean="0"/>
              <a:t>4/5/2023</a:t>
            </a:fld>
            <a:endParaRPr lang="en-US" dirty="0"/>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34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22961" y="6459786"/>
            <a:ext cx="1854203" cy="365125"/>
          </a:xfrm>
          <a:prstGeom prst="rect">
            <a:avLst/>
          </a:prstGeom>
        </p:spPr>
        <p:txBody>
          <a:bodyPr/>
          <a:lstStyle/>
          <a:p>
            <a:fld id="{48A87A34-81AB-432B-8DAE-1953F412C126}" type="datetimeFigureOut">
              <a:rPr lang="en-US" smtClean="0"/>
              <a:t>4/5/2023</a:t>
            </a:fld>
            <a:endParaRPr lang="en-US" dirty="0"/>
          </a:p>
        </p:txBody>
      </p:sp>
      <p:sp>
        <p:nvSpPr>
          <p:cNvPr id="6" name="Footer Placeholder 5"/>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38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22961" y="6459786"/>
            <a:ext cx="1854203" cy="365125"/>
          </a:xfrm>
          <a:prstGeom prst="rect">
            <a:avLst/>
          </a:prstGeom>
        </p:spPr>
        <p:txBody>
          <a:bodyPr/>
          <a:lstStyle/>
          <a:p>
            <a:fld id="{48A87A34-81AB-432B-8DAE-1953F412C126}" type="datetimeFigureOut">
              <a:rPr lang="en-US" smtClean="0"/>
              <a:t>4/5/2023</a:t>
            </a:fld>
            <a:endParaRPr lang="en-US" dirty="0"/>
          </a:p>
        </p:txBody>
      </p:sp>
      <p:sp>
        <p:nvSpPr>
          <p:cNvPr id="8" name="Footer Placeholder 7"/>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466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22961" y="6459786"/>
            <a:ext cx="1854203" cy="365125"/>
          </a:xfrm>
          <a:prstGeom prst="rect">
            <a:avLst/>
          </a:prstGeom>
        </p:spPr>
        <p:txBody>
          <a:bodyPr/>
          <a:lstStyle/>
          <a:p>
            <a:fld id="{48A87A34-81AB-432B-8DAE-1953F412C126}" type="datetimeFigureOut">
              <a:rPr lang="en-US" smtClean="0"/>
              <a:t>4/5/2023</a:t>
            </a:fld>
            <a:endParaRPr lang="en-US" dirty="0"/>
          </a:p>
        </p:txBody>
      </p:sp>
      <p:sp>
        <p:nvSpPr>
          <p:cNvPr id="4" name="Footer Placeholder 3"/>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862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822961" y="6459786"/>
            <a:ext cx="1854203" cy="365125"/>
          </a:xfrm>
          <a:prstGeom prst="rect">
            <a:avLst/>
          </a:prstGeom>
        </p:spPr>
        <p:txBody>
          <a:bodyPr/>
          <a:lstStyle/>
          <a:p>
            <a:fld id="{48A87A34-81AB-432B-8DAE-1953F412C126}" type="datetimeFigureOut">
              <a:rPr lang="en-US" smtClean="0"/>
              <a:t>4/5/2023</a:t>
            </a:fld>
            <a:endParaRPr lang="en-US" dirty="0"/>
          </a:p>
        </p:txBody>
      </p:sp>
      <p:sp>
        <p:nvSpPr>
          <p:cNvPr id="8" name="Footer Placeholder 7"/>
          <p:cNvSpPr>
            <a:spLocks noGrp="1"/>
          </p:cNvSpPr>
          <p:nvPr>
            <p:ph type="ftr" sz="quarter" idx="11"/>
          </p:nvPr>
        </p:nvSpPr>
        <p:spPr>
          <a:xfrm>
            <a:off x="2764639" y="6459786"/>
            <a:ext cx="3617103" cy="365125"/>
          </a:xfrm>
          <a:prstGeom prst="rect">
            <a:avLst/>
          </a:prstGeom>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403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a:prstGeom prst="rect">
            <a:avLst/>
          </a:prstGeom>
        </p:spPr>
        <p:txBody>
          <a:bodyPr/>
          <a:lstStyle>
            <a:lvl1pPr algn="l">
              <a:defRPr/>
            </a:lvl1pPr>
          </a:lstStyle>
          <a:p>
            <a:fld id="{48A87A34-81AB-432B-8DAE-1953F412C126}" type="datetimeFigureOut">
              <a:rPr lang="en-US" smtClean="0"/>
              <a:t>4/5/2023</a:t>
            </a:fld>
            <a:endParaRPr lang="en-US" dirty="0"/>
          </a:p>
        </p:txBody>
      </p:sp>
      <p:sp>
        <p:nvSpPr>
          <p:cNvPr id="6" name="Footer Placeholder 5"/>
          <p:cNvSpPr>
            <a:spLocks noGrp="1"/>
          </p:cNvSpPr>
          <p:nvPr>
            <p:ph type="ftr" sz="quarter" idx="11"/>
          </p:nvPr>
        </p:nvSpPr>
        <p:spPr>
          <a:xfrm>
            <a:off x="3600450" y="6459786"/>
            <a:ext cx="3486150" cy="365125"/>
          </a:xfrm>
          <a:prstGeom prst="rect">
            <a:avLst/>
          </a:prstGeo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74436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22961" y="6459786"/>
            <a:ext cx="1854203" cy="365125"/>
          </a:xfrm>
          <a:prstGeom prst="rect">
            <a:avLst/>
          </a:prstGeom>
        </p:spPr>
        <p:txBody>
          <a:bodyPr/>
          <a:lstStyle/>
          <a:p>
            <a:fld id="{48A87A34-81AB-432B-8DAE-1953F412C126}" type="datetimeFigureOut">
              <a:rPr lang="en-US" smtClean="0"/>
              <a:pPr/>
              <a:t>4/5/2023</a:t>
            </a:fld>
            <a:endParaRPr lang="en-US" dirty="0"/>
          </a:p>
        </p:txBody>
      </p:sp>
      <p:sp>
        <p:nvSpPr>
          <p:cNvPr id="6" name="Footer Placeholder 5"/>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342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972037"/>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4.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oleObject" Target="../embeddings/oleObject1.bin"/><Relationship Id="rId21" Type="http://schemas.openxmlformats.org/officeDocument/2006/relationships/image" Target="../media/image18.wmf"/><Relationship Id="rId7" Type="http://schemas.openxmlformats.org/officeDocument/2006/relationships/image" Target="../media/image11.wmf"/><Relationship Id="rId12" Type="http://schemas.openxmlformats.org/officeDocument/2006/relationships/oleObject" Target="../embeddings/oleObject5.bin"/><Relationship Id="rId17" Type="http://schemas.openxmlformats.org/officeDocument/2006/relationships/image" Target="../media/image16.wmf"/><Relationship Id="rId25" Type="http://schemas.openxmlformats.org/officeDocument/2006/relationships/image" Target="../media/image20.wmf"/><Relationship Id="rId2" Type="http://schemas.openxmlformats.org/officeDocument/2006/relationships/notesSlide" Target="../notesSlides/notesSlide12.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oleObject" Target="../embeddings/oleObject2.bin"/><Relationship Id="rId11" Type="http://schemas.openxmlformats.org/officeDocument/2006/relationships/image" Target="../media/image13.wmf"/><Relationship Id="rId24" Type="http://schemas.openxmlformats.org/officeDocument/2006/relationships/oleObject" Target="../embeddings/oleObject11.bin"/><Relationship Id="rId5" Type="http://schemas.openxmlformats.org/officeDocument/2006/relationships/image" Target="../media/image10.png"/><Relationship Id="rId15" Type="http://schemas.openxmlformats.org/officeDocument/2006/relationships/image" Target="../media/image15.wmf"/><Relationship Id="rId23" Type="http://schemas.openxmlformats.org/officeDocument/2006/relationships/image" Target="../media/image19.wmf"/><Relationship Id="rId10" Type="http://schemas.openxmlformats.org/officeDocument/2006/relationships/oleObject" Target="../embeddings/oleObject4.bin"/><Relationship Id="rId19" Type="http://schemas.openxmlformats.org/officeDocument/2006/relationships/image" Target="../media/image17.wmf"/><Relationship Id="rId4" Type="http://schemas.openxmlformats.org/officeDocument/2006/relationships/image" Target="../media/image9.wmf"/><Relationship Id="rId9" Type="http://schemas.openxmlformats.org/officeDocument/2006/relationships/image" Target="../media/image12.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21.wmf"/><Relationship Id="rId30"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14.bin"/><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31.wmf"/><Relationship Id="rId18" Type="http://schemas.openxmlformats.org/officeDocument/2006/relationships/oleObject" Target="../embeddings/oleObject22.bin"/><Relationship Id="rId26" Type="http://schemas.openxmlformats.org/officeDocument/2006/relationships/oleObject" Target="../embeddings/oleObject26.bin"/><Relationship Id="rId3" Type="http://schemas.openxmlformats.org/officeDocument/2006/relationships/notesSlide" Target="../notesSlides/notesSlide20.xml"/><Relationship Id="rId21" Type="http://schemas.openxmlformats.org/officeDocument/2006/relationships/image" Target="../media/image35.wmf"/><Relationship Id="rId7" Type="http://schemas.openxmlformats.org/officeDocument/2006/relationships/image" Target="../media/image28.wmf"/><Relationship Id="rId12" Type="http://schemas.openxmlformats.org/officeDocument/2006/relationships/oleObject" Target="../embeddings/oleObject19.bin"/><Relationship Id="rId17" Type="http://schemas.openxmlformats.org/officeDocument/2006/relationships/image" Target="../media/image33.wmf"/><Relationship Id="rId25" Type="http://schemas.openxmlformats.org/officeDocument/2006/relationships/image" Target="../media/image37.wmf"/><Relationship Id="rId2" Type="http://schemas.openxmlformats.org/officeDocument/2006/relationships/slideLayout" Target="../slideLayouts/slideLayout2.xml"/><Relationship Id="rId16" Type="http://schemas.openxmlformats.org/officeDocument/2006/relationships/oleObject" Target="../embeddings/oleObject21.bin"/><Relationship Id="rId20" Type="http://schemas.openxmlformats.org/officeDocument/2006/relationships/oleObject" Target="../embeddings/oleObject23.bin"/><Relationship Id="rId29" Type="http://schemas.openxmlformats.org/officeDocument/2006/relationships/image" Target="../media/image39.wmf"/><Relationship Id="rId1" Type="http://schemas.openxmlformats.org/officeDocument/2006/relationships/tags" Target="../tags/tag2.xml"/><Relationship Id="rId6" Type="http://schemas.openxmlformats.org/officeDocument/2006/relationships/oleObject" Target="../embeddings/oleObject16.bin"/><Relationship Id="rId11" Type="http://schemas.openxmlformats.org/officeDocument/2006/relationships/image" Target="../media/image30.wmf"/><Relationship Id="rId24" Type="http://schemas.openxmlformats.org/officeDocument/2006/relationships/oleObject" Target="../embeddings/oleObject25.bin"/><Relationship Id="rId5" Type="http://schemas.openxmlformats.org/officeDocument/2006/relationships/image" Target="../media/image27.wmf"/><Relationship Id="rId15" Type="http://schemas.openxmlformats.org/officeDocument/2006/relationships/image" Target="../media/image32.wmf"/><Relationship Id="rId23" Type="http://schemas.openxmlformats.org/officeDocument/2006/relationships/image" Target="../media/image36.wmf"/><Relationship Id="rId28" Type="http://schemas.openxmlformats.org/officeDocument/2006/relationships/oleObject" Target="../embeddings/oleObject27.bin"/><Relationship Id="rId10" Type="http://schemas.openxmlformats.org/officeDocument/2006/relationships/oleObject" Target="../embeddings/oleObject18.bin"/><Relationship Id="rId19" Type="http://schemas.openxmlformats.org/officeDocument/2006/relationships/image" Target="../media/image34.wmf"/><Relationship Id="rId4" Type="http://schemas.openxmlformats.org/officeDocument/2006/relationships/oleObject" Target="../embeddings/oleObject15.bin"/><Relationship Id="rId9" Type="http://schemas.openxmlformats.org/officeDocument/2006/relationships/image" Target="../media/image29.wmf"/><Relationship Id="rId14" Type="http://schemas.openxmlformats.org/officeDocument/2006/relationships/oleObject" Target="../embeddings/oleObject20.bin"/><Relationship Id="rId22" Type="http://schemas.openxmlformats.org/officeDocument/2006/relationships/oleObject" Target="../embeddings/oleObject24.bin"/><Relationship Id="rId27" Type="http://schemas.openxmlformats.org/officeDocument/2006/relationships/image" Target="../media/image38.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3.jpe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54.emf"/><Relationship Id="rId4" Type="http://schemas.openxmlformats.org/officeDocument/2006/relationships/image" Target="../media/image53.emf"/></Relationships>
</file>

<file path=ppt/slides/_rels/slide41.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57.emf"/><Relationship Id="rId4" Type="http://schemas.openxmlformats.org/officeDocument/2006/relationships/image" Target="../media/image56.emf"/></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45.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59.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60.emf"/><Relationship Id="rId5" Type="http://schemas.openxmlformats.org/officeDocument/2006/relationships/image" Target="../media/image10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http://www.energydigital.com/renewable_energy/electricvehicle2.jpg" TargetMode="Externa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image" Target="http://www.energydigital.com/renewable_energy/electricvehicle2.jpg"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66.jpeg"/><Relationship Id="rId5" Type="http://schemas.openxmlformats.org/officeDocument/2006/relationships/image" Target="../media/image65.jpeg"/><Relationship Id="rId4" Type="http://schemas.openxmlformats.org/officeDocument/2006/relationships/image" Target="../media/image64.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65.xml"/><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66.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7.jpeg"/><Relationship Id="rId7" Type="http://schemas.openxmlformats.org/officeDocument/2006/relationships/image" Target="../media/image80.png"/><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jpeg"/><Relationship Id="rId4" Type="http://schemas.openxmlformats.org/officeDocument/2006/relationships/image" Target="http://www.energydigital.com/renewable_energy/electricvehicle2.jpg" TargetMode="External"/></Relationships>
</file>

<file path=ppt/slides/_rels/slide67.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2.png"/><Relationship Id="rId7" Type="http://schemas.openxmlformats.org/officeDocument/2006/relationships/image" Target="../media/image81.png"/><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84.png"/><Relationship Id="rId4" Type="http://schemas.openxmlformats.org/officeDocument/2006/relationships/image" Target="../media/image83.png"/></Relationships>
</file>

<file path=ppt/slides/_rels/slide6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67.xml"/><Relationship Id="rId1" Type="http://schemas.openxmlformats.org/officeDocument/2006/relationships/slideLayout" Target="../slideLayouts/slideLayout7.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69.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68.xml"/><Relationship Id="rId1" Type="http://schemas.openxmlformats.org/officeDocument/2006/relationships/slideLayout" Target="../slideLayouts/slideLayout7.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22.wmf"/></Relationships>
</file>

<file path=ppt/slides/_rels/slide7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22.wm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8600" y="258109"/>
            <a:ext cx="7802479" cy="1418291"/>
          </a:xfrm>
        </p:spPr>
        <p:txBody>
          <a:bodyPr>
            <a:normAutofit/>
          </a:bodyPr>
          <a:lstStyle/>
          <a:p>
            <a:pPr algn="ctr">
              <a:defRPr/>
            </a:pPr>
            <a:r>
              <a:rPr lang="en-US" sz="3200" b="1" kern="1400" dirty="0">
                <a:latin typeface="Times New Roman" panose="02020603050405020304" pitchFamily="18" charset="0"/>
                <a:cs typeface="Times New Roman" panose="02020603050405020304" pitchFamily="18" charset="0"/>
              </a:rPr>
              <a:t>Optimizing a System of Electric Vehicle Charging Stations</a:t>
            </a:r>
            <a:endParaRPr lang="en-US" sz="3200" b="1" dirty="0">
              <a:solidFill>
                <a:srgbClr val="333399"/>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sp>
        <p:nvSpPr>
          <p:cNvPr id="2051" name="Rectangle 3"/>
          <p:cNvSpPr>
            <a:spLocks noChangeArrowheads="1"/>
          </p:cNvSpPr>
          <p:nvPr/>
        </p:nvSpPr>
        <p:spPr bwMode="auto">
          <a:xfrm>
            <a:off x="228600" y="1805472"/>
            <a:ext cx="8686799" cy="3559393"/>
          </a:xfrm>
          <a:prstGeom prst="rect">
            <a:avLst/>
          </a:prstGeom>
          <a:noFill/>
          <a:ln w="9525">
            <a:noFill/>
            <a:miter lim="800000"/>
            <a:headEnd/>
            <a:tailEnd/>
          </a:ln>
        </p:spPr>
        <p:txBody>
          <a:bodyPr anchor="ctr"/>
          <a:lstStyle/>
          <a:p>
            <a:pPr algn="ctr" defTabSz="865188">
              <a:defRPr/>
            </a:pPr>
            <a:r>
              <a:rPr lang="en-US" sz="2800" b="1" baseline="0" dirty="0">
                <a:solidFill>
                  <a:srgbClr val="FF0000"/>
                </a:solidFill>
                <a:latin typeface="Times New Roman" pitchFamily="18" charset="0"/>
                <a:cs typeface="Arial" pitchFamily="34" charset="0"/>
              </a:rPr>
              <a:t>University of Texas at Arlington</a:t>
            </a:r>
          </a:p>
          <a:p>
            <a:pPr algn="ctr" defTabSz="865188">
              <a:defRPr/>
            </a:pPr>
            <a:r>
              <a:rPr lang="en-US" sz="3600" dirty="0">
                <a:solidFill>
                  <a:srgbClr val="008080"/>
                </a:solidFill>
                <a:latin typeface="Times New Roman" pitchFamily="18" charset="0"/>
                <a:cs typeface="Times New Roman" pitchFamily="18" charset="0"/>
              </a:rPr>
              <a:t>Dissertation Defense </a:t>
            </a:r>
          </a:p>
          <a:p>
            <a:pPr algn="ctr" defTabSz="865188">
              <a:defRPr/>
            </a:pPr>
            <a:r>
              <a:rPr lang="en-US" sz="3600" dirty="0">
                <a:solidFill>
                  <a:srgbClr val="008080"/>
                </a:solidFill>
                <a:latin typeface="Times New Roman" pitchFamily="18" charset="0"/>
                <a:cs typeface="Times New Roman" pitchFamily="18" charset="0"/>
              </a:rPr>
              <a:t>  </a:t>
            </a:r>
          </a:p>
          <a:p>
            <a:pPr algn="ctr" defTabSz="865188">
              <a:defRPr/>
            </a:pPr>
            <a:r>
              <a:rPr lang="en-US" baseline="0" dirty="0">
                <a:solidFill>
                  <a:srgbClr val="008080"/>
                </a:solidFill>
                <a:latin typeface="Times New Roman" pitchFamily="18" charset="0"/>
                <a:cs typeface="Arial" pitchFamily="34" charset="0"/>
              </a:rPr>
              <a:t>Ukesh Chawal, Ph.D. student</a:t>
            </a:r>
          </a:p>
          <a:p>
            <a:pPr algn="ctr" defTabSz="865188">
              <a:spcAft>
                <a:spcPts val="600"/>
              </a:spcAft>
              <a:defRPr/>
            </a:pPr>
            <a:r>
              <a:rPr lang="en-US" sz="800" baseline="0" dirty="0">
                <a:solidFill>
                  <a:srgbClr val="008080"/>
                </a:solidFill>
                <a:latin typeface="Times New Roman" pitchFamily="18" charset="0"/>
                <a:cs typeface="Arial" pitchFamily="34" charset="0"/>
              </a:rPr>
              <a:t> </a:t>
            </a:r>
            <a:br>
              <a:rPr lang="en-US" sz="1200" baseline="0" dirty="0">
                <a:solidFill>
                  <a:srgbClr val="008080"/>
                </a:solidFill>
                <a:latin typeface="Times New Roman" pitchFamily="18" charset="0"/>
                <a:cs typeface="Arial" pitchFamily="34" charset="0"/>
              </a:rPr>
            </a:br>
            <a:r>
              <a:rPr lang="en-US" sz="800" baseline="0" dirty="0">
                <a:solidFill>
                  <a:srgbClr val="008080"/>
                </a:solidFill>
                <a:latin typeface="Times New Roman" pitchFamily="18" charset="0"/>
                <a:cs typeface="Arial" pitchFamily="34" charset="0"/>
              </a:rPr>
              <a:t> </a:t>
            </a:r>
            <a:br>
              <a:rPr lang="en-US" baseline="0" dirty="0">
                <a:solidFill>
                  <a:srgbClr val="008080"/>
                </a:solidFill>
                <a:latin typeface="Times New Roman" pitchFamily="18" charset="0"/>
                <a:cs typeface="Arial" pitchFamily="34" charset="0"/>
              </a:rPr>
            </a:br>
            <a:r>
              <a:rPr lang="en-US" altLang="zh-CN" baseline="0" dirty="0">
                <a:solidFill>
                  <a:srgbClr val="008080"/>
                </a:solidFill>
                <a:latin typeface="Times New Roman" pitchFamily="18" charset="0"/>
                <a:cs typeface="Arial" pitchFamily="34" charset="0"/>
              </a:rPr>
              <a:t>Supervising </a:t>
            </a:r>
            <a:r>
              <a:rPr lang="en-US" baseline="0" dirty="0">
                <a:solidFill>
                  <a:srgbClr val="008080"/>
                </a:solidFill>
                <a:latin typeface="Times New Roman" pitchFamily="18" charset="0"/>
                <a:cs typeface="Arial" pitchFamily="34" charset="0"/>
              </a:rPr>
              <a:t>Professors: Dr. Jay Rosenberger, Dr. Victoria Chen</a:t>
            </a:r>
          </a:p>
          <a:p>
            <a:pPr algn="ctr" defTabSz="865188">
              <a:spcAft>
                <a:spcPts val="600"/>
              </a:spcAft>
              <a:defRPr/>
            </a:pPr>
            <a:r>
              <a:rPr lang="en-US" baseline="0" dirty="0">
                <a:solidFill>
                  <a:srgbClr val="008080"/>
                </a:solidFill>
                <a:latin typeface="Times New Roman" pitchFamily="18" charset="0"/>
                <a:cs typeface="Arial" pitchFamily="34" charset="0"/>
              </a:rPr>
              <a:t>Committee: Dr. John Priest, Dr. Wei-Jen Lee, Dr. </a:t>
            </a:r>
            <a:r>
              <a:rPr lang="en-US" baseline="0" dirty="0" err="1">
                <a:solidFill>
                  <a:srgbClr val="008080"/>
                </a:solidFill>
                <a:latin typeface="Times New Roman" pitchFamily="18" charset="0"/>
                <a:cs typeface="Arial" pitchFamily="34" charset="0"/>
              </a:rPr>
              <a:t>Aera</a:t>
            </a:r>
            <a:r>
              <a:rPr lang="en-US" baseline="0" dirty="0">
                <a:solidFill>
                  <a:srgbClr val="008080"/>
                </a:solidFill>
                <a:latin typeface="Times New Roman" pitchFamily="18" charset="0"/>
                <a:cs typeface="Arial" pitchFamily="34" charset="0"/>
              </a:rPr>
              <a:t> </a:t>
            </a:r>
            <a:r>
              <a:rPr lang="en-US" baseline="0" dirty="0" err="1">
                <a:solidFill>
                  <a:srgbClr val="008080"/>
                </a:solidFill>
                <a:latin typeface="Times New Roman" pitchFamily="18" charset="0"/>
                <a:cs typeface="Arial" pitchFamily="34" charset="0"/>
              </a:rPr>
              <a:t>LeBoulluec</a:t>
            </a:r>
            <a:br>
              <a:rPr lang="en-US" sz="800" baseline="0" dirty="0">
                <a:solidFill>
                  <a:srgbClr val="0000CC"/>
                </a:solidFill>
                <a:latin typeface="Times New Roman" pitchFamily="18" charset="0"/>
                <a:cs typeface="Arial" pitchFamily="34" charset="0"/>
              </a:rPr>
            </a:br>
            <a:r>
              <a:rPr lang="en-US" dirty="0">
                <a:solidFill>
                  <a:schemeClr val="tx1"/>
                </a:solidFill>
              </a:rPr>
              <a:t> </a:t>
            </a:r>
            <a:r>
              <a:rPr lang="en-US" dirty="0">
                <a:solidFill>
                  <a:schemeClr val="tx1"/>
                </a:solidFill>
                <a:latin typeface="+mn-lt"/>
              </a:rPr>
              <a:t>Department of Industrial &amp; Manufacturing Systems Engineering</a:t>
            </a:r>
            <a:br>
              <a:rPr lang="en-US" sz="800" b="1" baseline="0" dirty="0">
                <a:solidFill>
                  <a:srgbClr val="0000CC"/>
                </a:solidFill>
                <a:latin typeface="Times New Roman" pitchFamily="18" charset="0"/>
                <a:cs typeface="Arial" pitchFamily="34" charset="0"/>
              </a:rPr>
            </a:br>
            <a:endParaRPr lang="en-US" sz="800" b="1" baseline="0" dirty="0">
              <a:solidFill>
                <a:srgbClr val="0000CC"/>
              </a:solidFill>
              <a:latin typeface="Times New Roman" pitchFamily="18" charset="0"/>
              <a:cs typeface="Arial" pitchFamily="34" charset="0"/>
            </a:endParaRPr>
          </a:p>
        </p:txBody>
      </p:sp>
      <p:sp>
        <p:nvSpPr>
          <p:cNvPr id="9" name="Rectangle 1"/>
          <p:cNvSpPr>
            <a:spLocks noChangeArrowheads="1"/>
          </p:cNvSpPr>
          <p:nvPr/>
        </p:nvSpPr>
        <p:spPr bwMode="auto">
          <a:xfrm>
            <a:off x="1804988" y="3313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TextBox 7"/>
          <p:cNvSpPr txBox="1"/>
          <p:nvPr/>
        </p:nvSpPr>
        <p:spPr>
          <a:xfrm>
            <a:off x="723862" y="5493937"/>
            <a:ext cx="7696274" cy="338554"/>
          </a:xfrm>
          <a:prstGeom prst="rect">
            <a:avLst/>
          </a:prstGeom>
          <a:noFill/>
        </p:spPr>
        <p:txBody>
          <a:bodyPr wrap="none" rtlCol="0">
            <a:spAutoFit/>
          </a:bodyPr>
          <a:lstStyle/>
          <a:p>
            <a:pPr algn="ctr" fontAlgn="auto">
              <a:spcBef>
                <a:spcPts val="0"/>
              </a:spcBef>
              <a:spcAft>
                <a:spcPts val="0"/>
              </a:spcAft>
            </a:pPr>
            <a:r>
              <a:rPr lang="en-US" sz="1600" i="1" baseline="0" dirty="0">
                <a:solidFill>
                  <a:srgbClr val="3333CC">
                    <a:lumMod val="50000"/>
                  </a:srgbClr>
                </a:solidFill>
                <a:latin typeface="Times New Roman" pitchFamily="18" charset="0"/>
                <a:cs typeface="Times New Roman" pitchFamily="18" charset="0"/>
              </a:rPr>
              <a:t>This research is partially supported by National Science Foundation grant ECCS-1128871.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E1F99CEC-77D6-4D75-BBC2-5F2257FF94FC}" type="slidenum">
              <a:rPr lang="en-US" sz="1700" baseline="0" smtClean="0">
                <a:solidFill>
                  <a:srgbClr val="0000CC"/>
                </a:solidFill>
                <a:latin typeface="Times New Roman" pitchFamily="18" charset="0"/>
              </a:rPr>
              <a:t>10</a:t>
            </a:fld>
            <a:endParaRPr lang="en-US" sz="1700" baseline="0" dirty="0">
              <a:solidFill>
                <a:srgbClr val="0000CC"/>
              </a:solidFill>
              <a:latin typeface="Times New Roman" pitchFamily="18" charset="0"/>
            </a:endParaRPr>
          </a:p>
        </p:txBody>
      </p:sp>
      <p:sp>
        <p:nvSpPr>
          <p:cNvPr id="20483" name="Rectangle 2"/>
          <p:cNvSpPr>
            <a:spLocks noChangeArrowheads="1"/>
          </p:cNvSpPr>
          <p:nvPr/>
        </p:nvSpPr>
        <p:spPr bwMode="auto">
          <a:xfrm>
            <a:off x="1143000" y="513306"/>
            <a:ext cx="6535737" cy="558800"/>
          </a:xfrm>
          <a:prstGeom prst="rect">
            <a:avLst/>
          </a:prstGeom>
          <a:noFill/>
          <a:ln w="12700">
            <a:noFill/>
            <a:miter lim="800000"/>
            <a:headEnd/>
            <a:tailEnd/>
          </a:ln>
        </p:spPr>
        <p:txBody>
          <a:bodyPr lIns="85593" tIns="42045" rIns="85593" bIns="42045" anchor="ctr"/>
          <a:lstStyle/>
          <a:p>
            <a:pPr algn="ctr" defTabSz="865188" eaLnBrk="0" hangingPunct="0"/>
            <a:r>
              <a:rPr lang="en-US" sz="3200" b="1" baseline="0" dirty="0">
                <a:solidFill>
                  <a:srgbClr val="333399"/>
                </a:solidFill>
                <a:latin typeface="Times New Roman" pitchFamily="18" charset="0"/>
              </a:rPr>
              <a:t>Presentation Outline</a:t>
            </a:r>
          </a:p>
        </p:txBody>
      </p:sp>
      <p:sp>
        <p:nvSpPr>
          <p:cNvPr id="20484" name="Rectangle 3"/>
          <p:cNvSpPr>
            <a:spLocks noGrp="1" noChangeArrowheads="1"/>
          </p:cNvSpPr>
          <p:nvPr>
            <p:ph sz="half" idx="1"/>
          </p:nvPr>
        </p:nvSpPr>
        <p:spPr>
          <a:xfrm>
            <a:off x="609601" y="1148599"/>
            <a:ext cx="4267199" cy="4864851"/>
          </a:xfrm>
        </p:spPr>
        <p:txBody>
          <a:bodyPr>
            <a:noAutofit/>
          </a:bodyPr>
          <a:lstStyle/>
          <a:p>
            <a:pPr eaLnBrk="1" hangingPunct="1">
              <a:buClr>
                <a:schemeClr val="accent1"/>
              </a:buClr>
              <a:buFont typeface="Wingdings" pitchFamily="2" charset="2"/>
              <a:buChar char="Ø"/>
            </a:pPr>
            <a:r>
              <a:rPr lang="en-US" sz="1800" dirty="0">
                <a:latin typeface="Times New Roman" pitchFamily="18" charset="0"/>
              </a:rPr>
              <a:t>Problem Definition</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Dissertation Contribution</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b="1" dirty="0">
                <a:solidFill>
                  <a:srgbClr val="FF0000"/>
                </a:solidFill>
                <a:latin typeface="Times New Roman" pitchFamily="18" charset="0"/>
              </a:rPr>
              <a:t>Summary of Proposal</a:t>
            </a:r>
          </a:p>
          <a:p>
            <a:pPr eaLnBrk="1" hangingPunct="1">
              <a:buClr>
                <a:schemeClr val="accent1"/>
              </a:buClr>
              <a:buFont typeface="Wingdings" pitchFamily="2" charset="2"/>
              <a:buChar char="Ø"/>
            </a:pPr>
            <a:endParaRPr lang="en-US" altLang="zh-CN" sz="1800" dirty="0">
              <a:latin typeface="Times New Roman" pitchFamily="18" charset="0"/>
            </a:endParaRPr>
          </a:p>
          <a:p>
            <a:pPr>
              <a:buClr>
                <a:schemeClr val="accent1"/>
              </a:buClr>
              <a:buFont typeface="Wingdings" pitchFamily="2" charset="2"/>
              <a:buChar char="Ø"/>
            </a:pPr>
            <a:r>
              <a:rPr lang="en-US" altLang="zh-CN" sz="1800" dirty="0">
                <a:latin typeface="Times New Roman" pitchFamily="18" charset="0"/>
              </a:rPr>
              <a:t>Post-Proposal Research Contribution</a:t>
            </a:r>
          </a:p>
          <a:p>
            <a:pPr>
              <a:buClr>
                <a:schemeClr val="accent1"/>
              </a:buClr>
              <a:buFont typeface="Wingdings" pitchFamily="2" charset="2"/>
              <a:buChar char="Ø"/>
            </a:pPr>
            <a:endParaRPr lang="en-US" altLang="zh-CN" sz="1800" dirty="0">
              <a:latin typeface="Times New Roman" pitchFamily="18" charset="0"/>
            </a:endParaRPr>
          </a:p>
          <a:p>
            <a:pPr>
              <a:buClr>
                <a:schemeClr val="accent1"/>
              </a:buClr>
              <a:buFont typeface="Wingdings" pitchFamily="2" charset="2"/>
              <a:buChar char="Ø"/>
            </a:pPr>
            <a:r>
              <a:rPr lang="en-US" sz="1800" dirty="0">
                <a:latin typeface="Times New Roman" pitchFamily="18" charset="0"/>
              </a:rPr>
              <a:t>A Two-Stage Design and Analysis of Computer Experiments (DACE) Approach</a:t>
            </a:r>
          </a:p>
          <a:p>
            <a:pPr>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Experimental Results</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Future Work </a:t>
            </a:r>
          </a:p>
        </p:txBody>
      </p:sp>
      <p:pic>
        <p:nvPicPr>
          <p:cNvPr id="13" name="Content Placeholder 12"/>
          <p:cNvPicPr>
            <a:picLocks noGrp="1" noChangeAspect="1"/>
          </p:cNvPicPr>
          <p:nvPr>
            <p:ph sz="half" idx="2"/>
          </p:nvPr>
        </p:nvPicPr>
        <p:blipFill>
          <a:blip r:embed="rId3"/>
          <a:stretch>
            <a:fillRect/>
          </a:stretch>
        </p:blipFill>
        <p:spPr>
          <a:xfrm>
            <a:off x="5310021" y="1140842"/>
            <a:ext cx="3813926" cy="4439703"/>
          </a:xfrm>
          <a:prstGeom prst="rect">
            <a:avLst/>
          </a:prstGeom>
        </p:spPr>
      </p:pic>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7" name="Straight Connector 16"/>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4689642" y="5668995"/>
            <a:ext cx="4486442"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Source:  https://www.pinterest.com/berat3854/solar/</a:t>
            </a:r>
          </a:p>
        </p:txBody>
      </p:sp>
    </p:spTree>
    <p:extLst>
      <p:ext uri="{BB962C8B-B14F-4D97-AF65-F5344CB8AC3E}">
        <p14:creationId xmlns:p14="http://schemas.microsoft.com/office/powerpoint/2010/main" val="4670727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20484">
                                            <p:txEl>
                                              <p:pRg st="0" end="0"/>
                                            </p:txEl>
                                          </p:spTgt>
                                        </p:tgtEl>
                                        <p:attrNameLst>
                                          <p:attrName>style.visibility</p:attrName>
                                        </p:attrNameLst>
                                      </p:cBhvr>
                                      <p:to>
                                        <p:strVal val="visible"/>
                                      </p:to>
                                    </p:set>
                                    <p:animEffect transition="in" filter="barn(inVertical)">
                                      <p:cBhvr>
                                        <p:cTn id="13" dur="500"/>
                                        <p:tgtEl>
                                          <p:spTgt spid="20484">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0484">
                                            <p:txEl>
                                              <p:pRg st="2" end="2"/>
                                            </p:txEl>
                                          </p:spTgt>
                                        </p:tgtEl>
                                        <p:attrNameLst>
                                          <p:attrName>style.visibility</p:attrName>
                                        </p:attrNameLst>
                                      </p:cBhvr>
                                      <p:to>
                                        <p:strVal val="visible"/>
                                      </p:to>
                                    </p:set>
                                    <p:animEffect transition="in" filter="barn(inVertical)">
                                      <p:cBhvr>
                                        <p:cTn id="16" dur="500"/>
                                        <p:tgtEl>
                                          <p:spTgt spid="20484">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0484">
                                            <p:txEl>
                                              <p:pRg st="6" end="6"/>
                                            </p:txEl>
                                          </p:spTgt>
                                        </p:tgtEl>
                                        <p:attrNameLst>
                                          <p:attrName>style.visibility</p:attrName>
                                        </p:attrNameLst>
                                      </p:cBhvr>
                                      <p:to>
                                        <p:strVal val="visible"/>
                                      </p:to>
                                    </p:set>
                                    <p:animEffect transition="in" filter="barn(inVertical)">
                                      <p:cBhvr>
                                        <p:cTn id="19" dur="500"/>
                                        <p:tgtEl>
                                          <p:spTgt spid="20484">
                                            <p:txEl>
                                              <p:pRg st="6" end="6"/>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0484">
                                            <p:txEl>
                                              <p:pRg st="8" end="8"/>
                                            </p:txEl>
                                          </p:spTgt>
                                        </p:tgtEl>
                                        <p:attrNameLst>
                                          <p:attrName>style.visibility</p:attrName>
                                        </p:attrNameLst>
                                      </p:cBhvr>
                                      <p:to>
                                        <p:strVal val="visible"/>
                                      </p:to>
                                    </p:set>
                                    <p:animEffect transition="in" filter="barn(inVertical)">
                                      <p:cBhvr>
                                        <p:cTn id="22" dur="500"/>
                                        <p:tgtEl>
                                          <p:spTgt spid="20484">
                                            <p:txEl>
                                              <p:pRg st="8" end="8"/>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0484">
                                            <p:txEl>
                                              <p:pRg st="10" end="10"/>
                                            </p:txEl>
                                          </p:spTgt>
                                        </p:tgtEl>
                                        <p:attrNameLst>
                                          <p:attrName>style.visibility</p:attrName>
                                        </p:attrNameLst>
                                      </p:cBhvr>
                                      <p:to>
                                        <p:strVal val="visible"/>
                                      </p:to>
                                    </p:set>
                                    <p:animEffect transition="in" filter="barn(inVertical)">
                                      <p:cBhvr>
                                        <p:cTn id="25" dur="500"/>
                                        <p:tgtEl>
                                          <p:spTgt spid="20484">
                                            <p:txEl>
                                              <p:pRg st="10" end="1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0484">
                                            <p:txEl>
                                              <p:pRg st="12" end="12"/>
                                            </p:txEl>
                                          </p:spTgt>
                                        </p:tgtEl>
                                        <p:attrNameLst>
                                          <p:attrName>style.visibility</p:attrName>
                                        </p:attrNameLst>
                                      </p:cBhvr>
                                      <p:to>
                                        <p:strVal val="visible"/>
                                      </p:to>
                                    </p:set>
                                    <p:animEffect transition="in" filter="barn(inVertical)">
                                      <p:cBhvr>
                                        <p:cTn id="28" dur="500"/>
                                        <p:tgtEl>
                                          <p:spTgt spid="20484">
                                            <p:txEl>
                                              <p:pRg st="12" end="12"/>
                                            </p:txEl>
                                          </p:spTgt>
                                        </p:tgtEl>
                                      </p:cBhvr>
                                    </p:animEffect>
                                  </p:childTnLst>
                                </p:cTn>
                              </p:par>
                              <p:par>
                                <p:cTn id="29" presetID="42" presetClass="entr" presetSubtype="0" fill="hold" nodeType="withEffect">
                                  <p:stCondLst>
                                    <p:cond delay="0"/>
                                  </p:stCondLst>
                                  <p:childTnLst>
                                    <p:set>
                                      <p:cBhvr>
                                        <p:cTn id="30" dur="1" fill="hold">
                                          <p:stCondLst>
                                            <p:cond delay="0"/>
                                          </p:stCondLst>
                                        </p:cTn>
                                        <p:tgtEl>
                                          <p:spTgt spid="20484">
                                            <p:txEl>
                                              <p:pRg st="4" end="4"/>
                                            </p:txEl>
                                          </p:spTgt>
                                        </p:tgtEl>
                                        <p:attrNameLst>
                                          <p:attrName>style.visibility</p:attrName>
                                        </p:attrNameLst>
                                      </p:cBhvr>
                                      <p:to>
                                        <p:strVal val="visible"/>
                                      </p:to>
                                    </p:set>
                                    <p:animEffect transition="in" filter="fade">
                                      <p:cBhvr>
                                        <p:cTn id="31" dur="1000"/>
                                        <p:tgtEl>
                                          <p:spTgt spid="20484">
                                            <p:txEl>
                                              <p:pRg st="4" end="4"/>
                                            </p:txEl>
                                          </p:spTgt>
                                        </p:tgtEl>
                                      </p:cBhvr>
                                    </p:animEffect>
                                    <p:anim calcmode="lin" valueType="num">
                                      <p:cBhvr>
                                        <p:cTn id="32" dur="1000" fill="hold"/>
                                        <p:tgtEl>
                                          <p:spTgt spid="2048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048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959372" y="533400"/>
            <a:ext cx="3531671"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Summary of Proposal</a:t>
            </a:r>
          </a:p>
        </p:txBody>
      </p:sp>
      <p:sp>
        <p:nvSpPr>
          <p:cNvPr id="4" name="Rectangle 3"/>
          <p:cNvSpPr txBox="1">
            <a:spLocks noChangeArrowheads="1"/>
          </p:cNvSpPr>
          <p:nvPr/>
        </p:nvSpPr>
        <p:spPr>
          <a:xfrm>
            <a:off x="685800" y="1143000"/>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Rectangle 3"/>
          <p:cNvSpPr txBox="1">
            <a:spLocks noChangeArrowheads="1"/>
          </p:cNvSpPr>
          <p:nvPr/>
        </p:nvSpPr>
        <p:spPr>
          <a:xfrm>
            <a:off x="685801" y="1147011"/>
            <a:ext cx="6172199" cy="4861228"/>
          </a:xfrm>
          <a:prstGeom prst="rect">
            <a:avLst/>
          </a:prstGeom>
        </p:spPr>
        <p:txBody>
          <a:bodyPr>
            <a:normAutofit/>
          </a:bodyPr>
          <a:lstStyle/>
          <a:p>
            <a:pPr fontAlgn="auto">
              <a:spcBef>
                <a:spcPct val="20000"/>
              </a:spcBef>
              <a:spcAft>
                <a:spcPts val="0"/>
              </a:spcAft>
              <a:buClr>
                <a:schemeClr val="accent1"/>
              </a:buClr>
              <a:buSzPct val="70000"/>
              <a:defRPr/>
            </a:pPr>
            <a:r>
              <a:rPr lang="en-US" sz="2800" u="sng" baseline="0" dirty="0">
                <a:solidFill>
                  <a:srgbClr val="FF0000"/>
                </a:solidFill>
                <a:latin typeface="Times New Roman" pitchFamily="18" charset="0"/>
                <a:cs typeface="+mn-cs"/>
              </a:rPr>
              <a:t>A deterministic MILP model</a:t>
            </a:r>
          </a:p>
          <a:p>
            <a:pPr fontAlgn="auto">
              <a:spcBef>
                <a:spcPct val="20000"/>
              </a:spcBef>
              <a:spcAft>
                <a:spcPts val="0"/>
              </a:spcAft>
              <a:buClr>
                <a:schemeClr val="accent1"/>
              </a:buClr>
              <a:buSzPct val="70000"/>
              <a:defRPr/>
            </a:pPr>
            <a:r>
              <a:rPr lang="en-US" sz="2200" baseline="0" dirty="0">
                <a:solidFill>
                  <a:srgbClr val="00B0F0"/>
                </a:solidFill>
                <a:latin typeface="Times New Roman" pitchFamily="18" charset="0"/>
                <a:cs typeface="+mn-cs"/>
              </a:rPr>
              <a:t>System of EV charging stations </a:t>
            </a:r>
          </a:p>
          <a:p>
            <a:pPr marL="800100" lvl="1" indent="-3429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System design  </a:t>
            </a:r>
          </a:p>
          <a:p>
            <a:pPr marL="1257300" lvl="2" indent="-342900" fontAlgn="auto">
              <a:spcBef>
                <a:spcPct val="20000"/>
              </a:spcBef>
              <a:spcAft>
                <a:spcPts val="0"/>
              </a:spcAft>
              <a:buClr>
                <a:schemeClr val="accent1"/>
              </a:buClr>
              <a:buSzPct val="70000"/>
              <a:buFont typeface="Wingdings" panose="05000000000000000000" pitchFamily="2" charset="2"/>
              <a:buChar char="v"/>
              <a:defRPr/>
            </a:pPr>
            <a:r>
              <a:rPr lang="en-US" sz="2000" baseline="0" dirty="0">
                <a:solidFill>
                  <a:schemeClr val="tx1"/>
                </a:solidFill>
                <a:latin typeface="Times New Roman" pitchFamily="18" charset="0"/>
              </a:rPr>
              <a:t>Number and locations of the charging stations</a:t>
            </a:r>
          </a:p>
          <a:p>
            <a:pPr marL="1257300" lvl="2" indent="-342900" fontAlgn="auto">
              <a:spcBef>
                <a:spcPct val="20000"/>
              </a:spcBef>
              <a:spcAft>
                <a:spcPts val="0"/>
              </a:spcAft>
              <a:buClr>
                <a:schemeClr val="accent1"/>
              </a:buClr>
              <a:buSzPct val="70000"/>
              <a:buFont typeface="Wingdings" panose="05000000000000000000" pitchFamily="2" charset="2"/>
              <a:buChar char="v"/>
              <a:defRPr/>
            </a:pPr>
            <a:r>
              <a:rPr lang="en-US" sz="2000" baseline="0" dirty="0">
                <a:solidFill>
                  <a:schemeClr val="tx1"/>
                </a:solidFill>
                <a:latin typeface="Times New Roman" pitchFamily="18" charset="0"/>
              </a:rPr>
              <a:t>Number of slots to be opened at each station</a:t>
            </a:r>
          </a:p>
          <a:p>
            <a:pPr fontAlgn="auto">
              <a:spcBef>
                <a:spcPct val="20000"/>
              </a:spcBef>
              <a:spcAft>
                <a:spcPts val="0"/>
              </a:spcAft>
              <a:buClr>
                <a:schemeClr val="accent1"/>
              </a:buClr>
              <a:buSzPct val="70000"/>
              <a:defRPr/>
            </a:pPr>
            <a:endParaRPr lang="en-US" sz="2200" baseline="0" dirty="0">
              <a:solidFill>
                <a:schemeClr val="tx1"/>
              </a:solidFill>
              <a:latin typeface="Times New Roman" pitchFamily="18" charset="0"/>
              <a:cs typeface="+mn-cs"/>
            </a:endParaRPr>
          </a:p>
          <a:p>
            <a:pPr marL="800100" lvl="1" indent="-3429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Overall profits </a:t>
            </a:r>
          </a:p>
          <a:p>
            <a:pPr marL="1257300" lvl="2" indent="-342900" fontAlgn="auto">
              <a:spcBef>
                <a:spcPct val="20000"/>
              </a:spcBef>
              <a:spcAft>
                <a:spcPts val="0"/>
              </a:spcAft>
              <a:buClr>
                <a:schemeClr val="accent1"/>
              </a:buClr>
              <a:buSzPct val="70000"/>
              <a:buFont typeface="Wingdings" panose="05000000000000000000" pitchFamily="2" charset="2"/>
              <a:buChar char="v"/>
              <a:defRPr/>
            </a:pPr>
            <a:r>
              <a:rPr lang="en-US" sz="2000" baseline="0" dirty="0">
                <a:solidFill>
                  <a:schemeClr val="tx1"/>
                </a:solidFill>
                <a:latin typeface="Times New Roman" pitchFamily="18" charset="0"/>
              </a:rPr>
              <a:t>Cost component (cost of operating stations) </a:t>
            </a:r>
          </a:p>
          <a:p>
            <a:pPr marL="1257300" lvl="2" indent="-342900" fontAlgn="auto">
              <a:spcBef>
                <a:spcPct val="20000"/>
              </a:spcBef>
              <a:spcAft>
                <a:spcPts val="0"/>
              </a:spcAft>
              <a:buClr>
                <a:schemeClr val="accent1"/>
              </a:buClr>
              <a:buSzPct val="70000"/>
              <a:buFont typeface="Wingdings" panose="05000000000000000000" pitchFamily="2" charset="2"/>
              <a:buChar char="v"/>
              <a:defRPr/>
            </a:pPr>
            <a:r>
              <a:rPr lang="en-US" sz="2000" baseline="0" dirty="0">
                <a:solidFill>
                  <a:schemeClr val="tx1"/>
                </a:solidFill>
                <a:latin typeface="Times New Roman" pitchFamily="18" charset="0"/>
              </a:rPr>
              <a:t>Power trading component</a:t>
            </a:r>
          </a:p>
          <a:p>
            <a:pPr marL="1257300" lvl="2" indent="-342900" fontAlgn="auto">
              <a:spcBef>
                <a:spcPct val="20000"/>
              </a:spcBef>
              <a:spcAft>
                <a:spcPts val="0"/>
              </a:spcAft>
              <a:buClr>
                <a:schemeClr val="accent1"/>
              </a:buClr>
              <a:buSzPct val="70000"/>
              <a:buFont typeface="Wingdings" panose="05000000000000000000" pitchFamily="2" charset="2"/>
              <a:buChar char="v"/>
              <a:defRPr/>
            </a:pPr>
            <a:r>
              <a:rPr lang="en-US" sz="2000" baseline="0" dirty="0">
                <a:solidFill>
                  <a:schemeClr val="tx1"/>
                </a:solidFill>
                <a:latin typeface="Times New Roman" pitchFamily="18" charset="0"/>
              </a:rPr>
              <a:t>Sales component</a:t>
            </a:r>
          </a:p>
          <a:p>
            <a:pPr marL="1257300" lvl="2" indent="-342900" fontAlgn="auto">
              <a:spcBef>
                <a:spcPct val="20000"/>
              </a:spcBef>
              <a:spcAft>
                <a:spcPts val="0"/>
              </a:spcAft>
              <a:buClr>
                <a:schemeClr val="accent1"/>
              </a:buClr>
              <a:buSzPct val="70000"/>
              <a:buFont typeface="Wingdings" panose="05000000000000000000" pitchFamily="2" charset="2"/>
              <a:buChar char="v"/>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cs typeface="+mn-cs"/>
            </a:endParaRPr>
          </a:p>
          <a:p>
            <a:pPr marL="1257300" lvl="2" indent="-342900" fontAlgn="auto">
              <a:spcBef>
                <a:spcPct val="20000"/>
              </a:spcBef>
              <a:spcAft>
                <a:spcPts val="0"/>
              </a:spcAft>
              <a:buClr>
                <a:schemeClr val="accent1"/>
              </a:buClr>
              <a:buSzPct val="70000"/>
              <a:buFont typeface="Wingdings" panose="05000000000000000000" pitchFamily="2" charset="2"/>
              <a:buChar char="v"/>
              <a:defRPr/>
            </a:pPr>
            <a:endParaRPr lang="en-US" sz="2200" baseline="0" dirty="0">
              <a:solidFill>
                <a:schemeClr val="tx1"/>
              </a:solidFill>
              <a:latin typeface="Times New Roman" pitchFamily="18" charset="0"/>
              <a:cs typeface="+mn-cs"/>
            </a:endParaRPr>
          </a:p>
        </p:txBody>
      </p:sp>
      <p:sp>
        <p:nvSpPr>
          <p:cNvPr id="9" name="Slide Number Placeholder 3"/>
          <p:cNvSpPr txBox="1">
            <a:spLocks noGrp="1"/>
          </p:cNvSpPr>
          <p:nvPr/>
        </p:nvSpPr>
        <p:spPr bwMode="auto">
          <a:xfrm>
            <a:off x="8636000" y="6318263"/>
            <a:ext cx="508000" cy="428625"/>
          </a:xfrm>
          <a:prstGeom prst="rect">
            <a:avLst/>
          </a:prstGeom>
          <a:noFill/>
          <a:ln w="9525">
            <a:noFill/>
            <a:miter lim="800000"/>
            <a:headEnd/>
            <a:tailEnd/>
          </a:ln>
        </p:spPr>
        <p:txBody>
          <a:bodyPr lIns="86493" tIns="43247" rIns="86493" bIns="43247"/>
          <a:lstStyle/>
          <a:p>
            <a:pPr algn="r" defTabSz="865188" eaLnBrk="0" hangingPunct="0"/>
            <a:fld id="{D26BF705-295B-4CB1-9FAE-ACA83F3717A2}" type="slidenum">
              <a:rPr lang="en-US" sz="1700" baseline="0" smtClean="0">
                <a:solidFill>
                  <a:srgbClr val="0000CC"/>
                </a:solidFill>
                <a:latin typeface="Times New Roman" pitchFamily="18" charset="0"/>
              </a:rPr>
              <a:t>11</a:t>
            </a:fld>
            <a:endParaRPr lang="en-US" sz="1700" baseline="0" dirty="0">
              <a:solidFill>
                <a:srgbClr val="0000CC"/>
              </a:solidFill>
              <a:latin typeface="Times New Roman" pitchFamily="18" charset="0"/>
            </a:endParaRPr>
          </a:p>
        </p:txBody>
      </p:sp>
      <p:sp>
        <p:nvSpPr>
          <p:cNvPr id="11" name="Right Brace 10"/>
          <p:cNvSpPr/>
          <p:nvPr/>
        </p:nvSpPr>
        <p:spPr>
          <a:xfrm>
            <a:off x="4752127" y="4575058"/>
            <a:ext cx="228600" cy="34524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4992351" y="4536957"/>
            <a:ext cx="1955087" cy="421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Control problem</a:t>
            </a:r>
          </a:p>
        </p:txBody>
      </p:sp>
    </p:spTree>
    <p:extLst>
      <p:ext uri="{BB962C8B-B14F-4D97-AF65-F5344CB8AC3E}">
        <p14:creationId xmlns:p14="http://schemas.microsoft.com/office/powerpoint/2010/main" val="418174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6" end="6"/>
                                            </p:txEl>
                                          </p:spTgt>
                                        </p:tgtEl>
                                        <p:attrNameLst>
                                          <p:attrName>style.visibility</p:attrName>
                                        </p:attrNameLst>
                                      </p:cBhvr>
                                      <p:to>
                                        <p:strVal val="visible"/>
                                      </p:to>
                                    </p:set>
                                    <p:animEffect transition="in" filter="wipe(down)">
                                      <p:cBhvr>
                                        <p:cTn id="18" dur="500"/>
                                        <p:tgtEl>
                                          <p:spTgt spid="8">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wipe(down)">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wipe(down)">
                                      <p:cBhvr>
                                        <p:cTn id="28" dur="500"/>
                                        <p:tgtEl>
                                          <p:spTgt spid="8">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wipe(down)">
                                      <p:cBhvr>
                                        <p:cTn id="33" dur="500"/>
                                        <p:tgtEl>
                                          <p:spTgt spid="8">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8">
                                            <p:txEl>
                                              <p:pRg st="8" end="8"/>
                                            </p:txEl>
                                          </p:spTgt>
                                        </p:tgtEl>
                                        <p:attrNameLst>
                                          <p:attrName>style.visibility</p:attrName>
                                        </p:attrNameLst>
                                      </p:cBhvr>
                                      <p:to>
                                        <p:strVal val="visible"/>
                                      </p:to>
                                    </p:set>
                                    <p:animEffect transition="in" filter="wipe(down)">
                                      <p:cBhvr>
                                        <p:cTn id="38" dur="500"/>
                                        <p:tgtEl>
                                          <p:spTgt spid="8">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animEffect transition="in" filter="wipe(down)">
                                      <p:cBhvr>
                                        <p:cTn id="43" dur="500"/>
                                        <p:tgtEl>
                                          <p:spTgt spid="8">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arn(inVertical)">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p:cNvGraphicFramePr>
          <p:nvPr>
            <p:extLst>
              <p:ext uri="{D42A27DB-BD31-4B8C-83A1-F6EECF244321}">
                <p14:modId xmlns:p14="http://schemas.microsoft.com/office/powerpoint/2010/main" val="1095027315"/>
              </p:ext>
            </p:extLst>
          </p:nvPr>
        </p:nvGraphicFramePr>
        <p:xfrm>
          <a:off x="1701800" y="1825149"/>
          <a:ext cx="4748213" cy="522287"/>
        </p:xfrm>
        <a:graphic>
          <a:graphicData uri="http://schemas.openxmlformats.org/presentationml/2006/ole">
            <mc:AlternateContent xmlns:mc="http://schemas.openxmlformats.org/markup-compatibility/2006">
              <mc:Choice xmlns:v="urn:schemas-microsoft-com:vml" Requires="v">
                <p:oleObj name="Equation" r:id="rId3" imgW="3695400" imgH="355320" progId="Equation.3">
                  <p:embed/>
                </p:oleObj>
              </mc:Choice>
              <mc:Fallback>
                <p:oleObj name="Equation" r:id="rId3" imgW="3695400" imgH="355320" progId="Equation.3">
                  <p:embed/>
                  <p:pic>
                    <p:nvPicPr>
                      <p:cNvPr id="3" name="Object 2"/>
                      <p:cNvPicPr>
                        <a:picLocks noChangeArrowheads="1"/>
                      </p:cNvPicPr>
                      <p:nvPr/>
                    </p:nvPicPr>
                    <p:blipFill>
                      <a:blip r:embed="rId4"/>
                      <a:srcRect/>
                      <a:stretch>
                        <a:fillRect/>
                      </a:stretch>
                    </p:blipFill>
                    <p:spPr bwMode="auto">
                      <a:xfrm>
                        <a:off x="1701800" y="1825149"/>
                        <a:ext cx="4748213" cy="522287"/>
                      </a:xfrm>
                      <a:prstGeom prst="rect">
                        <a:avLst/>
                      </a:prstGeom>
                      <a:solidFill>
                        <a:srgbClr val="FFFFFF"/>
                      </a:solidFill>
                    </p:spPr>
                  </p:pic>
                </p:oleObj>
              </mc:Fallback>
            </mc:AlternateContent>
          </a:graphicData>
        </a:graphic>
      </p:graphicFrame>
      <p:sp>
        <p:nvSpPr>
          <p:cNvPr id="23554" name="Rectangle 2"/>
          <p:cNvSpPr>
            <a:spLocks noChangeArrowheads="1"/>
          </p:cNvSpPr>
          <p:nvPr/>
        </p:nvSpPr>
        <p:spPr bwMode="auto">
          <a:xfrm>
            <a:off x="176387" y="18214"/>
            <a:ext cx="7799038" cy="523220"/>
          </a:xfrm>
          <a:prstGeom prst="rect">
            <a:avLst/>
          </a:prstGeom>
          <a:noFill/>
          <a:ln w="9525">
            <a:noFill/>
            <a:miter lim="800000"/>
            <a:headEnd/>
            <a:tailEnd/>
          </a:ln>
        </p:spPr>
        <p:txBody>
          <a:bodyPr wrap="square">
            <a:spAutoFit/>
          </a:bodyPr>
          <a:lstStyle/>
          <a:p>
            <a:pPr algn="ctr" defTabSz="865188" eaLnBrk="0" hangingPunct="0"/>
            <a:r>
              <a:rPr lang="en-US" sz="2800" b="1" baseline="0" dirty="0">
                <a:solidFill>
                  <a:srgbClr val="333399"/>
                </a:solidFill>
                <a:latin typeface="Times New Roman" pitchFamily="18" charset="0"/>
              </a:rPr>
              <a:t>Summary of Proposal - MILP Formulation</a:t>
            </a:r>
          </a:p>
        </p:txBody>
      </p:sp>
      <p:sp>
        <p:nvSpPr>
          <p:cNvPr id="14" name="Rectangle 3"/>
          <p:cNvSpPr txBox="1">
            <a:spLocks noChangeArrowheads="1"/>
          </p:cNvSpPr>
          <p:nvPr/>
        </p:nvSpPr>
        <p:spPr>
          <a:xfrm>
            <a:off x="762000" y="1214486"/>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826972" y="537352"/>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7" name="Rectangle 3"/>
          <p:cNvSpPr>
            <a:spLocks noChangeArrowheads="1"/>
          </p:cNvSpPr>
          <p:nvPr/>
        </p:nvSpPr>
        <p:spPr bwMode="auto">
          <a:xfrm>
            <a:off x="1693935" y="1754678"/>
            <a:ext cx="4764808" cy="764722"/>
          </a:xfrm>
          <a:prstGeom prst="rect">
            <a:avLst/>
          </a:prstGeom>
          <a:noFill/>
          <a:ln w="28575" algn="ctr">
            <a:solidFill>
              <a:srgbClr val="C00000"/>
            </a:solidFill>
            <a:round/>
            <a:headEnd/>
            <a:tailEnd/>
          </a:ln>
        </p:spPr>
        <p:txBody>
          <a:bodyPr/>
          <a:lstStyle/>
          <a:p>
            <a:pPr algn="ctr" eaLnBrk="0" hangingPunct="0"/>
            <a:endParaRPr lang="en-US" sz="4000" b="1" baseline="0">
              <a:solidFill>
                <a:srgbClr val="FF0000"/>
              </a:solidFill>
              <a:latin typeface="Bookman Old Style Bold" charset="0"/>
            </a:endParaRPr>
          </a:p>
        </p:txBody>
      </p:sp>
      <p:pic>
        <p:nvPicPr>
          <p:cNvPr id="4" name="Picture 3"/>
          <p:cNvPicPr>
            <a:picLocks noChangeAspect="1"/>
          </p:cNvPicPr>
          <p:nvPr/>
        </p:nvPicPr>
        <p:blipFill>
          <a:blip r:embed="rId5"/>
          <a:stretch>
            <a:fillRect/>
          </a:stretch>
        </p:blipFill>
        <p:spPr>
          <a:xfrm>
            <a:off x="489409" y="571500"/>
            <a:ext cx="7677150" cy="1028700"/>
          </a:xfrm>
          <a:prstGeom prst="rect">
            <a:avLst/>
          </a:prstGeom>
        </p:spPr>
      </p:pic>
      <p:sp>
        <p:nvSpPr>
          <p:cNvPr id="10" name="Content Placeholder 9"/>
          <p:cNvSpPr>
            <a:spLocks noGrp="1"/>
          </p:cNvSpPr>
          <p:nvPr>
            <p:ph sz="half" idx="1"/>
          </p:nvPr>
        </p:nvSpPr>
        <p:spPr>
          <a:xfrm>
            <a:off x="224601" y="3088198"/>
            <a:ext cx="3574092" cy="2860183"/>
          </a:xfrm>
        </p:spPr>
        <p:txBody>
          <a:bodyPr>
            <a:normAutofit fontScale="47500" lnSpcReduction="20000"/>
          </a:bodyPr>
          <a:lstStyle/>
          <a:p>
            <a:pPr marL="0" indent="0">
              <a:lnSpc>
                <a:spcPct val="115000"/>
              </a:lnSpc>
              <a:spcBef>
                <a:spcPts val="0"/>
              </a:spcBef>
              <a:spcAft>
                <a:spcPts val="1000"/>
              </a:spcAft>
              <a:buNone/>
            </a:pPr>
            <a:r>
              <a:rPr lang="en-US" sz="3600" b="1" dirty="0">
                <a:solidFill>
                  <a:srgbClr val="FF0000"/>
                </a:solidFill>
                <a:latin typeface="Times New Roman" pitchFamily="18" charset="0"/>
              </a:rPr>
              <a:t>Parameters</a:t>
            </a:r>
          </a:p>
          <a:p>
            <a:pPr marL="0" indent="0">
              <a:lnSpc>
                <a:spcPct val="170000"/>
              </a:lnSpc>
              <a:spcBef>
                <a:spcPts val="0"/>
              </a:spcBef>
              <a:buNone/>
            </a:pPr>
            <a:r>
              <a:rPr lang="en-US" sz="3300" dirty="0">
                <a:latin typeface="Times New Roman" pitchFamily="18" charset="0"/>
              </a:rPr>
              <a:t>        Market price in time period </a:t>
            </a:r>
            <a:r>
              <a:rPr lang="en-US" sz="3300" i="1" dirty="0">
                <a:latin typeface="Times New Roman" pitchFamily="18" charset="0"/>
              </a:rPr>
              <a:t>t</a:t>
            </a:r>
          </a:p>
          <a:p>
            <a:pPr marL="0" indent="0">
              <a:lnSpc>
                <a:spcPct val="170000"/>
              </a:lnSpc>
              <a:spcBef>
                <a:spcPts val="0"/>
              </a:spcBef>
              <a:buNone/>
            </a:pPr>
            <a:r>
              <a:rPr lang="en-US" sz="3300" dirty="0">
                <a:latin typeface="Times New Roman" panose="02020603050405020304" pitchFamily="18" charset="0"/>
                <a:ea typeface="SimSun" panose="02010600030101010101" pitchFamily="2" charset="-122"/>
              </a:rPr>
              <a:t>        Retail price in time period </a:t>
            </a:r>
            <a:r>
              <a:rPr lang="en-US" sz="3300" i="1" dirty="0">
                <a:latin typeface="Times New Roman" panose="02020603050405020304" pitchFamily="18" charset="0"/>
                <a:ea typeface="SimSun" panose="02010600030101010101" pitchFamily="2" charset="-122"/>
              </a:rPr>
              <a:t>t</a:t>
            </a:r>
          </a:p>
          <a:p>
            <a:pPr marL="0" indent="0">
              <a:lnSpc>
                <a:spcPct val="170000"/>
              </a:lnSpc>
              <a:spcBef>
                <a:spcPts val="0"/>
              </a:spcBef>
              <a:buNone/>
            </a:pPr>
            <a:r>
              <a:rPr lang="en-US" sz="3300" i="1" baseline="-25000" dirty="0"/>
              <a:t>             </a:t>
            </a:r>
            <a:r>
              <a:rPr lang="en-US" sz="3300" dirty="0">
                <a:latin typeface="Times New Roman" pitchFamily="18" charset="0"/>
              </a:rPr>
              <a:t>Cost of opening station </a:t>
            </a:r>
            <a:r>
              <a:rPr lang="en-US" sz="3300" i="1" dirty="0">
                <a:latin typeface="Times New Roman" pitchFamily="18" charset="0"/>
              </a:rPr>
              <a:t>j</a:t>
            </a:r>
          </a:p>
          <a:p>
            <a:pPr marL="0" indent="0">
              <a:lnSpc>
                <a:spcPct val="170000"/>
              </a:lnSpc>
              <a:spcBef>
                <a:spcPts val="0"/>
              </a:spcBef>
              <a:buNone/>
            </a:pPr>
            <a:r>
              <a:rPr lang="en-US" sz="3300" i="1" baseline="-25000" dirty="0"/>
              <a:t>             </a:t>
            </a:r>
            <a:r>
              <a:rPr lang="en-US" sz="3300" dirty="0"/>
              <a:t>Cost of opening slots at station </a:t>
            </a:r>
            <a:r>
              <a:rPr lang="en-US" sz="3300" i="1" dirty="0"/>
              <a:t>j</a:t>
            </a:r>
            <a:endParaRPr lang="en-US" sz="3300" i="1" baseline="-25000" dirty="0"/>
          </a:p>
          <a:p>
            <a:pPr marL="0" indent="0">
              <a:buNone/>
            </a:pPr>
            <a:endParaRPr lang="en-US" sz="3800" dirty="0"/>
          </a:p>
        </p:txBody>
      </p:sp>
      <p:sp>
        <p:nvSpPr>
          <p:cNvPr id="19" name="Content Placeholder 18"/>
          <p:cNvSpPr>
            <a:spLocks noGrp="1"/>
          </p:cNvSpPr>
          <p:nvPr>
            <p:ph sz="half" idx="2"/>
          </p:nvPr>
        </p:nvSpPr>
        <p:spPr>
          <a:xfrm>
            <a:off x="3810000" y="3027753"/>
            <a:ext cx="5181600" cy="3170229"/>
          </a:xfrm>
        </p:spPr>
        <p:txBody>
          <a:bodyPr>
            <a:normAutofit fontScale="47500" lnSpcReduction="20000"/>
          </a:bodyPr>
          <a:lstStyle/>
          <a:p>
            <a:pPr marL="0" marR="0" indent="0">
              <a:lnSpc>
                <a:spcPct val="115000"/>
              </a:lnSpc>
              <a:spcBef>
                <a:spcPts val="0"/>
              </a:spcBef>
              <a:spcAft>
                <a:spcPts val="1000"/>
              </a:spcAft>
              <a:buNone/>
            </a:pPr>
            <a:r>
              <a:rPr lang="en-US" sz="32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Decision Variables</a:t>
            </a:r>
          </a:p>
          <a:p>
            <a:pPr marL="0" marR="0" indent="0">
              <a:lnSpc>
                <a:spcPct val="115000"/>
              </a:lnSpc>
              <a:spcBef>
                <a:spcPts val="0"/>
              </a:spcBef>
              <a:spcAft>
                <a:spcPts val="1000"/>
              </a:spcAft>
              <a:buNone/>
            </a:pPr>
            <a:r>
              <a:rPr lang="en-US" sz="32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a:t>
            </a:r>
            <a:r>
              <a:rPr lang="en-US" sz="3300" dirty="0">
                <a:latin typeface="Times New Roman" panose="02020603050405020304" pitchFamily="18" charset="0"/>
                <a:ea typeface="SimSun" panose="02010600030101010101" pitchFamily="2" charset="-122"/>
                <a:cs typeface="Times New Roman" panose="02020603050405020304" pitchFamily="18" charset="0"/>
              </a:rPr>
              <a:t>Number of slots at station </a:t>
            </a:r>
            <a:r>
              <a:rPr lang="en-US" sz="3300" i="1" dirty="0">
                <a:latin typeface="Times New Roman" panose="02020603050405020304" pitchFamily="18" charset="0"/>
                <a:ea typeface="SimSun" panose="02010600030101010101" pitchFamily="2" charset="-122"/>
                <a:cs typeface="Times New Roman" panose="02020603050405020304" pitchFamily="18" charset="0"/>
              </a:rPr>
              <a:t>j</a:t>
            </a:r>
            <a:endParaRPr lang="en-US" sz="33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15000"/>
              </a:lnSpc>
              <a:spcBef>
                <a:spcPts val="0"/>
              </a:spcBef>
              <a:spcAft>
                <a:spcPts val="1000"/>
              </a:spcAft>
              <a:buClr>
                <a:srgbClr val="FF0000"/>
              </a:buClr>
              <a:buNone/>
            </a:pPr>
            <a:r>
              <a:rPr lang="en-US" sz="3300" dirty="0">
                <a:latin typeface="Times New Roman" panose="02020603050405020304" pitchFamily="18" charset="0"/>
                <a:ea typeface="SimSun" panose="02010600030101010101" pitchFamily="2" charset="-122"/>
                <a:cs typeface="Times New Roman" panose="02020603050405020304" pitchFamily="18" charset="0"/>
              </a:rPr>
              <a:t>        Electricity bought from grid by station </a:t>
            </a:r>
            <a:r>
              <a:rPr lang="en-US" sz="3300" i="1" dirty="0">
                <a:latin typeface="Times New Roman" panose="02020603050405020304" pitchFamily="18" charset="0"/>
                <a:ea typeface="SimSun" panose="02010600030101010101" pitchFamily="2" charset="-122"/>
                <a:cs typeface="Times New Roman" panose="02020603050405020304" pitchFamily="18" charset="0"/>
              </a:rPr>
              <a:t>j</a:t>
            </a:r>
            <a:r>
              <a:rPr lang="en-US" sz="3300" dirty="0">
                <a:latin typeface="Times New Roman" panose="02020603050405020304" pitchFamily="18" charset="0"/>
                <a:ea typeface="SimSun" panose="02010600030101010101" pitchFamily="2" charset="-122"/>
                <a:cs typeface="Times New Roman" panose="02020603050405020304" pitchFamily="18" charset="0"/>
              </a:rPr>
              <a:t> in time period </a:t>
            </a:r>
            <a:r>
              <a:rPr lang="en-US" sz="3300" i="1" dirty="0">
                <a:latin typeface="Times New Roman" panose="02020603050405020304" pitchFamily="18" charset="0"/>
                <a:ea typeface="SimSun" panose="02010600030101010101" pitchFamily="2" charset="-122"/>
                <a:cs typeface="Times New Roman" panose="02020603050405020304" pitchFamily="18" charset="0"/>
              </a:rPr>
              <a:t>t</a:t>
            </a:r>
            <a:endParaRPr lang="en-US" sz="33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15000"/>
              </a:lnSpc>
              <a:spcBef>
                <a:spcPts val="0"/>
              </a:spcBef>
              <a:spcAft>
                <a:spcPts val="1000"/>
              </a:spcAft>
              <a:buClr>
                <a:srgbClr val="FF0000"/>
              </a:buClr>
              <a:buNone/>
            </a:pPr>
            <a:r>
              <a:rPr lang="en-US" sz="3300" dirty="0">
                <a:latin typeface="Times New Roman" panose="02020603050405020304" pitchFamily="18" charset="0"/>
                <a:ea typeface="SimSun" panose="02010600030101010101" pitchFamily="2" charset="-122"/>
                <a:cs typeface="Times New Roman" panose="02020603050405020304" pitchFamily="18" charset="0"/>
              </a:rPr>
              <a:t>        Electricity sold back to grid from direct charge of      	station </a:t>
            </a:r>
            <a:r>
              <a:rPr lang="en-US" sz="3300" i="1" dirty="0">
                <a:latin typeface="Times New Roman" panose="02020603050405020304" pitchFamily="18" charset="0"/>
                <a:ea typeface="SimSun" panose="02010600030101010101" pitchFamily="2" charset="-122"/>
                <a:cs typeface="Times New Roman" panose="02020603050405020304" pitchFamily="18" charset="0"/>
              </a:rPr>
              <a:t>j</a:t>
            </a:r>
            <a:r>
              <a:rPr lang="en-US" sz="3300" dirty="0">
                <a:latin typeface="Times New Roman" panose="02020603050405020304" pitchFamily="18" charset="0"/>
                <a:ea typeface="SimSun" panose="02010600030101010101" pitchFamily="2" charset="-122"/>
                <a:cs typeface="Times New Roman" panose="02020603050405020304" pitchFamily="18" charset="0"/>
              </a:rPr>
              <a:t> in time period</a:t>
            </a:r>
            <a:r>
              <a:rPr lang="en-US" sz="3300" i="1" dirty="0">
                <a:latin typeface="Times New Roman" panose="02020603050405020304" pitchFamily="18" charset="0"/>
                <a:ea typeface="SimSun" panose="02010600030101010101" pitchFamily="2" charset="-122"/>
                <a:cs typeface="Times New Roman" panose="02020603050405020304" pitchFamily="18" charset="0"/>
              </a:rPr>
              <a:t> t</a:t>
            </a:r>
            <a:endParaRPr lang="en-US" sz="33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15000"/>
              </a:lnSpc>
              <a:spcBef>
                <a:spcPts val="0"/>
              </a:spcBef>
              <a:spcAft>
                <a:spcPts val="1000"/>
              </a:spcAft>
              <a:buClr>
                <a:srgbClr val="FF0000"/>
              </a:buClr>
              <a:buNone/>
            </a:pPr>
            <a:r>
              <a:rPr lang="en-US" sz="3300" dirty="0">
                <a:latin typeface="Times New Roman" panose="02020603050405020304" pitchFamily="18" charset="0"/>
                <a:ea typeface="SimSun" panose="02010600030101010101" pitchFamily="2" charset="-122"/>
                <a:cs typeface="Times New Roman" panose="02020603050405020304" pitchFamily="18" charset="0"/>
              </a:rPr>
              <a:t>        Electricity sold back to grid from battery of station </a:t>
            </a:r>
            <a:r>
              <a:rPr lang="en-US" sz="3300" i="1" dirty="0">
                <a:latin typeface="Times New Roman" panose="02020603050405020304" pitchFamily="18" charset="0"/>
                <a:ea typeface="SimSun" panose="02010600030101010101" pitchFamily="2" charset="-122"/>
                <a:cs typeface="Times New Roman" panose="02020603050405020304" pitchFamily="18" charset="0"/>
              </a:rPr>
              <a:t>j</a:t>
            </a:r>
            <a:r>
              <a:rPr lang="en-US" sz="3300" dirty="0">
                <a:latin typeface="Times New Roman" panose="02020603050405020304" pitchFamily="18" charset="0"/>
                <a:ea typeface="SimSun" panose="02010600030101010101" pitchFamily="2" charset="-122"/>
                <a:cs typeface="Times New Roman" panose="02020603050405020304" pitchFamily="18" charset="0"/>
              </a:rPr>
              <a:t> in   	time period </a:t>
            </a:r>
            <a:r>
              <a:rPr lang="en-US" sz="3300" i="1" dirty="0">
                <a:latin typeface="Times New Roman" panose="02020603050405020304" pitchFamily="18" charset="0"/>
                <a:ea typeface="SimSun" panose="02010600030101010101" pitchFamily="2" charset="-122"/>
                <a:cs typeface="Times New Roman" panose="02020603050405020304" pitchFamily="18" charset="0"/>
              </a:rPr>
              <a:t>t</a:t>
            </a:r>
          </a:p>
          <a:p>
            <a:pPr marL="342900" lvl="1" indent="0">
              <a:lnSpc>
                <a:spcPct val="115000"/>
              </a:lnSpc>
              <a:spcBef>
                <a:spcPts val="0"/>
              </a:spcBef>
              <a:spcAft>
                <a:spcPts val="1000"/>
              </a:spcAft>
              <a:buClr>
                <a:srgbClr val="FF0000"/>
              </a:buClr>
              <a:buNone/>
            </a:pPr>
            <a:r>
              <a:rPr lang="en-US" sz="3300" dirty="0">
                <a:latin typeface="Times New Roman" panose="02020603050405020304" pitchFamily="18" charset="0"/>
                <a:ea typeface="SimSun" panose="02010600030101010101" pitchFamily="2" charset="-122"/>
              </a:rPr>
              <a:t>Demand in time period </a:t>
            </a:r>
            <a:r>
              <a:rPr lang="en-US" sz="3300" i="1" dirty="0">
                <a:latin typeface="Times New Roman" panose="02020603050405020304" pitchFamily="18" charset="0"/>
                <a:ea typeface="SimSun" panose="02010600030101010101" pitchFamily="2" charset="-122"/>
              </a:rPr>
              <a:t>t</a:t>
            </a:r>
            <a:r>
              <a:rPr lang="en-US" sz="3300" dirty="0">
                <a:latin typeface="Times New Roman" panose="02020603050405020304" pitchFamily="18" charset="0"/>
                <a:ea typeface="SimSun" panose="02010600030101010101" pitchFamily="2" charset="-122"/>
              </a:rPr>
              <a:t> at station </a:t>
            </a:r>
            <a:r>
              <a:rPr lang="en-US" sz="3300" i="1" dirty="0">
                <a:latin typeface="Times New Roman" panose="02020603050405020304" pitchFamily="18" charset="0"/>
                <a:ea typeface="SimSun" panose="02010600030101010101" pitchFamily="2" charset="-122"/>
              </a:rPr>
              <a:t>j</a:t>
            </a:r>
          </a:p>
          <a:p>
            <a:pPr marL="342900" lvl="1" indent="0">
              <a:lnSpc>
                <a:spcPct val="115000"/>
              </a:lnSpc>
              <a:spcBef>
                <a:spcPts val="0"/>
              </a:spcBef>
              <a:spcAft>
                <a:spcPts val="1000"/>
              </a:spcAft>
              <a:buClr>
                <a:srgbClr val="FF0000"/>
              </a:buClr>
              <a:buNone/>
            </a:pPr>
            <a:r>
              <a:rPr lang="en-US" sz="3600" dirty="0">
                <a:latin typeface="Times New Roman" pitchFamily="18" charset="0"/>
                <a:ea typeface="Tahoma" pitchFamily="34" charset="0"/>
                <a:cs typeface="Times New Roman" pitchFamily="18" charset="0"/>
              </a:rPr>
              <a:t>Feasible constraint set for the system design variables</a:t>
            </a:r>
            <a:endParaRPr lang="en-US" sz="3300" dirty="0">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graphicFrame>
        <p:nvGraphicFramePr>
          <p:cNvPr id="24" name="Object 23"/>
          <p:cNvGraphicFramePr>
            <a:graphicFrameLocks noChangeAspect="1"/>
          </p:cNvGraphicFramePr>
          <p:nvPr>
            <p:extLst>
              <p:ext uri="{D42A27DB-BD31-4B8C-83A1-F6EECF244321}">
                <p14:modId xmlns:p14="http://schemas.microsoft.com/office/powerpoint/2010/main" val="2918056797"/>
              </p:ext>
            </p:extLst>
          </p:nvPr>
        </p:nvGraphicFramePr>
        <p:xfrm>
          <a:off x="3898716" y="3427923"/>
          <a:ext cx="355245" cy="321413"/>
        </p:xfrm>
        <a:graphic>
          <a:graphicData uri="http://schemas.openxmlformats.org/presentationml/2006/ole">
            <mc:AlternateContent xmlns:mc="http://schemas.openxmlformats.org/markup-compatibility/2006">
              <mc:Choice xmlns:v="urn:schemas-microsoft-com:vml" Requires="v">
                <p:oleObj name="Equation" r:id="rId6" imgW="266400" imgH="241200" progId="Equation.3">
                  <p:embed/>
                </p:oleObj>
              </mc:Choice>
              <mc:Fallback>
                <p:oleObj name="Equation" r:id="rId6" imgW="266400" imgH="241200" progId="Equation.3">
                  <p:embed/>
                  <p:pic>
                    <p:nvPicPr>
                      <p:cNvPr id="24" name="Object 23"/>
                      <p:cNvPicPr/>
                      <p:nvPr/>
                    </p:nvPicPr>
                    <p:blipFill>
                      <a:blip r:embed="rId7"/>
                      <a:stretch>
                        <a:fillRect/>
                      </a:stretch>
                    </p:blipFill>
                    <p:spPr>
                      <a:xfrm>
                        <a:off x="3898716" y="3427923"/>
                        <a:ext cx="355245" cy="321413"/>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733342698"/>
              </p:ext>
            </p:extLst>
          </p:nvPr>
        </p:nvGraphicFramePr>
        <p:xfrm>
          <a:off x="3863955" y="3718069"/>
          <a:ext cx="337549" cy="421936"/>
        </p:xfrm>
        <a:graphic>
          <a:graphicData uri="http://schemas.openxmlformats.org/presentationml/2006/ole">
            <mc:AlternateContent xmlns:mc="http://schemas.openxmlformats.org/markup-compatibility/2006">
              <mc:Choice xmlns:v="urn:schemas-microsoft-com:vml" Requires="v">
                <p:oleObj name="Equation" r:id="rId8" imgW="203040" imgH="253800" progId="Equation.3">
                  <p:embed/>
                </p:oleObj>
              </mc:Choice>
              <mc:Fallback>
                <p:oleObj name="Equation" r:id="rId8" imgW="203040" imgH="253800" progId="Equation.3">
                  <p:embed/>
                  <p:pic>
                    <p:nvPicPr>
                      <p:cNvPr id="25" name="Object 24"/>
                      <p:cNvPicPr/>
                      <p:nvPr/>
                    </p:nvPicPr>
                    <p:blipFill>
                      <a:blip r:embed="rId9"/>
                      <a:stretch>
                        <a:fillRect/>
                      </a:stretch>
                    </p:blipFill>
                    <p:spPr>
                      <a:xfrm>
                        <a:off x="3863955" y="3718069"/>
                        <a:ext cx="337549" cy="421936"/>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3329027172"/>
              </p:ext>
            </p:extLst>
          </p:nvPr>
        </p:nvGraphicFramePr>
        <p:xfrm>
          <a:off x="3870374" y="4088088"/>
          <a:ext cx="338767" cy="423459"/>
        </p:xfrm>
        <a:graphic>
          <a:graphicData uri="http://schemas.openxmlformats.org/presentationml/2006/ole">
            <mc:AlternateContent xmlns:mc="http://schemas.openxmlformats.org/markup-compatibility/2006">
              <mc:Choice xmlns:v="urn:schemas-microsoft-com:vml" Requires="v">
                <p:oleObj name="Equation" r:id="rId10" imgW="203040" imgH="253800" progId="Equation.3">
                  <p:embed/>
                </p:oleObj>
              </mc:Choice>
              <mc:Fallback>
                <p:oleObj name="Equation" r:id="rId10" imgW="203040" imgH="253800" progId="Equation.3">
                  <p:embed/>
                  <p:pic>
                    <p:nvPicPr>
                      <p:cNvPr id="26" name="Object 25"/>
                      <p:cNvPicPr/>
                      <p:nvPr/>
                    </p:nvPicPr>
                    <p:blipFill>
                      <a:blip r:embed="rId11"/>
                      <a:stretch>
                        <a:fillRect/>
                      </a:stretch>
                    </p:blipFill>
                    <p:spPr>
                      <a:xfrm>
                        <a:off x="3870374" y="4088088"/>
                        <a:ext cx="338767" cy="423459"/>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653262788"/>
              </p:ext>
            </p:extLst>
          </p:nvPr>
        </p:nvGraphicFramePr>
        <p:xfrm>
          <a:off x="3842419" y="4735921"/>
          <a:ext cx="314106" cy="369537"/>
        </p:xfrm>
        <a:graphic>
          <a:graphicData uri="http://schemas.openxmlformats.org/presentationml/2006/ole">
            <mc:AlternateContent xmlns:mc="http://schemas.openxmlformats.org/markup-compatibility/2006">
              <mc:Choice xmlns:v="urn:schemas-microsoft-com:vml" Requires="v">
                <p:oleObj name="Equation" r:id="rId12" imgW="215640" imgH="253800" progId="Equation.3">
                  <p:embed/>
                </p:oleObj>
              </mc:Choice>
              <mc:Fallback>
                <p:oleObj name="Equation" r:id="rId12" imgW="215640" imgH="253800" progId="Equation.3">
                  <p:embed/>
                  <p:pic>
                    <p:nvPicPr>
                      <p:cNvPr id="27" name="Object 26"/>
                      <p:cNvPicPr/>
                      <p:nvPr/>
                    </p:nvPicPr>
                    <p:blipFill>
                      <a:blip r:embed="rId13"/>
                      <a:stretch>
                        <a:fillRect/>
                      </a:stretch>
                    </p:blipFill>
                    <p:spPr>
                      <a:xfrm>
                        <a:off x="3842419" y="4735921"/>
                        <a:ext cx="314106" cy="369537"/>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1431680654"/>
              </p:ext>
            </p:extLst>
          </p:nvPr>
        </p:nvGraphicFramePr>
        <p:xfrm>
          <a:off x="3810000" y="5257800"/>
          <a:ext cx="381000" cy="301625"/>
        </p:xfrm>
        <a:graphic>
          <a:graphicData uri="http://schemas.openxmlformats.org/presentationml/2006/ole">
            <mc:AlternateContent xmlns:mc="http://schemas.openxmlformats.org/markup-compatibility/2006">
              <mc:Choice xmlns:v="urn:schemas-microsoft-com:vml" Requires="v">
                <p:oleObj name="Equation" r:id="rId14" imgW="304560" imgH="241200" progId="Equation.3">
                  <p:embed/>
                </p:oleObj>
              </mc:Choice>
              <mc:Fallback>
                <p:oleObj name="Equation" r:id="rId14" imgW="304560" imgH="241200" progId="Equation.3">
                  <p:embed/>
                  <p:pic>
                    <p:nvPicPr>
                      <p:cNvPr id="28" name="Object 27"/>
                      <p:cNvPicPr/>
                      <p:nvPr/>
                    </p:nvPicPr>
                    <p:blipFill>
                      <a:blip r:embed="rId15"/>
                      <a:stretch>
                        <a:fillRect/>
                      </a:stretch>
                    </p:blipFill>
                    <p:spPr>
                      <a:xfrm>
                        <a:off x="3810000" y="5257800"/>
                        <a:ext cx="381000" cy="301625"/>
                      </a:xfrm>
                      <a:prstGeom prst="rect">
                        <a:avLst/>
                      </a:prstGeom>
                    </p:spPr>
                  </p:pic>
                </p:oleObj>
              </mc:Fallback>
            </mc:AlternateContent>
          </a:graphicData>
        </a:graphic>
      </p:graphicFrame>
      <p:sp>
        <p:nvSpPr>
          <p:cNvPr id="31" name="Oval 30"/>
          <p:cNvSpPr/>
          <p:nvPr/>
        </p:nvSpPr>
        <p:spPr bwMode="auto">
          <a:xfrm>
            <a:off x="5186225" y="1669001"/>
            <a:ext cx="1371600" cy="787615"/>
          </a:xfrm>
          <a:prstGeom prst="ellipse">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a:ln>
                <a:noFill/>
              </a:ln>
              <a:solidFill>
                <a:schemeClr val="tx1"/>
              </a:solidFill>
              <a:effectLst/>
              <a:latin typeface="Bookman Old Style Bold" charset="0"/>
            </a:endParaRPr>
          </a:p>
        </p:txBody>
      </p:sp>
      <p:sp>
        <p:nvSpPr>
          <p:cNvPr id="32" name="Oval 31"/>
          <p:cNvSpPr/>
          <p:nvPr/>
        </p:nvSpPr>
        <p:spPr bwMode="auto">
          <a:xfrm>
            <a:off x="2580737" y="1643976"/>
            <a:ext cx="1533164" cy="787615"/>
          </a:xfrm>
          <a:prstGeom prst="ellipse">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a:ln>
                <a:noFill/>
              </a:ln>
              <a:solidFill>
                <a:schemeClr val="tx1"/>
              </a:solidFill>
              <a:effectLst/>
              <a:latin typeface="Bookman Old Style Bold" charset="0"/>
            </a:endParaRPr>
          </a:p>
        </p:txBody>
      </p:sp>
      <p:sp>
        <p:nvSpPr>
          <p:cNvPr id="33" name="Oval 32"/>
          <p:cNvSpPr/>
          <p:nvPr/>
        </p:nvSpPr>
        <p:spPr bwMode="auto">
          <a:xfrm>
            <a:off x="4209141" y="1673966"/>
            <a:ext cx="677394" cy="787614"/>
          </a:xfrm>
          <a:prstGeom prst="ellipse">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a:ln>
                <a:noFill/>
              </a:ln>
              <a:solidFill>
                <a:schemeClr val="tx1"/>
              </a:solidFill>
              <a:effectLst/>
              <a:latin typeface="Bookman Old Style Bold" charset="0"/>
            </a:endParaRPr>
          </a:p>
        </p:txBody>
      </p:sp>
      <p:sp>
        <p:nvSpPr>
          <p:cNvPr id="6" name="TextBox 5"/>
          <p:cNvSpPr txBox="1"/>
          <p:nvPr/>
        </p:nvSpPr>
        <p:spPr>
          <a:xfrm>
            <a:off x="2488160" y="2460107"/>
            <a:ext cx="1561072" cy="338554"/>
          </a:xfrm>
          <a:prstGeom prst="rect">
            <a:avLst/>
          </a:prstGeom>
          <a:noFill/>
        </p:spPr>
        <p:txBody>
          <a:bodyPr wrap="square" rtlCol="0">
            <a:spAutoFit/>
          </a:bodyPr>
          <a:lstStyle/>
          <a:p>
            <a:r>
              <a:rPr lang="en-US" dirty="0">
                <a:solidFill>
                  <a:srgbClr val="0099FF"/>
                </a:solidFill>
              </a:rPr>
              <a:t>Power Trading</a:t>
            </a:r>
          </a:p>
        </p:txBody>
      </p:sp>
      <p:sp>
        <p:nvSpPr>
          <p:cNvPr id="21" name="TextBox 20"/>
          <p:cNvSpPr txBox="1"/>
          <p:nvPr/>
        </p:nvSpPr>
        <p:spPr>
          <a:xfrm>
            <a:off x="4039757" y="2460119"/>
            <a:ext cx="1029062" cy="338554"/>
          </a:xfrm>
          <a:prstGeom prst="rect">
            <a:avLst/>
          </a:prstGeom>
          <a:noFill/>
        </p:spPr>
        <p:txBody>
          <a:bodyPr wrap="square" rtlCol="0">
            <a:spAutoFit/>
          </a:bodyPr>
          <a:lstStyle/>
          <a:p>
            <a:pPr algn="ctr"/>
            <a:r>
              <a:rPr lang="en-US" dirty="0">
                <a:solidFill>
                  <a:srgbClr val="0099FF"/>
                </a:solidFill>
              </a:rPr>
              <a:t>Sales</a:t>
            </a:r>
          </a:p>
        </p:txBody>
      </p:sp>
      <p:sp>
        <p:nvSpPr>
          <p:cNvPr id="22" name="TextBox 21"/>
          <p:cNvSpPr txBox="1"/>
          <p:nvPr/>
        </p:nvSpPr>
        <p:spPr>
          <a:xfrm>
            <a:off x="5646586" y="2464611"/>
            <a:ext cx="668413" cy="338554"/>
          </a:xfrm>
          <a:prstGeom prst="rect">
            <a:avLst/>
          </a:prstGeom>
          <a:noFill/>
        </p:spPr>
        <p:txBody>
          <a:bodyPr wrap="square" rtlCol="0">
            <a:spAutoFit/>
          </a:bodyPr>
          <a:lstStyle/>
          <a:p>
            <a:r>
              <a:rPr lang="en-US" dirty="0">
                <a:solidFill>
                  <a:srgbClr val="0099FF"/>
                </a:solidFill>
              </a:rPr>
              <a:t>Cost</a:t>
            </a:r>
          </a:p>
        </p:txBody>
      </p:sp>
      <p:cxnSp>
        <p:nvCxnSpPr>
          <p:cNvPr id="29" name="Straight Arrow Connector 28"/>
          <p:cNvCxnSpPr/>
          <p:nvPr/>
        </p:nvCxnSpPr>
        <p:spPr bwMode="auto">
          <a:xfrm>
            <a:off x="2946226" y="1601655"/>
            <a:ext cx="121929" cy="375453"/>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30" name="Straight Arrow Connector 29"/>
          <p:cNvCxnSpPr/>
          <p:nvPr/>
        </p:nvCxnSpPr>
        <p:spPr bwMode="auto">
          <a:xfrm flipH="1">
            <a:off x="3479373" y="1604468"/>
            <a:ext cx="117634" cy="339251"/>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34" name="Straight Arrow Connector 33"/>
          <p:cNvCxnSpPr/>
          <p:nvPr/>
        </p:nvCxnSpPr>
        <p:spPr bwMode="auto">
          <a:xfrm flipH="1">
            <a:off x="3906865" y="1666454"/>
            <a:ext cx="169473" cy="26829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35" name="Straight Arrow Connector 34"/>
          <p:cNvCxnSpPr/>
          <p:nvPr/>
        </p:nvCxnSpPr>
        <p:spPr bwMode="auto">
          <a:xfrm flipH="1">
            <a:off x="4647048" y="1555635"/>
            <a:ext cx="10325" cy="333544"/>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36" name="Straight Arrow Connector 35"/>
          <p:cNvCxnSpPr/>
          <p:nvPr/>
        </p:nvCxnSpPr>
        <p:spPr bwMode="auto">
          <a:xfrm>
            <a:off x="5272017" y="1604294"/>
            <a:ext cx="77510" cy="397126"/>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37" name="Straight Arrow Connector 36"/>
          <p:cNvCxnSpPr/>
          <p:nvPr/>
        </p:nvCxnSpPr>
        <p:spPr bwMode="auto">
          <a:xfrm flipH="1">
            <a:off x="5932638" y="1524000"/>
            <a:ext cx="151366" cy="414663"/>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38" name="Slide Number Placeholder 3">
            <a:extLst>
              <a:ext uri="{FF2B5EF4-FFF2-40B4-BE49-F238E27FC236}">
                <a16:creationId xmlns:a16="http://schemas.microsoft.com/office/drawing/2014/main" id="{5DE62161-6C7F-44F7-9280-816881E6DB61}"/>
              </a:ext>
            </a:extLst>
          </p:cNvPr>
          <p:cNvSpPr txBox="1">
            <a:spLocks noGrp="1"/>
          </p:cNvSpPr>
          <p:nvPr/>
        </p:nvSpPr>
        <p:spPr bwMode="auto">
          <a:xfrm>
            <a:off x="8670159" y="6444814"/>
            <a:ext cx="508000" cy="428625"/>
          </a:xfrm>
          <a:prstGeom prst="rect">
            <a:avLst/>
          </a:prstGeom>
          <a:noFill/>
          <a:ln w="9525">
            <a:noFill/>
            <a:miter lim="800000"/>
            <a:headEnd/>
            <a:tailEnd/>
          </a:ln>
        </p:spPr>
        <p:txBody>
          <a:bodyPr lIns="86493" tIns="43247" rIns="86493" bIns="43247"/>
          <a:lstStyle/>
          <a:p>
            <a:pPr algn="r" defTabSz="865188" eaLnBrk="0" hangingPunct="0"/>
            <a:fld id="{04F5DC2D-95E0-47DD-81F2-631BD92BB66E}" type="slidenum">
              <a:rPr lang="en-US" sz="1700" baseline="0" smtClean="0">
                <a:solidFill>
                  <a:srgbClr val="0000CC"/>
                </a:solidFill>
                <a:latin typeface="Times New Roman" pitchFamily="18" charset="0"/>
              </a:rPr>
              <a:t>12</a:t>
            </a:fld>
            <a:endParaRPr lang="en-US" sz="1700" baseline="0" dirty="0">
              <a:solidFill>
                <a:srgbClr val="0000CC"/>
              </a:solidFill>
              <a:latin typeface="Times New Roman"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503460134"/>
              </p:ext>
            </p:extLst>
          </p:nvPr>
        </p:nvGraphicFramePr>
        <p:xfrm>
          <a:off x="304799" y="3505199"/>
          <a:ext cx="381001" cy="381001"/>
        </p:xfrm>
        <a:graphic>
          <a:graphicData uri="http://schemas.openxmlformats.org/presentationml/2006/ole">
            <mc:AlternateContent xmlns:mc="http://schemas.openxmlformats.org/markup-compatibility/2006">
              <mc:Choice xmlns:v="urn:schemas-microsoft-com:vml" Requires="v">
                <p:oleObj name="Equation" r:id="rId16" imgW="228600" imgH="228600" progId="Equation.3">
                  <p:embed/>
                </p:oleObj>
              </mc:Choice>
              <mc:Fallback>
                <p:oleObj name="Equation" r:id="rId16" imgW="228600" imgH="228600" progId="Equation.3">
                  <p:embed/>
                  <p:pic>
                    <p:nvPicPr>
                      <p:cNvPr id="0" name=""/>
                      <p:cNvPicPr/>
                      <p:nvPr/>
                    </p:nvPicPr>
                    <p:blipFill>
                      <a:blip r:embed="rId17"/>
                      <a:stretch>
                        <a:fillRect/>
                      </a:stretch>
                    </p:blipFill>
                    <p:spPr>
                      <a:xfrm>
                        <a:off x="304799" y="3505199"/>
                        <a:ext cx="381001" cy="381001"/>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575291622"/>
              </p:ext>
            </p:extLst>
          </p:nvPr>
        </p:nvGraphicFramePr>
        <p:xfrm>
          <a:off x="337244" y="3838192"/>
          <a:ext cx="236964" cy="383010"/>
        </p:xfrm>
        <a:graphic>
          <a:graphicData uri="http://schemas.openxmlformats.org/presentationml/2006/ole">
            <mc:AlternateContent xmlns:mc="http://schemas.openxmlformats.org/markup-compatibility/2006">
              <mc:Choice xmlns:v="urn:schemas-microsoft-com:vml" Requires="v">
                <p:oleObj name="Equation" r:id="rId18" imgW="126720" imgH="228600" progId="Equation.3">
                  <p:embed/>
                </p:oleObj>
              </mc:Choice>
              <mc:Fallback>
                <p:oleObj name="Equation" r:id="rId18" imgW="126720" imgH="228600" progId="Equation.3">
                  <p:embed/>
                  <p:pic>
                    <p:nvPicPr>
                      <p:cNvPr id="0" name=""/>
                      <p:cNvPicPr/>
                      <p:nvPr/>
                    </p:nvPicPr>
                    <p:blipFill>
                      <a:blip r:embed="rId19"/>
                      <a:stretch>
                        <a:fillRect/>
                      </a:stretch>
                    </p:blipFill>
                    <p:spPr>
                      <a:xfrm>
                        <a:off x="337244" y="3838192"/>
                        <a:ext cx="236964" cy="38301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188651399"/>
              </p:ext>
            </p:extLst>
          </p:nvPr>
        </p:nvGraphicFramePr>
        <p:xfrm>
          <a:off x="352094" y="4233238"/>
          <a:ext cx="218382" cy="395046"/>
        </p:xfrm>
        <a:graphic>
          <a:graphicData uri="http://schemas.openxmlformats.org/presentationml/2006/ole">
            <mc:AlternateContent xmlns:mc="http://schemas.openxmlformats.org/markup-compatibility/2006">
              <mc:Choice xmlns:v="urn:schemas-microsoft-com:vml" Requires="v">
                <p:oleObj name="Equation" r:id="rId20" imgW="164880" imgH="241200" progId="Equation.3">
                  <p:embed/>
                </p:oleObj>
              </mc:Choice>
              <mc:Fallback>
                <p:oleObj name="Equation" r:id="rId20" imgW="164880" imgH="241200" progId="Equation.3">
                  <p:embed/>
                  <p:pic>
                    <p:nvPicPr>
                      <p:cNvPr id="0" name=""/>
                      <p:cNvPicPr/>
                      <p:nvPr/>
                    </p:nvPicPr>
                    <p:blipFill>
                      <a:blip r:embed="rId21"/>
                      <a:stretch>
                        <a:fillRect/>
                      </a:stretch>
                    </p:blipFill>
                    <p:spPr>
                      <a:xfrm>
                        <a:off x="352094" y="4233238"/>
                        <a:ext cx="218382" cy="395046"/>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727614860"/>
              </p:ext>
            </p:extLst>
          </p:nvPr>
        </p:nvGraphicFramePr>
        <p:xfrm>
          <a:off x="299573" y="4666245"/>
          <a:ext cx="386227" cy="362955"/>
        </p:xfrm>
        <a:graphic>
          <a:graphicData uri="http://schemas.openxmlformats.org/presentationml/2006/ole">
            <mc:AlternateContent xmlns:mc="http://schemas.openxmlformats.org/markup-compatibility/2006">
              <mc:Choice xmlns:v="urn:schemas-microsoft-com:vml" Requires="v">
                <p:oleObj name="Equation" r:id="rId22" imgW="279360" imgH="241200" progId="Equation.3">
                  <p:embed/>
                </p:oleObj>
              </mc:Choice>
              <mc:Fallback>
                <p:oleObj name="Equation" r:id="rId22" imgW="279360" imgH="241200" progId="Equation.3">
                  <p:embed/>
                  <p:pic>
                    <p:nvPicPr>
                      <p:cNvPr id="0" name=""/>
                      <p:cNvPicPr/>
                      <p:nvPr/>
                    </p:nvPicPr>
                    <p:blipFill>
                      <a:blip r:embed="rId23"/>
                      <a:stretch>
                        <a:fillRect/>
                      </a:stretch>
                    </p:blipFill>
                    <p:spPr>
                      <a:xfrm>
                        <a:off x="299573" y="4666245"/>
                        <a:ext cx="386227" cy="362955"/>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537792329"/>
              </p:ext>
            </p:extLst>
          </p:nvPr>
        </p:nvGraphicFramePr>
        <p:xfrm>
          <a:off x="2113167" y="2693941"/>
          <a:ext cx="2967680" cy="425058"/>
        </p:xfrm>
        <a:graphic>
          <a:graphicData uri="http://schemas.openxmlformats.org/presentationml/2006/ole">
            <mc:AlternateContent xmlns:mc="http://schemas.openxmlformats.org/markup-compatibility/2006">
              <mc:Choice xmlns:v="urn:schemas-microsoft-com:vml" Requires="v">
                <p:oleObj name="Equation" r:id="rId24" imgW="1765080" imgH="253800" progId="Equation.3">
                  <p:embed/>
                </p:oleObj>
              </mc:Choice>
              <mc:Fallback>
                <p:oleObj name="Equation" r:id="rId24" imgW="1765080" imgH="253800" progId="Equation.3">
                  <p:embed/>
                  <p:pic>
                    <p:nvPicPr>
                      <p:cNvPr id="0" name=""/>
                      <p:cNvPicPr/>
                      <p:nvPr/>
                    </p:nvPicPr>
                    <p:blipFill>
                      <a:blip r:embed="rId25"/>
                      <a:stretch>
                        <a:fillRect/>
                      </a:stretch>
                    </p:blipFill>
                    <p:spPr>
                      <a:xfrm>
                        <a:off x="2113167" y="2693941"/>
                        <a:ext cx="2967680" cy="425058"/>
                      </a:xfrm>
                      <a:prstGeom prst="rect">
                        <a:avLst/>
                      </a:prstGeom>
                    </p:spPr>
                  </p:pic>
                </p:oleObj>
              </mc:Fallback>
            </mc:AlternateContent>
          </a:graphicData>
        </a:graphic>
      </p:graphicFrame>
      <p:sp>
        <p:nvSpPr>
          <p:cNvPr id="39" name="Rectangle 3"/>
          <p:cNvSpPr txBox="1">
            <a:spLocks noChangeArrowheads="1"/>
          </p:cNvSpPr>
          <p:nvPr/>
        </p:nvSpPr>
        <p:spPr>
          <a:xfrm>
            <a:off x="762000" y="2647531"/>
            <a:ext cx="1501279" cy="543391"/>
          </a:xfrm>
          <a:prstGeom prst="rect">
            <a:avLst/>
          </a:prstGeom>
        </p:spPr>
        <p:txBody>
          <a:bodyPr>
            <a:normAutofit/>
          </a:bodyPr>
          <a:lstStyle/>
          <a:p>
            <a:pPr lvl="2" fontAlgn="auto">
              <a:spcBef>
                <a:spcPct val="20000"/>
              </a:spcBef>
              <a:spcAft>
                <a:spcPts val="0"/>
              </a:spcAft>
              <a:buClr>
                <a:schemeClr val="accent1"/>
              </a:buClr>
              <a:buSzPct val="70000"/>
              <a:defRPr/>
            </a:pPr>
            <a:r>
              <a:rPr lang="en-US" sz="2200" i="1" baseline="0" dirty="0" err="1">
                <a:solidFill>
                  <a:schemeClr val="tx1"/>
                </a:solidFill>
                <a:latin typeface="Times New Roman" pitchFamily="18" charset="0"/>
                <a:cs typeface="+mn-cs"/>
              </a:rPr>
              <a:t>s.t.</a:t>
            </a:r>
            <a:endParaRPr lang="en-US" sz="2200" i="1" baseline="0" dirty="0">
              <a:solidFill>
                <a:schemeClr val="tx1"/>
              </a:solidFill>
              <a:latin typeface="Times New Roman" pitchFamily="18" charset="0"/>
              <a:cs typeface="+mn-cs"/>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839904927"/>
              </p:ext>
            </p:extLst>
          </p:nvPr>
        </p:nvGraphicFramePr>
        <p:xfrm>
          <a:off x="3842419" y="5652920"/>
          <a:ext cx="285817" cy="303681"/>
        </p:xfrm>
        <a:graphic>
          <a:graphicData uri="http://schemas.openxmlformats.org/presentationml/2006/ole">
            <mc:AlternateContent xmlns:mc="http://schemas.openxmlformats.org/markup-compatibility/2006">
              <mc:Choice xmlns:v="urn:schemas-microsoft-com:vml" Requires="v">
                <p:oleObj name="Equation" r:id="rId26" imgW="203040" imgH="215640" progId="Equation.3">
                  <p:embed/>
                </p:oleObj>
              </mc:Choice>
              <mc:Fallback>
                <p:oleObj name="Equation" r:id="rId26" imgW="203040" imgH="215640" progId="Equation.3">
                  <p:embed/>
                  <p:pic>
                    <p:nvPicPr>
                      <p:cNvPr id="0" name=""/>
                      <p:cNvPicPr/>
                      <p:nvPr/>
                    </p:nvPicPr>
                    <p:blipFill>
                      <a:blip r:embed="rId27"/>
                      <a:stretch>
                        <a:fillRect/>
                      </a:stretch>
                    </p:blipFill>
                    <p:spPr>
                      <a:xfrm>
                        <a:off x="3842419" y="5652920"/>
                        <a:ext cx="285817" cy="303681"/>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1" name="Rectangle 40"/>
              <p:cNvSpPr/>
              <p:nvPr/>
            </p:nvSpPr>
            <p:spPr>
              <a:xfrm>
                <a:off x="7054780" y="923698"/>
                <a:ext cx="1889235" cy="513282"/>
              </a:xfrm>
              <a:prstGeom prst="rect">
                <a:avLst/>
              </a:prstGeom>
            </p:spPr>
            <p:txBody>
              <a:bodyPr wrap="none">
                <a:spAutoFit/>
              </a:bodyPr>
              <a:lstStyle/>
              <a:p>
                <a:r>
                  <a:rPr lang="en-US" sz="2800" dirty="0">
                    <a:solidFill>
                      <a:srgbClr val="0099FF"/>
                    </a:solidFill>
                    <a:latin typeface="Times New Roman" panose="02020603050405020304" pitchFamily="18" charset="0"/>
                    <a:cs typeface="Times New Roman" panose="02020603050405020304" pitchFamily="18" charset="0"/>
                  </a:rPr>
                  <a:t>Revenues</a:t>
                </a:r>
                <a:r>
                  <a:rPr lang="en-US" sz="3200" dirty="0">
                    <a:solidFill>
                      <a:srgbClr val="FF0000"/>
                    </a:solidFill>
                  </a:rPr>
                  <a:t> (</a:t>
                </a:r>
                <a14:m>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𝑌</m:t>
                        </m:r>
                      </m:e>
                      <m:sub>
                        <m:r>
                          <a:rPr lang="en-US" sz="2800" i="1">
                            <a:solidFill>
                              <a:srgbClr val="FF0000"/>
                            </a:solidFill>
                            <a:latin typeface="Cambria Math" panose="02040503050406030204" pitchFamily="18" charset="0"/>
                          </a:rPr>
                          <m:t>𝑀𝐼𝐿𝑃</m:t>
                        </m:r>
                      </m:sub>
                    </m:sSub>
                  </m:oMath>
                </a14:m>
                <a:r>
                  <a:rPr lang="en-US" dirty="0">
                    <a:solidFill>
                      <a:srgbClr val="FF0000"/>
                    </a:solidFill>
                  </a:rPr>
                  <a:t>)</a:t>
                </a:r>
              </a:p>
            </p:txBody>
          </p:sp>
        </mc:Choice>
        <mc:Fallback xmlns="">
          <p:sp>
            <p:nvSpPr>
              <p:cNvPr id="41" name="Rectangle 40"/>
              <p:cNvSpPr>
                <a:spLocks noRot="1" noChangeAspect="1" noMove="1" noResize="1" noEditPoints="1" noAdjustHandles="1" noChangeArrowheads="1" noChangeShapeType="1" noTextEdit="1"/>
              </p:cNvSpPr>
              <p:nvPr/>
            </p:nvSpPr>
            <p:spPr>
              <a:xfrm>
                <a:off x="7054780" y="923698"/>
                <a:ext cx="1889235" cy="513282"/>
              </a:xfrm>
              <a:prstGeom prst="rect">
                <a:avLst/>
              </a:prstGeom>
              <a:blipFill>
                <a:blip r:embed="rId29"/>
                <a:stretch>
                  <a:fillRect l="-2903" r="-968" b="-36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79753" y="1757434"/>
                <a:ext cx="1693990" cy="523220"/>
              </a:xfrm>
              <a:prstGeom prst="rect">
                <a:avLst/>
              </a:prstGeom>
            </p:spPr>
            <p:txBody>
              <a:bodyPr wrap="none">
                <a:spAutoFit/>
              </a:bodyPr>
              <a:lstStyle/>
              <a:p>
                <a:r>
                  <a:rPr lang="en-US" sz="2800" dirty="0">
                    <a:solidFill>
                      <a:srgbClr val="0099FF"/>
                    </a:solidFill>
                    <a:latin typeface="Times New Roman" panose="02020603050405020304" pitchFamily="18" charset="0"/>
                    <a:cs typeface="Times New Roman" panose="02020603050405020304" pitchFamily="18" charset="0"/>
                  </a:rPr>
                  <a:t>Profits</a:t>
                </a:r>
                <a:r>
                  <a:rPr lang="en-US" sz="2800" baseline="0" dirty="0">
                    <a:solidFill>
                      <a:srgbClr val="0099FF"/>
                    </a:solidFill>
                  </a:rPr>
                  <a:t> </a:t>
                </a:r>
                <a:r>
                  <a:rPr lang="en-US" sz="2800" dirty="0">
                    <a:solidFill>
                      <a:srgbClr val="FF0000"/>
                    </a:solidFill>
                  </a:rPr>
                  <a:t>(</a:t>
                </a:r>
                <a14:m>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𝑍</m:t>
                        </m:r>
                      </m:e>
                      <m:sub>
                        <m:r>
                          <a:rPr lang="en-US" sz="2800" i="1">
                            <a:solidFill>
                              <a:srgbClr val="FF0000"/>
                            </a:solidFill>
                            <a:latin typeface="Cambria Math" panose="02040503050406030204" pitchFamily="18" charset="0"/>
                          </a:rPr>
                          <m:t>𝑀𝐼𝐿𝑃</m:t>
                        </m:r>
                      </m:sub>
                    </m:sSub>
                  </m:oMath>
                </a14:m>
                <a:r>
                  <a:rPr lang="en-US" dirty="0">
                    <a:solidFill>
                      <a:srgbClr val="FF0000"/>
                    </a:solidFill>
                  </a:rPr>
                  <a:t>)</a:t>
                </a:r>
              </a:p>
            </p:txBody>
          </p:sp>
        </mc:Choice>
        <mc:Fallback xmlns="">
          <p:sp>
            <p:nvSpPr>
              <p:cNvPr id="46" name="Rectangle 45"/>
              <p:cNvSpPr>
                <a:spLocks noRot="1" noChangeAspect="1" noMove="1" noResize="1" noEditPoints="1" noAdjustHandles="1" noChangeArrowheads="1" noChangeShapeType="1" noTextEdit="1"/>
              </p:cNvSpPr>
              <p:nvPr/>
            </p:nvSpPr>
            <p:spPr>
              <a:xfrm>
                <a:off x="79753" y="1757434"/>
                <a:ext cx="1693990" cy="523220"/>
              </a:xfrm>
              <a:prstGeom prst="rect">
                <a:avLst/>
              </a:prstGeom>
              <a:blipFill>
                <a:blip r:embed="rId30"/>
                <a:stretch>
                  <a:fillRect l="-3237" b="-30233"/>
                </a:stretch>
              </a:blipFill>
            </p:spPr>
            <p:txBody>
              <a:bodyPr/>
              <a:lstStyle/>
              <a:p>
                <a:r>
                  <a:rPr lang="en-US">
                    <a:noFill/>
                  </a:rPr>
                  <a:t> </a:t>
                </a:r>
              </a:p>
            </p:txBody>
          </p:sp>
        </mc:Fallback>
      </mc:AlternateContent>
      <p:sp>
        <p:nvSpPr>
          <p:cNvPr id="45" name="Rectangle 44"/>
          <p:cNvSpPr/>
          <p:nvPr/>
        </p:nvSpPr>
        <p:spPr>
          <a:xfrm>
            <a:off x="2113167" y="1524000"/>
            <a:ext cx="2773369" cy="12746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bwMode="auto">
          <a:xfrm flipV="1">
            <a:off x="4886535" y="1295401"/>
            <a:ext cx="2258661" cy="260234"/>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42156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randombar(horizontal)">
                                      <p:cBhvr>
                                        <p:cTn id="47" dur="500"/>
                                        <p:tgtEl>
                                          <p:spTgt spid="31"/>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randombar(horizontal)">
                                      <p:cBhvr>
                                        <p:cTn id="50" dur="500"/>
                                        <p:tgtEl>
                                          <p:spTgt spid="22"/>
                                        </p:tgtEl>
                                      </p:cBhvr>
                                    </p:animEffec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36"/>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3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nodeType="click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heel(1)">
                                      <p:cBhvr>
                                        <p:cTn id="67" dur="2000"/>
                                        <p:tgtEl>
                                          <p:spTgt spid="48"/>
                                        </p:tgtEl>
                                      </p:cBhvr>
                                    </p:animEffect>
                                  </p:childTnLst>
                                </p:cTn>
                              </p:par>
                              <p:par>
                                <p:cTn id="68" presetID="21" presetClass="entr" presetSubtype="1"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wheel(1)">
                                      <p:cBhvr>
                                        <p:cTn id="70"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6" grpId="0"/>
      <p:bldP spid="21" grpId="0"/>
      <p:bldP spid="22" grpId="0"/>
      <p:bldP spid="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838200" y="53229"/>
            <a:ext cx="6878281" cy="523220"/>
          </a:xfrm>
          <a:prstGeom prst="rect">
            <a:avLst/>
          </a:prstGeom>
          <a:noFill/>
          <a:ln w="9525">
            <a:noFill/>
            <a:miter lim="800000"/>
            <a:headEnd/>
            <a:tailEnd/>
          </a:ln>
        </p:spPr>
        <p:txBody>
          <a:bodyPr wrap="square">
            <a:spAutoFit/>
          </a:bodyPr>
          <a:lstStyle/>
          <a:p>
            <a:pPr algn="ctr" defTabSz="865188" eaLnBrk="0" hangingPunct="0"/>
            <a:r>
              <a:rPr lang="en-US" sz="2800" b="1" baseline="0" dirty="0">
                <a:solidFill>
                  <a:srgbClr val="333399"/>
                </a:solidFill>
                <a:latin typeface="Times New Roman" pitchFamily="18" charset="0"/>
              </a:rPr>
              <a:t>Summary of Proposal - MILP Results</a:t>
            </a:r>
          </a:p>
        </p:txBody>
      </p:sp>
      <p:sp>
        <p:nvSpPr>
          <p:cNvPr id="14" name="Rectangle 3"/>
          <p:cNvSpPr txBox="1">
            <a:spLocks noChangeArrowheads="1"/>
          </p:cNvSpPr>
          <p:nvPr/>
        </p:nvSpPr>
        <p:spPr>
          <a:xfrm>
            <a:off x="762000" y="1214486"/>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952144" y="57644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pic>
        <p:nvPicPr>
          <p:cNvPr id="12" name="Picture 1" descr="C:\Users\Pangrum\Downloads\MC900230366.WMF"/>
          <p:cNvPicPr>
            <a:picLocks noChangeAspect="1" noChangeArrowheads="1"/>
          </p:cNvPicPr>
          <p:nvPr/>
        </p:nvPicPr>
        <p:blipFill>
          <a:blip r:embed="rId3" cstate="print"/>
          <a:srcRect/>
          <a:stretch>
            <a:fillRect/>
          </a:stretch>
        </p:blipFill>
        <p:spPr bwMode="auto">
          <a:xfrm>
            <a:off x="152400" y="314839"/>
            <a:ext cx="685800" cy="721835"/>
          </a:xfrm>
          <a:prstGeom prst="rect">
            <a:avLst/>
          </a:prstGeom>
          <a:noFill/>
        </p:spPr>
      </p:pic>
      <p:sp>
        <p:nvSpPr>
          <p:cNvPr id="13" name="Rectangle 12"/>
          <p:cNvSpPr/>
          <p:nvPr/>
        </p:nvSpPr>
        <p:spPr>
          <a:xfrm>
            <a:off x="762000" y="634083"/>
            <a:ext cx="6721236" cy="338554"/>
          </a:xfrm>
          <a:prstGeom prst="rect">
            <a:avLst/>
          </a:prstGeom>
        </p:spPr>
        <p:txBody>
          <a:bodyPr wrap="square">
            <a:spAutoFit/>
          </a:bodyPr>
          <a:lstStyle/>
          <a:p>
            <a:pPr defTabSz="457200" fontAlgn="auto">
              <a:spcBef>
                <a:spcPts val="0"/>
              </a:spcBef>
              <a:spcAft>
                <a:spcPts val="0"/>
              </a:spcAft>
            </a:pPr>
            <a:r>
              <a:rPr lang="en-US" sz="1600" baseline="0" dirty="0">
                <a:solidFill>
                  <a:prstClr val="black"/>
                </a:solidFill>
                <a:latin typeface="Calibri"/>
              </a:rPr>
              <a:t>What are the interesting findings and do they make sense?</a:t>
            </a:r>
          </a:p>
        </p:txBody>
      </p:sp>
      <p:pic>
        <p:nvPicPr>
          <p:cNvPr id="2" name="Picture 1"/>
          <p:cNvPicPr>
            <a:picLocks noChangeAspect="1"/>
          </p:cNvPicPr>
          <p:nvPr/>
        </p:nvPicPr>
        <p:blipFill>
          <a:blip r:embed="rId4"/>
          <a:stretch>
            <a:fillRect/>
          </a:stretch>
        </p:blipFill>
        <p:spPr>
          <a:xfrm>
            <a:off x="2012985" y="1012415"/>
            <a:ext cx="5286303" cy="2439832"/>
          </a:xfrm>
          <a:prstGeom prst="rect">
            <a:avLst/>
          </a:prstGeom>
        </p:spPr>
      </p:pic>
      <p:sp>
        <p:nvSpPr>
          <p:cNvPr id="3" name="Rectangle 2"/>
          <p:cNvSpPr/>
          <p:nvPr/>
        </p:nvSpPr>
        <p:spPr>
          <a:xfrm>
            <a:off x="495300" y="3502127"/>
            <a:ext cx="8321675" cy="2246769"/>
          </a:xfrm>
          <a:prstGeom prst="rect">
            <a:avLst/>
          </a:prstGeom>
        </p:spPr>
        <p:txBody>
          <a:bodyPr wrap="square">
            <a:spAutoFit/>
          </a:bodyPr>
          <a:lstStyle/>
          <a:p>
            <a:pPr eaLnBrk="0" hangingPunct="0">
              <a:defRPr/>
            </a:pPr>
            <a:r>
              <a:rPr lang="en-US" sz="2800" b="1"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Findings – Different cost scenarios studied</a:t>
            </a: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000" baseline="0" dirty="0">
                <a:solidFill>
                  <a:schemeClr val="tx1"/>
                </a:solidFill>
                <a:latin typeface="Times New Roman" pitchFamily="18" charset="0"/>
              </a:rPr>
              <a:t>No operational cost, all the stations are opened.</a:t>
            </a: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000" baseline="0" dirty="0">
                <a:solidFill>
                  <a:schemeClr val="tx1"/>
                </a:solidFill>
                <a:latin typeface="Times New Roman" pitchFamily="18" charset="0"/>
              </a:rPr>
              <a:t>As the cost increases, the stations start to close and the number of slots  and the total profits start to decrease. </a:t>
            </a: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000" baseline="0" dirty="0">
                <a:solidFill>
                  <a:schemeClr val="tx1"/>
                </a:solidFill>
                <a:latin typeface="Times New Roman" pitchFamily="18" charset="0"/>
              </a:rPr>
              <a:t>Taking practicality in to consideration, a station operation cost of $100 per day plus $10 per slots is considered as the base line. </a:t>
            </a:r>
            <a:endParaRPr lang="en-US" sz="200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 name="TextBox 15"/>
          <p:cNvSpPr txBox="1"/>
          <p:nvPr/>
        </p:nvSpPr>
        <p:spPr>
          <a:xfrm>
            <a:off x="1981200" y="2514600"/>
            <a:ext cx="5315862" cy="304800"/>
          </a:xfrm>
          <a:prstGeom prst="rect">
            <a:avLst/>
          </a:prstGeom>
          <a:noFill/>
          <a:ln>
            <a:solidFill>
              <a:srgbClr val="FF0000"/>
            </a:solidFill>
          </a:ln>
        </p:spPr>
        <p:txBody>
          <a:bodyPr wrap="square" rtlCol="0">
            <a:spAutoFit/>
          </a:bodyPr>
          <a:lstStyle/>
          <a:p>
            <a:endParaRPr lang="en-US" dirty="0"/>
          </a:p>
        </p:txBody>
      </p:sp>
      <p:sp>
        <p:nvSpPr>
          <p:cNvPr id="11" name="Slide Number Placeholder 3">
            <a:extLst>
              <a:ext uri="{FF2B5EF4-FFF2-40B4-BE49-F238E27FC236}">
                <a16:creationId xmlns:a16="http://schemas.microsoft.com/office/drawing/2014/main" id="{5DE62161-6C7F-44F7-9280-816881E6DB61}"/>
              </a:ext>
            </a:extLst>
          </p:cNvPr>
          <p:cNvSpPr txBox="1">
            <a:spLocks noGrp="1"/>
          </p:cNvSpPr>
          <p:nvPr/>
        </p:nvSpPr>
        <p:spPr bwMode="auto">
          <a:xfrm>
            <a:off x="8670159" y="6444814"/>
            <a:ext cx="508000" cy="428625"/>
          </a:xfrm>
          <a:prstGeom prst="rect">
            <a:avLst/>
          </a:prstGeom>
          <a:noFill/>
          <a:ln w="9525">
            <a:noFill/>
            <a:miter lim="800000"/>
            <a:headEnd/>
            <a:tailEnd/>
          </a:ln>
        </p:spPr>
        <p:txBody>
          <a:bodyPr lIns="86493" tIns="43247" rIns="86493" bIns="43247"/>
          <a:lstStyle/>
          <a:p>
            <a:pPr algn="r" defTabSz="865188" eaLnBrk="0" hangingPunct="0"/>
            <a:fld id="{8C934E9D-57D2-4484-851B-46115243710C}" type="slidenum">
              <a:rPr lang="en-US" sz="1700" baseline="0" smtClean="0">
                <a:solidFill>
                  <a:srgbClr val="0000CC"/>
                </a:solidFill>
                <a:latin typeface="Times New Roman" pitchFamily="18" charset="0"/>
              </a:rPr>
              <a:t>13</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220204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5"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2000"/>
                                        <p:tgtEl>
                                          <p:spTgt spid="16"/>
                                        </p:tgtEl>
                                      </p:cBhvr>
                                    </p:animEffect>
                                    <p:anim calcmode="lin" valueType="num">
                                      <p:cBhvr>
                                        <p:cTn id="34" dur="2000" fill="hold"/>
                                        <p:tgtEl>
                                          <p:spTgt spid="16"/>
                                        </p:tgtEl>
                                        <p:attrNameLst>
                                          <p:attrName>ppt_w</p:attrName>
                                        </p:attrNameLst>
                                      </p:cBhvr>
                                      <p:tavLst>
                                        <p:tav tm="0" fmla="#ppt_w*sin(2.5*pi*$)">
                                          <p:val>
                                            <p:fltVal val="0"/>
                                          </p:val>
                                        </p:tav>
                                        <p:tav tm="100000">
                                          <p:val>
                                            <p:fltVal val="1"/>
                                          </p:val>
                                        </p:tav>
                                      </p:tavLst>
                                    </p:anim>
                                    <p:anim calcmode="lin" valueType="num">
                                      <p:cBhvr>
                                        <p:cTn id="35" dur="20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299619" y="529389"/>
            <a:ext cx="5954835"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Summary of Proposal - MILP Results</a:t>
            </a:r>
          </a:p>
        </p:txBody>
      </p:sp>
      <p:sp>
        <p:nvSpPr>
          <p:cNvPr id="14" name="Rectangle 3"/>
          <p:cNvSpPr txBox="1">
            <a:spLocks noChangeArrowheads="1"/>
          </p:cNvSpPr>
          <p:nvPr/>
        </p:nvSpPr>
        <p:spPr>
          <a:xfrm>
            <a:off x="762000" y="1214486"/>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7"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464F6FF7-57C0-4B6C-A4CD-2CF407D98625}" type="slidenum">
              <a:rPr lang="en-US" sz="1700" baseline="0" smtClean="0">
                <a:solidFill>
                  <a:srgbClr val="0000CC"/>
                </a:solidFill>
                <a:latin typeface="Times New Roman" pitchFamily="18" charset="0"/>
              </a:rPr>
              <a:t>14</a:t>
            </a:fld>
            <a:endParaRPr lang="en-US" sz="1700" baseline="0" dirty="0">
              <a:solidFill>
                <a:srgbClr val="0000CC"/>
              </a:solidFill>
              <a:latin typeface="Times New Roman" pitchFamily="18" charset="0"/>
            </a:endParaRPr>
          </a:p>
        </p:txBody>
      </p:sp>
      <p:graphicFrame>
        <p:nvGraphicFramePr>
          <p:cNvPr id="9" name="Chart 8">
            <a:extLst>
              <a:ext uri="{FF2B5EF4-FFF2-40B4-BE49-F238E27FC236}">
                <a16:creationId xmlns:a16="http://schemas.microsoft.com/office/drawing/2014/main" id="{5EDB5984-4543-4D37-A486-5CDFA55E4465}"/>
              </a:ext>
            </a:extLst>
          </p:cNvPr>
          <p:cNvGraphicFramePr>
            <a:graphicFrameLocks/>
          </p:cNvGraphicFramePr>
          <p:nvPr>
            <p:extLst>
              <p:ext uri="{D42A27DB-BD31-4B8C-83A1-F6EECF244321}">
                <p14:modId xmlns:p14="http://schemas.microsoft.com/office/powerpoint/2010/main" val="2086053789"/>
              </p:ext>
            </p:extLst>
          </p:nvPr>
        </p:nvGraphicFramePr>
        <p:xfrm>
          <a:off x="381001" y="1130626"/>
          <a:ext cx="8309836" cy="48502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4754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837333" y="529389"/>
            <a:ext cx="6613670"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Summary of Proposal - MILP Limitations</a:t>
            </a:r>
          </a:p>
        </p:txBody>
      </p:sp>
      <p:sp>
        <p:nvSpPr>
          <p:cNvPr id="14" name="Rectangle 3"/>
          <p:cNvSpPr txBox="1">
            <a:spLocks noChangeArrowheads="1"/>
          </p:cNvSpPr>
          <p:nvPr/>
        </p:nvSpPr>
        <p:spPr>
          <a:xfrm>
            <a:off x="837333" y="1214488"/>
            <a:ext cx="7392268" cy="1986714"/>
          </a:xfrm>
          <a:prstGeom prst="rect">
            <a:avLst/>
          </a:prstGeom>
        </p:spPr>
        <p:txBody>
          <a:bodyPr>
            <a:normAutofit fontScale="85000" lnSpcReduction="20000"/>
          </a:bodyPr>
          <a:lstStyle/>
          <a:p>
            <a:pPr marL="342900" indent="-342900" fontAlgn="auto">
              <a:spcBef>
                <a:spcPct val="20000"/>
              </a:spcBef>
              <a:spcAft>
                <a:spcPts val="0"/>
              </a:spcAft>
              <a:buClr>
                <a:schemeClr val="accent1"/>
              </a:buClr>
              <a:buSzPct val="70000"/>
              <a:buFont typeface="Wingdings" pitchFamily="2" charset="2"/>
              <a:buChar char="Ø"/>
              <a:defRPr/>
            </a:pPr>
            <a:r>
              <a:rPr lang="en-US" sz="2600" baseline="0" dirty="0">
                <a:solidFill>
                  <a:schemeClr val="tx1"/>
                </a:solidFill>
                <a:latin typeface="Times New Roman" pitchFamily="18" charset="0"/>
                <a:cs typeface="+mn-cs"/>
              </a:rPr>
              <a:t>Deterministic model</a:t>
            </a:r>
          </a:p>
          <a:p>
            <a:pPr marL="342900" indent="-342900" fontAlgn="auto">
              <a:spcBef>
                <a:spcPct val="20000"/>
              </a:spcBef>
              <a:spcAft>
                <a:spcPts val="0"/>
              </a:spcAft>
              <a:buClr>
                <a:schemeClr val="accent1"/>
              </a:buClr>
              <a:buSzPct val="70000"/>
              <a:buFont typeface="Wingdings" pitchFamily="2" charset="2"/>
              <a:buChar char="Ø"/>
              <a:defRPr/>
            </a:pPr>
            <a:endParaRPr lang="en-US" sz="2600" baseline="0" dirty="0">
              <a:solidFill>
                <a:schemeClr val="tx1"/>
              </a:solidFill>
              <a:latin typeface="Times New Roman" pitchFamily="18" charset="0"/>
              <a:cs typeface="+mn-cs"/>
            </a:endParaRPr>
          </a:p>
          <a:p>
            <a:pPr marL="342900" indent="-342900" fontAlgn="auto">
              <a:spcBef>
                <a:spcPct val="20000"/>
              </a:spcBef>
              <a:spcAft>
                <a:spcPts val="0"/>
              </a:spcAft>
              <a:buClr>
                <a:schemeClr val="accent1"/>
              </a:buClr>
              <a:buSzPct val="70000"/>
              <a:buFont typeface="Wingdings" pitchFamily="2" charset="2"/>
              <a:buChar char="Ø"/>
              <a:defRPr/>
            </a:pPr>
            <a:r>
              <a:rPr lang="en-US" sz="2600" baseline="0" dirty="0">
                <a:solidFill>
                  <a:schemeClr val="tx1"/>
                </a:solidFill>
                <a:latin typeface="Times New Roman" pitchFamily="18" charset="0"/>
                <a:cs typeface="+mn-cs"/>
              </a:rPr>
              <a:t>High computational time (as much as 5 days)</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sz="2600" baseline="0" dirty="0">
                <a:solidFill>
                  <a:schemeClr val="tx1"/>
                </a:solidFill>
                <a:latin typeface="Times New Roman" pitchFamily="18" charset="0"/>
                <a:cs typeface="+mn-cs"/>
              </a:rPr>
              <a:t>Uses branch-and-bound search algorithm.</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sz="2600" baseline="0" dirty="0">
                <a:solidFill>
                  <a:schemeClr val="tx1"/>
                </a:solidFill>
                <a:latin typeface="Times New Roman" pitchFamily="18" charset="0"/>
                <a:cs typeface="+mn-cs"/>
              </a:rPr>
              <a:t>Processes all the active nodes in the tree until no more active nodes are available.</a:t>
            </a: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3"/>
          <a:stretch>
            <a:fillRect/>
          </a:stretch>
        </p:blipFill>
        <p:spPr>
          <a:xfrm>
            <a:off x="2891986" y="3363080"/>
            <a:ext cx="2294906" cy="2617267"/>
          </a:xfrm>
          <a:prstGeom prst="rect">
            <a:avLst/>
          </a:prstGeom>
        </p:spPr>
      </p:pic>
      <p:sp>
        <p:nvSpPr>
          <p:cNvPr id="7"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0DFE2629-B742-4F3F-A52F-9C3C1B5ABF72}" type="slidenum">
              <a:rPr lang="en-US" sz="1700" baseline="0" smtClean="0">
                <a:solidFill>
                  <a:srgbClr val="0000CC"/>
                </a:solidFill>
                <a:latin typeface="Times New Roman" pitchFamily="18" charset="0"/>
              </a:rPr>
              <a:t>15</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244446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arn(inVertic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up)">
                                      <p:cBhvr>
                                        <p:cTn id="12" dur="500"/>
                                        <p:tgtEl>
                                          <p:spTgt spid="14">
                                            <p:txEl>
                                              <p:pRg st="2" end="2"/>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animEffect transition="in" filter="wipe(up)">
                                      <p:cBhvr>
                                        <p:cTn id="15" dur="500"/>
                                        <p:tgtEl>
                                          <p:spTgt spid="14">
                                            <p:txEl>
                                              <p:pRg st="3" end="3"/>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4">
                                            <p:txEl>
                                              <p:pRg st="4" end="4"/>
                                            </p:txEl>
                                          </p:spTgt>
                                        </p:tgtEl>
                                        <p:attrNameLst>
                                          <p:attrName>style.visibility</p:attrName>
                                        </p:attrNameLst>
                                      </p:cBhvr>
                                      <p:to>
                                        <p:strVal val="visible"/>
                                      </p:to>
                                    </p:set>
                                    <p:animEffect transition="in" filter="wipe(up)">
                                      <p:cBhvr>
                                        <p:cTn id="18" dur="500"/>
                                        <p:tgtEl>
                                          <p:spTgt spid="1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E1F99CEC-77D6-4D75-BBC2-5F2257FF94FC}" type="slidenum">
              <a:rPr lang="en-US" sz="1700" baseline="0" smtClean="0">
                <a:solidFill>
                  <a:srgbClr val="0000CC"/>
                </a:solidFill>
                <a:latin typeface="Times New Roman" pitchFamily="18" charset="0"/>
              </a:rPr>
              <a:t>16</a:t>
            </a:fld>
            <a:endParaRPr lang="en-US" sz="1700" baseline="0" dirty="0">
              <a:solidFill>
                <a:srgbClr val="0000CC"/>
              </a:solidFill>
              <a:latin typeface="Times New Roman" pitchFamily="18" charset="0"/>
            </a:endParaRPr>
          </a:p>
        </p:txBody>
      </p:sp>
      <p:sp>
        <p:nvSpPr>
          <p:cNvPr id="20483" name="Rectangle 2"/>
          <p:cNvSpPr>
            <a:spLocks noChangeArrowheads="1"/>
          </p:cNvSpPr>
          <p:nvPr/>
        </p:nvSpPr>
        <p:spPr bwMode="auto">
          <a:xfrm>
            <a:off x="1143000" y="513306"/>
            <a:ext cx="6535737" cy="558800"/>
          </a:xfrm>
          <a:prstGeom prst="rect">
            <a:avLst/>
          </a:prstGeom>
          <a:noFill/>
          <a:ln w="12700">
            <a:noFill/>
            <a:miter lim="800000"/>
            <a:headEnd/>
            <a:tailEnd/>
          </a:ln>
        </p:spPr>
        <p:txBody>
          <a:bodyPr lIns="85593" tIns="42045" rIns="85593" bIns="42045" anchor="ctr"/>
          <a:lstStyle/>
          <a:p>
            <a:pPr algn="ctr" defTabSz="865188" eaLnBrk="0" hangingPunct="0"/>
            <a:r>
              <a:rPr lang="en-US" sz="3200" b="1" baseline="0" dirty="0">
                <a:solidFill>
                  <a:srgbClr val="333399"/>
                </a:solidFill>
                <a:latin typeface="Times New Roman" pitchFamily="18" charset="0"/>
              </a:rPr>
              <a:t>Presentation Outline</a:t>
            </a:r>
          </a:p>
        </p:txBody>
      </p:sp>
      <p:sp>
        <p:nvSpPr>
          <p:cNvPr id="20484" name="Rectangle 3"/>
          <p:cNvSpPr>
            <a:spLocks noGrp="1" noChangeArrowheads="1"/>
          </p:cNvSpPr>
          <p:nvPr>
            <p:ph sz="half" idx="1"/>
          </p:nvPr>
        </p:nvSpPr>
        <p:spPr>
          <a:xfrm>
            <a:off x="609601" y="1148599"/>
            <a:ext cx="4267199" cy="4864851"/>
          </a:xfrm>
        </p:spPr>
        <p:txBody>
          <a:bodyPr>
            <a:noAutofit/>
          </a:bodyPr>
          <a:lstStyle/>
          <a:p>
            <a:pPr eaLnBrk="1" hangingPunct="1">
              <a:buClr>
                <a:schemeClr val="accent1"/>
              </a:buClr>
              <a:buFont typeface="Wingdings" pitchFamily="2" charset="2"/>
              <a:buChar char="Ø"/>
            </a:pPr>
            <a:r>
              <a:rPr lang="en-US" sz="1800" dirty="0">
                <a:latin typeface="Times New Roman" pitchFamily="18" charset="0"/>
              </a:rPr>
              <a:t>Problem Definition</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Dissertation Contribution</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Summary of Proposal</a:t>
            </a:r>
          </a:p>
          <a:p>
            <a:pPr eaLnBrk="1" hangingPunct="1">
              <a:buClr>
                <a:schemeClr val="accent1"/>
              </a:buClr>
              <a:buFont typeface="Wingdings" pitchFamily="2" charset="2"/>
              <a:buChar char="Ø"/>
            </a:pPr>
            <a:endParaRPr lang="en-US" altLang="zh-CN" sz="1800" dirty="0">
              <a:latin typeface="Times New Roman" pitchFamily="18" charset="0"/>
            </a:endParaRPr>
          </a:p>
          <a:p>
            <a:pPr>
              <a:buClr>
                <a:schemeClr val="accent1"/>
              </a:buClr>
              <a:buFont typeface="Wingdings" pitchFamily="2" charset="2"/>
              <a:buChar char="Ø"/>
            </a:pPr>
            <a:r>
              <a:rPr lang="en-US" altLang="zh-CN" sz="1800" b="1" dirty="0">
                <a:solidFill>
                  <a:srgbClr val="FF0000"/>
                </a:solidFill>
                <a:latin typeface="Times New Roman" pitchFamily="18" charset="0"/>
              </a:rPr>
              <a:t>Post-Proposal Research Contribution</a:t>
            </a:r>
          </a:p>
          <a:p>
            <a:pPr>
              <a:buClr>
                <a:schemeClr val="accent1"/>
              </a:buClr>
              <a:buFont typeface="Wingdings" pitchFamily="2" charset="2"/>
              <a:buChar char="Ø"/>
            </a:pPr>
            <a:endParaRPr lang="en-US" altLang="zh-CN" sz="1800" dirty="0">
              <a:latin typeface="Times New Roman" pitchFamily="18" charset="0"/>
            </a:endParaRPr>
          </a:p>
          <a:p>
            <a:pPr>
              <a:buClr>
                <a:schemeClr val="accent1"/>
              </a:buClr>
              <a:buFont typeface="Wingdings" pitchFamily="2" charset="2"/>
              <a:buChar char="Ø"/>
            </a:pPr>
            <a:r>
              <a:rPr lang="en-US" sz="1800" dirty="0">
                <a:latin typeface="Times New Roman" pitchFamily="18" charset="0"/>
              </a:rPr>
              <a:t>A Two-Stage Design and Analysis of Computer Experiments (DACE) Approach</a:t>
            </a:r>
          </a:p>
          <a:p>
            <a:pPr>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Experimental Results</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Future Work </a:t>
            </a:r>
          </a:p>
        </p:txBody>
      </p:sp>
      <p:pic>
        <p:nvPicPr>
          <p:cNvPr id="13" name="Content Placeholder 12"/>
          <p:cNvPicPr>
            <a:picLocks noGrp="1" noChangeAspect="1"/>
          </p:cNvPicPr>
          <p:nvPr>
            <p:ph sz="half" idx="2"/>
          </p:nvPr>
        </p:nvPicPr>
        <p:blipFill>
          <a:blip r:embed="rId3"/>
          <a:stretch>
            <a:fillRect/>
          </a:stretch>
        </p:blipFill>
        <p:spPr>
          <a:xfrm>
            <a:off x="5310021" y="1140842"/>
            <a:ext cx="3813926" cy="4439703"/>
          </a:xfrm>
          <a:prstGeom prst="rect">
            <a:avLst/>
          </a:prstGeom>
        </p:spPr>
      </p:pic>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7" name="Straight Connector 16"/>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4689642" y="5668995"/>
            <a:ext cx="4486442"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Source:  https://www.pinterest.com/berat3854/solar/</a:t>
            </a:r>
          </a:p>
        </p:txBody>
      </p:sp>
    </p:spTree>
    <p:extLst>
      <p:ext uri="{BB962C8B-B14F-4D97-AF65-F5344CB8AC3E}">
        <p14:creationId xmlns:p14="http://schemas.microsoft.com/office/powerpoint/2010/main" val="22786205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20484">
                                            <p:txEl>
                                              <p:pRg st="0" end="0"/>
                                            </p:txEl>
                                          </p:spTgt>
                                        </p:tgtEl>
                                        <p:attrNameLst>
                                          <p:attrName>style.visibility</p:attrName>
                                        </p:attrNameLst>
                                      </p:cBhvr>
                                      <p:to>
                                        <p:strVal val="visible"/>
                                      </p:to>
                                    </p:set>
                                    <p:animEffect transition="in" filter="barn(inVertical)">
                                      <p:cBhvr>
                                        <p:cTn id="13" dur="500"/>
                                        <p:tgtEl>
                                          <p:spTgt spid="20484">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0484">
                                            <p:txEl>
                                              <p:pRg st="2" end="2"/>
                                            </p:txEl>
                                          </p:spTgt>
                                        </p:tgtEl>
                                        <p:attrNameLst>
                                          <p:attrName>style.visibility</p:attrName>
                                        </p:attrNameLst>
                                      </p:cBhvr>
                                      <p:to>
                                        <p:strVal val="visible"/>
                                      </p:to>
                                    </p:set>
                                    <p:animEffect transition="in" filter="barn(inVertical)">
                                      <p:cBhvr>
                                        <p:cTn id="16" dur="500"/>
                                        <p:tgtEl>
                                          <p:spTgt spid="20484">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0484">
                                            <p:txEl>
                                              <p:pRg st="4" end="4"/>
                                            </p:txEl>
                                          </p:spTgt>
                                        </p:tgtEl>
                                        <p:attrNameLst>
                                          <p:attrName>style.visibility</p:attrName>
                                        </p:attrNameLst>
                                      </p:cBhvr>
                                      <p:to>
                                        <p:strVal val="visible"/>
                                      </p:to>
                                    </p:set>
                                    <p:animEffect transition="in" filter="barn(inVertical)">
                                      <p:cBhvr>
                                        <p:cTn id="19" dur="500"/>
                                        <p:tgtEl>
                                          <p:spTgt spid="2048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0484">
                                            <p:txEl>
                                              <p:pRg st="8" end="8"/>
                                            </p:txEl>
                                          </p:spTgt>
                                        </p:tgtEl>
                                        <p:attrNameLst>
                                          <p:attrName>style.visibility</p:attrName>
                                        </p:attrNameLst>
                                      </p:cBhvr>
                                      <p:to>
                                        <p:strVal val="visible"/>
                                      </p:to>
                                    </p:set>
                                    <p:animEffect transition="in" filter="barn(inVertical)">
                                      <p:cBhvr>
                                        <p:cTn id="22" dur="500"/>
                                        <p:tgtEl>
                                          <p:spTgt spid="20484">
                                            <p:txEl>
                                              <p:pRg st="8" end="8"/>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0484">
                                            <p:txEl>
                                              <p:pRg st="10" end="10"/>
                                            </p:txEl>
                                          </p:spTgt>
                                        </p:tgtEl>
                                        <p:attrNameLst>
                                          <p:attrName>style.visibility</p:attrName>
                                        </p:attrNameLst>
                                      </p:cBhvr>
                                      <p:to>
                                        <p:strVal val="visible"/>
                                      </p:to>
                                    </p:set>
                                    <p:animEffect transition="in" filter="barn(inVertical)">
                                      <p:cBhvr>
                                        <p:cTn id="25" dur="500"/>
                                        <p:tgtEl>
                                          <p:spTgt spid="20484">
                                            <p:txEl>
                                              <p:pRg st="10" end="1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0484">
                                            <p:txEl>
                                              <p:pRg st="12" end="12"/>
                                            </p:txEl>
                                          </p:spTgt>
                                        </p:tgtEl>
                                        <p:attrNameLst>
                                          <p:attrName>style.visibility</p:attrName>
                                        </p:attrNameLst>
                                      </p:cBhvr>
                                      <p:to>
                                        <p:strVal val="visible"/>
                                      </p:to>
                                    </p:set>
                                    <p:animEffect transition="in" filter="barn(inVertical)">
                                      <p:cBhvr>
                                        <p:cTn id="28" dur="500"/>
                                        <p:tgtEl>
                                          <p:spTgt spid="20484">
                                            <p:txEl>
                                              <p:pRg st="12" end="12"/>
                                            </p:txEl>
                                          </p:spTgt>
                                        </p:tgtEl>
                                      </p:cBhvr>
                                    </p:animEffect>
                                  </p:childTnLst>
                                </p:cTn>
                              </p:par>
                              <p:par>
                                <p:cTn id="29" presetID="42" presetClass="entr" presetSubtype="0" fill="hold" nodeType="withEffect">
                                  <p:stCondLst>
                                    <p:cond delay="0"/>
                                  </p:stCondLst>
                                  <p:childTnLst>
                                    <p:set>
                                      <p:cBhvr>
                                        <p:cTn id="30" dur="1" fill="hold">
                                          <p:stCondLst>
                                            <p:cond delay="0"/>
                                          </p:stCondLst>
                                        </p:cTn>
                                        <p:tgtEl>
                                          <p:spTgt spid="20484">
                                            <p:txEl>
                                              <p:pRg st="6" end="6"/>
                                            </p:txEl>
                                          </p:spTgt>
                                        </p:tgtEl>
                                        <p:attrNameLst>
                                          <p:attrName>style.visibility</p:attrName>
                                        </p:attrNameLst>
                                      </p:cBhvr>
                                      <p:to>
                                        <p:strVal val="visible"/>
                                      </p:to>
                                    </p:set>
                                    <p:animEffect transition="in" filter="fade">
                                      <p:cBhvr>
                                        <p:cTn id="31" dur="1000"/>
                                        <p:tgtEl>
                                          <p:spTgt spid="20484">
                                            <p:txEl>
                                              <p:pRg st="6" end="6"/>
                                            </p:txEl>
                                          </p:spTgt>
                                        </p:tgtEl>
                                      </p:cBhvr>
                                    </p:animEffect>
                                    <p:anim calcmode="lin" valueType="num">
                                      <p:cBhvr>
                                        <p:cTn id="32" dur="1000" fill="hold"/>
                                        <p:tgtEl>
                                          <p:spTgt spid="20484">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2048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599192" y="85466"/>
            <a:ext cx="6098016"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Post-Proposal Research Contribution</a:t>
            </a:r>
          </a:p>
        </p:txBody>
      </p:sp>
      <p:sp>
        <p:nvSpPr>
          <p:cNvPr id="4" name="Rectangle 3"/>
          <p:cNvSpPr txBox="1">
            <a:spLocks noChangeArrowheads="1"/>
          </p:cNvSpPr>
          <p:nvPr/>
        </p:nvSpPr>
        <p:spPr>
          <a:xfrm>
            <a:off x="685800" y="1143000"/>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1150362" y="608686"/>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Rectangle 3"/>
          <p:cNvSpPr txBox="1">
            <a:spLocks noChangeArrowheads="1"/>
          </p:cNvSpPr>
          <p:nvPr/>
        </p:nvSpPr>
        <p:spPr>
          <a:xfrm>
            <a:off x="36730" y="759161"/>
            <a:ext cx="8991600" cy="5487313"/>
          </a:xfrm>
          <a:prstGeom prst="rect">
            <a:avLst/>
          </a:prstGeom>
        </p:spPr>
        <p:txBody>
          <a:bodyPr>
            <a:normAutofit/>
          </a:bodyPr>
          <a:lstStyle/>
          <a:p>
            <a:pPr algn="ctr" fontAlgn="auto">
              <a:spcBef>
                <a:spcPct val="20000"/>
              </a:spcBef>
              <a:spcAft>
                <a:spcPts val="0"/>
              </a:spcAft>
              <a:buClr>
                <a:schemeClr val="accent1"/>
              </a:buClr>
              <a:buSzPct val="70000"/>
              <a:defRPr/>
            </a:pPr>
            <a:r>
              <a:rPr lang="en-US" sz="2800" u="sng" baseline="0" dirty="0">
                <a:solidFill>
                  <a:srgbClr val="FF0000"/>
                </a:solidFill>
                <a:latin typeface="Times New Roman" pitchFamily="18" charset="0"/>
              </a:rPr>
              <a:t>Two-stage DACE based ADP approach</a:t>
            </a:r>
          </a:p>
          <a:p>
            <a:pPr marL="800100" lvl="1" indent="-342900" fontAlgn="auto">
              <a:spcBef>
                <a:spcPct val="20000"/>
              </a:spcBef>
              <a:spcAft>
                <a:spcPts val="0"/>
              </a:spcAft>
              <a:buClr>
                <a:schemeClr val="accent1"/>
              </a:buClr>
              <a:buSzPct val="70000"/>
              <a:buFont typeface="Wingdings" panose="05000000000000000000" pitchFamily="2" charset="2"/>
              <a:buChar char="Ø"/>
              <a:defRPr/>
            </a:pPr>
            <a:r>
              <a:rPr lang="en-US" sz="1900" baseline="0" dirty="0">
                <a:solidFill>
                  <a:schemeClr val="tx1"/>
                </a:solidFill>
                <a:latin typeface="Times New Roman" pitchFamily="18" charset="0"/>
              </a:rPr>
              <a:t>Infinite horizon dynamic programming approach to optimize the system of EV charging stations that integrates</a:t>
            </a:r>
          </a:p>
          <a:p>
            <a:pPr marL="1257300" lvl="2" indent="-342900" fontAlgn="auto">
              <a:spcBef>
                <a:spcPct val="20000"/>
              </a:spcBef>
              <a:spcAft>
                <a:spcPts val="0"/>
              </a:spcAft>
              <a:buClr>
                <a:schemeClr val="accent1"/>
              </a:buClr>
              <a:buSzPct val="70000"/>
              <a:buFont typeface="Wingdings" panose="05000000000000000000" pitchFamily="2" charset="2"/>
              <a:buChar char="v"/>
              <a:defRPr/>
            </a:pPr>
            <a:r>
              <a:rPr lang="en-US" sz="1900" baseline="0" dirty="0">
                <a:solidFill>
                  <a:schemeClr val="tx1"/>
                </a:solidFill>
                <a:latin typeface="Times New Roman" pitchFamily="18" charset="0"/>
                <a:cs typeface="Times New Roman" pitchFamily="18" charset="0"/>
              </a:rPr>
              <a:t>First stage       - system design problem and</a:t>
            </a:r>
          </a:p>
          <a:p>
            <a:pPr marL="1257300" lvl="2" indent="-342900" fontAlgn="auto">
              <a:spcBef>
                <a:spcPct val="20000"/>
              </a:spcBef>
              <a:spcAft>
                <a:spcPts val="0"/>
              </a:spcAft>
              <a:buClr>
                <a:schemeClr val="accent1"/>
              </a:buClr>
              <a:buSzPct val="70000"/>
              <a:buFont typeface="Wingdings" panose="05000000000000000000" pitchFamily="2" charset="2"/>
              <a:buChar char="v"/>
              <a:defRPr/>
            </a:pPr>
            <a:r>
              <a:rPr lang="en-US" sz="1900" baseline="0" dirty="0">
                <a:solidFill>
                  <a:schemeClr val="tx1"/>
                </a:solidFill>
                <a:latin typeface="Times New Roman" pitchFamily="18" charset="0"/>
                <a:cs typeface="Times New Roman" pitchFamily="18" charset="0"/>
              </a:rPr>
              <a:t>Second stage  - dynamic system control problem</a:t>
            </a:r>
          </a:p>
          <a:p>
            <a:pPr marL="731520" indent="-457200" fontAlgn="auto">
              <a:lnSpc>
                <a:spcPct val="150000"/>
              </a:lnSpc>
              <a:spcBef>
                <a:spcPts val="0"/>
              </a:spcBef>
              <a:spcAft>
                <a:spcPts val="0"/>
              </a:spcAft>
              <a:buClr>
                <a:schemeClr val="accent1"/>
              </a:buClr>
              <a:buSzPct val="70000"/>
              <a:buFont typeface="Wingdings" panose="05000000000000000000" pitchFamily="2" charset="2"/>
              <a:buChar char="Ø"/>
              <a:defRPr/>
            </a:pPr>
            <a:endParaRPr lang="en-US" sz="1900" baseline="0" dirty="0">
              <a:solidFill>
                <a:schemeClr val="tx1"/>
              </a:solidFill>
              <a:latin typeface="Times New Roman" pitchFamily="18" charset="0"/>
            </a:endParaRPr>
          </a:p>
          <a:p>
            <a:pPr marL="731520" indent="-457200" fontAlgn="auto">
              <a:lnSpc>
                <a:spcPct val="150000"/>
              </a:lnSpc>
              <a:spcBef>
                <a:spcPts val="0"/>
              </a:spcBef>
              <a:spcAft>
                <a:spcPts val="0"/>
              </a:spcAft>
              <a:buClr>
                <a:schemeClr val="accent1"/>
              </a:buClr>
              <a:buSzPct val="70000"/>
              <a:buFont typeface="Wingdings" panose="05000000000000000000" pitchFamily="2" charset="2"/>
              <a:buChar char="Ø"/>
              <a:defRPr/>
            </a:pPr>
            <a:r>
              <a:rPr lang="en-US" sz="1900" baseline="0" dirty="0">
                <a:solidFill>
                  <a:schemeClr val="tx1"/>
                </a:solidFill>
                <a:latin typeface="Times New Roman" pitchFamily="18" charset="0"/>
              </a:rPr>
              <a:t>Currently there exists no tractable approaches that can globally optimize a general high dimensional infinite horizon stochastic dynamic problem. </a:t>
            </a:r>
          </a:p>
          <a:p>
            <a:pPr marL="731520" indent="-457200" fontAlgn="auto">
              <a:lnSpc>
                <a:spcPct val="150000"/>
              </a:lnSpc>
              <a:spcBef>
                <a:spcPts val="0"/>
              </a:spcBef>
              <a:spcAft>
                <a:spcPts val="0"/>
              </a:spcAft>
              <a:buClr>
                <a:schemeClr val="accent1"/>
              </a:buClr>
              <a:buSzPct val="70000"/>
              <a:buFont typeface="Wingdings" panose="05000000000000000000" pitchFamily="2" charset="2"/>
              <a:buChar char="Ø"/>
              <a:defRPr/>
            </a:pPr>
            <a:endParaRPr lang="en-US" sz="1900" baseline="0" dirty="0">
              <a:solidFill>
                <a:schemeClr val="tx1"/>
              </a:solidFill>
              <a:latin typeface="Times New Roman" pitchFamily="18" charset="0"/>
            </a:endParaRPr>
          </a:p>
          <a:p>
            <a:pPr marL="731520" indent="-457200" fontAlgn="auto">
              <a:lnSpc>
                <a:spcPct val="150000"/>
              </a:lnSpc>
              <a:spcBef>
                <a:spcPts val="0"/>
              </a:spcBef>
              <a:spcAft>
                <a:spcPts val="0"/>
              </a:spcAft>
              <a:buClr>
                <a:schemeClr val="accent1"/>
              </a:buClr>
              <a:buSzPct val="70000"/>
              <a:buFont typeface="Wingdings" panose="05000000000000000000" pitchFamily="2" charset="2"/>
              <a:buChar char="Ø"/>
              <a:defRPr/>
            </a:pPr>
            <a:r>
              <a:rPr lang="en-US" sz="1900" baseline="0" dirty="0">
                <a:solidFill>
                  <a:schemeClr val="tx1"/>
                </a:solidFill>
                <a:latin typeface="Times New Roman" pitchFamily="18" charset="0"/>
              </a:rPr>
              <a:t>When DACE ADP designs and MILP designs are solved using ADP (simulation) , we observed an improvement of approximately 8% in the simulated profits.</a:t>
            </a:r>
          </a:p>
          <a:p>
            <a:pPr marL="731520" indent="-457200" fontAlgn="auto">
              <a:lnSpc>
                <a:spcPct val="150000"/>
              </a:lnSpc>
              <a:spcBef>
                <a:spcPts val="0"/>
              </a:spcBef>
              <a:spcAft>
                <a:spcPts val="0"/>
              </a:spcAft>
              <a:buClr>
                <a:schemeClr val="accent1"/>
              </a:buClr>
              <a:buSzPct val="70000"/>
              <a:buFont typeface="Wingdings" panose="05000000000000000000" pitchFamily="2" charset="2"/>
              <a:buChar char="Ø"/>
              <a:defRPr/>
            </a:pPr>
            <a:endParaRPr lang="en-US" sz="1900" baseline="0" dirty="0">
              <a:solidFill>
                <a:schemeClr val="tx1"/>
              </a:solidFill>
              <a:latin typeface="Times New Roman" pitchFamily="18" charset="0"/>
            </a:endParaRPr>
          </a:p>
          <a:p>
            <a:pPr marL="731520" indent="-457200" fontAlgn="auto">
              <a:lnSpc>
                <a:spcPct val="150000"/>
              </a:lnSpc>
              <a:spcBef>
                <a:spcPts val="0"/>
              </a:spcBef>
              <a:spcAft>
                <a:spcPts val="0"/>
              </a:spcAft>
              <a:buClr>
                <a:schemeClr val="accent1"/>
              </a:buClr>
              <a:buSzPct val="70000"/>
              <a:buFont typeface="Wingdings" panose="05000000000000000000" pitchFamily="2" charset="2"/>
              <a:buChar char="Ø"/>
              <a:defRPr/>
            </a:pPr>
            <a:r>
              <a:rPr lang="en-US" sz="1900" baseline="0" dirty="0">
                <a:solidFill>
                  <a:schemeClr val="tx1"/>
                </a:solidFill>
                <a:latin typeface="Times New Roman" pitchFamily="18" charset="0"/>
              </a:rPr>
              <a:t>Gain understanding between input and output relationship using separable curves</a:t>
            </a:r>
            <a:r>
              <a:rPr lang="en-US" sz="1800" baseline="0" dirty="0">
                <a:solidFill>
                  <a:schemeClr val="tx1"/>
                </a:solidFill>
                <a:latin typeface="Times New Roman" pitchFamily="18" charset="0"/>
              </a:rPr>
              <a:t>.</a:t>
            </a:r>
          </a:p>
          <a:p>
            <a:pPr marL="731520" indent="-457200" fontAlgn="auto">
              <a:lnSpc>
                <a:spcPct val="150000"/>
              </a:lnSpc>
              <a:spcBef>
                <a:spcPts val="0"/>
              </a:spcBef>
              <a:spcAft>
                <a:spcPts val="0"/>
              </a:spcAft>
              <a:buClr>
                <a:schemeClr val="accent1"/>
              </a:buClr>
              <a:buSzPct val="70000"/>
              <a:buFont typeface="Wingdings" panose="05000000000000000000" pitchFamily="2" charset="2"/>
              <a:buChar char="Ø"/>
              <a:defRPr/>
            </a:pPr>
            <a:endParaRPr lang="en-US" sz="1800" baseline="0" dirty="0">
              <a:solidFill>
                <a:schemeClr val="tx1"/>
              </a:solidFill>
              <a:latin typeface="Times New Roman" pitchFamily="18" charset="0"/>
            </a:endParaRPr>
          </a:p>
          <a:p>
            <a:pPr marL="731520" indent="-457200" fontAlgn="auto">
              <a:lnSpc>
                <a:spcPct val="150000"/>
              </a:lnSpc>
              <a:spcBef>
                <a:spcPts val="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cs typeface="+mn-cs"/>
            </a:endParaRPr>
          </a:p>
        </p:txBody>
      </p:sp>
      <p:sp>
        <p:nvSpPr>
          <p:cNvPr id="9" name="Slide Number Placeholder 3"/>
          <p:cNvSpPr txBox="1">
            <a:spLocks noGrp="1"/>
          </p:cNvSpPr>
          <p:nvPr/>
        </p:nvSpPr>
        <p:spPr bwMode="auto">
          <a:xfrm>
            <a:off x="8636000" y="6270407"/>
            <a:ext cx="508000" cy="428625"/>
          </a:xfrm>
          <a:prstGeom prst="rect">
            <a:avLst/>
          </a:prstGeom>
          <a:noFill/>
          <a:ln w="9525">
            <a:noFill/>
            <a:miter lim="800000"/>
            <a:headEnd/>
            <a:tailEnd/>
          </a:ln>
        </p:spPr>
        <p:txBody>
          <a:bodyPr lIns="86493" tIns="43247" rIns="86493" bIns="43247"/>
          <a:lstStyle/>
          <a:p>
            <a:pPr algn="r" defTabSz="865188" eaLnBrk="0" hangingPunct="0"/>
            <a:fld id="{BD126938-00A2-407F-A2FC-0AE949FA92A3}" type="slidenum">
              <a:rPr lang="en-US" sz="1700" baseline="0" smtClean="0">
                <a:solidFill>
                  <a:srgbClr val="0000CC"/>
                </a:solidFill>
                <a:latin typeface="Times New Roman" pitchFamily="18" charset="0"/>
              </a:rPr>
              <a:t>17</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396672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randombar(horizontal)">
                                      <p:cBhvr>
                                        <p:cTn id="7" dur="500"/>
                                        <p:tgtEl>
                                          <p:spTgt spid="8">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0" dur="500"/>
                                        <p:tgtEl>
                                          <p:spTgt spid="8">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randombar(horizontal)">
                                      <p:cBhvr>
                                        <p:cTn id="13" dur="500"/>
                                        <p:tgtEl>
                                          <p:spTgt spid="8">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8">
                                            <p:txEl>
                                              <p:pRg st="5" end="5"/>
                                            </p:txEl>
                                          </p:spTgt>
                                        </p:tgtEl>
                                        <p:attrNameLst>
                                          <p:attrName>style.visibility</p:attrName>
                                        </p:attrNameLst>
                                      </p:cBhvr>
                                      <p:to>
                                        <p:strVal val="visible"/>
                                      </p:to>
                                    </p:set>
                                    <p:animEffect transition="in" filter="wipe(down)">
                                      <p:cBhvr>
                                        <p:cTn id="18" dur="500"/>
                                        <p:tgtEl>
                                          <p:spTgt spid="8">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 calcmode="lin" valueType="num">
                                      <p:cBhvr>
                                        <p:cTn id="23" dur="500" fill="hold"/>
                                        <p:tgtEl>
                                          <p:spTgt spid="8">
                                            <p:txEl>
                                              <p:pRg st="7" end="7"/>
                                            </p:txEl>
                                          </p:spTgt>
                                        </p:tgtEl>
                                        <p:attrNameLst>
                                          <p:attrName>ppt_w</p:attrName>
                                        </p:attrNameLst>
                                      </p:cBhvr>
                                      <p:tavLst>
                                        <p:tav tm="0">
                                          <p:val>
                                            <p:fltVal val="0"/>
                                          </p:val>
                                        </p:tav>
                                        <p:tav tm="100000">
                                          <p:val>
                                            <p:strVal val="#ppt_w"/>
                                          </p:val>
                                        </p:tav>
                                      </p:tavLst>
                                    </p:anim>
                                    <p:anim calcmode="lin" valueType="num">
                                      <p:cBhvr>
                                        <p:cTn id="24" dur="500" fill="hold"/>
                                        <p:tgtEl>
                                          <p:spTgt spid="8">
                                            <p:txEl>
                                              <p:pRg st="7" end="7"/>
                                            </p:txEl>
                                          </p:spTgt>
                                        </p:tgtEl>
                                        <p:attrNameLst>
                                          <p:attrName>ppt_h</p:attrName>
                                        </p:attrNameLst>
                                      </p:cBhvr>
                                      <p:tavLst>
                                        <p:tav tm="0">
                                          <p:val>
                                            <p:fltVal val="0"/>
                                          </p:val>
                                        </p:tav>
                                        <p:tav tm="100000">
                                          <p:val>
                                            <p:strVal val="#ppt_h"/>
                                          </p:val>
                                        </p:tav>
                                      </p:tavLst>
                                    </p:anim>
                                    <p:animEffect transition="in" filter="fade">
                                      <p:cBhvr>
                                        <p:cTn id="25" dur="500"/>
                                        <p:tgtEl>
                                          <p:spTgt spid="8">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9" end="9"/>
                                            </p:txEl>
                                          </p:spTgt>
                                        </p:tgtEl>
                                        <p:attrNameLst>
                                          <p:attrName>style.visibility</p:attrName>
                                        </p:attrNameLst>
                                      </p:cBhvr>
                                      <p:to>
                                        <p:strVal val="visible"/>
                                      </p:to>
                                    </p:set>
                                    <p:animEffect transition="in" filter="fade">
                                      <p:cBhvr>
                                        <p:cTn id="30"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429" y="0"/>
            <a:ext cx="6532941" cy="799207"/>
          </a:xfrm>
        </p:spPr>
        <p:txBody>
          <a:bodyPr/>
          <a:lstStyle/>
          <a:p>
            <a:r>
              <a:rPr lang="en-US" sz="3200" dirty="0">
                <a:solidFill>
                  <a:schemeClr val="accent2"/>
                </a:solidFill>
                <a:latin typeface="Times New Roman" pitchFamily="18" charset="0"/>
                <a:cs typeface="Times New Roman" pitchFamily="18" charset="0"/>
              </a:rPr>
              <a:t>First Stage Master</a:t>
            </a:r>
            <a:endParaRPr lang="en-US" sz="3200"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1858011"/>
          </a:xfrm>
        </p:spPr>
        <p:txBody>
          <a:bodyPr>
            <a:noAutofit/>
          </a:bodyPr>
          <a:lstStyle/>
          <a:p>
            <a:pPr>
              <a:spcBef>
                <a:spcPts val="600"/>
              </a:spcBef>
              <a:spcAft>
                <a:spcPts val="600"/>
              </a:spcAft>
              <a:buNone/>
            </a:pPr>
            <a:r>
              <a:rPr lang="en-US" sz="2400" dirty="0">
                <a:latin typeface="Times New Roman" pitchFamily="18" charset="0"/>
                <a:ea typeface="Tahoma" pitchFamily="34" charset="0"/>
                <a:cs typeface="Times New Roman" pitchFamily="18" charset="0"/>
              </a:rPr>
              <a:t>The first stage design problem can be formulated as finding a combination of </a:t>
            </a:r>
          </a:p>
          <a:p>
            <a:pPr algn="ctr">
              <a:spcBef>
                <a:spcPts val="600"/>
              </a:spcBef>
              <a:spcAft>
                <a:spcPts val="600"/>
              </a:spcAft>
              <a:buNone/>
            </a:pPr>
            <a:r>
              <a:rPr lang="en-US" sz="2600" i="1" dirty="0">
                <a:latin typeface="Times New Roman" pitchFamily="18" charset="0"/>
                <a:ea typeface="Tahoma" pitchFamily="34" charset="0"/>
                <a:cs typeface="Times New Roman" pitchFamily="18" charset="0"/>
              </a:rPr>
              <a:t>c</a:t>
            </a:r>
            <a:r>
              <a:rPr lang="en-US" sz="2600" dirty="0">
                <a:latin typeface="Times New Roman" pitchFamily="18" charset="0"/>
                <a:ea typeface="Tahoma" pitchFamily="34" charset="0"/>
                <a:cs typeface="Times New Roman" pitchFamily="18" charset="0"/>
              </a:rPr>
              <a:t>(</a:t>
            </a:r>
            <a:r>
              <a:rPr lang="en-US" sz="2600" i="1" dirty="0">
                <a:latin typeface="Times New Roman" pitchFamily="18" charset="0"/>
                <a:ea typeface="Tahoma" pitchFamily="34" charset="0"/>
                <a:cs typeface="Times New Roman" pitchFamily="18" charset="0"/>
              </a:rPr>
              <a:t>x</a:t>
            </a:r>
            <a:r>
              <a:rPr lang="en-US" sz="2600" dirty="0">
                <a:latin typeface="Times New Roman" pitchFamily="18" charset="0"/>
                <a:ea typeface="Tahoma" pitchFamily="34" charset="0"/>
                <a:cs typeface="Times New Roman" pitchFamily="18" charset="0"/>
              </a:rPr>
              <a:t>)</a:t>
            </a:r>
            <a:r>
              <a:rPr lang="en-US" sz="2600" i="1" dirty="0">
                <a:latin typeface="Times New Roman" pitchFamily="18" charset="0"/>
                <a:ea typeface="Tahoma" pitchFamily="34" charset="0"/>
                <a:cs typeface="Times New Roman" pitchFamily="18" charset="0"/>
              </a:rPr>
              <a:t> + </a:t>
            </a:r>
            <a:r>
              <a:rPr lang="en-US" sz="2600" i="1" dirty="0" err="1">
                <a:latin typeface="Times New Roman" pitchFamily="18" charset="0"/>
                <a:ea typeface="Tahoma" pitchFamily="34" charset="0"/>
                <a:cs typeface="Times New Roman" pitchFamily="18" charset="0"/>
              </a:rPr>
              <a:t>E</a:t>
            </a:r>
            <a:r>
              <a:rPr lang="en-US" sz="2600" i="1" baseline="-25000" dirty="0" err="1">
                <a:latin typeface="Times New Roman" pitchFamily="18" charset="0"/>
                <a:ea typeface="Tahoma" pitchFamily="34" charset="0"/>
                <a:cs typeface="Times New Roman" pitchFamily="18" charset="0"/>
              </a:rPr>
              <a:t>s</a:t>
            </a:r>
            <a:r>
              <a:rPr lang="en-US" sz="2600" dirty="0">
                <a:latin typeface="Times New Roman" pitchFamily="18" charset="0"/>
                <a:ea typeface="Tahoma" pitchFamily="34" charset="0"/>
                <a:cs typeface="Times New Roman" pitchFamily="18" charset="0"/>
              </a:rPr>
              <a:t>[</a:t>
            </a:r>
            <a:r>
              <a:rPr lang="en-US" sz="2600" i="1" dirty="0">
                <a:latin typeface="Times New Roman" pitchFamily="18" charset="0"/>
                <a:ea typeface="Tahoma" pitchFamily="34" charset="0"/>
                <a:cs typeface="Times New Roman" pitchFamily="18" charset="0"/>
              </a:rPr>
              <a:t>V</a:t>
            </a:r>
            <a:r>
              <a:rPr lang="en-US" sz="2600" dirty="0">
                <a:latin typeface="Times New Roman" pitchFamily="18" charset="0"/>
                <a:ea typeface="Tahoma" pitchFamily="34" charset="0"/>
                <a:cs typeface="Times New Roman" pitchFamily="18" charset="0"/>
              </a:rPr>
              <a:t>(</a:t>
            </a:r>
            <a:r>
              <a:rPr lang="en-US" sz="2600" i="1" dirty="0">
                <a:latin typeface="Times New Roman" pitchFamily="18" charset="0"/>
                <a:ea typeface="Tahoma" pitchFamily="34" charset="0"/>
                <a:cs typeface="Times New Roman" pitchFamily="18" charset="0"/>
              </a:rPr>
              <a:t>s</a:t>
            </a:r>
            <a:r>
              <a:rPr lang="en-US" sz="2600" dirty="0">
                <a:latin typeface="Times New Roman" pitchFamily="18" charset="0"/>
                <a:ea typeface="Tahoma" pitchFamily="34" charset="0"/>
                <a:cs typeface="Times New Roman" pitchFamily="18" charset="0"/>
              </a:rPr>
              <a:t>;</a:t>
            </a:r>
            <a:r>
              <a:rPr lang="en-US" sz="2600" i="1" dirty="0">
                <a:latin typeface="Times New Roman" pitchFamily="18" charset="0"/>
                <a:ea typeface="Tahoma" pitchFamily="34" charset="0"/>
                <a:cs typeface="Times New Roman" pitchFamily="18" charset="0"/>
              </a:rPr>
              <a:t> x</a:t>
            </a:r>
            <a:r>
              <a:rPr lang="en-US" sz="2600" dirty="0">
                <a:latin typeface="Times New Roman" pitchFamily="18" charset="0"/>
                <a:ea typeface="Tahoma" pitchFamily="34" charset="0"/>
                <a:cs typeface="Times New Roman" pitchFamily="18" charset="0"/>
              </a:rPr>
              <a:t>)]</a:t>
            </a:r>
            <a:r>
              <a:rPr lang="en-US" sz="2600" i="1" dirty="0">
                <a:latin typeface="Times New Roman" pitchFamily="18" charset="0"/>
                <a:ea typeface="Tahoma" pitchFamily="34" charset="0"/>
                <a:cs typeface="Times New Roman" pitchFamily="18" charset="0"/>
              </a:rPr>
              <a:t> </a:t>
            </a:r>
          </a:p>
          <a:p>
            <a:pPr>
              <a:spcBef>
                <a:spcPts val="600"/>
              </a:spcBef>
              <a:spcAft>
                <a:spcPts val="600"/>
              </a:spcAft>
              <a:buNone/>
            </a:pPr>
            <a:r>
              <a:rPr lang="en-US" sz="2400" dirty="0">
                <a:latin typeface="Times New Roman" pitchFamily="18" charset="0"/>
                <a:ea typeface="Tahoma" pitchFamily="34" charset="0"/>
                <a:cs typeface="Times New Roman" pitchFamily="18" charset="0"/>
              </a:rPr>
              <a:t>which satisfies the specifications</a:t>
            </a:r>
          </a:p>
          <a:p>
            <a:pPr>
              <a:spcBef>
                <a:spcPts val="600"/>
              </a:spcBef>
              <a:spcAft>
                <a:spcPts val="600"/>
              </a:spcAft>
              <a:buNone/>
            </a:pPr>
            <a:r>
              <a:rPr lang="en-US" sz="2600" i="1" dirty="0">
                <a:latin typeface="Times New Roman" pitchFamily="18" charset="0"/>
                <a:ea typeface="Tahoma" pitchFamily="34" charset="0"/>
                <a:cs typeface="Times New Roman" pitchFamily="18" charset="0"/>
              </a:rPr>
              <a:t>		 		       </a:t>
            </a:r>
            <a:r>
              <a:rPr lang="en-US" sz="2600" i="1" dirty="0" err="1">
                <a:latin typeface="Times New Roman" pitchFamily="18" charset="0"/>
                <a:ea typeface="Tahoma" pitchFamily="34" charset="0"/>
                <a:cs typeface="Times New Roman" pitchFamily="18" charset="0"/>
              </a:rPr>
              <a:t>s.t.</a:t>
            </a:r>
            <a:r>
              <a:rPr lang="en-US" sz="2600" i="1" dirty="0">
                <a:latin typeface="Times New Roman" pitchFamily="18" charset="0"/>
                <a:ea typeface="Tahoma" pitchFamily="34" charset="0"/>
                <a:cs typeface="Times New Roman" pitchFamily="18" charset="0"/>
              </a:rPr>
              <a:t> x ∈ </a:t>
            </a:r>
            <a:r>
              <a:rPr lang="el-GR" sz="2600" i="1" dirty="0">
                <a:latin typeface="Times New Roman" pitchFamily="18" charset="0"/>
                <a:ea typeface="Tahoma" pitchFamily="34" charset="0"/>
                <a:cs typeface="Times New Roman" pitchFamily="18" charset="0"/>
                <a:sym typeface="Symbol"/>
              </a:rPr>
              <a:t></a:t>
            </a:r>
            <a:r>
              <a:rPr lang="en-US" sz="2600" i="1" baseline="-25000" dirty="0">
                <a:latin typeface="Times New Roman" pitchFamily="18" charset="0"/>
                <a:ea typeface="Tahoma" pitchFamily="34" charset="0"/>
                <a:cs typeface="Times New Roman" pitchFamily="18" charset="0"/>
              </a:rPr>
              <a:t>D</a:t>
            </a:r>
          </a:p>
          <a:p>
            <a:pPr lvl="0">
              <a:spcBef>
                <a:spcPts val="300"/>
              </a:spcBef>
              <a:buClr>
                <a:srgbClr val="FF0000"/>
              </a:buClr>
              <a:buFont typeface="Wingdings" pitchFamily="2" charset="2"/>
              <a:buChar char="§"/>
            </a:pPr>
            <a:r>
              <a:rPr lang="en-US" sz="2400" i="1" dirty="0">
                <a:latin typeface="Times New Roman" pitchFamily="18" charset="0"/>
                <a:ea typeface="Tahoma" pitchFamily="34" charset="0"/>
                <a:cs typeface="Times New Roman" pitchFamily="18" charset="0"/>
              </a:rPr>
              <a:t>c</a:t>
            </a:r>
            <a:r>
              <a:rPr lang="en-US" sz="2400" dirty="0">
                <a:latin typeface="Times New Roman" pitchFamily="18" charset="0"/>
                <a:ea typeface="Tahoma" pitchFamily="34" charset="0"/>
                <a:cs typeface="Times New Roman" pitchFamily="18" charset="0"/>
              </a:rPr>
              <a:t>(</a:t>
            </a:r>
            <a:r>
              <a:rPr lang="en-US" sz="2400" i="1" dirty="0">
                <a:latin typeface="Times New Roman" pitchFamily="18" charset="0"/>
                <a:ea typeface="Tahoma" pitchFamily="34" charset="0"/>
                <a:cs typeface="Times New Roman" pitchFamily="18" charset="0"/>
              </a:rPr>
              <a:t>x</a:t>
            </a:r>
            <a:r>
              <a:rPr lang="en-US" sz="2400" dirty="0">
                <a:latin typeface="Times New Roman" pitchFamily="18" charset="0"/>
                <a:ea typeface="Tahoma" pitchFamily="34" charset="0"/>
                <a:cs typeface="Times New Roman" pitchFamily="18" charset="0"/>
              </a:rPr>
              <a:t>)</a:t>
            </a:r>
            <a:r>
              <a:rPr lang="en-US" sz="2400" i="1" dirty="0">
                <a:latin typeface="Times New Roman" pitchFamily="18" charset="0"/>
                <a:ea typeface="Tahoma" pitchFamily="34" charset="0"/>
                <a:cs typeface="Times New Roman" pitchFamily="18" charset="0"/>
              </a:rPr>
              <a:t> </a:t>
            </a:r>
            <a:r>
              <a:rPr lang="en-US" sz="2400" dirty="0">
                <a:latin typeface="Times New Roman" pitchFamily="18" charset="0"/>
                <a:ea typeface="Tahoma" pitchFamily="34" charset="0"/>
                <a:cs typeface="Times New Roman" pitchFamily="18" charset="0"/>
              </a:rPr>
              <a:t>is the “cost” objective.</a:t>
            </a:r>
          </a:p>
          <a:p>
            <a:pPr>
              <a:spcBef>
                <a:spcPts val="300"/>
              </a:spcBef>
              <a:buClr>
                <a:srgbClr val="FF0000"/>
              </a:buClr>
              <a:buFont typeface="Wingdings" pitchFamily="2" charset="2"/>
              <a:buChar char="§"/>
            </a:pPr>
            <a:r>
              <a:rPr lang="en-US" sz="2400" i="1" dirty="0">
                <a:latin typeface="Times New Roman" pitchFamily="18" charset="0"/>
                <a:ea typeface="Tahoma" pitchFamily="34" charset="0"/>
                <a:cs typeface="Times New Roman" pitchFamily="18" charset="0"/>
              </a:rPr>
              <a:t>V</a:t>
            </a:r>
            <a:r>
              <a:rPr lang="en-US" sz="2400" dirty="0">
                <a:latin typeface="Times New Roman" pitchFamily="18" charset="0"/>
                <a:ea typeface="Tahoma" pitchFamily="34" charset="0"/>
                <a:cs typeface="Times New Roman" pitchFamily="18" charset="0"/>
              </a:rPr>
              <a:t>(</a:t>
            </a:r>
            <a:r>
              <a:rPr lang="en-US" sz="2400" i="1" dirty="0">
                <a:latin typeface="Times New Roman" pitchFamily="18" charset="0"/>
                <a:ea typeface="Tahoma" pitchFamily="34" charset="0"/>
                <a:cs typeface="Times New Roman" pitchFamily="18" charset="0"/>
              </a:rPr>
              <a:t>s</a:t>
            </a:r>
            <a:r>
              <a:rPr lang="en-US" sz="2400" dirty="0">
                <a:latin typeface="Times New Roman" pitchFamily="18" charset="0"/>
                <a:ea typeface="Tahoma" pitchFamily="34" charset="0"/>
                <a:cs typeface="Times New Roman" pitchFamily="18" charset="0"/>
              </a:rPr>
              <a:t>;</a:t>
            </a:r>
            <a:r>
              <a:rPr lang="en-US" sz="2400" i="1" dirty="0">
                <a:latin typeface="Times New Roman" pitchFamily="18" charset="0"/>
                <a:ea typeface="Tahoma" pitchFamily="34" charset="0"/>
                <a:cs typeface="Times New Roman" pitchFamily="18" charset="0"/>
              </a:rPr>
              <a:t> x</a:t>
            </a:r>
            <a:r>
              <a:rPr lang="en-US" sz="2400" dirty="0">
                <a:latin typeface="Times New Roman" pitchFamily="18" charset="0"/>
                <a:ea typeface="Tahoma" pitchFamily="34" charset="0"/>
                <a:cs typeface="Times New Roman" pitchFamily="18" charset="0"/>
              </a:rPr>
              <a:t>)</a:t>
            </a:r>
            <a:r>
              <a:rPr lang="en-US" sz="2400" i="1" dirty="0">
                <a:latin typeface="Times New Roman" pitchFamily="18" charset="0"/>
                <a:ea typeface="Tahoma" pitchFamily="34" charset="0"/>
                <a:cs typeface="Times New Roman" pitchFamily="18" charset="0"/>
              </a:rPr>
              <a:t> </a:t>
            </a:r>
            <a:r>
              <a:rPr lang="en-US" sz="2400" dirty="0">
                <a:latin typeface="Times New Roman" pitchFamily="18" charset="0"/>
                <a:ea typeface="Tahoma" pitchFamily="34" charset="0"/>
                <a:cs typeface="Times New Roman" pitchFamily="18" charset="0"/>
              </a:rPr>
              <a:t>is the optimal value function for the second stage dynamic control problem (revenue component).</a:t>
            </a:r>
          </a:p>
          <a:p>
            <a:pPr lvl="0">
              <a:spcBef>
                <a:spcPts val="300"/>
              </a:spcBef>
              <a:buClr>
                <a:srgbClr val="FF0000"/>
              </a:buClr>
              <a:buFont typeface="Wingdings" pitchFamily="2" charset="2"/>
              <a:buChar char="§"/>
            </a:pPr>
            <a:r>
              <a:rPr lang="en-US" sz="2400" i="1" dirty="0">
                <a:latin typeface="Times New Roman" pitchFamily="18" charset="0"/>
                <a:ea typeface="Tahoma" pitchFamily="34" charset="0"/>
                <a:cs typeface="Times New Roman" pitchFamily="18" charset="0"/>
              </a:rPr>
              <a:t>x </a:t>
            </a:r>
            <a:r>
              <a:rPr lang="en-US" sz="2400" dirty="0">
                <a:latin typeface="Times New Roman" pitchFamily="18" charset="0"/>
                <a:ea typeface="Tahoma" pitchFamily="34" charset="0"/>
                <a:cs typeface="Times New Roman" pitchFamily="18" charset="0"/>
              </a:rPr>
              <a:t>is the system design variables.</a:t>
            </a:r>
          </a:p>
          <a:p>
            <a:pPr lvl="0">
              <a:spcBef>
                <a:spcPts val="300"/>
              </a:spcBef>
              <a:buClr>
                <a:srgbClr val="FF0000"/>
              </a:buClr>
              <a:buFont typeface="Wingdings" pitchFamily="2" charset="2"/>
              <a:buChar char="§"/>
            </a:pPr>
            <a:r>
              <a:rPr lang="en-US" sz="2400" i="1" dirty="0">
                <a:latin typeface="Times New Roman" pitchFamily="18" charset="0"/>
                <a:ea typeface="Tahoma" pitchFamily="34" charset="0"/>
                <a:cs typeface="Times New Roman" pitchFamily="18" charset="0"/>
              </a:rPr>
              <a:t>s</a:t>
            </a:r>
            <a:r>
              <a:rPr lang="en-US" sz="2400" dirty="0">
                <a:latin typeface="Times New Roman" pitchFamily="18" charset="0"/>
                <a:ea typeface="Tahoma" pitchFamily="34" charset="0"/>
                <a:cs typeface="Times New Roman" pitchFamily="18" charset="0"/>
              </a:rPr>
              <a:t> is the control problem state variable.</a:t>
            </a:r>
          </a:p>
          <a:p>
            <a:pPr lvl="0">
              <a:spcBef>
                <a:spcPts val="300"/>
              </a:spcBef>
              <a:buClr>
                <a:srgbClr val="FF0000"/>
              </a:buClr>
              <a:buFont typeface="Wingdings" pitchFamily="2" charset="2"/>
              <a:buChar char="§"/>
            </a:pPr>
            <a:r>
              <a:rPr lang="en-US" sz="2400" i="1" dirty="0">
                <a:latin typeface="Times New Roman" pitchFamily="18" charset="0"/>
                <a:ea typeface="Tahoma" pitchFamily="34" charset="0"/>
                <a:cs typeface="Times New Roman" pitchFamily="18" charset="0"/>
                <a:sym typeface="Symbol"/>
              </a:rPr>
              <a:t></a:t>
            </a:r>
            <a:r>
              <a:rPr lang="en-US" sz="2400" baseline="-25000" dirty="0">
                <a:latin typeface="Times New Roman" pitchFamily="18" charset="0"/>
                <a:ea typeface="Tahoma" pitchFamily="34" charset="0"/>
                <a:cs typeface="Times New Roman" pitchFamily="18" charset="0"/>
              </a:rPr>
              <a:t>D</a:t>
            </a:r>
            <a:r>
              <a:rPr lang="en-US" sz="2400" i="1" dirty="0">
                <a:latin typeface="Times New Roman" pitchFamily="18" charset="0"/>
                <a:ea typeface="Tahoma" pitchFamily="34" charset="0"/>
                <a:cs typeface="Times New Roman" pitchFamily="18" charset="0"/>
              </a:rPr>
              <a:t>  </a:t>
            </a:r>
            <a:r>
              <a:rPr lang="en-US" sz="2400" dirty="0">
                <a:latin typeface="Times New Roman" pitchFamily="18" charset="0"/>
                <a:ea typeface="Tahoma" pitchFamily="34" charset="0"/>
                <a:cs typeface="Times New Roman" pitchFamily="18" charset="0"/>
              </a:rPr>
              <a:t>is the constraint set for the system design variables.</a:t>
            </a:r>
          </a:p>
          <a:p>
            <a:pPr>
              <a:spcBef>
                <a:spcPts val="300"/>
              </a:spcBef>
              <a:buNone/>
            </a:pPr>
            <a:r>
              <a:rPr lang="en-US" sz="2400" i="1" baseline="-25000" dirty="0">
                <a:latin typeface="Times New Roman" pitchFamily="18" charset="0"/>
                <a:ea typeface="Tahoma" pitchFamily="34" charset="0"/>
                <a:cs typeface="Times New Roman" pitchFamily="18" charset="0"/>
              </a:rPr>
              <a:t>	</a:t>
            </a:r>
            <a:r>
              <a:rPr lang="en-US" sz="2400" i="1" dirty="0">
                <a:latin typeface="Times New Roman" pitchFamily="18" charset="0"/>
                <a:ea typeface="Tahoma" pitchFamily="34" charset="0"/>
                <a:cs typeface="Times New Roman" pitchFamily="18" charset="0"/>
              </a:rPr>
              <a:t>     </a:t>
            </a:r>
            <a:r>
              <a:rPr lang="th-TH" sz="2400" i="1" dirty="0">
                <a:latin typeface="Times New Roman" pitchFamily="18" charset="0"/>
                <a:ea typeface="Tahoma" pitchFamily="34" charset="0"/>
                <a:cs typeface="Tahoma" pitchFamily="34" charset="0"/>
              </a:rPr>
              <a:t>	</a:t>
            </a:r>
            <a:endParaRPr lang="en-US" sz="2400" dirty="0">
              <a:latin typeface="Times New Roman" pitchFamily="18" charset="0"/>
              <a:ea typeface="Tahoma" pitchFamily="34" charset="0"/>
              <a:cs typeface="Times New Roman" pitchFamily="18" charset="0"/>
            </a:endParaRPr>
          </a:p>
          <a:p>
            <a:pPr>
              <a:spcBef>
                <a:spcPts val="300"/>
              </a:spcBef>
              <a:buNone/>
            </a:pPr>
            <a:endParaRPr lang="en-US" sz="2600" dirty="0">
              <a:latin typeface="Times New Roman" pitchFamily="18" charset="0"/>
              <a:ea typeface="Tahoma" pitchFamily="34" charset="0"/>
              <a:cs typeface="Times New Roman" pitchFamily="18" charset="0"/>
            </a:endParaRPr>
          </a:p>
        </p:txBody>
      </p:sp>
      <p:sp>
        <p:nvSpPr>
          <p:cNvPr id="8" name="TextBox 7"/>
          <p:cNvSpPr txBox="1"/>
          <p:nvPr/>
        </p:nvSpPr>
        <p:spPr>
          <a:xfrm>
            <a:off x="5867400" y="6096000"/>
            <a:ext cx="3048000" cy="348813"/>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1" name="Straight Connector 10"/>
          <p:cNvCxnSpPr/>
          <p:nvPr/>
        </p:nvCxnSpPr>
        <p:spPr>
          <a:xfrm>
            <a:off x="493295" y="766255"/>
            <a:ext cx="7457499" cy="32952"/>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12" name="Slide Number Placeholder 3"/>
          <p:cNvSpPr txBox="1">
            <a:spLocks noGrp="1"/>
          </p:cNvSpPr>
          <p:nvPr/>
        </p:nvSpPr>
        <p:spPr bwMode="auto">
          <a:xfrm>
            <a:off x="8636000" y="6270407"/>
            <a:ext cx="508000" cy="428625"/>
          </a:xfrm>
          <a:prstGeom prst="rect">
            <a:avLst/>
          </a:prstGeom>
          <a:noFill/>
          <a:ln w="9525">
            <a:noFill/>
            <a:miter lim="800000"/>
            <a:headEnd/>
            <a:tailEnd/>
          </a:ln>
        </p:spPr>
        <p:txBody>
          <a:bodyPr lIns="86493" tIns="43247" rIns="86493" bIns="43247"/>
          <a:lstStyle/>
          <a:p>
            <a:pPr algn="r" defTabSz="865188" eaLnBrk="0" hangingPunct="0"/>
            <a:fld id="{90C2ACA5-32C0-472E-977B-B9EC32855CFC}" type="slidenum">
              <a:rPr lang="en-US" sz="1700" baseline="0" smtClean="0">
                <a:solidFill>
                  <a:srgbClr val="0000CC"/>
                </a:solidFill>
                <a:latin typeface="Times New Roman" pitchFamily="18" charset="0"/>
              </a:rPr>
              <a:t>18</a:t>
            </a:fld>
            <a:endParaRPr lang="en-US" sz="1700" baseline="0" dirty="0">
              <a:solidFill>
                <a:srgbClr val="0000CC"/>
              </a:solidFill>
              <a:latin typeface="Times New Roman" pitchFamily="18" charset="0"/>
            </a:endParaRPr>
          </a:p>
        </p:txBody>
      </p:sp>
      <p:cxnSp>
        <p:nvCxnSpPr>
          <p:cNvPr id="7" name="Straight Connector 6">
            <a:extLst>
              <a:ext uri="{FF2B5EF4-FFF2-40B4-BE49-F238E27FC236}">
                <a16:creationId xmlns:a16="http://schemas.microsoft.com/office/drawing/2014/main" id="{628C59FE-D36F-40AF-B688-5F8EC2371CA6}"/>
              </a:ext>
            </a:extLst>
          </p:cNvPr>
          <p:cNvCxnSpPr/>
          <p:nvPr/>
        </p:nvCxnSpPr>
        <p:spPr bwMode="auto">
          <a:xfrm>
            <a:off x="3276600" y="2180898"/>
            <a:ext cx="7620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B3600A19-154E-435D-8BC0-D2BFF1BD633A}"/>
              </a:ext>
            </a:extLst>
          </p:cNvPr>
          <p:cNvCxnSpPr/>
          <p:nvPr/>
        </p:nvCxnSpPr>
        <p:spPr bwMode="auto">
          <a:xfrm>
            <a:off x="4343400" y="2209800"/>
            <a:ext cx="12954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0" name="Straight Arrow Connector 9">
            <a:extLst>
              <a:ext uri="{FF2B5EF4-FFF2-40B4-BE49-F238E27FC236}">
                <a16:creationId xmlns:a16="http://schemas.microsoft.com/office/drawing/2014/main" id="{5F5D9178-A5E0-4616-A8FC-333634C47D27}"/>
              </a:ext>
            </a:extLst>
          </p:cNvPr>
          <p:cNvCxnSpPr/>
          <p:nvPr/>
        </p:nvCxnSpPr>
        <p:spPr bwMode="auto">
          <a:xfrm>
            <a:off x="4876800" y="1447800"/>
            <a:ext cx="152400" cy="3048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13" name="Straight Arrow Connector 12">
            <a:extLst>
              <a:ext uri="{FF2B5EF4-FFF2-40B4-BE49-F238E27FC236}">
                <a16:creationId xmlns:a16="http://schemas.microsoft.com/office/drawing/2014/main" id="{957F0BCB-3E30-49FA-AD7C-34E9E2C30241}"/>
              </a:ext>
            </a:extLst>
          </p:cNvPr>
          <p:cNvCxnSpPr/>
          <p:nvPr/>
        </p:nvCxnSpPr>
        <p:spPr bwMode="auto">
          <a:xfrm flipH="1">
            <a:off x="5486400" y="1447800"/>
            <a:ext cx="228600" cy="352098"/>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Tree>
    <p:custDataLst>
      <p:tags r:id="rId1"/>
    </p:custDataLst>
    <p:extLst>
      <p:ext uri="{BB962C8B-B14F-4D97-AF65-F5344CB8AC3E}">
        <p14:creationId xmlns:p14="http://schemas.microsoft.com/office/powerpoint/2010/main" val="3066241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par>
                                <p:cTn id="12" presetID="18" presetClass="entr" presetSubtype="6"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strips(downRight)">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799207"/>
          </a:xfrm>
        </p:spPr>
        <p:txBody>
          <a:bodyPr/>
          <a:lstStyle/>
          <a:p>
            <a:r>
              <a:rPr lang="en-US" sz="3200" kern="1200" dirty="0">
                <a:solidFill>
                  <a:schemeClr val="accent2"/>
                </a:solidFill>
                <a:latin typeface="Times New Roman" pitchFamily="18" charset="0"/>
                <a:cs typeface="Times New Roman" pitchFamily="18" charset="0"/>
              </a:rPr>
              <a:t>Second Stage Dynamic Control</a:t>
            </a:r>
            <a:endParaRPr lang="en-US" sz="3200" dirty="0">
              <a:solidFill>
                <a:schemeClr val="accent2"/>
              </a:solidFill>
            </a:endParaRPr>
          </a:p>
        </p:txBody>
      </p:sp>
      <p:sp>
        <p:nvSpPr>
          <p:cNvPr id="4" name="Content Placeholder 2"/>
          <p:cNvSpPr txBox="1">
            <a:spLocks/>
          </p:cNvSpPr>
          <p:nvPr/>
        </p:nvSpPr>
        <p:spPr>
          <a:xfrm>
            <a:off x="304800" y="575734"/>
            <a:ext cx="8610600" cy="7010400"/>
          </a:xfrm>
          <a:prstGeom prst="rect">
            <a:avLst/>
          </a:prstGeom>
        </p:spPr>
        <p:txBody>
          <a:bodyPr vert="horz">
            <a:noAutofit/>
          </a:bodyPr>
          <a:lstStyle/>
          <a:p>
            <a:pPr marL="274320" marR="0" lvl="0" indent="-274320" algn="l" defTabSz="914400" rtl="0" eaLnBrk="1" fontAlgn="auto" latinLnBrk="0" hangingPunct="1">
              <a:lnSpc>
                <a:spcPct val="100000"/>
              </a:lnSpc>
              <a:spcBef>
                <a:spcPts val="300"/>
              </a:spcBef>
              <a:spcAft>
                <a:spcPts val="300"/>
              </a:spcAft>
              <a:buClr>
                <a:srgbClr val="00CC99"/>
              </a:buClr>
              <a:buSzPct val="76000"/>
              <a:buFontTx/>
              <a:buNone/>
              <a:tabLst/>
              <a:defRPr/>
            </a:pPr>
            <a:r>
              <a:rPr kumimoji="0" lang="en-US" sz="2200" b="1" i="0" u="none" strike="noStrike" kern="1200" cap="none" spc="0" normalizeH="0" baseline="0" noProof="0" dirty="0">
                <a:ln>
                  <a:noFill/>
                </a:ln>
                <a:solidFill>
                  <a:srgbClr val="3333CC">
                    <a:lumMod val="50000"/>
                  </a:srgbClr>
                </a:solidFill>
                <a:effectLst/>
                <a:uLnTx/>
                <a:uFillTx/>
                <a:latin typeface="Times New Roman" pitchFamily="18" charset="0"/>
                <a:ea typeface="+mn-ea"/>
                <a:cs typeface="Times New Roman" pitchFamily="18" charset="0"/>
              </a:rPr>
              <a:t>The second stage problem </a:t>
            </a:r>
            <a:r>
              <a:rPr kumimoji="0" lang="en-US" sz="22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can be formulated mathematically as:</a:t>
            </a:r>
          </a:p>
          <a:p>
            <a:pPr marL="274320" marR="0" lvl="0" indent="-274320" algn="l" defTabSz="914400" rtl="0" eaLnBrk="1" fontAlgn="auto" latinLnBrk="0" hangingPunct="1">
              <a:lnSpc>
                <a:spcPct val="100000"/>
              </a:lnSpc>
              <a:spcBef>
                <a:spcPts val="300"/>
              </a:spcBef>
              <a:spcAft>
                <a:spcPts val="300"/>
              </a:spcAft>
              <a:buClr>
                <a:srgbClr val="00CC99"/>
              </a:buClr>
              <a:buSzPct val="76000"/>
              <a:buFont typeface="Wingdings 3"/>
              <a:buChar char=""/>
              <a:tabLst/>
              <a:defRPr/>
            </a:pPr>
            <a:endParaRPr kumimoji="0" lang="en-US" sz="22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914400" marR="0" lvl="2" indent="0" algn="l" defTabSz="914400" rtl="0" eaLnBrk="1" fontAlgn="auto" latinLnBrk="0" hangingPunct="1">
              <a:lnSpc>
                <a:spcPct val="100000"/>
              </a:lnSpc>
              <a:spcBef>
                <a:spcPts val="300"/>
              </a:spcBef>
              <a:spcAft>
                <a:spcPts val="300"/>
              </a:spcAft>
              <a:buClr>
                <a:srgbClr val="00CC99"/>
              </a:buClr>
              <a:buSzPct val="76000"/>
              <a:buFontTx/>
              <a:buNone/>
              <a:tabLst/>
              <a:defRPr/>
            </a:pPr>
            <a:endParaRPr kumimoji="0" lang="en-US" sz="22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914400" marR="0" lvl="2" indent="0" algn="l" defTabSz="914400" rtl="0" eaLnBrk="1" fontAlgn="auto" latinLnBrk="0" hangingPunct="1">
              <a:lnSpc>
                <a:spcPct val="100000"/>
              </a:lnSpc>
              <a:spcBef>
                <a:spcPts val="300"/>
              </a:spcBef>
              <a:spcAft>
                <a:spcPts val="300"/>
              </a:spcAft>
              <a:buClr>
                <a:srgbClr val="00CC99"/>
              </a:buClr>
              <a:buSzPct val="76000"/>
              <a:buFontTx/>
              <a:buNone/>
              <a:tabLst/>
              <a:defRPr/>
            </a:pPr>
            <a:r>
              <a:rPr kumimoji="0" lang="en-US" sz="22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Transition</a:t>
            </a:r>
          </a:p>
          <a:p>
            <a:pPr marL="914400" marR="0" lvl="2" indent="0" algn="l" defTabSz="914400" rtl="0" eaLnBrk="1" fontAlgn="auto" latinLnBrk="0" hangingPunct="1">
              <a:lnSpc>
                <a:spcPct val="100000"/>
              </a:lnSpc>
              <a:spcBef>
                <a:spcPts val="300"/>
              </a:spcBef>
              <a:spcAft>
                <a:spcPts val="300"/>
              </a:spcAft>
              <a:buClr>
                <a:srgbClr val="00CC99"/>
              </a:buClr>
              <a:buSzPct val="76000"/>
              <a:buFontTx/>
              <a:buNone/>
              <a:tabLst/>
              <a:defRPr/>
            </a:pPr>
            <a:r>
              <a:rPr kumimoji="0" lang="en-US" sz="22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Constraints	</a:t>
            </a:r>
          </a:p>
          <a:p>
            <a:pPr marL="914400" marR="0" lvl="2" indent="0" algn="l" defTabSz="914400" rtl="0" eaLnBrk="1" fontAlgn="auto" latinLnBrk="0" hangingPunct="1">
              <a:lnSpc>
                <a:spcPct val="100000"/>
              </a:lnSpc>
              <a:spcBef>
                <a:spcPts val="300"/>
              </a:spcBef>
              <a:spcAft>
                <a:spcPts val="300"/>
              </a:spcAft>
              <a:buClr>
                <a:srgbClr val="00CC99"/>
              </a:buClr>
              <a:buSzPct val="76000"/>
              <a:buFontTx/>
              <a:buNone/>
              <a:tabLst/>
              <a:defRPr/>
            </a:pPr>
            <a:endParaRPr kumimoji="0" lang="en-US" sz="5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274320" indent="-274320" fontAlgn="auto">
              <a:spcBef>
                <a:spcPts val="200"/>
              </a:spcBef>
              <a:spcAft>
                <a:spcPts val="200"/>
              </a:spcAft>
              <a:buClr>
                <a:srgbClr val="FF0000"/>
              </a:buClr>
              <a:buSzPct val="76000"/>
              <a:buFont typeface="Wingdings" pitchFamily="2" charset="2"/>
              <a:buChar char="§"/>
              <a:defRPr/>
            </a:pPr>
            <a:r>
              <a:rPr lang="en-US" sz="2000" i="1" baseline="0" dirty="0">
                <a:solidFill>
                  <a:srgbClr val="000000"/>
                </a:solidFill>
                <a:latin typeface="Times New Roman" pitchFamily="18" charset="0"/>
                <a:cs typeface="Times New Roman" pitchFamily="18" charset="0"/>
              </a:rPr>
              <a:t>g</a:t>
            </a:r>
            <a:r>
              <a:rPr lang="en-US" sz="2000" baseline="0" dirty="0">
                <a:solidFill>
                  <a:srgbClr val="000000"/>
                </a:solidFill>
                <a:latin typeface="Times New Roman" pitchFamily="18" charset="0"/>
                <a:cs typeface="Times New Roman" pitchFamily="18" charset="0"/>
              </a:rPr>
              <a:t>(</a:t>
            </a:r>
            <a:r>
              <a:rPr lang="en-US" sz="2000" i="1" baseline="0" dirty="0">
                <a:solidFill>
                  <a:srgbClr val="000000"/>
                </a:solidFill>
                <a:latin typeface="Times New Roman" pitchFamily="18" charset="0"/>
                <a:cs typeface="Times New Roman" pitchFamily="18" charset="0"/>
              </a:rPr>
              <a:t>s, u, </a:t>
            </a:r>
            <a:r>
              <a:rPr lang="en-US" sz="2000" i="1" baseline="0" dirty="0">
                <a:solidFill>
                  <a:srgbClr val="000000"/>
                </a:solidFill>
                <a:latin typeface="Times New Roman" pitchFamily="18" charset="0"/>
                <a:cs typeface="Times New Roman" pitchFamily="18" charset="0"/>
                <a:sym typeface="Symbol"/>
              </a:rPr>
              <a:t></a:t>
            </a:r>
            <a:r>
              <a:rPr lang="en-US" sz="2000" i="1" baseline="0" dirty="0">
                <a:solidFill>
                  <a:srgbClr val="000000"/>
                </a:solidFill>
                <a:latin typeface="Times New Roman" pitchFamily="18" charset="0"/>
                <a:cs typeface="Times New Roman" pitchFamily="18" charset="0"/>
              </a:rPr>
              <a:t>; x</a:t>
            </a:r>
            <a:r>
              <a:rPr lang="en-US" sz="2000" baseline="0" dirty="0">
                <a:solidFill>
                  <a:srgbClr val="000000"/>
                </a:solidFill>
                <a:latin typeface="Times New Roman" pitchFamily="18" charset="0"/>
                <a:cs typeface="Times New Roman" pitchFamily="18" charset="0"/>
              </a:rPr>
              <a:t>)</a:t>
            </a:r>
            <a:r>
              <a:rPr lang="en-US" sz="2000" i="1" baseline="0" dirty="0">
                <a:solidFill>
                  <a:srgbClr val="000000"/>
                </a:solidFill>
                <a:latin typeface="Times New Roman" pitchFamily="18" charset="0"/>
                <a:cs typeface="Times New Roman" pitchFamily="18" charset="0"/>
              </a:rPr>
              <a:t> </a:t>
            </a:r>
            <a:r>
              <a:rPr lang="en-US" sz="2000" baseline="0" dirty="0">
                <a:solidFill>
                  <a:srgbClr val="000000"/>
                </a:solidFill>
                <a:latin typeface="Times New Roman" pitchFamily="18" charset="0"/>
                <a:cs typeface="Times New Roman" pitchFamily="18" charset="0"/>
              </a:rPr>
              <a:t>is the “cost” objective in each time period of control problem.</a:t>
            </a:r>
          </a:p>
          <a:p>
            <a:pPr marL="274320" indent="-274320" fontAlgn="auto">
              <a:spcBef>
                <a:spcPts val="200"/>
              </a:spcBef>
              <a:spcAft>
                <a:spcPts val="200"/>
              </a:spcAft>
              <a:buClr>
                <a:srgbClr val="FF0000"/>
              </a:buClr>
              <a:buSzPct val="76000"/>
              <a:buFont typeface="Wingdings" pitchFamily="2" charset="2"/>
              <a:buChar char="§"/>
              <a:defRPr/>
            </a:pPr>
            <a:r>
              <a:rPr lang="en-US" sz="2000" i="1" baseline="0" dirty="0">
                <a:solidFill>
                  <a:srgbClr val="000000"/>
                </a:solidFill>
                <a:latin typeface="Times New Roman" pitchFamily="18" charset="0"/>
                <a:cs typeface="Times New Roman" pitchFamily="18" charset="0"/>
              </a:rPr>
              <a:t>V</a:t>
            </a:r>
            <a:r>
              <a:rPr lang="en-US" sz="2000" baseline="0" dirty="0">
                <a:solidFill>
                  <a:srgbClr val="000000"/>
                </a:solidFill>
                <a:latin typeface="Times New Roman" pitchFamily="18" charset="0"/>
                <a:cs typeface="Times New Roman" pitchFamily="18" charset="0"/>
              </a:rPr>
              <a:t>(</a:t>
            </a:r>
            <a:r>
              <a:rPr lang="en-US" sz="2000" i="1" baseline="0" dirty="0">
                <a:solidFill>
                  <a:srgbClr val="000000"/>
                </a:solidFill>
                <a:latin typeface="Times New Roman" pitchFamily="18" charset="0"/>
                <a:cs typeface="Times New Roman" pitchFamily="18" charset="0"/>
              </a:rPr>
              <a:t>s; x</a:t>
            </a:r>
            <a:r>
              <a:rPr lang="en-US" sz="2000" baseline="0" dirty="0">
                <a:solidFill>
                  <a:srgbClr val="000000"/>
                </a:solidFill>
                <a:latin typeface="Times New Roman" pitchFamily="18" charset="0"/>
                <a:cs typeface="Times New Roman" pitchFamily="18" charset="0"/>
              </a:rPr>
              <a:t>)</a:t>
            </a:r>
            <a:r>
              <a:rPr lang="en-US" sz="2000" i="1" baseline="0" dirty="0">
                <a:solidFill>
                  <a:srgbClr val="000000"/>
                </a:solidFill>
                <a:latin typeface="Times New Roman" pitchFamily="18" charset="0"/>
                <a:cs typeface="Times New Roman" pitchFamily="18" charset="0"/>
              </a:rPr>
              <a:t> </a:t>
            </a:r>
            <a:r>
              <a:rPr lang="en-US" sz="2000" baseline="0" dirty="0">
                <a:solidFill>
                  <a:srgbClr val="000000"/>
                </a:solidFill>
                <a:latin typeface="Times New Roman" pitchFamily="18" charset="0"/>
                <a:cs typeface="Times New Roman" pitchFamily="18" charset="0"/>
              </a:rPr>
              <a:t>is the optimal value function for the dynamic control problem (revenue).</a:t>
            </a:r>
          </a:p>
          <a:p>
            <a:pPr marL="274320" indent="-274320" fontAlgn="auto">
              <a:spcBef>
                <a:spcPts val="200"/>
              </a:spcBef>
              <a:spcAft>
                <a:spcPts val="200"/>
              </a:spcAft>
              <a:buClr>
                <a:srgbClr val="FF0000"/>
              </a:buClr>
              <a:buSzPct val="76000"/>
              <a:buFont typeface="Wingdings" pitchFamily="2" charset="2"/>
              <a:buChar char="§"/>
              <a:defRPr/>
            </a:pPr>
            <a:r>
              <a:rPr lang="en-US" sz="2000" i="1" baseline="0" dirty="0">
                <a:solidFill>
                  <a:srgbClr val="000000"/>
                </a:solidFill>
                <a:latin typeface="Times New Roman" pitchFamily="18" charset="0"/>
                <a:cs typeface="Times New Roman" pitchFamily="18" charset="0"/>
                <a:sym typeface="Symbol"/>
              </a:rPr>
              <a:t></a:t>
            </a:r>
            <a:r>
              <a:rPr lang="en-US" sz="2000" baseline="0" dirty="0">
                <a:solidFill>
                  <a:srgbClr val="000000"/>
                </a:solidFill>
                <a:latin typeface="Times New Roman" pitchFamily="18" charset="0"/>
                <a:cs typeface="Times New Roman" pitchFamily="18" charset="0"/>
              </a:rPr>
              <a:t>  is the discount factor on previous value.</a:t>
            </a:r>
          </a:p>
          <a:p>
            <a:pPr marL="274320" indent="-274320" fontAlgn="auto">
              <a:spcBef>
                <a:spcPts val="200"/>
              </a:spcBef>
              <a:spcAft>
                <a:spcPts val="200"/>
              </a:spcAft>
              <a:buClr>
                <a:srgbClr val="FF0000"/>
              </a:buClr>
              <a:buSzPct val="76000"/>
              <a:buFont typeface="Wingdings" pitchFamily="2" charset="2"/>
              <a:buChar char="§"/>
              <a:defRPr/>
            </a:pPr>
            <a:r>
              <a:rPr lang="en-US" sz="2000" i="1" baseline="0" dirty="0" err="1">
                <a:solidFill>
                  <a:srgbClr val="000000"/>
                </a:solidFill>
                <a:latin typeface="Times New Roman" pitchFamily="18" charset="0"/>
                <a:cs typeface="Times New Roman" pitchFamily="18" charset="0"/>
              </a:rPr>
              <a:t>s</a:t>
            </a:r>
            <a:r>
              <a:rPr lang="en-US" sz="2000" i="1" dirty="0" err="1">
                <a:solidFill>
                  <a:srgbClr val="000000"/>
                </a:solidFill>
                <a:latin typeface="Times New Roman" pitchFamily="18" charset="0"/>
                <a:cs typeface="Times New Roman" pitchFamily="18" charset="0"/>
              </a:rPr>
              <a:t>t</a:t>
            </a:r>
            <a:r>
              <a:rPr lang="en-US" sz="2000" baseline="0" dirty="0">
                <a:solidFill>
                  <a:srgbClr val="000000"/>
                </a:solidFill>
                <a:latin typeface="Times New Roman" pitchFamily="18" charset="0"/>
                <a:cs typeface="Times New Roman" pitchFamily="18" charset="0"/>
              </a:rPr>
              <a:t> </a:t>
            </a:r>
            <a:r>
              <a:rPr lang="en-US" sz="2000" baseline="0" dirty="0">
                <a:solidFill>
                  <a:srgbClr val="000000"/>
                </a:solidFill>
                <a:latin typeface="Times New Roman" pitchFamily="18" charset="0"/>
                <a:ea typeface="Tahoma" pitchFamily="34" charset="0"/>
                <a:cs typeface="Times New Roman" pitchFamily="18" charset="0"/>
              </a:rPr>
              <a:t>is the control problem state variable </a:t>
            </a:r>
            <a:r>
              <a:rPr lang="en-US" sz="2000" baseline="0" dirty="0">
                <a:solidFill>
                  <a:srgbClr val="000000"/>
                </a:solidFill>
                <a:latin typeface="Times New Roman" pitchFamily="18" charset="0"/>
                <a:cs typeface="Times New Roman" pitchFamily="18" charset="0"/>
              </a:rPr>
              <a:t>at the beginning of time period </a:t>
            </a:r>
            <a:r>
              <a:rPr lang="en-US" sz="2000" i="1" baseline="0" dirty="0">
                <a:solidFill>
                  <a:srgbClr val="000000"/>
                </a:solidFill>
                <a:latin typeface="Times New Roman" pitchFamily="18" charset="0"/>
                <a:cs typeface="Times New Roman" pitchFamily="18" charset="0"/>
              </a:rPr>
              <a:t>t</a:t>
            </a:r>
            <a:r>
              <a:rPr lang="en-US" sz="2000" baseline="0" dirty="0">
                <a:solidFill>
                  <a:srgbClr val="000000"/>
                </a:solidFill>
                <a:latin typeface="Times New Roman" pitchFamily="18" charset="0"/>
                <a:cs typeface="Times New Roman" pitchFamily="18" charset="0"/>
              </a:rPr>
              <a:t> .</a:t>
            </a:r>
          </a:p>
          <a:p>
            <a:pPr marL="274320" lvl="0" indent="-274320" fontAlgn="auto">
              <a:spcBef>
                <a:spcPts val="200"/>
              </a:spcBef>
              <a:spcAft>
                <a:spcPts val="200"/>
              </a:spcAft>
              <a:buClr>
                <a:srgbClr val="FF0000"/>
              </a:buClr>
              <a:buSzPct val="76000"/>
              <a:buFont typeface="Wingdings" pitchFamily="2" charset="2"/>
              <a:buChar char="§"/>
              <a:defRPr/>
            </a:pPr>
            <a:r>
              <a:rPr lang="en-US" sz="2000" i="1" baseline="0" dirty="0" err="1">
                <a:solidFill>
                  <a:srgbClr val="000000"/>
                </a:solidFill>
                <a:latin typeface="Times New Roman" pitchFamily="18" charset="0"/>
                <a:cs typeface="Times New Roman" pitchFamily="18" charset="0"/>
              </a:rPr>
              <a:t>u</a:t>
            </a:r>
            <a:r>
              <a:rPr lang="en-US" sz="2000" i="1" dirty="0" err="1">
                <a:solidFill>
                  <a:srgbClr val="000000"/>
                </a:solidFill>
                <a:latin typeface="Times New Roman" pitchFamily="18" charset="0"/>
                <a:cs typeface="Times New Roman" pitchFamily="18" charset="0"/>
              </a:rPr>
              <a:t>t</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is the second stage decision variables.</a:t>
            </a:r>
          </a:p>
          <a:p>
            <a:pPr marL="274320" lvl="0" indent="-274320" fontAlgn="auto">
              <a:spcBef>
                <a:spcPts val="200"/>
              </a:spcBef>
              <a:spcAft>
                <a:spcPts val="200"/>
              </a:spcAft>
              <a:buClr>
                <a:srgbClr val="FF0000"/>
              </a:buClr>
              <a:buSzPct val="76000"/>
              <a:buFont typeface="Wingdings" pitchFamily="2" charset="2"/>
              <a:buChar char="§"/>
              <a:defRPr/>
            </a:pPr>
            <a:r>
              <a:rPr lang="en-US" sz="2000" i="1" baseline="0" dirty="0">
                <a:solidFill>
                  <a:srgbClr val="000000"/>
                </a:solidFill>
                <a:latin typeface="Times New Roman" pitchFamily="18" charset="0"/>
                <a:cs typeface="Times New Roman" pitchFamily="18" charset="0"/>
                <a:sym typeface="Symbol"/>
              </a:rPr>
              <a:t></a:t>
            </a:r>
            <a:r>
              <a:rPr lang="en-US" sz="2000" i="1" dirty="0">
                <a:solidFill>
                  <a:srgbClr val="000000"/>
                </a:solidFill>
                <a:latin typeface="Times New Roman" pitchFamily="18" charset="0"/>
                <a:cs typeface="Times New Roman" pitchFamily="18" charset="0"/>
              </a:rPr>
              <a:t>t</a:t>
            </a:r>
            <a:r>
              <a:rPr lang="en-US" sz="2000" baseline="0" dirty="0">
                <a:solidFill>
                  <a:srgbClr val="000000"/>
                </a:solidFill>
                <a:latin typeface="Times New Roman" pitchFamily="18" charset="0"/>
                <a:cs typeface="Times New Roman" pitchFamily="18" charset="0"/>
              </a:rPr>
              <a:t> </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is the uncertainty in system state dynamics.</a:t>
            </a:r>
          </a:p>
          <a:p>
            <a:pPr marL="274320" indent="-274320" fontAlgn="auto">
              <a:spcBef>
                <a:spcPts val="200"/>
              </a:spcBef>
              <a:spcAft>
                <a:spcPts val="200"/>
              </a:spcAft>
              <a:buClr>
                <a:srgbClr val="FF0000"/>
              </a:buClr>
              <a:buSzPct val="76000"/>
              <a:buFont typeface="Wingdings" pitchFamily="2" charset="2"/>
              <a:buChar char="§"/>
              <a:defRPr/>
            </a:pPr>
            <a:r>
              <a:rPr lang="en-US" sz="2000" i="1" baseline="0" dirty="0">
                <a:solidFill>
                  <a:srgbClr val="000000"/>
                </a:solidFill>
                <a:latin typeface="Times New Roman" pitchFamily="18" charset="0"/>
                <a:cs typeface="Times New Roman" pitchFamily="18" charset="0"/>
              </a:rPr>
              <a:t>x </a:t>
            </a:r>
            <a:r>
              <a:rPr lang="en-US" sz="2000" baseline="0" dirty="0">
                <a:solidFill>
                  <a:srgbClr val="000000"/>
                </a:solidFill>
                <a:latin typeface="Times New Roman" pitchFamily="18" charset="0"/>
                <a:cs typeface="Times New Roman" pitchFamily="18" charset="0"/>
              </a:rPr>
              <a:t>is the system design variables (parameters).</a:t>
            </a:r>
          </a:p>
          <a:p>
            <a:pPr marL="274320" marR="0" lvl="0" indent="-274320" algn="l" defTabSz="914400" rtl="0" eaLnBrk="1" fontAlgn="auto" latinLnBrk="0" hangingPunct="1">
              <a:lnSpc>
                <a:spcPct val="100000"/>
              </a:lnSpc>
              <a:spcBef>
                <a:spcPts val="200"/>
              </a:spcBef>
              <a:spcAft>
                <a:spcPts val="200"/>
              </a:spcAft>
              <a:buClr>
                <a:srgbClr val="FF0000"/>
              </a:buClr>
              <a:buSzPct val="76000"/>
              <a:buFont typeface="Wingdings" pitchFamily="2" charset="2"/>
              <a:buChar char="§"/>
              <a:tabLst/>
              <a:defRPr/>
            </a:pP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sym typeface="Symbol"/>
              </a:rPr>
              <a:t></a:t>
            </a:r>
            <a:r>
              <a:rPr kumimoji="0" lang="en-US" sz="2000" b="0" i="0" u="none" strike="noStrike" kern="1200" cap="none" spc="0" normalizeH="0" baseline="-25000" noProof="0" dirty="0">
                <a:ln>
                  <a:noFill/>
                </a:ln>
                <a:solidFill>
                  <a:srgbClr val="000000"/>
                </a:solidFill>
                <a:effectLst/>
                <a:uLnTx/>
                <a:uFillTx/>
                <a:latin typeface="Times New Roman" pitchFamily="18" charset="0"/>
                <a:ea typeface="+mn-ea"/>
                <a:cs typeface="Times New Roman" pitchFamily="18" charset="0"/>
              </a:rPr>
              <a:t>C</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is the constraint set for the control variables.</a:t>
            </a:r>
          </a:p>
          <a:p>
            <a:pPr marL="274320" marR="0" lvl="0" indent="-274320" algn="l" defTabSz="914400" rtl="0" eaLnBrk="1" fontAlgn="auto" latinLnBrk="0" hangingPunct="1">
              <a:lnSpc>
                <a:spcPct val="100000"/>
              </a:lnSpc>
              <a:spcBef>
                <a:spcPts val="200"/>
              </a:spcBef>
              <a:spcAft>
                <a:spcPts val="200"/>
              </a:spcAft>
              <a:buClr>
                <a:srgbClr val="FF0000"/>
              </a:buClr>
              <a:buSzPct val="76000"/>
              <a:buFont typeface="Wingdings" pitchFamily="2" charset="2"/>
              <a:buChar char="§"/>
              <a:tabLst/>
              <a:defRPr/>
            </a:pP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h</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t>
            </a:r>
            <a:r>
              <a:rPr kumimoji="0" lang="en-US" sz="2000" b="0" i="1"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s</a:t>
            </a:r>
            <a:r>
              <a:rPr kumimoji="0" lang="en-US" sz="2000" b="0" i="1" u="none" strike="noStrike" kern="1200" cap="none" spc="0" normalizeH="0" baseline="-25000" noProof="0" dirty="0" err="1">
                <a:ln>
                  <a:noFill/>
                </a:ln>
                <a:solidFill>
                  <a:srgbClr val="000000"/>
                </a:solidFill>
                <a:effectLst/>
                <a:uLnTx/>
                <a:uFillTx/>
                <a:latin typeface="Times New Roman" pitchFamily="18" charset="0"/>
                <a:ea typeface="+mn-ea"/>
                <a:cs typeface="Times New Roman" pitchFamily="18" charset="0"/>
              </a:rPr>
              <a:t>t</a:t>
            </a:r>
            <a:r>
              <a:rPr kumimoji="0" lang="en-US" sz="2000" b="0" i="1" u="none" strike="noStrike" kern="1200" cap="none" spc="0" normalizeH="0" baseline="-25000" noProof="0" dirty="0">
                <a:ln>
                  <a:noFill/>
                </a:ln>
                <a:solidFill>
                  <a:srgbClr val="000000"/>
                </a:solidFill>
                <a:effectLst/>
                <a:uLnTx/>
                <a:uFillTx/>
                <a:latin typeface="Times New Roman" pitchFamily="18" charset="0"/>
                <a:ea typeface="+mn-ea"/>
                <a:cs typeface="Times New Roman" pitchFamily="18" charset="0"/>
              </a:rPr>
              <a:t> </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a:t>
            </a:r>
            <a:r>
              <a:rPr kumimoji="0" lang="en-US" sz="2000" b="0" i="1"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u</a:t>
            </a:r>
            <a:r>
              <a:rPr kumimoji="0" lang="en-US" sz="2000" b="0" i="1" u="none" strike="noStrike" kern="1200" cap="none" spc="0" normalizeH="0" baseline="-25000" noProof="0" dirty="0" err="1">
                <a:ln>
                  <a:noFill/>
                </a:ln>
                <a:solidFill>
                  <a:srgbClr val="000000"/>
                </a:solidFill>
                <a:effectLst/>
                <a:uLnTx/>
                <a:uFillTx/>
                <a:latin typeface="Times New Roman" pitchFamily="18" charset="0"/>
                <a:ea typeface="+mn-ea"/>
                <a:cs typeface="Times New Roman" pitchFamily="18" charset="0"/>
              </a:rPr>
              <a:t>t</a:t>
            </a:r>
            <a:r>
              <a:rPr kumimoji="0" lang="en-US" sz="2000" b="0" i="1" u="none" strike="noStrike" kern="1200" cap="none" spc="0" normalizeH="0" baseline="-25000" noProof="0" dirty="0">
                <a:ln>
                  <a:noFill/>
                </a:ln>
                <a:solidFill>
                  <a:srgbClr val="000000"/>
                </a:solidFill>
                <a:effectLst/>
                <a:uLnTx/>
                <a:uFillTx/>
                <a:latin typeface="Times New Roman" pitchFamily="18" charset="0"/>
                <a:ea typeface="+mn-ea"/>
                <a:cs typeface="Times New Roman" pitchFamily="18" charset="0"/>
              </a:rPr>
              <a:t> </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sym typeface="Symbol"/>
              </a:rPr>
              <a:t></a:t>
            </a:r>
            <a:r>
              <a:rPr kumimoji="0" lang="en-US" sz="2000" b="0" i="1" u="none" strike="noStrike" kern="1200" cap="none" spc="0" normalizeH="0" baseline="-25000" noProof="0" dirty="0">
                <a:ln>
                  <a:noFill/>
                </a:ln>
                <a:solidFill>
                  <a:srgbClr val="000000"/>
                </a:solidFill>
                <a:effectLst/>
                <a:uLnTx/>
                <a:uFillTx/>
                <a:latin typeface="Times New Roman" pitchFamily="18" charset="0"/>
                <a:ea typeface="+mn-ea"/>
                <a:cs typeface="Times New Roman" pitchFamily="18" charset="0"/>
              </a:rPr>
              <a:t>t </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x</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is the state transition equation from time period</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t </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to</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t </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+1.</a:t>
            </a:r>
          </a:p>
          <a:p>
            <a:pPr marL="274320" marR="0" lvl="0" indent="-274320" algn="l" defTabSz="914400" rtl="0" eaLnBrk="1" fontAlgn="auto" latinLnBrk="0" hangingPunct="1">
              <a:lnSpc>
                <a:spcPct val="100000"/>
              </a:lnSpc>
              <a:spcBef>
                <a:spcPts val="300"/>
              </a:spcBef>
              <a:spcAft>
                <a:spcPts val="300"/>
              </a:spcAft>
              <a:buClr>
                <a:srgbClr val="FF0000"/>
              </a:buClr>
              <a:buSzPct val="76000"/>
              <a:buFont typeface="Wingdings" pitchFamily="2" charset="2"/>
              <a:buChar char="§"/>
              <a:tabLst/>
              <a:defRPr/>
            </a:pPr>
            <a:endParaRPr kumimoji="0" lang="en-US" sz="22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100000"/>
              </a:lnSpc>
              <a:spcBef>
                <a:spcPts val="300"/>
              </a:spcBef>
              <a:spcAft>
                <a:spcPts val="300"/>
              </a:spcAft>
              <a:buClr>
                <a:srgbClr val="FF0000"/>
              </a:buClr>
              <a:buSzPct val="76000"/>
              <a:buFont typeface="Wingdings" pitchFamily="2" charset="2"/>
              <a:buChar char="§"/>
              <a:tabLst/>
              <a:defRPr/>
            </a:pPr>
            <a:endParaRPr kumimoji="0" lang="en-US" sz="22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100000"/>
              </a:lnSpc>
              <a:spcBef>
                <a:spcPts val="300"/>
              </a:spcBef>
              <a:spcAft>
                <a:spcPts val="300"/>
              </a:spcAft>
              <a:buClr>
                <a:srgbClr val="FF0000"/>
              </a:buClr>
              <a:buSzPct val="76000"/>
              <a:buFont typeface="Wingdings" pitchFamily="2" charset="2"/>
              <a:buChar char="§"/>
              <a:tabLst/>
              <a:defRPr/>
            </a:pPr>
            <a:endParaRPr kumimoji="0" lang="en-US" sz="22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100000"/>
              </a:lnSpc>
              <a:spcBef>
                <a:spcPts val="300"/>
              </a:spcBef>
              <a:spcAft>
                <a:spcPts val="300"/>
              </a:spcAft>
              <a:buClr>
                <a:srgbClr val="FF0000"/>
              </a:buClr>
              <a:buSzPct val="76000"/>
              <a:buFont typeface="Wingdings" pitchFamily="2" charset="2"/>
              <a:buChar char="§"/>
              <a:tabLst/>
              <a:defRPr/>
            </a:pPr>
            <a:endParaRPr kumimoji="0" lang="en-US" sz="22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100000"/>
              </a:lnSpc>
              <a:spcBef>
                <a:spcPts val="300"/>
              </a:spcBef>
              <a:spcAft>
                <a:spcPts val="300"/>
              </a:spcAft>
              <a:buClr>
                <a:srgbClr val="00CC99"/>
              </a:buClr>
              <a:buSzPct val="76000"/>
              <a:buFontTx/>
              <a:buNone/>
              <a:tabLst/>
              <a:defRPr/>
            </a:pPr>
            <a:endParaRPr kumimoji="0" lang="en-US" sz="22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100000"/>
              </a:lnSpc>
              <a:spcBef>
                <a:spcPts val="300"/>
              </a:spcBef>
              <a:spcAft>
                <a:spcPts val="300"/>
              </a:spcAft>
              <a:buClr>
                <a:srgbClr val="00CC99"/>
              </a:buClr>
              <a:buSzPct val="76000"/>
              <a:buFontTx/>
              <a:buNone/>
              <a:tabLst/>
              <a:defRPr/>
            </a:pPr>
            <a:endParaRPr kumimoji="0" lang="en-US" sz="22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100000"/>
              </a:lnSpc>
              <a:spcBef>
                <a:spcPts val="300"/>
              </a:spcBef>
              <a:spcAft>
                <a:spcPts val="300"/>
              </a:spcAft>
              <a:buClr>
                <a:srgbClr val="00CC99"/>
              </a:buClr>
              <a:buSzPct val="76000"/>
              <a:buFont typeface="Wingdings 3"/>
              <a:buNone/>
              <a:tabLst/>
              <a:defRPr/>
            </a:pPr>
            <a:r>
              <a:rPr kumimoji="0" lang="en-US" sz="22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a:t>
            </a:r>
          </a:p>
        </p:txBody>
      </p:sp>
      <p:graphicFrame>
        <p:nvGraphicFramePr>
          <p:cNvPr id="6" name="Object 5"/>
          <p:cNvGraphicFramePr>
            <a:graphicFrameLocks noChangeAspect="1"/>
          </p:cNvGraphicFramePr>
          <p:nvPr>
            <p:extLst>
              <p:ext uri="{D42A27DB-BD31-4B8C-83A1-F6EECF244321}">
                <p14:modId xmlns:p14="http://schemas.microsoft.com/office/powerpoint/2010/main" val="3863309023"/>
              </p:ext>
            </p:extLst>
          </p:nvPr>
        </p:nvGraphicFramePr>
        <p:xfrm>
          <a:off x="1892300" y="1138238"/>
          <a:ext cx="5334000" cy="457200"/>
        </p:xfrm>
        <a:graphic>
          <a:graphicData uri="http://schemas.openxmlformats.org/presentationml/2006/ole">
            <mc:AlternateContent xmlns:mc="http://schemas.openxmlformats.org/markup-compatibility/2006">
              <mc:Choice xmlns:v="urn:schemas-microsoft-com:vml" Requires="v">
                <p:oleObj name="Equation" r:id="rId3" imgW="2666880" imgH="228600" progId="Equation.3">
                  <p:embed/>
                </p:oleObj>
              </mc:Choice>
              <mc:Fallback>
                <p:oleObj name="Equation" r:id="rId3" imgW="2666880" imgH="228600" progId="Equation.3">
                  <p:embed/>
                  <p:pic>
                    <p:nvPicPr>
                      <p:cNvPr id="6" name="Object 5"/>
                      <p:cNvPicPr>
                        <a:picLocks noChangeAspect="1" noChangeArrowheads="1"/>
                      </p:cNvPicPr>
                      <p:nvPr/>
                    </p:nvPicPr>
                    <p:blipFill>
                      <a:blip r:embed="rId4"/>
                      <a:srcRect/>
                      <a:stretch>
                        <a:fillRect/>
                      </a:stretch>
                    </p:blipFill>
                    <p:spPr bwMode="auto">
                      <a:xfrm>
                        <a:off x="1892300" y="1138238"/>
                        <a:ext cx="5334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71115381"/>
              </p:ext>
            </p:extLst>
          </p:nvPr>
        </p:nvGraphicFramePr>
        <p:xfrm>
          <a:off x="3162300" y="1836738"/>
          <a:ext cx="2335213" cy="885825"/>
        </p:xfrm>
        <a:graphic>
          <a:graphicData uri="http://schemas.openxmlformats.org/presentationml/2006/ole">
            <mc:AlternateContent xmlns:mc="http://schemas.openxmlformats.org/markup-compatibility/2006">
              <mc:Choice xmlns:v="urn:schemas-microsoft-com:vml" Requires="v">
                <p:oleObj name="Equation" r:id="rId5" imgW="1206360" imgH="457200" progId="Equation.3">
                  <p:embed/>
                </p:oleObj>
              </mc:Choice>
              <mc:Fallback>
                <p:oleObj name="Equation" r:id="rId5" imgW="1206360" imgH="457200" progId="Equation.3">
                  <p:embed/>
                  <p:pic>
                    <p:nvPicPr>
                      <p:cNvPr id="7" name="Object 6"/>
                      <p:cNvPicPr>
                        <a:picLocks noChangeAspect="1" noChangeArrowheads="1"/>
                      </p:cNvPicPr>
                      <p:nvPr/>
                    </p:nvPicPr>
                    <p:blipFill>
                      <a:blip r:embed="rId6"/>
                      <a:srcRect/>
                      <a:stretch>
                        <a:fillRect/>
                      </a:stretch>
                    </p:blipFill>
                    <p:spPr bwMode="auto">
                      <a:xfrm>
                        <a:off x="3162300" y="1836738"/>
                        <a:ext cx="2335213"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5867400" y="6096000"/>
            <a:ext cx="3048000" cy="348813"/>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457200" y="575734"/>
            <a:ext cx="7457499" cy="32952"/>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18" name="Slide Number Placeholder 3"/>
          <p:cNvSpPr txBox="1">
            <a:spLocks noGrp="1"/>
          </p:cNvSpPr>
          <p:nvPr/>
        </p:nvSpPr>
        <p:spPr bwMode="auto">
          <a:xfrm>
            <a:off x="8636000" y="6270407"/>
            <a:ext cx="508000" cy="428625"/>
          </a:xfrm>
          <a:prstGeom prst="rect">
            <a:avLst/>
          </a:prstGeom>
          <a:noFill/>
          <a:ln w="9525">
            <a:noFill/>
            <a:miter lim="800000"/>
            <a:headEnd/>
            <a:tailEnd/>
          </a:ln>
        </p:spPr>
        <p:txBody>
          <a:bodyPr lIns="86493" tIns="43247" rIns="86493" bIns="43247"/>
          <a:lstStyle/>
          <a:p>
            <a:pPr algn="r" defTabSz="865188" eaLnBrk="0" hangingPunct="0"/>
            <a:fld id="{ED1A1549-EA26-4585-8DAC-41E6A184EAD8}" type="slidenum">
              <a:rPr lang="en-US" sz="1700" baseline="0" smtClean="0">
                <a:solidFill>
                  <a:srgbClr val="0000CC"/>
                </a:solidFill>
                <a:latin typeface="Times New Roman" pitchFamily="18" charset="0"/>
              </a:rPr>
              <a:t>19</a:t>
            </a:fld>
            <a:endParaRPr lang="en-US" sz="1700" baseline="0" dirty="0">
              <a:solidFill>
                <a:srgbClr val="0000CC"/>
              </a:solidFill>
              <a:latin typeface="Times New Roman" pitchFamily="18" charset="0"/>
            </a:endParaRPr>
          </a:p>
        </p:txBody>
      </p:sp>
      <p:sp>
        <p:nvSpPr>
          <p:cNvPr id="19" name="Rectangle 18"/>
          <p:cNvSpPr/>
          <p:nvPr/>
        </p:nvSpPr>
        <p:spPr>
          <a:xfrm>
            <a:off x="6673814" y="1817985"/>
            <a:ext cx="2481770" cy="461665"/>
          </a:xfrm>
          <a:prstGeom prst="rect">
            <a:avLst/>
          </a:prstGeom>
        </p:spPr>
        <p:txBody>
          <a:bodyPr wrap="none">
            <a:spAutoFit/>
          </a:bodyPr>
          <a:lstStyle/>
          <a:p>
            <a:r>
              <a:rPr lang="en-US" baseline="0" dirty="0">
                <a:solidFill>
                  <a:srgbClr val="FF0000"/>
                </a:solidFill>
                <a:latin typeface="Times New Roman" pitchFamily="18" charset="0"/>
              </a:rPr>
              <a:t>Chen et al. (2017) </a:t>
            </a:r>
            <a:endParaRPr lang="en-US" dirty="0">
              <a:solidFill>
                <a:srgbClr val="FF0000"/>
              </a:solidFill>
            </a:endParaRPr>
          </a:p>
        </p:txBody>
      </p:sp>
      <p:cxnSp>
        <p:nvCxnSpPr>
          <p:cNvPr id="22" name="Straight Connector 21">
            <a:extLst>
              <a:ext uri="{FF2B5EF4-FFF2-40B4-BE49-F238E27FC236}">
                <a16:creationId xmlns:a16="http://schemas.microsoft.com/office/drawing/2014/main" id="{5A5AD0C9-7890-4F49-961C-8418C8448C2C}"/>
              </a:ext>
            </a:extLst>
          </p:cNvPr>
          <p:cNvCxnSpPr/>
          <p:nvPr/>
        </p:nvCxnSpPr>
        <p:spPr bwMode="auto">
          <a:xfrm>
            <a:off x="4114800" y="1613632"/>
            <a:ext cx="13716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8EB5C7E6-1423-467E-AB54-0764B82A5B15}"/>
              </a:ext>
            </a:extLst>
          </p:cNvPr>
          <p:cNvCxnSpPr/>
          <p:nvPr/>
        </p:nvCxnSpPr>
        <p:spPr bwMode="auto">
          <a:xfrm>
            <a:off x="5867400" y="1613632"/>
            <a:ext cx="12954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24" name="Oval 23">
            <a:extLst>
              <a:ext uri="{FF2B5EF4-FFF2-40B4-BE49-F238E27FC236}">
                <a16:creationId xmlns:a16="http://schemas.microsoft.com/office/drawing/2014/main" id="{3E471FEE-6015-4AA8-9865-4CE8A4BBDC5B}"/>
              </a:ext>
            </a:extLst>
          </p:cNvPr>
          <p:cNvSpPr/>
          <p:nvPr/>
        </p:nvSpPr>
        <p:spPr bwMode="auto">
          <a:xfrm>
            <a:off x="5867400" y="1185334"/>
            <a:ext cx="228600" cy="381000"/>
          </a:xfrm>
          <a:prstGeom prst="ellipse">
            <a:avLst/>
          </a:prstGeom>
          <a:noFill/>
          <a:ln w="19050"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a:ln>
                <a:noFill/>
              </a:ln>
              <a:solidFill>
                <a:srgbClr val="710451"/>
              </a:solidFill>
              <a:effectLst/>
              <a:latin typeface="Bookman Old Style Bold" charset="0"/>
            </a:endParaRPr>
          </a:p>
        </p:txBody>
      </p:sp>
      <p:cxnSp>
        <p:nvCxnSpPr>
          <p:cNvPr id="25" name="Straight Arrow Connector 24">
            <a:extLst>
              <a:ext uri="{FF2B5EF4-FFF2-40B4-BE49-F238E27FC236}">
                <a16:creationId xmlns:a16="http://schemas.microsoft.com/office/drawing/2014/main" id="{DF61CEAF-4F3F-468E-9E01-7B3C5046121E}"/>
              </a:ext>
            </a:extLst>
          </p:cNvPr>
          <p:cNvCxnSpPr/>
          <p:nvPr/>
        </p:nvCxnSpPr>
        <p:spPr bwMode="auto">
          <a:xfrm>
            <a:off x="4335426" y="992929"/>
            <a:ext cx="76200" cy="2286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26" name="Straight Arrow Connector 25">
            <a:extLst>
              <a:ext uri="{FF2B5EF4-FFF2-40B4-BE49-F238E27FC236}">
                <a16:creationId xmlns:a16="http://schemas.microsoft.com/office/drawing/2014/main" id="{BDE7DEB6-9A78-48E0-AE60-A1293C17EB5B}"/>
              </a:ext>
            </a:extLst>
          </p:cNvPr>
          <p:cNvCxnSpPr/>
          <p:nvPr/>
        </p:nvCxnSpPr>
        <p:spPr bwMode="auto">
          <a:xfrm flipH="1">
            <a:off x="4762500" y="956734"/>
            <a:ext cx="76200" cy="275898"/>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27" name="Straight Arrow Connector 26">
            <a:extLst>
              <a:ext uri="{FF2B5EF4-FFF2-40B4-BE49-F238E27FC236}">
                <a16:creationId xmlns:a16="http://schemas.microsoft.com/office/drawing/2014/main" id="{4B9A7BFD-B8DD-4AF5-BCFF-93CBAB959507}"/>
              </a:ext>
            </a:extLst>
          </p:cNvPr>
          <p:cNvCxnSpPr/>
          <p:nvPr/>
        </p:nvCxnSpPr>
        <p:spPr bwMode="auto">
          <a:xfrm flipH="1">
            <a:off x="5410200" y="956734"/>
            <a:ext cx="76200" cy="2286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28" name="Straight Arrow Connector 27">
            <a:extLst>
              <a:ext uri="{FF2B5EF4-FFF2-40B4-BE49-F238E27FC236}">
                <a16:creationId xmlns:a16="http://schemas.microsoft.com/office/drawing/2014/main" id="{E94A5131-8D93-4E47-9906-4495990B759E}"/>
              </a:ext>
            </a:extLst>
          </p:cNvPr>
          <p:cNvCxnSpPr/>
          <p:nvPr/>
        </p:nvCxnSpPr>
        <p:spPr bwMode="auto">
          <a:xfrm>
            <a:off x="5105400" y="956734"/>
            <a:ext cx="0" cy="275898"/>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491695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Right)">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2"/>
                                        </p:tgtEl>
                                        <p:attrNameLst>
                                          <p:attrName>style.visibility</p:attrName>
                                        </p:attrNameLst>
                                      </p:cBhvr>
                                      <p:to>
                                        <p:strVal val="hidden"/>
                                      </p:to>
                                    </p:set>
                                  </p:childTnLst>
                                </p:cTn>
                              </p:par>
                              <p:par>
                                <p:cTn id="12" presetID="18" presetClass="entr" presetSubtype="6"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strips(downRight)">
                                      <p:cBhvr>
                                        <p:cTn id="14" dur="10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4"/>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2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8"/>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E1F99CEC-77D6-4D75-BBC2-5F2257FF94FC}" type="slidenum">
              <a:rPr lang="en-US" sz="1700" baseline="0" smtClean="0">
                <a:solidFill>
                  <a:srgbClr val="0000CC"/>
                </a:solidFill>
                <a:latin typeface="Times New Roman" pitchFamily="18" charset="0"/>
              </a:rPr>
              <a:t>2</a:t>
            </a:fld>
            <a:endParaRPr lang="en-US" sz="1700" baseline="0" dirty="0">
              <a:solidFill>
                <a:srgbClr val="0000CC"/>
              </a:solidFill>
              <a:latin typeface="Times New Roman" pitchFamily="18" charset="0"/>
            </a:endParaRPr>
          </a:p>
        </p:txBody>
      </p:sp>
      <p:sp>
        <p:nvSpPr>
          <p:cNvPr id="20483" name="Rectangle 2"/>
          <p:cNvSpPr>
            <a:spLocks noChangeArrowheads="1"/>
          </p:cNvSpPr>
          <p:nvPr/>
        </p:nvSpPr>
        <p:spPr bwMode="auto">
          <a:xfrm>
            <a:off x="1143000" y="513306"/>
            <a:ext cx="6535737" cy="558800"/>
          </a:xfrm>
          <a:prstGeom prst="rect">
            <a:avLst/>
          </a:prstGeom>
          <a:noFill/>
          <a:ln w="12700">
            <a:noFill/>
            <a:miter lim="800000"/>
            <a:headEnd/>
            <a:tailEnd/>
          </a:ln>
        </p:spPr>
        <p:txBody>
          <a:bodyPr lIns="85593" tIns="42045" rIns="85593" bIns="42045" anchor="ctr"/>
          <a:lstStyle/>
          <a:p>
            <a:pPr algn="ctr" defTabSz="865188" eaLnBrk="0" hangingPunct="0"/>
            <a:r>
              <a:rPr lang="en-US" sz="3200" b="1" baseline="0" dirty="0">
                <a:solidFill>
                  <a:srgbClr val="333399"/>
                </a:solidFill>
                <a:latin typeface="Times New Roman" pitchFamily="18" charset="0"/>
              </a:rPr>
              <a:t>Presentation Outline</a:t>
            </a:r>
          </a:p>
        </p:txBody>
      </p:sp>
      <p:sp>
        <p:nvSpPr>
          <p:cNvPr id="20484" name="Rectangle 3"/>
          <p:cNvSpPr>
            <a:spLocks noGrp="1" noChangeArrowheads="1"/>
          </p:cNvSpPr>
          <p:nvPr>
            <p:ph sz="half" idx="1"/>
          </p:nvPr>
        </p:nvSpPr>
        <p:spPr>
          <a:xfrm>
            <a:off x="609601" y="1148599"/>
            <a:ext cx="4267199" cy="4864851"/>
          </a:xfrm>
        </p:spPr>
        <p:txBody>
          <a:bodyPr>
            <a:noAutofit/>
          </a:bodyPr>
          <a:lstStyle/>
          <a:p>
            <a:pPr eaLnBrk="1" hangingPunct="1">
              <a:buClr>
                <a:schemeClr val="accent1"/>
              </a:buClr>
              <a:buFont typeface="Wingdings" pitchFamily="2" charset="2"/>
              <a:buChar char="Ø"/>
            </a:pPr>
            <a:r>
              <a:rPr lang="en-US" sz="1800" b="1" dirty="0">
                <a:solidFill>
                  <a:srgbClr val="FF0000"/>
                </a:solidFill>
                <a:latin typeface="Times New Roman" pitchFamily="18" charset="0"/>
              </a:rPr>
              <a:t>Problem Definition</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Dissertation Contribution</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Summary of Proposal</a:t>
            </a:r>
          </a:p>
          <a:p>
            <a:pPr eaLnBrk="1" hangingPunct="1">
              <a:buClr>
                <a:schemeClr val="accent1"/>
              </a:buClr>
              <a:buFont typeface="Wingdings" pitchFamily="2" charset="2"/>
              <a:buChar char="Ø"/>
            </a:pPr>
            <a:endParaRPr lang="en-US" altLang="zh-CN" sz="1800" dirty="0">
              <a:latin typeface="Times New Roman" pitchFamily="18" charset="0"/>
            </a:endParaRPr>
          </a:p>
          <a:p>
            <a:pPr>
              <a:buClr>
                <a:schemeClr val="accent1"/>
              </a:buClr>
              <a:buFont typeface="Wingdings" pitchFamily="2" charset="2"/>
              <a:buChar char="Ø"/>
            </a:pPr>
            <a:r>
              <a:rPr lang="en-US" altLang="zh-CN" sz="1800" dirty="0">
                <a:latin typeface="Times New Roman" pitchFamily="18" charset="0"/>
              </a:rPr>
              <a:t>Post-Proposal Research Contribution</a:t>
            </a:r>
          </a:p>
          <a:p>
            <a:pPr>
              <a:buClr>
                <a:schemeClr val="accent1"/>
              </a:buClr>
              <a:buFont typeface="Wingdings" pitchFamily="2" charset="2"/>
              <a:buChar char="Ø"/>
            </a:pPr>
            <a:endParaRPr lang="en-US" altLang="zh-CN" sz="1800" dirty="0">
              <a:latin typeface="Times New Roman" pitchFamily="18" charset="0"/>
            </a:endParaRPr>
          </a:p>
          <a:p>
            <a:pPr>
              <a:buClr>
                <a:schemeClr val="accent1"/>
              </a:buClr>
              <a:buFont typeface="Wingdings" pitchFamily="2" charset="2"/>
              <a:buChar char="Ø"/>
            </a:pPr>
            <a:r>
              <a:rPr lang="en-US" sz="1800" dirty="0">
                <a:latin typeface="Times New Roman" pitchFamily="18" charset="0"/>
              </a:rPr>
              <a:t>A Two-Stage Design and Analysis of Computer Experiments (DACE) Approach</a:t>
            </a:r>
          </a:p>
          <a:p>
            <a:pPr>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Experimental Results</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Future Work </a:t>
            </a:r>
          </a:p>
        </p:txBody>
      </p:sp>
      <p:pic>
        <p:nvPicPr>
          <p:cNvPr id="13" name="Content Placeholder 12"/>
          <p:cNvPicPr>
            <a:picLocks noGrp="1" noChangeAspect="1"/>
          </p:cNvPicPr>
          <p:nvPr>
            <p:ph sz="half" idx="2"/>
          </p:nvPr>
        </p:nvPicPr>
        <p:blipFill>
          <a:blip r:embed="rId3"/>
          <a:stretch>
            <a:fillRect/>
          </a:stretch>
        </p:blipFill>
        <p:spPr>
          <a:xfrm>
            <a:off x="5310021" y="1140842"/>
            <a:ext cx="3813926" cy="4439703"/>
          </a:xfrm>
          <a:prstGeom prst="rect">
            <a:avLst/>
          </a:prstGeom>
        </p:spPr>
      </p:pic>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7" name="Straight Connector 16"/>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4689642" y="5668995"/>
            <a:ext cx="4486442"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Source:  https://www.pinterest.com/berat3854/solar/</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20484">
                                            <p:txEl>
                                              <p:pRg st="0" end="0"/>
                                            </p:txEl>
                                          </p:spTgt>
                                        </p:tgtEl>
                                        <p:attrNameLst>
                                          <p:attrName>style.visibility</p:attrName>
                                        </p:attrNameLst>
                                      </p:cBhvr>
                                      <p:to>
                                        <p:strVal val="visible"/>
                                      </p:to>
                                    </p:set>
                                    <p:animEffect transition="in" filter="barn(inVertical)">
                                      <p:cBhvr>
                                        <p:cTn id="13" dur="500"/>
                                        <p:tgtEl>
                                          <p:spTgt spid="20484">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0484">
                                            <p:txEl>
                                              <p:pRg st="2" end="2"/>
                                            </p:txEl>
                                          </p:spTgt>
                                        </p:tgtEl>
                                        <p:attrNameLst>
                                          <p:attrName>style.visibility</p:attrName>
                                        </p:attrNameLst>
                                      </p:cBhvr>
                                      <p:to>
                                        <p:strVal val="visible"/>
                                      </p:to>
                                    </p:set>
                                    <p:animEffect transition="in" filter="barn(inVertical)">
                                      <p:cBhvr>
                                        <p:cTn id="16" dur="500"/>
                                        <p:tgtEl>
                                          <p:spTgt spid="20484">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0484">
                                            <p:txEl>
                                              <p:pRg st="4" end="4"/>
                                            </p:txEl>
                                          </p:spTgt>
                                        </p:tgtEl>
                                        <p:attrNameLst>
                                          <p:attrName>style.visibility</p:attrName>
                                        </p:attrNameLst>
                                      </p:cBhvr>
                                      <p:to>
                                        <p:strVal val="visible"/>
                                      </p:to>
                                    </p:set>
                                    <p:animEffect transition="in" filter="barn(inVertical)">
                                      <p:cBhvr>
                                        <p:cTn id="19" dur="500"/>
                                        <p:tgtEl>
                                          <p:spTgt spid="2048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0484">
                                            <p:txEl>
                                              <p:pRg st="6" end="6"/>
                                            </p:txEl>
                                          </p:spTgt>
                                        </p:tgtEl>
                                        <p:attrNameLst>
                                          <p:attrName>style.visibility</p:attrName>
                                        </p:attrNameLst>
                                      </p:cBhvr>
                                      <p:to>
                                        <p:strVal val="visible"/>
                                      </p:to>
                                    </p:set>
                                    <p:animEffect transition="in" filter="barn(inVertical)">
                                      <p:cBhvr>
                                        <p:cTn id="22" dur="500"/>
                                        <p:tgtEl>
                                          <p:spTgt spid="20484">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0484">
                                            <p:txEl>
                                              <p:pRg st="8" end="8"/>
                                            </p:txEl>
                                          </p:spTgt>
                                        </p:tgtEl>
                                        <p:attrNameLst>
                                          <p:attrName>style.visibility</p:attrName>
                                        </p:attrNameLst>
                                      </p:cBhvr>
                                      <p:to>
                                        <p:strVal val="visible"/>
                                      </p:to>
                                    </p:set>
                                    <p:animEffect transition="in" filter="barn(inVertical)">
                                      <p:cBhvr>
                                        <p:cTn id="25" dur="500"/>
                                        <p:tgtEl>
                                          <p:spTgt spid="20484">
                                            <p:txEl>
                                              <p:pRg st="8" end="8"/>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0484">
                                            <p:txEl>
                                              <p:pRg st="10" end="10"/>
                                            </p:txEl>
                                          </p:spTgt>
                                        </p:tgtEl>
                                        <p:attrNameLst>
                                          <p:attrName>style.visibility</p:attrName>
                                        </p:attrNameLst>
                                      </p:cBhvr>
                                      <p:to>
                                        <p:strVal val="visible"/>
                                      </p:to>
                                    </p:set>
                                    <p:animEffect transition="in" filter="barn(inVertical)">
                                      <p:cBhvr>
                                        <p:cTn id="28" dur="500"/>
                                        <p:tgtEl>
                                          <p:spTgt spid="20484">
                                            <p:txEl>
                                              <p:pRg st="10" end="10"/>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0484">
                                            <p:txEl>
                                              <p:pRg st="12" end="12"/>
                                            </p:txEl>
                                          </p:spTgt>
                                        </p:tgtEl>
                                        <p:attrNameLst>
                                          <p:attrName>style.visibility</p:attrName>
                                        </p:attrNameLst>
                                      </p:cBhvr>
                                      <p:to>
                                        <p:strVal val="visible"/>
                                      </p:to>
                                    </p:set>
                                    <p:animEffect transition="in" filter="barn(inVertical)">
                                      <p:cBhvr>
                                        <p:cTn id="31" dur="500"/>
                                        <p:tgtEl>
                                          <p:spTgt spid="2048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467"/>
            <a:ext cx="9144000" cy="799207"/>
          </a:xfrm>
        </p:spPr>
        <p:txBody>
          <a:bodyPr>
            <a:normAutofit/>
          </a:bodyPr>
          <a:lstStyle/>
          <a:p>
            <a:pPr algn="l"/>
            <a:r>
              <a:rPr lang="en-US" sz="3200" b="1" dirty="0">
                <a:solidFill>
                  <a:schemeClr val="accent6"/>
                </a:solidFill>
                <a:latin typeface="Times New Roman" pitchFamily="18" charset="0"/>
                <a:cs typeface="Times New Roman" pitchFamily="18" charset="0"/>
              </a:rPr>
              <a:t>DP Formulation for PHEV </a:t>
            </a:r>
            <a:r>
              <a:rPr lang="en-US" sz="3200" dirty="0">
                <a:solidFill>
                  <a:schemeClr val="accent6"/>
                </a:solidFill>
                <a:latin typeface="Times New Roman" pitchFamily="18" charset="0"/>
                <a:cs typeface="Times New Roman" pitchFamily="18" charset="0"/>
              </a:rPr>
              <a:t>Charging </a:t>
            </a:r>
            <a:r>
              <a:rPr lang="en-US" sz="3200" b="1" dirty="0">
                <a:solidFill>
                  <a:schemeClr val="accent6"/>
                </a:solidFill>
                <a:latin typeface="Times New Roman" pitchFamily="18" charset="0"/>
                <a:cs typeface="Times New Roman" pitchFamily="18" charset="0"/>
              </a:rPr>
              <a:t>Stations</a:t>
            </a: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5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56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560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561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561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561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561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561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5620"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5684" name="Rectangle 8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3" name="Rectangle 1027"/>
          <p:cNvSpPr txBox="1">
            <a:spLocks noChangeArrowheads="1"/>
          </p:cNvSpPr>
          <p:nvPr/>
        </p:nvSpPr>
        <p:spPr bwMode="auto">
          <a:xfrm>
            <a:off x="286987" y="685800"/>
            <a:ext cx="9144000" cy="5257800"/>
          </a:xfrm>
          <a:prstGeom prst="rect">
            <a:avLst/>
          </a:prstGeom>
          <a:noFill/>
          <a:ln w="12700">
            <a:noFill/>
            <a:miter lim="800000"/>
            <a:headEnd/>
            <a:tailEnd/>
          </a:ln>
        </p:spPr>
        <p:txBody>
          <a:bodyPr vert="horz" wrap="square" lIns="85593" tIns="42045" rIns="85593" bIns="42045" numCol="1" anchor="t" anchorCtr="0" compatLnSpc="1">
            <a:prstTxWarp prst="textNoShape">
              <a:avLst/>
            </a:prstTxWarp>
          </a:bodyPr>
          <a:lstStyle/>
          <a:p>
            <a:pPr marL="324349" marR="0" lvl="0" indent="-324349" algn="l" defTabSz="914400" rtl="0" eaLnBrk="1" fontAlgn="base" latinLnBrk="0" hangingPunct="1">
              <a:lnSpc>
                <a:spcPct val="100000"/>
              </a:lnSpc>
              <a:spcBef>
                <a:spcPts val="600"/>
              </a:spcBef>
              <a:spcAft>
                <a:spcPts val="600"/>
              </a:spcAft>
              <a:buClr>
                <a:srgbClr val="000000"/>
              </a:buClr>
              <a:buSzTx/>
              <a:buFontTx/>
              <a:buNone/>
              <a:tabLst/>
              <a:defRPr/>
            </a:pPr>
            <a:r>
              <a:rPr kumimoji="0" lang="en-US" sz="2000" b="1" i="0" u="sng" strike="noStrike" kern="0" cap="none" spc="0" normalizeH="0" baseline="0" noProof="0" dirty="0">
                <a:ln>
                  <a:noFill/>
                </a:ln>
                <a:solidFill>
                  <a:srgbClr val="2D2DB9">
                    <a:lumMod val="50000"/>
                  </a:srgbClr>
                </a:solidFill>
                <a:effectLst/>
                <a:uLnTx/>
                <a:uFillTx/>
                <a:latin typeface="Times New Roman" pitchFamily="18" charset="0"/>
                <a:ea typeface="+mn-ea"/>
                <a:cs typeface="Times New Roman" pitchFamily="18" charset="0"/>
              </a:rPr>
              <a:t>Given a system design (</a:t>
            </a:r>
            <a:r>
              <a:rPr kumimoji="0" lang="en-US" sz="2000" b="1" i="1" u="sng" strike="noStrike" kern="0" cap="none" spc="0" normalizeH="0" baseline="0" noProof="0" dirty="0">
                <a:ln>
                  <a:noFill/>
                </a:ln>
                <a:solidFill>
                  <a:srgbClr val="2D2DB9">
                    <a:lumMod val="50000"/>
                  </a:srgbClr>
                </a:solidFill>
                <a:effectLst/>
                <a:uLnTx/>
                <a:uFillTx/>
                <a:latin typeface="Times New Roman" pitchFamily="18" charset="0"/>
                <a:ea typeface="+mn-ea"/>
                <a:cs typeface="Times New Roman" pitchFamily="18" charset="0"/>
              </a:rPr>
              <a:t>x</a:t>
            </a:r>
            <a:r>
              <a:rPr kumimoji="0" lang="en-US" sz="2000" b="1" i="0" u="sng" strike="noStrike" kern="0" cap="none" spc="0" normalizeH="0" baseline="0" noProof="0" dirty="0">
                <a:ln>
                  <a:noFill/>
                </a:ln>
                <a:solidFill>
                  <a:srgbClr val="2D2DB9">
                    <a:lumMod val="50000"/>
                  </a:srgbClr>
                </a:solidFill>
                <a:effectLst/>
                <a:uLnTx/>
                <a:uFillTx/>
                <a:latin typeface="Times New Roman" pitchFamily="18" charset="0"/>
                <a:ea typeface="+mn-ea"/>
                <a:cs typeface="Times New Roman" pitchFamily="18" charset="0"/>
              </a:rPr>
              <a:t>), the control problem has:</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2000" b="1" i="0" u="none" strike="noStrike" kern="0" cap="none" spc="0" normalizeH="0" baseline="0" noProof="0" dirty="0">
                <a:ln>
                  <a:noFill/>
                </a:ln>
                <a:solidFill>
                  <a:srgbClr val="A50021"/>
                </a:solidFill>
                <a:effectLst/>
                <a:uLnTx/>
                <a:uFillTx/>
                <a:latin typeface="Times New Roman" pitchFamily="18" charset="0"/>
                <a:ea typeface="+mn-ea"/>
                <a:cs typeface="Times New Roman" pitchFamily="18" charset="0"/>
              </a:rPr>
              <a:t>State variables</a:t>
            </a:r>
            <a:r>
              <a:rPr kumimoji="0" lang="en-US" sz="2000" b="0" i="0" u="none" strike="noStrike" kern="0" cap="none" spc="0" normalizeH="0" baseline="0" noProof="0" dirty="0">
                <a:ln>
                  <a:noFill/>
                </a:ln>
                <a:solidFill>
                  <a:srgbClr val="A50021"/>
                </a:solidFill>
                <a:effectLst/>
                <a:uLnTx/>
                <a:uFillTx/>
                <a:latin typeface="Times New Roman" pitchFamily="18" charset="0"/>
                <a:ea typeface="+mn-ea"/>
                <a:cs typeface="Times New Roman" pitchFamily="18" charset="0"/>
              </a:rPr>
              <a:t> in time period </a:t>
            </a:r>
            <a:r>
              <a:rPr kumimoji="0" lang="en-US" sz="2000" b="0" i="1" u="none" strike="noStrike" kern="0" cap="none" spc="0" normalizeH="0" baseline="0" noProof="0" dirty="0">
                <a:ln>
                  <a:noFill/>
                </a:ln>
                <a:solidFill>
                  <a:srgbClr val="A50021"/>
                </a:solidFill>
                <a:effectLst/>
                <a:uLnTx/>
                <a:uFillTx/>
                <a:latin typeface="Times New Roman" pitchFamily="18" charset="0"/>
                <a:ea typeface="+mn-ea"/>
                <a:cs typeface="Times New Roman" pitchFamily="18" charset="0"/>
              </a:rPr>
              <a:t>t</a:t>
            </a:r>
            <a:r>
              <a:rPr kumimoji="0" lang="en-US" sz="2000" b="1" i="0" u="none" strike="noStrike" kern="0" cap="none" spc="0" normalizeH="0" baseline="0" noProof="0" dirty="0">
                <a:ln>
                  <a:noFill/>
                </a:ln>
                <a:solidFill>
                  <a:srgbClr val="A50021"/>
                </a:solidFill>
                <a:effectLst/>
                <a:uLnTx/>
                <a:uFillTx/>
                <a:latin typeface="Times New Roman" pitchFamily="18" charset="0"/>
                <a:ea typeface="+mn-ea"/>
                <a:cs typeface="Times New Roman" pitchFamily="18" charset="0"/>
              </a:rPr>
              <a:t> : </a:t>
            </a:r>
            <a:r>
              <a:rPr kumimoji="0" lang="en-US" sz="20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Initial Battery Level	</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2000" b="1" i="0" u="none" strike="noStrike" kern="0" cap="none" spc="0" normalizeH="0" baseline="0" noProof="0" dirty="0">
                <a:ln>
                  <a:noFill/>
                </a:ln>
                <a:solidFill>
                  <a:srgbClr val="A50021"/>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Sell/Buy Price of Energy		</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Solar production of each station</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Total wind purchased</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Total demand of each station </a:t>
            </a:r>
            <a:endParaRPr kumimoji="0" lang="en-US" sz="2000" b="0" i="1" u="none" strike="noStrike" kern="1200" cap="none" spc="0" normalizeH="0" baseline="0" noProof="0" dirty="0">
              <a:ln>
                <a:noFill/>
              </a:ln>
              <a:solidFill>
                <a:srgbClr val="808080"/>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2000" b="1" i="0" u="none" strike="noStrike" kern="0" cap="none" spc="0" normalizeH="0" baseline="0" noProof="0" dirty="0">
                <a:ln>
                  <a:noFill/>
                </a:ln>
                <a:solidFill>
                  <a:srgbClr val="A50021"/>
                </a:solidFill>
                <a:effectLst/>
                <a:uLnTx/>
                <a:uFillTx/>
                <a:latin typeface="Times New Roman" pitchFamily="18" charset="0"/>
                <a:ea typeface="+mn-ea"/>
                <a:cs typeface="Times New Roman" pitchFamily="18" charset="0"/>
              </a:rPr>
              <a:t>Decision variables </a:t>
            </a:r>
            <a:r>
              <a:rPr kumimoji="0" lang="en-US" sz="2000" b="0" i="1" u="none" strike="noStrike" kern="0" cap="none" spc="0" normalizeH="0" baseline="0" noProof="0" dirty="0">
                <a:ln>
                  <a:noFill/>
                </a:ln>
                <a:solidFill>
                  <a:srgbClr val="A50021"/>
                </a:solidFill>
                <a:effectLst/>
                <a:uLnTx/>
                <a:uFillTx/>
                <a:latin typeface="Times New Roman" pitchFamily="18" charset="0"/>
                <a:ea typeface="+mn-ea"/>
                <a:cs typeface="Times New Roman" pitchFamily="18" charset="0"/>
              </a:rPr>
              <a:t>in time period t at each station j</a:t>
            </a:r>
            <a:r>
              <a:rPr kumimoji="0" lang="en-US" sz="2000" b="1" i="0" u="none" strike="noStrike" kern="0" cap="none" spc="0" normalizeH="0" baseline="0" noProof="0" dirty="0">
                <a:ln>
                  <a:noFill/>
                </a:ln>
                <a:solidFill>
                  <a:srgbClr val="A50021"/>
                </a:solidFill>
                <a:effectLst/>
                <a:uLnTx/>
                <a:uFillTx/>
                <a:latin typeface="Times New Roman" pitchFamily="18" charset="0"/>
                <a:ea typeface="+mn-ea"/>
                <a:cs typeface="Times New Roman" pitchFamily="18" charset="0"/>
              </a:rPr>
              <a:t>: </a:t>
            </a:r>
            <a:r>
              <a:rPr kumimoji="0" lang="en-US" sz="20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B</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attery level</a:t>
            </a:r>
            <a:endParaRPr kumimoji="0" lang="en-US" sz="2000" b="1" i="0" u="none" strike="noStrike" kern="0" cap="none" spc="0" normalizeH="0" baseline="0" noProof="0" dirty="0">
              <a:ln>
                <a:noFill/>
              </a:ln>
              <a:solidFill>
                <a:srgbClr val="A5002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2000" b="1" i="0" u="none" strike="noStrike" kern="0" cap="none" spc="0" normalizeH="0" baseline="0" noProof="0" dirty="0">
                <a:ln>
                  <a:noFill/>
                </a:ln>
                <a:solidFill>
                  <a:srgbClr val="A50021"/>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Wind fractional allocation</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Electricity sold back to the grid from the battery / direct charge</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Electricity bought from the grid</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Demand satisfied from the direct charge / battery</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Battery charge level</a:t>
            </a:r>
            <a:endParaRPr kumimoji="0" lang="en-US" sz="20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2102993201"/>
              </p:ext>
            </p:extLst>
          </p:nvPr>
        </p:nvGraphicFramePr>
        <p:xfrm>
          <a:off x="6172200" y="1097025"/>
          <a:ext cx="459970" cy="328550"/>
        </p:xfrm>
        <a:graphic>
          <a:graphicData uri="http://schemas.openxmlformats.org/presentationml/2006/ole">
            <mc:AlternateContent xmlns:mc="http://schemas.openxmlformats.org/markup-compatibility/2006">
              <mc:Choice xmlns:v="urn:schemas-microsoft-com:vml" Requires="v">
                <p:oleObj name="Equation" r:id="rId4" imgW="355320" imgH="253800" progId="Equation.3">
                  <p:embed/>
                </p:oleObj>
              </mc:Choice>
              <mc:Fallback>
                <p:oleObj name="Equation" r:id="rId4" imgW="355320" imgH="253800" progId="Equation.3">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1097025"/>
                        <a:ext cx="459970" cy="32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6530" name="Object 2"/>
          <p:cNvGraphicFramePr>
            <a:graphicFrameLocks noChangeAspect="1"/>
          </p:cNvGraphicFramePr>
          <p:nvPr>
            <p:extLst>
              <p:ext uri="{D42A27DB-BD31-4B8C-83A1-F6EECF244321}">
                <p14:modId xmlns:p14="http://schemas.microsoft.com/office/powerpoint/2010/main" val="349889948"/>
              </p:ext>
            </p:extLst>
          </p:nvPr>
        </p:nvGraphicFramePr>
        <p:xfrm>
          <a:off x="6159096" y="1475207"/>
          <a:ext cx="442912" cy="293687"/>
        </p:xfrm>
        <a:graphic>
          <a:graphicData uri="http://schemas.openxmlformats.org/presentationml/2006/ole">
            <mc:AlternateContent xmlns:mc="http://schemas.openxmlformats.org/markup-compatibility/2006">
              <mc:Choice xmlns:v="urn:schemas-microsoft-com:vml" Requires="v">
                <p:oleObj name="Equation" r:id="rId6" imgW="342720" imgH="228600" progId="Equation.3">
                  <p:embed/>
                </p:oleObj>
              </mc:Choice>
              <mc:Fallback>
                <p:oleObj name="Equation" r:id="rId6" imgW="342720" imgH="228600" progId="Equation.3">
                  <p:embed/>
                  <p:pic>
                    <p:nvPicPr>
                      <p:cNvPr id="406530" name="Object 2"/>
                      <p:cNvPicPr>
                        <a:picLocks noChangeAspect="1" noChangeArrowheads="1"/>
                      </p:cNvPicPr>
                      <p:nvPr/>
                    </p:nvPicPr>
                    <p:blipFill>
                      <a:blip r:embed="rId7"/>
                      <a:srcRect/>
                      <a:stretch>
                        <a:fillRect/>
                      </a:stretch>
                    </p:blipFill>
                    <p:spPr bwMode="auto">
                      <a:xfrm>
                        <a:off x="6159096" y="1475207"/>
                        <a:ext cx="442912"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6532" name="Object 4"/>
          <p:cNvGraphicFramePr>
            <a:graphicFrameLocks noChangeAspect="1"/>
          </p:cNvGraphicFramePr>
          <p:nvPr>
            <p:extLst>
              <p:ext uri="{D42A27DB-BD31-4B8C-83A1-F6EECF244321}">
                <p14:modId xmlns:p14="http://schemas.microsoft.com/office/powerpoint/2010/main" val="3447102781"/>
              </p:ext>
            </p:extLst>
          </p:nvPr>
        </p:nvGraphicFramePr>
        <p:xfrm>
          <a:off x="6176558" y="1801813"/>
          <a:ext cx="425450" cy="327025"/>
        </p:xfrm>
        <a:graphic>
          <a:graphicData uri="http://schemas.openxmlformats.org/presentationml/2006/ole">
            <mc:AlternateContent xmlns:mc="http://schemas.openxmlformats.org/markup-compatibility/2006">
              <mc:Choice xmlns:v="urn:schemas-microsoft-com:vml" Requires="v">
                <p:oleObj name="Equation" r:id="rId8" imgW="330120" imgH="253800" progId="Equation.3">
                  <p:embed/>
                </p:oleObj>
              </mc:Choice>
              <mc:Fallback>
                <p:oleObj name="Equation" r:id="rId8" imgW="330120" imgH="253800" progId="Equation.3">
                  <p:embed/>
                  <p:pic>
                    <p:nvPicPr>
                      <p:cNvPr id="40653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6558" y="1801813"/>
                        <a:ext cx="425450"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6533" name="Object 5"/>
          <p:cNvGraphicFramePr>
            <a:graphicFrameLocks noChangeAspect="1"/>
          </p:cNvGraphicFramePr>
          <p:nvPr>
            <p:extLst>
              <p:ext uri="{D42A27DB-BD31-4B8C-83A1-F6EECF244321}">
                <p14:modId xmlns:p14="http://schemas.microsoft.com/office/powerpoint/2010/main" val="3561317024"/>
              </p:ext>
            </p:extLst>
          </p:nvPr>
        </p:nvGraphicFramePr>
        <p:xfrm>
          <a:off x="6174970" y="2165350"/>
          <a:ext cx="458787" cy="327025"/>
        </p:xfrm>
        <a:graphic>
          <a:graphicData uri="http://schemas.openxmlformats.org/presentationml/2006/ole">
            <mc:AlternateContent xmlns:mc="http://schemas.openxmlformats.org/markup-compatibility/2006">
              <mc:Choice xmlns:v="urn:schemas-microsoft-com:vml" Requires="v">
                <p:oleObj name="Equation" r:id="rId10" imgW="355320" imgH="253800" progId="Equation.3">
                  <p:embed/>
                </p:oleObj>
              </mc:Choice>
              <mc:Fallback>
                <p:oleObj name="Equation" r:id="rId10" imgW="355320" imgH="253800" progId="Equation.3">
                  <p:embed/>
                  <p:pic>
                    <p:nvPicPr>
                      <p:cNvPr id="406533"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4970" y="2165350"/>
                        <a:ext cx="458787"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6534" name="Object 6"/>
          <p:cNvGraphicFramePr>
            <a:graphicFrameLocks noChangeAspect="1"/>
          </p:cNvGraphicFramePr>
          <p:nvPr>
            <p:extLst>
              <p:ext uri="{D42A27DB-BD31-4B8C-83A1-F6EECF244321}">
                <p14:modId xmlns:p14="http://schemas.microsoft.com/office/powerpoint/2010/main" val="2996913764"/>
              </p:ext>
            </p:extLst>
          </p:nvPr>
        </p:nvGraphicFramePr>
        <p:xfrm>
          <a:off x="6151563" y="2508250"/>
          <a:ext cx="506412" cy="293688"/>
        </p:xfrm>
        <a:graphic>
          <a:graphicData uri="http://schemas.openxmlformats.org/presentationml/2006/ole">
            <mc:AlternateContent xmlns:mc="http://schemas.openxmlformats.org/markup-compatibility/2006">
              <mc:Choice xmlns:v="urn:schemas-microsoft-com:vml" Requires="v">
                <p:oleObj name="Equation" r:id="rId12" imgW="393480" imgH="228600" progId="Equation.3">
                  <p:embed/>
                </p:oleObj>
              </mc:Choice>
              <mc:Fallback>
                <p:oleObj name="Equation" r:id="rId12" imgW="393480" imgH="228600" progId="Equation.3">
                  <p:embed/>
                  <p:pic>
                    <p:nvPicPr>
                      <p:cNvPr id="406534" name="Object 6"/>
                      <p:cNvPicPr>
                        <a:picLocks noChangeAspect="1" noChangeArrowheads="1"/>
                      </p:cNvPicPr>
                      <p:nvPr/>
                    </p:nvPicPr>
                    <p:blipFill>
                      <a:blip r:embed="rId13"/>
                      <a:srcRect/>
                      <a:stretch>
                        <a:fillRect/>
                      </a:stretch>
                    </p:blipFill>
                    <p:spPr bwMode="auto">
                      <a:xfrm>
                        <a:off x="6151563" y="2508250"/>
                        <a:ext cx="506412"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ight Brace 24"/>
          <p:cNvSpPr/>
          <p:nvPr/>
        </p:nvSpPr>
        <p:spPr bwMode="auto">
          <a:xfrm>
            <a:off x="7076546" y="1103091"/>
            <a:ext cx="381000" cy="1676400"/>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4000" b="1" i="0" u="none" strike="noStrike" kern="1200" cap="none" spc="0" normalizeH="0" baseline="0" noProof="0">
              <a:ln>
                <a:noFill/>
              </a:ln>
              <a:solidFill>
                <a:srgbClr val="710451"/>
              </a:solidFill>
              <a:effectLst/>
              <a:uLnTx/>
              <a:uFillTx/>
              <a:latin typeface="Bookman Old Style Bold" charset="0"/>
              <a:ea typeface="+mn-ea"/>
              <a:cs typeface="+mn-cs"/>
            </a:endParaRPr>
          </a:p>
        </p:txBody>
      </p:sp>
      <p:graphicFrame>
        <p:nvGraphicFramePr>
          <p:cNvPr id="406535" name="Object 7"/>
          <p:cNvGraphicFramePr>
            <a:graphicFrameLocks noChangeAspect="1"/>
          </p:cNvGraphicFramePr>
          <p:nvPr>
            <p:extLst>
              <p:ext uri="{D42A27DB-BD31-4B8C-83A1-F6EECF244321}">
                <p14:modId xmlns:p14="http://schemas.microsoft.com/office/powerpoint/2010/main" val="2767696120"/>
              </p:ext>
            </p:extLst>
          </p:nvPr>
        </p:nvGraphicFramePr>
        <p:xfrm>
          <a:off x="7668808" y="1730375"/>
          <a:ext cx="277812" cy="457200"/>
        </p:xfrm>
        <a:graphic>
          <a:graphicData uri="http://schemas.openxmlformats.org/presentationml/2006/ole">
            <mc:AlternateContent xmlns:mc="http://schemas.openxmlformats.org/markup-compatibility/2006">
              <mc:Choice xmlns:v="urn:schemas-microsoft-com:vml" Requires="v">
                <p:oleObj name="Equation" r:id="rId14" imgW="139680" imgH="228600" progId="Equation.3">
                  <p:embed/>
                </p:oleObj>
              </mc:Choice>
              <mc:Fallback>
                <p:oleObj name="Equation" r:id="rId14" imgW="139680" imgH="228600" progId="Equation.3">
                  <p:embed/>
                  <p:pic>
                    <p:nvPicPr>
                      <p:cNvPr id="406535"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68808" y="1730375"/>
                        <a:ext cx="2778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6536" name="Object 8"/>
          <p:cNvGraphicFramePr>
            <a:graphicFrameLocks noChangeAspect="1"/>
          </p:cNvGraphicFramePr>
          <p:nvPr>
            <p:extLst>
              <p:ext uri="{D42A27DB-BD31-4B8C-83A1-F6EECF244321}">
                <p14:modId xmlns:p14="http://schemas.microsoft.com/office/powerpoint/2010/main" val="2576801220"/>
              </p:ext>
            </p:extLst>
          </p:nvPr>
        </p:nvGraphicFramePr>
        <p:xfrm>
          <a:off x="7696200" y="2895600"/>
          <a:ext cx="379413" cy="311150"/>
        </p:xfrm>
        <a:graphic>
          <a:graphicData uri="http://schemas.openxmlformats.org/presentationml/2006/ole">
            <mc:AlternateContent xmlns:mc="http://schemas.openxmlformats.org/markup-compatibility/2006">
              <mc:Choice xmlns:v="urn:schemas-microsoft-com:vml" Requires="v">
                <p:oleObj name="Equation" r:id="rId16" imgW="291960" imgH="241200" progId="Equation.3">
                  <p:embed/>
                </p:oleObj>
              </mc:Choice>
              <mc:Fallback>
                <p:oleObj name="Equation" r:id="rId16" imgW="291960" imgH="241200" progId="Equation.3">
                  <p:embed/>
                  <p:pic>
                    <p:nvPicPr>
                      <p:cNvPr id="406536"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96200" y="2895600"/>
                        <a:ext cx="379413"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6537" name="Object 9"/>
          <p:cNvGraphicFramePr>
            <a:graphicFrameLocks noChangeAspect="1"/>
          </p:cNvGraphicFramePr>
          <p:nvPr>
            <p:extLst>
              <p:ext uri="{D42A27DB-BD31-4B8C-83A1-F6EECF244321}">
                <p14:modId xmlns:p14="http://schemas.microsoft.com/office/powerpoint/2010/main" val="1143083935"/>
              </p:ext>
            </p:extLst>
          </p:nvPr>
        </p:nvGraphicFramePr>
        <p:xfrm>
          <a:off x="7699438" y="3251837"/>
          <a:ext cx="428625" cy="312737"/>
        </p:xfrm>
        <a:graphic>
          <a:graphicData uri="http://schemas.openxmlformats.org/presentationml/2006/ole">
            <mc:AlternateContent xmlns:mc="http://schemas.openxmlformats.org/markup-compatibility/2006">
              <mc:Choice xmlns:v="urn:schemas-microsoft-com:vml" Requires="v">
                <p:oleObj name="Equation" r:id="rId18" imgW="330120" imgH="241200" progId="Equation.3">
                  <p:embed/>
                </p:oleObj>
              </mc:Choice>
              <mc:Fallback>
                <p:oleObj name="Equation" r:id="rId18" imgW="330120" imgH="241200" progId="Equation.3">
                  <p:embed/>
                  <p:pic>
                    <p:nvPicPr>
                      <p:cNvPr id="406537"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99438" y="3251837"/>
                        <a:ext cx="428625"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6538" name="Object 10"/>
          <p:cNvGraphicFramePr>
            <a:graphicFrameLocks noChangeAspect="1"/>
          </p:cNvGraphicFramePr>
          <p:nvPr>
            <p:extLst>
              <p:ext uri="{D42A27DB-BD31-4B8C-83A1-F6EECF244321}">
                <p14:modId xmlns:p14="http://schemas.microsoft.com/office/powerpoint/2010/main" val="2290209093"/>
              </p:ext>
            </p:extLst>
          </p:nvPr>
        </p:nvGraphicFramePr>
        <p:xfrm>
          <a:off x="7698551" y="3568512"/>
          <a:ext cx="693737" cy="330200"/>
        </p:xfrm>
        <a:graphic>
          <a:graphicData uri="http://schemas.openxmlformats.org/presentationml/2006/ole">
            <mc:AlternateContent xmlns:mc="http://schemas.openxmlformats.org/markup-compatibility/2006">
              <mc:Choice xmlns:v="urn:schemas-microsoft-com:vml" Requires="v">
                <p:oleObj name="Equation" r:id="rId20" imgW="533160" imgH="253800" progId="Equation.3">
                  <p:embed/>
                </p:oleObj>
              </mc:Choice>
              <mc:Fallback>
                <p:oleObj name="Equation" r:id="rId20" imgW="533160" imgH="253800" progId="Equation.3">
                  <p:embed/>
                  <p:pic>
                    <p:nvPicPr>
                      <p:cNvPr id="406538" name="Object 10"/>
                      <p:cNvPicPr>
                        <a:picLocks noChangeAspect="1" noChangeArrowheads="1"/>
                      </p:cNvPicPr>
                      <p:nvPr/>
                    </p:nvPicPr>
                    <p:blipFill>
                      <a:blip r:embed="rId21"/>
                      <a:srcRect/>
                      <a:stretch>
                        <a:fillRect/>
                      </a:stretch>
                    </p:blipFill>
                    <p:spPr bwMode="auto">
                      <a:xfrm>
                        <a:off x="7698551" y="3568512"/>
                        <a:ext cx="693737"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6539" name="Object 11"/>
          <p:cNvGraphicFramePr>
            <a:graphicFrameLocks noChangeAspect="1"/>
          </p:cNvGraphicFramePr>
          <p:nvPr>
            <p:extLst>
              <p:ext uri="{D42A27DB-BD31-4B8C-83A1-F6EECF244321}">
                <p14:modId xmlns:p14="http://schemas.microsoft.com/office/powerpoint/2010/main" val="3534423873"/>
              </p:ext>
            </p:extLst>
          </p:nvPr>
        </p:nvGraphicFramePr>
        <p:xfrm>
          <a:off x="7702551" y="3870325"/>
          <a:ext cx="411162" cy="330200"/>
        </p:xfrm>
        <a:graphic>
          <a:graphicData uri="http://schemas.openxmlformats.org/presentationml/2006/ole">
            <mc:AlternateContent xmlns:mc="http://schemas.openxmlformats.org/markup-compatibility/2006">
              <mc:Choice xmlns:v="urn:schemas-microsoft-com:vml" Requires="v">
                <p:oleObj name="Equation" r:id="rId22" imgW="317160" imgH="253800" progId="Equation.3">
                  <p:embed/>
                </p:oleObj>
              </mc:Choice>
              <mc:Fallback>
                <p:oleObj name="Equation" r:id="rId22" imgW="317160" imgH="253800" progId="Equation.3">
                  <p:embed/>
                  <p:pic>
                    <p:nvPicPr>
                      <p:cNvPr id="406539" name="Object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702551" y="3870325"/>
                        <a:ext cx="411162"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6540" name="Object 12"/>
          <p:cNvGraphicFramePr>
            <a:graphicFrameLocks noChangeAspect="1"/>
          </p:cNvGraphicFramePr>
          <p:nvPr>
            <p:extLst>
              <p:ext uri="{D42A27DB-BD31-4B8C-83A1-F6EECF244321}">
                <p14:modId xmlns:p14="http://schemas.microsoft.com/office/powerpoint/2010/main" val="1359015076"/>
              </p:ext>
            </p:extLst>
          </p:nvPr>
        </p:nvGraphicFramePr>
        <p:xfrm>
          <a:off x="7701788" y="4218687"/>
          <a:ext cx="742950" cy="330200"/>
        </p:xfrm>
        <a:graphic>
          <a:graphicData uri="http://schemas.openxmlformats.org/presentationml/2006/ole">
            <mc:AlternateContent xmlns:mc="http://schemas.openxmlformats.org/markup-compatibility/2006">
              <mc:Choice xmlns:v="urn:schemas-microsoft-com:vml" Requires="v">
                <p:oleObj name="Equation" r:id="rId24" imgW="571320" imgH="253800" progId="Equation.3">
                  <p:embed/>
                </p:oleObj>
              </mc:Choice>
              <mc:Fallback>
                <p:oleObj name="Equation" r:id="rId24" imgW="571320" imgH="253800" progId="Equation.3">
                  <p:embed/>
                  <p:pic>
                    <p:nvPicPr>
                      <p:cNvPr id="406540" name="Object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701788" y="4218687"/>
                        <a:ext cx="74295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6541" name="Object 13"/>
          <p:cNvGraphicFramePr>
            <a:graphicFrameLocks noChangeAspect="1"/>
          </p:cNvGraphicFramePr>
          <p:nvPr>
            <p:extLst>
              <p:ext uri="{D42A27DB-BD31-4B8C-83A1-F6EECF244321}">
                <p14:modId xmlns:p14="http://schemas.microsoft.com/office/powerpoint/2010/main" val="2411265028"/>
              </p:ext>
            </p:extLst>
          </p:nvPr>
        </p:nvGraphicFramePr>
        <p:xfrm>
          <a:off x="7706488" y="4564062"/>
          <a:ext cx="544513" cy="312738"/>
        </p:xfrm>
        <a:graphic>
          <a:graphicData uri="http://schemas.openxmlformats.org/presentationml/2006/ole">
            <mc:AlternateContent xmlns:mc="http://schemas.openxmlformats.org/markup-compatibility/2006">
              <mc:Choice xmlns:v="urn:schemas-microsoft-com:vml" Requires="v">
                <p:oleObj name="Equation" r:id="rId26" imgW="419040" imgH="241200" progId="Equation.3">
                  <p:embed/>
                </p:oleObj>
              </mc:Choice>
              <mc:Fallback>
                <p:oleObj name="Equation" r:id="rId26" imgW="419040" imgH="241200" progId="Equation.3">
                  <p:embed/>
                  <p:pic>
                    <p:nvPicPr>
                      <p:cNvPr id="406541" name="Object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706488" y="4564062"/>
                        <a:ext cx="544513"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ight Brace 33"/>
          <p:cNvSpPr/>
          <p:nvPr/>
        </p:nvSpPr>
        <p:spPr bwMode="auto">
          <a:xfrm>
            <a:off x="8304213" y="2963862"/>
            <a:ext cx="381000" cy="1828800"/>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4000" b="1" i="0" u="none" strike="noStrike" kern="1200" cap="none" spc="0" normalizeH="0" baseline="0" noProof="0">
              <a:ln>
                <a:noFill/>
              </a:ln>
              <a:solidFill>
                <a:srgbClr val="710451"/>
              </a:solidFill>
              <a:effectLst/>
              <a:uLnTx/>
              <a:uFillTx/>
              <a:latin typeface="Bookman Old Style Bold" charset="0"/>
              <a:ea typeface="+mn-ea"/>
              <a:cs typeface="+mn-cs"/>
            </a:endParaRPr>
          </a:p>
        </p:txBody>
      </p:sp>
      <p:graphicFrame>
        <p:nvGraphicFramePr>
          <p:cNvPr id="406542" name="Object 14"/>
          <p:cNvGraphicFramePr>
            <a:graphicFrameLocks noChangeAspect="1"/>
          </p:cNvGraphicFramePr>
          <p:nvPr>
            <p:extLst>
              <p:ext uri="{D42A27DB-BD31-4B8C-83A1-F6EECF244321}">
                <p14:modId xmlns:p14="http://schemas.microsoft.com/office/powerpoint/2010/main" val="2742691621"/>
              </p:ext>
            </p:extLst>
          </p:nvPr>
        </p:nvGraphicFramePr>
        <p:xfrm>
          <a:off x="8674100" y="3649662"/>
          <a:ext cx="303213" cy="457200"/>
        </p:xfrm>
        <a:graphic>
          <a:graphicData uri="http://schemas.openxmlformats.org/presentationml/2006/ole">
            <mc:AlternateContent xmlns:mc="http://schemas.openxmlformats.org/markup-compatibility/2006">
              <mc:Choice xmlns:v="urn:schemas-microsoft-com:vml" Requires="v">
                <p:oleObj name="Equation" r:id="rId28" imgW="152280" imgH="228600" progId="Equation.3">
                  <p:embed/>
                </p:oleObj>
              </mc:Choice>
              <mc:Fallback>
                <p:oleObj name="Equation" r:id="rId28" imgW="152280" imgH="228600" progId="Equation.3">
                  <p:embed/>
                  <p:pic>
                    <p:nvPicPr>
                      <p:cNvPr id="406542" name="Object 1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674100" y="3649662"/>
                        <a:ext cx="3032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Slide Number Placeholder 3"/>
          <p:cNvSpPr txBox="1">
            <a:spLocks noGrp="1"/>
          </p:cNvSpPr>
          <p:nvPr/>
        </p:nvSpPr>
        <p:spPr bwMode="auto">
          <a:xfrm>
            <a:off x="8636000" y="6270407"/>
            <a:ext cx="508000" cy="428625"/>
          </a:xfrm>
          <a:prstGeom prst="rect">
            <a:avLst/>
          </a:prstGeom>
          <a:noFill/>
          <a:ln w="9525">
            <a:noFill/>
            <a:miter lim="800000"/>
            <a:headEnd/>
            <a:tailEnd/>
          </a:ln>
        </p:spPr>
        <p:txBody>
          <a:bodyPr lIns="86493" tIns="43247" rIns="86493" bIns="43247"/>
          <a:lstStyle/>
          <a:p>
            <a:pPr algn="r" defTabSz="865188" eaLnBrk="0" hangingPunct="0"/>
            <a:fld id="{F4C2F5B3-3D42-4299-96A0-D94D9D90BB39}" type="slidenum">
              <a:rPr lang="en-US" sz="1700" baseline="0" smtClean="0">
                <a:solidFill>
                  <a:srgbClr val="0000CC"/>
                </a:solidFill>
                <a:latin typeface="Times New Roman" pitchFamily="18" charset="0"/>
              </a:rPr>
              <a:t>20</a:t>
            </a:fld>
            <a:endParaRPr lang="en-US" sz="1700" baseline="0" dirty="0">
              <a:solidFill>
                <a:srgbClr val="0000CC"/>
              </a:solidFill>
              <a:latin typeface="Times New Roman" pitchFamily="18" charset="0"/>
            </a:endParaRPr>
          </a:p>
        </p:txBody>
      </p:sp>
      <p:sp>
        <p:nvSpPr>
          <p:cNvPr id="32" name="TextBox 31"/>
          <p:cNvSpPr txBox="1"/>
          <p:nvPr/>
        </p:nvSpPr>
        <p:spPr>
          <a:xfrm>
            <a:off x="4800600" y="6096001"/>
            <a:ext cx="4038600" cy="348813"/>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r"/>
            <a:r>
              <a:rPr lang="en-US" sz="2500" b="1" dirty="0">
                <a:solidFill>
                  <a:srgbClr val="333399"/>
                </a:solidFill>
                <a:latin typeface="Times New Roman" panose="02020603050405020304" pitchFamily="18" charset="0"/>
                <a:cs typeface="Times New Roman" panose="02020603050405020304" pitchFamily="18" charset="0"/>
              </a:rPr>
              <a:t>Ukesh Chawal</a:t>
            </a:r>
          </a:p>
        </p:txBody>
      </p:sp>
      <p:sp>
        <p:nvSpPr>
          <p:cNvPr id="33" name="Rectangle 32"/>
          <p:cNvSpPr/>
          <p:nvPr/>
        </p:nvSpPr>
        <p:spPr>
          <a:xfrm>
            <a:off x="6566829" y="5265261"/>
            <a:ext cx="2481770" cy="461665"/>
          </a:xfrm>
          <a:prstGeom prst="rect">
            <a:avLst/>
          </a:prstGeom>
        </p:spPr>
        <p:txBody>
          <a:bodyPr wrap="none">
            <a:spAutoFit/>
          </a:bodyPr>
          <a:lstStyle/>
          <a:p>
            <a:r>
              <a:rPr lang="en-US" baseline="0" dirty="0">
                <a:solidFill>
                  <a:srgbClr val="FF0000"/>
                </a:solidFill>
                <a:latin typeface="Times New Roman" pitchFamily="18" charset="0"/>
              </a:rPr>
              <a:t>Chen et al. (2017) </a:t>
            </a:r>
            <a:endParaRPr lang="en-US" dirty="0">
              <a:solidFill>
                <a:srgbClr val="FF0000"/>
              </a:solidFill>
            </a:endParaRPr>
          </a:p>
        </p:txBody>
      </p:sp>
    </p:spTree>
    <p:custDataLst>
      <p:tags r:id="rId1"/>
    </p:custDataLst>
    <p:extLst>
      <p:ext uri="{BB962C8B-B14F-4D97-AF65-F5344CB8AC3E}">
        <p14:creationId xmlns:p14="http://schemas.microsoft.com/office/powerpoint/2010/main" val="168543979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676195" y="533400"/>
            <a:ext cx="6098016"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Post-Proposal Research Contribution</a:t>
            </a:r>
          </a:p>
        </p:txBody>
      </p:sp>
      <p:sp>
        <p:nvSpPr>
          <p:cNvPr id="4" name="Rectangle 3"/>
          <p:cNvSpPr txBox="1">
            <a:spLocks noChangeArrowheads="1"/>
          </p:cNvSpPr>
          <p:nvPr/>
        </p:nvSpPr>
        <p:spPr>
          <a:xfrm>
            <a:off x="685800" y="1143000"/>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Rectangle 3"/>
          <p:cNvSpPr txBox="1">
            <a:spLocks noChangeArrowheads="1"/>
          </p:cNvSpPr>
          <p:nvPr/>
        </p:nvSpPr>
        <p:spPr>
          <a:xfrm>
            <a:off x="381000" y="1138991"/>
            <a:ext cx="8534401" cy="4869248"/>
          </a:xfrm>
          <a:prstGeom prst="rect">
            <a:avLst/>
          </a:prstGeom>
        </p:spPr>
        <p:txBody>
          <a:bodyPr>
            <a:normAutofit lnSpcReduction="10000"/>
          </a:bodyPr>
          <a:lstStyle/>
          <a:p>
            <a:pPr algn="ctr" fontAlgn="auto">
              <a:spcBef>
                <a:spcPct val="20000"/>
              </a:spcBef>
              <a:spcAft>
                <a:spcPts val="0"/>
              </a:spcAft>
              <a:buClr>
                <a:schemeClr val="accent1"/>
              </a:buClr>
              <a:buSzPct val="70000"/>
              <a:defRPr/>
            </a:pPr>
            <a:r>
              <a:rPr lang="en-US" sz="2800" u="sng" baseline="0" dirty="0">
                <a:solidFill>
                  <a:srgbClr val="FF0000"/>
                </a:solidFill>
                <a:latin typeface="Times New Roman" pitchFamily="18" charset="0"/>
              </a:rPr>
              <a:t>DACE based MILP approach</a:t>
            </a:r>
          </a:p>
          <a:p>
            <a:pPr marL="342900" indent="-342900" fontAlgn="auto">
              <a:lnSpc>
                <a:spcPct val="150000"/>
              </a:lnSpc>
              <a:spcBef>
                <a:spcPts val="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Employed our approximate DACE approach in deterministic environment to evaluate its quality.</a:t>
            </a:r>
          </a:p>
          <a:p>
            <a:pPr marL="342900" indent="-342900" fontAlgn="auto">
              <a:lnSpc>
                <a:spcPct val="150000"/>
              </a:lnSpc>
              <a:spcBef>
                <a:spcPts val="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endParaRPr>
          </a:p>
          <a:p>
            <a:pPr marL="342900" indent="-342900" fontAlgn="auto">
              <a:lnSpc>
                <a:spcPct val="150000"/>
              </a:lnSpc>
              <a:spcBef>
                <a:spcPts val="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The results obtained from DACE MILP approach, when compared to MILP, provides near optimal solutions with a loss of less than 1% justifying the effectiveness of the developed methodology.</a:t>
            </a:r>
          </a:p>
          <a:p>
            <a:pPr marL="342900" indent="-342900" fontAlgn="auto">
              <a:lnSpc>
                <a:spcPct val="150000"/>
              </a:lnSpc>
              <a:spcBef>
                <a:spcPts val="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endParaRPr>
          </a:p>
          <a:p>
            <a:pPr marL="342900" indent="-342900" fontAlgn="auto">
              <a:lnSpc>
                <a:spcPct val="150000"/>
              </a:lnSpc>
              <a:spcBef>
                <a:spcPts val="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It reduced the computational time from almost 5 days to less than an hour, making it a much more suitable option for practical use.</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cs typeface="+mn-cs"/>
            </a:endParaRPr>
          </a:p>
          <a:p>
            <a:pPr marL="1257300" lvl="2" indent="-342900" fontAlgn="auto">
              <a:spcBef>
                <a:spcPct val="20000"/>
              </a:spcBef>
              <a:spcAft>
                <a:spcPts val="0"/>
              </a:spcAft>
              <a:buClr>
                <a:schemeClr val="accent1"/>
              </a:buClr>
              <a:buSzPct val="70000"/>
              <a:buFont typeface="Wingdings" panose="05000000000000000000" pitchFamily="2" charset="2"/>
              <a:buChar char="v"/>
              <a:defRPr/>
            </a:pPr>
            <a:endParaRPr lang="en-US" sz="2200" baseline="0" dirty="0">
              <a:solidFill>
                <a:schemeClr val="tx1"/>
              </a:solidFill>
              <a:latin typeface="Times New Roman" pitchFamily="18" charset="0"/>
              <a:cs typeface="+mn-cs"/>
            </a:endParaRPr>
          </a:p>
        </p:txBody>
      </p:sp>
      <p:sp>
        <p:nvSpPr>
          <p:cNvPr id="9" name="Slide Number Placeholder 3"/>
          <p:cNvSpPr txBox="1">
            <a:spLocks noGrp="1"/>
          </p:cNvSpPr>
          <p:nvPr/>
        </p:nvSpPr>
        <p:spPr bwMode="auto">
          <a:xfrm>
            <a:off x="8636000" y="6270407"/>
            <a:ext cx="508000" cy="428625"/>
          </a:xfrm>
          <a:prstGeom prst="rect">
            <a:avLst/>
          </a:prstGeom>
          <a:noFill/>
          <a:ln w="9525">
            <a:noFill/>
            <a:miter lim="800000"/>
            <a:headEnd/>
            <a:tailEnd/>
          </a:ln>
        </p:spPr>
        <p:txBody>
          <a:bodyPr lIns="86493" tIns="43247" rIns="86493" bIns="43247"/>
          <a:lstStyle/>
          <a:p>
            <a:pPr algn="r" defTabSz="865188" eaLnBrk="0" hangingPunct="0"/>
            <a:fld id="{81BC8E4E-ECD0-46DA-A975-1E19471A41BC}" type="slidenum">
              <a:rPr lang="en-US" sz="1700" baseline="0" smtClean="0">
                <a:solidFill>
                  <a:srgbClr val="0000CC"/>
                </a:solidFill>
                <a:latin typeface="Times New Roman" pitchFamily="18" charset="0"/>
              </a:rPr>
              <a:t>21</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281481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p:cTn id="7"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8">
                                            <p:txEl>
                                              <p:pRg st="3" end="3"/>
                                            </p:txEl>
                                          </p:spTgt>
                                        </p:tgtEl>
                                        <p:attrNameLst>
                                          <p:attrName>style.visibility</p:attrName>
                                        </p:attrNameLst>
                                      </p:cBhvr>
                                      <p:to>
                                        <p:strVal val="visible"/>
                                      </p:to>
                                    </p:set>
                                    <p:anim calcmode="lin" valueType="num">
                                      <p:cBhvr>
                                        <p:cTn id="14" dur="1000" fill="hold"/>
                                        <p:tgtEl>
                                          <p:spTgt spid="8">
                                            <p:txEl>
                                              <p:pRg st="3" end="3"/>
                                            </p:txEl>
                                          </p:spTgt>
                                        </p:tgtEl>
                                        <p:attrNameLst>
                                          <p:attrName>ppt_w</p:attrName>
                                        </p:attrNameLst>
                                      </p:cBhvr>
                                      <p:tavLst>
                                        <p:tav tm="0">
                                          <p:val>
                                            <p:strVal val="#ppt_w+.3"/>
                                          </p:val>
                                        </p:tav>
                                        <p:tav tm="100000">
                                          <p:val>
                                            <p:strVal val="#ppt_w"/>
                                          </p:val>
                                        </p:tav>
                                      </p:tavLst>
                                    </p:anim>
                                    <p:anim calcmode="lin" valueType="num">
                                      <p:cBhvr>
                                        <p:cTn id="15" dur="1000" fill="hold"/>
                                        <p:tgtEl>
                                          <p:spTgt spid="8">
                                            <p:txEl>
                                              <p:pRg st="3" end="3"/>
                                            </p:txEl>
                                          </p:spTgt>
                                        </p:tgtEl>
                                        <p:attrNameLst>
                                          <p:attrName>ppt_h</p:attrName>
                                        </p:attrNameLst>
                                      </p:cBhvr>
                                      <p:tavLst>
                                        <p:tav tm="0">
                                          <p:val>
                                            <p:strVal val="#ppt_h"/>
                                          </p:val>
                                        </p:tav>
                                        <p:tav tm="100000">
                                          <p:val>
                                            <p:strVal val="#ppt_h"/>
                                          </p:val>
                                        </p:tav>
                                      </p:tavLst>
                                    </p:anim>
                                    <p:animEffect transition="in" filter="fade">
                                      <p:cBhvr>
                                        <p:cTn id="16" dur="10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 calcmode="lin" valueType="num">
                                      <p:cBhvr>
                                        <p:cTn id="21" dur="500" fill="hold"/>
                                        <p:tgtEl>
                                          <p:spTgt spid="8">
                                            <p:txEl>
                                              <p:pRg st="5" end="5"/>
                                            </p:txEl>
                                          </p:spTgt>
                                        </p:tgtEl>
                                        <p:attrNameLst>
                                          <p:attrName>ppt_w</p:attrName>
                                        </p:attrNameLst>
                                      </p:cBhvr>
                                      <p:tavLst>
                                        <p:tav tm="0">
                                          <p:val>
                                            <p:fltVal val="0"/>
                                          </p:val>
                                        </p:tav>
                                        <p:tav tm="100000">
                                          <p:val>
                                            <p:strVal val="#ppt_w"/>
                                          </p:val>
                                        </p:tav>
                                      </p:tavLst>
                                    </p:anim>
                                    <p:anim calcmode="lin" valueType="num">
                                      <p:cBhvr>
                                        <p:cTn id="22" dur="500" fill="hold"/>
                                        <p:tgtEl>
                                          <p:spTgt spid="8">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E1F99CEC-77D6-4D75-BBC2-5F2257FF94FC}" type="slidenum">
              <a:rPr lang="en-US" sz="1700" baseline="0" smtClean="0">
                <a:solidFill>
                  <a:srgbClr val="0000CC"/>
                </a:solidFill>
                <a:latin typeface="Times New Roman" pitchFamily="18" charset="0"/>
              </a:rPr>
              <a:t>22</a:t>
            </a:fld>
            <a:endParaRPr lang="en-US" sz="1700" baseline="0" dirty="0">
              <a:solidFill>
                <a:srgbClr val="0000CC"/>
              </a:solidFill>
              <a:latin typeface="Times New Roman" pitchFamily="18" charset="0"/>
            </a:endParaRPr>
          </a:p>
        </p:txBody>
      </p:sp>
      <p:sp>
        <p:nvSpPr>
          <p:cNvPr id="20483" name="Rectangle 2"/>
          <p:cNvSpPr>
            <a:spLocks noChangeArrowheads="1"/>
          </p:cNvSpPr>
          <p:nvPr/>
        </p:nvSpPr>
        <p:spPr bwMode="auto">
          <a:xfrm>
            <a:off x="1143000" y="513306"/>
            <a:ext cx="6535737" cy="558800"/>
          </a:xfrm>
          <a:prstGeom prst="rect">
            <a:avLst/>
          </a:prstGeom>
          <a:noFill/>
          <a:ln w="12700">
            <a:noFill/>
            <a:miter lim="800000"/>
            <a:headEnd/>
            <a:tailEnd/>
          </a:ln>
        </p:spPr>
        <p:txBody>
          <a:bodyPr lIns="85593" tIns="42045" rIns="85593" bIns="42045" anchor="ctr"/>
          <a:lstStyle/>
          <a:p>
            <a:pPr algn="ctr" defTabSz="865188" eaLnBrk="0" hangingPunct="0"/>
            <a:r>
              <a:rPr lang="en-US" sz="3200" b="1" baseline="0" dirty="0">
                <a:solidFill>
                  <a:srgbClr val="333399"/>
                </a:solidFill>
                <a:latin typeface="Times New Roman" pitchFamily="18" charset="0"/>
              </a:rPr>
              <a:t>Presentation Outline</a:t>
            </a:r>
          </a:p>
        </p:txBody>
      </p:sp>
      <p:sp>
        <p:nvSpPr>
          <p:cNvPr id="20484" name="Rectangle 3"/>
          <p:cNvSpPr>
            <a:spLocks noGrp="1" noChangeArrowheads="1"/>
          </p:cNvSpPr>
          <p:nvPr>
            <p:ph sz="half" idx="1"/>
          </p:nvPr>
        </p:nvSpPr>
        <p:spPr>
          <a:xfrm>
            <a:off x="609601" y="1148599"/>
            <a:ext cx="4700420" cy="4864851"/>
          </a:xfrm>
        </p:spPr>
        <p:txBody>
          <a:bodyPr>
            <a:noAutofit/>
          </a:bodyPr>
          <a:lstStyle/>
          <a:p>
            <a:pPr eaLnBrk="1" hangingPunct="1">
              <a:buClr>
                <a:schemeClr val="accent1"/>
              </a:buClr>
              <a:buFont typeface="Wingdings" pitchFamily="2" charset="2"/>
              <a:buChar char="Ø"/>
            </a:pPr>
            <a:r>
              <a:rPr lang="en-US" sz="1800" dirty="0">
                <a:latin typeface="Times New Roman" pitchFamily="18" charset="0"/>
              </a:rPr>
              <a:t>Problem Definition</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Dissertation Contribution</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Summary of Proposal</a:t>
            </a:r>
          </a:p>
          <a:p>
            <a:pPr eaLnBrk="1" hangingPunct="1">
              <a:buClr>
                <a:schemeClr val="accent1"/>
              </a:buClr>
              <a:buFont typeface="Wingdings" pitchFamily="2" charset="2"/>
              <a:buChar char="Ø"/>
            </a:pPr>
            <a:endParaRPr lang="en-US" altLang="zh-CN" sz="1800" dirty="0">
              <a:latin typeface="Times New Roman" pitchFamily="18" charset="0"/>
            </a:endParaRPr>
          </a:p>
          <a:p>
            <a:pPr>
              <a:buClr>
                <a:schemeClr val="accent1"/>
              </a:buClr>
              <a:buFont typeface="Wingdings" pitchFamily="2" charset="2"/>
              <a:buChar char="Ø"/>
            </a:pPr>
            <a:r>
              <a:rPr lang="en-US" altLang="zh-CN" sz="1800" dirty="0">
                <a:latin typeface="Times New Roman" pitchFamily="18" charset="0"/>
              </a:rPr>
              <a:t>Post-Proposal Research Contribution</a:t>
            </a:r>
          </a:p>
          <a:p>
            <a:pPr>
              <a:buClr>
                <a:schemeClr val="accent1"/>
              </a:buClr>
              <a:buFont typeface="Wingdings" pitchFamily="2" charset="2"/>
              <a:buChar char="Ø"/>
            </a:pPr>
            <a:endParaRPr lang="en-US" altLang="zh-CN" sz="1800" dirty="0">
              <a:latin typeface="Times New Roman" pitchFamily="18" charset="0"/>
            </a:endParaRPr>
          </a:p>
          <a:p>
            <a:pPr>
              <a:buClr>
                <a:schemeClr val="accent1"/>
              </a:buClr>
              <a:buFont typeface="Wingdings" pitchFamily="2" charset="2"/>
              <a:buChar char="Ø"/>
            </a:pPr>
            <a:r>
              <a:rPr lang="en-US" sz="1800" b="1" dirty="0">
                <a:solidFill>
                  <a:srgbClr val="FF0000"/>
                </a:solidFill>
                <a:latin typeface="Times New Roman" pitchFamily="18" charset="0"/>
              </a:rPr>
              <a:t>A Two-Stage Design and Analysis of Computer Experiments (DACE) Approach</a:t>
            </a:r>
          </a:p>
          <a:p>
            <a:pPr>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Experimental Results</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Future Work </a:t>
            </a:r>
          </a:p>
        </p:txBody>
      </p:sp>
      <p:pic>
        <p:nvPicPr>
          <p:cNvPr id="13" name="Content Placeholder 12"/>
          <p:cNvPicPr>
            <a:picLocks noGrp="1" noChangeAspect="1"/>
          </p:cNvPicPr>
          <p:nvPr>
            <p:ph sz="half" idx="2"/>
          </p:nvPr>
        </p:nvPicPr>
        <p:blipFill>
          <a:blip r:embed="rId3"/>
          <a:stretch>
            <a:fillRect/>
          </a:stretch>
        </p:blipFill>
        <p:spPr>
          <a:xfrm>
            <a:off x="5310021" y="1140842"/>
            <a:ext cx="3813926" cy="4439703"/>
          </a:xfrm>
          <a:prstGeom prst="rect">
            <a:avLst/>
          </a:prstGeom>
        </p:spPr>
      </p:pic>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7" name="Straight Connector 16"/>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4689642" y="5668995"/>
            <a:ext cx="4486442"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Source:  https://www.pinterest.com/berat3854/solar/</a:t>
            </a:r>
          </a:p>
        </p:txBody>
      </p:sp>
    </p:spTree>
    <p:extLst>
      <p:ext uri="{BB962C8B-B14F-4D97-AF65-F5344CB8AC3E}">
        <p14:creationId xmlns:p14="http://schemas.microsoft.com/office/powerpoint/2010/main" val="4504017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20484">
                                            <p:txEl>
                                              <p:pRg st="0" end="0"/>
                                            </p:txEl>
                                          </p:spTgt>
                                        </p:tgtEl>
                                        <p:attrNameLst>
                                          <p:attrName>style.visibility</p:attrName>
                                        </p:attrNameLst>
                                      </p:cBhvr>
                                      <p:to>
                                        <p:strVal val="visible"/>
                                      </p:to>
                                    </p:set>
                                    <p:animEffect transition="in" filter="barn(inVertical)">
                                      <p:cBhvr>
                                        <p:cTn id="13" dur="500"/>
                                        <p:tgtEl>
                                          <p:spTgt spid="20484">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0484">
                                            <p:txEl>
                                              <p:pRg st="2" end="2"/>
                                            </p:txEl>
                                          </p:spTgt>
                                        </p:tgtEl>
                                        <p:attrNameLst>
                                          <p:attrName>style.visibility</p:attrName>
                                        </p:attrNameLst>
                                      </p:cBhvr>
                                      <p:to>
                                        <p:strVal val="visible"/>
                                      </p:to>
                                    </p:set>
                                    <p:animEffect transition="in" filter="barn(inVertical)">
                                      <p:cBhvr>
                                        <p:cTn id="16" dur="500"/>
                                        <p:tgtEl>
                                          <p:spTgt spid="20484">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0484">
                                            <p:txEl>
                                              <p:pRg st="4" end="4"/>
                                            </p:txEl>
                                          </p:spTgt>
                                        </p:tgtEl>
                                        <p:attrNameLst>
                                          <p:attrName>style.visibility</p:attrName>
                                        </p:attrNameLst>
                                      </p:cBhvr>
                                      <p:to>
                                        <p:strVal val="visible"/>
                                      </p:to>
                                    </p:set>
                                    <p:animEffect transition="in" filter="barn(inVertical)">
                                      <p:cBhvr>
                                        <p:cTn id="19" dur="500"/>
                                        <p:tgtEl>
                                          <p:spTgt spid="2048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0484">
                                            <p:txEl>
                                              <p:pRg st="6" end="6"/>
                                            </p:txEl>
                                          </p:spTgt>
                                        </p:tgtEl>
                                        <p:attrNameLst>
                                          <p:attrName>style.visibility</p:attrName>
                                        </p:attrNameLst>
                                      </p:cBhvr>
                                      <p:to>
                                        <p:strVal val="visible"/>
                                      </p:to>
                                    </p:set>
                                    <p:animEffect transition="in" filter="barn(inVertical)">
                                      <p:cBhvr>
                                        <p:cTn id="22" dur="500"/>
                                        <p:tgtEl>
                                          <p:spTgt spid="20484">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0484">
                                            <p:txEl>
                                              <p:pRg st="10" end="10"/>
                                            </p:txEl>
                                          </p:spTgt>
                                        </p:tgtEl>
                                        <p:attrNameLst>
                                          <p:attrName>style.visibility</p:attrName>
                                        </p:attrNameLst>
                                      </p:cBhvr>
                                      <p:to>
                                        <p:strVal val="visible"/>
                                      </p:to>
                                    </p:set>
                                    <p:animEffect transition="in" filter="barn(inVertical)">
                                      <p:cBhvr>
                                        <p:cTn id="25" dur="500"/>
                                        <p:tgtEl>
                                          <p:spTgt spid="20484">
                                            <p:txEl>
                                              <p:pRg st="10" end="1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0484">
                                            <p:txEl>
                                              <p:pRg st="12" end="12"/>
                                            </p:txEl>
                                          </p:spTgt>
                                        </p:tgtEl>
                                        <p:attrNameLst>
                                          <p:attrName>style.visibility</p:attrName>
                                        </p:attrNameLst>
                                      </p:cBhvr>
                                      <p:to>
                                        <p:strVal val="visible"/>
                                      </p:to>
                                    </p:set>
                                    <p:animEffect transition="in" filter="barn(inVertical)">
                                      <p:cBhvr>
                                        <p:cTn id="28" dur="500"/>
                                        <p:tgtEl>
                                          <p:spTgt spid="20484">
                                            <p:txEl>
                                              <p:pRg st="12" end="12"/>
                                            </p:txEl>
                                          </p:spTgt>
                                        </p:tgtEl>
                                      </p:cBhvr>
                                    </p:animEffect>
                                  </p:childTnLst>
                                </p:cTn>
                              </p:par>
                              <p:par>
                                <p:cTn id="29" presetID="42" presetClass="entr" presetSubtype="0" fill="hold" nodeType="withEffect">
                                  <p:stCondLst>
                                    <p:cond delay="0"/>
                                  </p:stCondLst>
                                  <p:childTnLst>
                                    <p:set>
                                      <p:cBhvr>
                                        <p:cTn id="30" dur="1" fill="hold">
                                          <p:stCondLst>
                                            <p:cond delay="0"/>
                                          </p:stCondLst>
                                        </p:cTn>
                                        <p:tgtEl>
                                          <p:spTgt spid="20484">
                                            <p:txEl>
                                              <p:pRg st="8" end="8"/>
                                            </p:txEl>
                                          </p:spTgt>
                                        </p:tgtEl>
                                        <p:attrNameLst>
                                          <p:attrName>style.visibility</p:attrName>
                                        </p:attrNameLst>
                                      </p:cBhvr>
                                      <p:to>
                                        <p:strVal val="visible"/>
                                      </p:to>
                                    </p:set>
                                    <p:animEffect transition="in" filter="fade">
                                      <p:cBhvr>
                                        <p:cTn id="31" dur="1000"/>
                                        <p:tgtEl>
                                          <p:spTgt spid="20484">
                                            <p:txEl>
                                              <p:pRg st="8" end="8"/>
                                            </p:txEl>
                                          </p:spTgt>
                                        </p:tgtEl>
                                      </p:cBhvr>
                                    </p:animEffect>
                                    <p:anim calcmode="lin" valueType="num">
                                      <p:cBhvr>
                                        <p:cTn id="32" dur="1000" fill="hold"/>
                                        <p:tgtEl>
                                          <p:spTgt spid="20484">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2048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049108" y="529389"/>
            <a:ext cx="4641399"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DACE and ADP Background</a:t>
            </a:r>
          </a:p>
        </p:txBody>
      </p:sp>
      <p:sp>
        <p:nvSpPr>
          <p:cNvPr id="4" name="Rectangle 3"/>
          <p:cNvSpPr txBox="1">
            <a:spLocks noChangeArrowheads="1"/>
          </p:cNvSpPr>
          <p:nvPr/>
        </p:nvSpPr>
        <p:spPr>
          <a:xfrm>
            <a:off x="685800" y="1143000"/>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Rectangle 3"/>
          <p:cNvSpPr txBox="1">
            <a:spLocks noChangeArrowheads="1"/>
          </p:cNvSpPr>
          <p:nvPr/>
        </p:nvSpPr>
        <p:spPr>
          <a:xfrm>
            <a:off x="304801" y="1143000"/>
            <a:ext cx="8435974" cy="4953000"/>
          </a:xfrm>
          <a:prstGeom prst="rect">
            <a:avLst/>
          </a:prstGeom>
        </p:spPr>
        <p:txBody>
          <a:bodyPr>
            <a:normAutofit fontScale="92500"/>
          </a:bodyPr>
          <a:lstStyle/>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000" baseline="0" dirty="0">
                <a:solidFill>
                  <a:schemeClr val="tx1"/>
                </a:solidFill>
                <a:latin typeface="Times New Roman" pitchFamily="18" charset="0"/>
              </a:rPr>
              <a:t>ADP is a modeling framework that offers several strategies for tackling the curses of dimensionality in large, multi-period, stochastic optimization problems (Powell 2011). </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000" baseline="0" dirty="0">
                <a:solidFill>
                  <a:schemeClr val="tx1"/>
                </a:solidFill>
                <a:latin typeface="Times New Roman" pitchFamily="18" charset="0"/>
              </a:rPr>
              <a:t>Curse of dimensionality (</a:t>
            </a:r>
            <a:r>
              <a:rPr lang="en-US" sz="2000" baseline="0" dirty="0" err="1">
                <a:solidFill>
                  <a:schemeClr val="tx1"/>
                </a:solidFill>
                <a:latin typeface="Times New Roman" pitchFamily="18" charset="0"/>
              </a:rPr>
              <a:t>CoD</a:t>
            </a:r>
            <a:r>
              <a:rPr lang="en-US" sz="2000" baseline="0" dirty="0">
                <a:solidFill>
                  <a:schemeClr val="tx1"/>
                </a:solidFill>
                <a:latin typeface="Times New Roman" pitchFamily="18" charset="0"/>
              </a:rPr>
              <a:t>):</a:t>
            </a:r>
          </a:p>
          <a:p>
            <a:pPr marL="800100" lvl="1" indent="-342900" fontAlgn="auto">
              <a:spcBef>
                <a:spcPct val="20000"/>
              </a:spcBef>
              <a:spcAft>
                <a:spcPts val="0"/>
              </a:spcAft>
              <a:buClr>
                <a:schemeClr val="accent1"/>
              </a:buClr>
              <a:buSzPct val="70000"/>
              <a:buFont typeface="Wingdings" panose="05000000000000000000" pitchFamily="2" charset="2"/>
              <a:buChar char="v"/>
              <a:defRPr/>
            </a:pPr>
            <a:r>
              <a:rPr lang="en-US" sz="2000" baseline="0" dirty="0">
                <a:solidFill>
                  <a:schemeClr val="tx1"/>
                </a:solidFill>
                <a:latin typeface="Times New Roman" pitchFamily="18" charset="0"/>
              </a:rPr>
              <a:t>Exponential growth of the computational and storage requirements as the number of state variables, decision variables and stochastic variables increase especially for </a:t>
            </a:r>
            <a:r>
              <a:rPr kumimoji="1" lang="en-US" sz="2000" baseline="0" dirty="0">
                <a:solidFill>
                  <a:schemeClr val="tx1"/>
                </a:solidFill>
                <a:latin typeface="Times New Roman" pitchFamily="18" charset="0"/>
              </a:rPr>
              <a:t>high-dimensional problems. </a:t>
            </a:r>
          </a:p>
          <a:p>
            <a:pPr marL="800100" lvl="1" indent="-342900" fontAlgn="auto">
              <a:spcBef>
                <a:spcPct val="20000"/>
              </a:spcBef>
              <a:spcAft>
                <a:spcPts val="0"/>
              </a:spcAft>
              <a:buClr>
                <a:schemeClr val="accent1"/>
              </a:buClr>
              <a:buSzPct val="70000"/>
              <a:buFont typeface="Wingdings" panose="05000000000000000000" pitchFamily="2" charset="2"/>
              <a:buChar char="v"/>
              <a:defRPr/>
            </a:pPr>
            <a:r>
              <a:rPr kumimoji="1" lang="en-US" sz="2000" baseline="0" dirty="0">
                <a:solidFill>
                  <a:schemeClr val="tx1"/>
                </a:solidFill>
                <a:latin typeface="Times New Roman" pitchFamily="18" charset="0"/>
              </a:rPr>
              <a:t>Computationally intractable to solve.</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000" baseline="0" dirty="0">
                <a:solidFill>
                  <a:schemeClr val="tx1"/>
                </a:solidFill>
                <a:latin typeface="Times New Roman" pitchFamily="18" charset="0"/>
              </a:rPr>
              <a:t>DACE is a computer experiments to approximate the complex system’s output (Sacks 1989).</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000" baseline="0" dirty="0">
                <a:solidFill>
                  <a:schemeClr val="tx1"/>
                </a:solidFill>
                <a:latin typeface="Times New Roman" pitchFamily="18" charset="0"/>
              </a:rPr>
              <a:t>DACE uses design of experiments (DoE) to sample the state space and statistical modeling to efficiently represent performance measures from a computer model.</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p:txBody>
      </p:sp>
      <p:sp>
        <p:nvSpPr>
          <p:cNvPr id="9"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D15CC240-8669-4EBE-B4E0-FD16732E16A3}" type="slidenum">
              <a:rPr lang="en-US" sz="1700" baseline="0" smtClean="0">
                <a:solidFill>
                  <a:srgbClr val="0000CC"/>
                </a:solidFill>
                <a:latin typeface="Times New Roman" pitchFamily="18" charset="0"/>
              </a:rPr>
              <a:t>23</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425574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barn(inVertical)">
                                      <p:cBhvr>
                                        <p:cTn id="23" dur="500"/>
                                        <p:tgtEl>
                                          <p:spTgt spid="8">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8">
                                            <p:txEl>
                                              <p:pRg st="8" end="8"/>
                                            </p:txEl>
                                          </p:spTgt>
                                        </p:tgtEl>
                                        <p:attrNameLst>
                                          <p:attrName>style.visibility</p:attrName>
                                        </p:attrNameLst>
                                      </p:cBhvr>
                                      <p:to>
                                        <p:strVal val="visible"/>
                                      </p:to>
                                    </p:set>
                                    <p:animEffect transition="in" filter="circle(in)">
                                      <p:cBhvr>
                                        <p:cTn id="28" dur="2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204035" y="529389"/>
            <a:ext cx="6331541"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Literature Review on DACE based ADP</a:t>
            </a:r>
          </a:p>
        </p:txBody>
      </p:sp>
      <p:sp>
        <p:nvSpPr>
          <p:cNvPr id="4" name="Rectangle 3"/>
          <p:cNvSpPr txBox="1">
            <a:spLocks noChangeArrowheads="1"/>
          </p:cNvSpPr>
          <p:nvPr/>
        </p:nvSpPr>
        <p:spPr>
          <a:xfrm>
            <a:off x="685800" y="1143000"/>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Rectangle 3"/>
          <p:cNvSpPr txBox="1">
            <a:spLocks noChangeArrowheads="1"/>
          </p:cNvSpPr>
          <p:nvPr/>
        </p:nvSpPr>
        <p:spPr>
          <a:xfrm>
            <a:off x="304801" y="1143000"/>
            <a:ext cx="8435974" cy="4953000"/>
          </a:xfrm>
          <a:prstGeom prst="rect">
            <a:avLst/>
          </a:prstGeom>
        </p:spPr>
        <p:txBody>
          <a:bodyPr>
            <a:normAutofit lnSpcReduction="10000"/>
          </a:bodyPr>
          <a:lstStyle/>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000" baseline="0" dirty="0">
                <a:solidFill>
                  <a:schemeClr val="tx1"/>
                </a:solidFill>
                <a:latin typeface="Times New Roman" pitchFamily="18" charset="0"/>
              </a:rPr>
              <a:t>Chen et al. (1999) proposed a finite horizon ADP algorithm </a:t>
            </a:r>
          </a:p>
          <a:p>
            <a:pPr marL="800100" lvl="1" indent="-342900" fontAlgn="auto">
              <a:spcBef>
                <a:spcPct val="20000"/>
              </a:spcBef>
              <a:spcAft>
                <a:spcPts val="0"/>
              </a:spcAft>
              <a:buClr>
                <a:schemeClr val="accent1"/>
              </a:buClr>
              <a:buSzPct val="70000"/>
              <a:buFont typeface="Wingdings" panose="05000000000000000000" pitchFamily="2" charset="2"/>
              <a:buChar char="v"/>
              <a:defRPr/>
            </a:pPr>
            <a:r>
              <a:rPr lang="en-US" sz="2000" baseline="0" dirty="0">
                <a:solidFill>
                  <a:schemeClr val="tx1"/>
                </a:solidFill>
                <a:latin typeface="Times New Roman" pitchFamily="18" charset="0"/>
              </a:rPr>
              <a:t>Orthogonal array (OA) to sample the state space </a:t>
            </a:r>
          </a:p>
          <a:p>
            <a:pPr marL="800100" lvl="1" indent="-342900" fontAlgn="auto">
              <a:spcBef>
                <a:spcPct val="20000"/>
              </a:spcBef>
              <a:spcAft>
                <a:spcPts val="0"/>
              </a:spcAft>
              <a:buClr>
                <a:schemeClr val="accent1"/>
              </a:buClr>
              <a:buSzPct val="70000"/>
              <a:buFont typeface="Wingdings" panose="05000000000000000000" pitchFamily="2" charset="2"/>
              <a:buChar char="v"/>
              <a:defRPr/>
            </a:pPr>
            <a:r>
              <a:rPr lang="en-US" sz="2000" baseline="0" dirty="0">
                <a:solidFill>
                  <a:schemeClr val="tx1"/>
                </a:solidFill>
                <a:latin typeface="Times New Roman" pitchFamily="18" charset="0"/>
              </a:rPr>
              <a:t>MARS to approximate the value function to overcome the “curse of dimensionality”. </a:t>
            </a:r>
          </a:p>
          <a:p>
            <a:pPr marL="800100" lvl="1" indent="-342900" fontAlgn="auto">
              <a:spcBef>
                <a:spcPct val="20000"/>
              </a:spcBef>
              <a:spcAft>
                <a:spcPts val="0"/>
              </a:spcAft>
              <a:buClr>
                <a:schemeClr val="accent1"/>
              </a:buClr>
              <a:buSzPct val="70000"/>
              <a:buFont typeface="Wingdings" panose="05000000000000000000" pitchFamily="2" charset="2"/>
              <a:buChar char="v"/>
              <a:defRPr/>
            </a:pPr>
            <a:r>
              <a:rPr lang="en-US" sz="2000" baseline="0" dirty="0">
                <a:solidFill>
                  <a:schemeClr val="tx1"/>
                </a:solidFill>
                <a:latin typeface="Times New Roman" pitchFamily="18" charset="0"/>
              </a:rPr>
              <a:t>Chen et al. (2006) summarize this approach as DACE based ADP.</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000" baseline="0" dirty="0" err="1">
                <a:solidFill>
                  <a:schemeClr val="tx1"/>
                </a:solidFill>
                <a:latin typeface="Times New Roman" pitchFamily="18" charset="0"/>
              </a:rPr>
              <a:t>Kulvanitchaiyanunt</a:t>
            </a:r>
            <a:r>
              <a:rPr lang="en-US" sz="2000" baseline="0" dirty="0">
                <a:solidFill>
                  <a:schemeClr val="tx1"/>
                </a:solidFill>
                <a:latin typeface="Times New Roman" pitchFamily="18" charset="0"/>
              </a:rPr>
              <a:t> et al. (2015) studied dynamic control of a system of PHEV charging station utilizing infinite horizon ADP</a:t>
            </a:r>
          </a:p>
          <a:p>
            <a:pPr marL="800100" lvl="1" indent="-342900" fontAlgn="auto">
              <a:spcBef>
                <a:spcPct val="20000"/>
              </a:spcBef>
              <a:spcAft>
                <a:spcPts val="0"/>
              </a:spcAft>
              <a:buClr>
                <a:schemeClr val="accent1"/>
              </a:buClr>
              <a:buSzPct val="70000"/>
              <a:buFont typeface="Wingdings" panose="05000000000000000000" pitchFamily="2" charset="2"/>
              <a:buChar char="v"/>
              <a:defRPr/>
            </a:pPr>
            <a:r>
              <a:rPr lang="en-US" sz="2000" baseline="0" dirty="0">
                <a:solidFill>
                  <a:srgbClr val="FF0000"/>
                </a:solidFill>
                <a:latin typeface="Times New Roman" pitchFamily="18" charset="0"/>
              </a:rPr>
              <a:t>Linear programming (LP) </a:t>
            </a:r>
          </a:p>
          <a:p>
            <a:pPr marL="800100" lvl="1" indent="-342900" fontAlgn="auto">
              <a:spcBef>
                <a:spcPct val="20000"/>
              </a:spcBef>
              <a:spcAft>
                <a:spcPts val="0"/>
              </a:spcAft>
              <a:buClr>
                <a:schemeClr val="accent1"/>
              </a:buClr>
              <a:buSzPct val="70000"/>
              <a:buFont typeface="Wingdings" panose="05000000000000000000" pitchFamily="2" charset="2"/>
              <a:buChar char="v"/>
              <a:defRPr/>
            </a:pPr>
            <a:r>
              <a:rPr lang="en-US" sz="2000" baseline="0" dirty="0">
                <a:solidFill>
                  <a:srgbClr val="FF0000"/>
                </a:solidFill>
                <a:latin typeface="Times New Roman" pitchFamily="18" charset="0"/>
              </a:rPr>
              <a:t>Did not consider uncertainty</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000" baseline="0" dirty="0">
                <a:solidFill>
                  <a:schemeClr val="tx1"/>
                </a:solidFill>
                <a:latin typeface="Times New Roman" pitchFamily="18" charset="0"/>
              </a:rPr>
              <a:t>Chen et al. (2017) applied infinite horizon DACE based ADP considering the uncertainty.</a:t>
            </a:r>
          </a:p>
          <a:p>
            <a:pPr marL="800100" lvl="1" indent="-342900" fontAlgn="auto">
              <a:spcBef>
                <a:spcPct val="20000"/>
              </a:spcBef>
              <a:spcAft>
                <a:spcPts val="0"/>
              </a:spcAft>
              <a:buClr>
                <a:schemeClr val="accent1"/>
              </a:buClr>
              <a:buSzPct val="70000"/>
              <a:buFont typeface="Wingdings" panose="05000000000000000000" pitchFamily="2" charset="2"/>
              <a:buChar char="v"/>
              <a:defRPr/>
            </a:pPr>
            <a:r>
              <a:rPr lang="en-US" sz="2000" baseline="0" dirty="0">
                <a:solidFill>
                  <a:srgbClr val="FF0000"/>
                </a:solidFill>
                <a:latin typeface="Times New Roman" pitchFamily="18" charset="0"/>
              </a:rPr>
              <a:t>Solved a problem with a random system design points</a:t>
            </a:r>
          </a:p>
          <a:p>
            <a:pPr marL="800100" lvl="1" indent="-342900" fontAlgn="auto">
              <a:spcBef>
                <a:spcPct val="20000"/>
              </a:spcBef>
              <a:spcAft>
                <a:spcPts val="0"/>
              </a:spcAft>
              <a:buClr>
                <a:schemeClr val="accent1"/>
              </a:buClr>
              <a:buSzPct val="70000"/>
              <a:buFont typeface="Wingdings" panose="05000000000000000000" pitchFamily="2" charset="2"/>
              <a:buChar char="v"/>
              <a:defRPr/>
            </a:pPr>
            <a:r>
              <a:rPr lang="en-US" sz="2000" baseline="0" dirty="0">
                <a:solidFill>
                  <a:srgbClr val="FF0000"/>
                </a:solidFill>
                <a:latin typeface="Times New Roman" pitchFamily="18" charset="0"/>
              </a:rPr>
              <a:t>Control problem (revenue component)</a:t>
            </a:r>
          </a:p>
          <a:p>
            <a:pPr marL="800100" lvl="1"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p:txBody>
      </p:sp>
      <p:sp>
        <p:nvSpPr>
          <p:cNvPr id="9"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D15CC240-8669-4EBE-B4E0-FD16732E16A3}" type="slidenum">
              <a:rPr lang="en-US" sz="1700" baseline="0" smtClean="0">
                <a:solidFill>
                  <a:srgbClr val="0000CC"/>
                </a:solidFill>
                <a:latin typeface="Times New Roman" pitchFamily="18" charset="0"/>
              </a:rPr>
              <a:t>24</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173646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barn(inVertical)">
                                      <p:cBhvr>
                                        <p:cTn id="21" dur="500"/>
                                        <p:tgtEl>
                                          <p:spTgt spid="8">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8">
                                            <p:txEl>
                                              <p:pRg st="6" end="6"/>
                                            </p:txEl>
                                          </p:spTgt>
                                        </p:tgtEl>
                                        <p:attrNameLst>
                                          <p:attrName>style.visibility</p:attrName>
                                        </p:attrNameLst>
                                      </p:cBhvr>
                                      <p:to>
                                        <p:strVal val="visible"/>
                                      </p:to>
                                    </p:set>
                                    <p:animEffect transition="in" filter="barn(inVertical)">
                                      <p:cBhvr>
                                        <p:cTn id="24" dur="500"/>
                                        <p:tgtEl>
                                          <p:spTgt spid="8">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barn(inVertical)">
                                      <p:cBhvr>
                                        <p:cTn id="27" dur="500"/>
                                        <p:tgtEl>
                                          <p:spTgt spid="8">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8">
                                            <p:txEl>
                                              <p:pRg st="9" end="9"/>
                                            </p:txEl>
                                          </p:spTgt>
                                        </p:tgtEl>
                                        <p:attrNameLst>
                                          <p:attrName>style.visibility</p:attrName>
                                        </p:attrNameLst>
                                      </p:cBhvr>
                                      <p:to>
                                        <p:strVal val="visible"/>
                                      </p:to>
                                    </p:set>
                                    <p:animEffect transition="in" filter="circle(in)">
                                      <p:cBhvr>
                                        <p:cTn id="32" dur="2000"/>
                                        <p:tgtEl>
                                          <p:spTgt spid="8">
                                            <p:txEl>
                                              <p:pRg st="9" end="9"/>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circle(in)">
                                      <p:cBhvr>
                                        <p:cTn id="35" dur="2000"/>
                                        <p:tgtEl>
                                          <p:spTgt spid="8">
                                            <p:txEl>
                                              <p:pRg st="10" end="10"/>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8">
                                            <p:txEl>
                                              <p:pRg st="11" end="11"/>
                                            </p:txEl>
                                          </p:spTgt>
                                        </p:tgtEl>
                                        <p:attrNameLst>
                                          <p:attrName>style.visibility</p:attrName>
                                        </p:attrNameLst>
                                      </p:cBhvr>
                                      <p:to>
                                        <p:strVal val="visible"/>
                                      </p:to>
                                    </p:set>
                                    <p:animEffect transition="in" filter="circle(in)">
                                      <p:cBhvr>
                                        <p:cTn id="38" dur="20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1001" y="762000"/>
            <a:ext cx="8534400" cy="5172121"/>
          </a:xfrm>
          <a:prstGeom prst="rect">
            <a:avLst/>
          </a:prstGeom>
        </p:spPr>
      </p:pic>
      <p:sp>
        <p:nvSpPr>
          <p:cNvPr id="23554" name="Rectangle 2"/>
          <p:cNvSpPr>
            <a:spLocks noChangeArrowheads="1"/>
          </p:cNvSpPr>
          <p:nvPr/>
        </p:nvSpPr>
        <p:spPr bwMode="auto">
          <a:xfrm>
            <a:off x="3048002" y="219818"/>
            <a:ext cx="2111475" cy="954107"/>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DACE Steps</a:t>
            </a:r>
          </a:p>
          <a:p>
            <a:pPr algn="ctr" defTabSz="865188" eaLnBrk="0" hangingPunct="0"/>
            <a:endParaRPr lang="en-US" sz="2800" b="1" baseline="0" dirty="0">
              <a:solidFill>
                <a:srgbClr val="333399"/>
              </a:solidFill>
              <a:latin typeface="Times New Roman" pitchFamily="18" charset="0"/>
            </a:endParaRPr>
          </a:p>
        </p:txBody>
      </p:sp>
      <p:sp>
        <p:nvSpPr>
          <p:cNvPr id="14" name="Rectangle 3"/>
          <p:cNvSpPr txBox="1">
            <a:spLocks noChangeArrowheads="1"/>
          </p:cNvSpPr>
          <p:nvPr/>
        </p:nvSpPr>
        <p:spPr>
          <a:xfrm>
            <a:off x="77404" y="1214485"/>
            <a:ext cx="8609396" cy="4719637"/>
          </a:xfrm>
          <a:prstGeom prst="rect">
            <a:avLst/>
          </a:prstGeom>
        </p:spPr>
        <p:txBody>
          <a:bodyPr>
            <a:normAutofit/>
          </a:bodyPr>
          <a:lstStyle/>
          <a:p>
            <a:pPr marL="342900" indent="-342900" fontAlgn="auto">
              <a:spcBef>
                <a:spcPct val="20000"/>
              </a:spcBef>
              <a:spcAft>
                <a:spcPts val="0"/>
              </a:spcAft>
              <a:buClr>
                <a:schemeClr val="accent1"/>
              </a:buClr>
              <a:buSzPct val="70000"/>
              <a:buFont typeface="Wingdings" pitchFamily="2" charset="2"/>
              <a:buChar char="Ø"/>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sp>
        <p:nvSpPr>
          <p:cNvPr id="11" name="TextBox 10"/>
          <p:cNvSpPr txBox="1"/>
          <p:nvPr/>
        </p:nvSpPr>
        <p:spPr>
          <a:xfrm>
            <a:off x="7396655" y="4508441"/>
            <a:ext cx="1828458" cy="400110"/>
          </a:xfrm>
          <a:prstGeom prst="rect">
            <a:avLst/>
          </a:prstGeom>
          <a:noFill/>
        </p:spPr>
        <p:txBody>
          <a:bodyPr wrap="square" rtlCol="0">
            <a:spAutoFit/>
          </a:bodyPr>
          <a:lstStyle/>
          <a:p>
            <a:r>
              <a:rPr lang="en-US" sz="2000" b="1" baseline="0" dirty="0" err="1">
                <a:solidFill>
                  <a:srgbClr val="FF0000"/>
                </a:solidFill>
              </a:rPr>
              <a:t>Metamodel</a:t>
            </a:r>
            <a:endParaRPr lang="en-US" sz="2000" b="1" baseline="0" dirty="0"/>
          </a:p>
        </p:txBody>
      </p:sp>
      <p:cxnSp>
        <p:nvCxnSpPr>
          <p:cNvPr id="12" name="Straight Arrow Connector 11"/>
          <p:cNvCxnSpPr/>
          <p:nvPr/>
        </p:nvCxnSpPr>
        <p:spPr>
          <a:xfrm flipV="1">
            <a:off x="8158484" y="2951120"/>
            <a:ext cx="304800" cy="1624026"/>
          </a:xfrm>
          <a:prstGeom prst="straightConnector1">
            <a:avLst/>
          </a:prstGeom>
          <a:ln w="19050">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533400" y="762000"/>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9"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2E9465C8-CACC-492C-9E8F-C017F1AD9A19}" type="slidenum">
              <a:rPr lang="en-US" sz="1700" baseline="0" smtClean="0">
                <a:solidFill>
                  <a:srgbClr val="0000CC"/>
                </a:solidFill>
                <a:latin typeface="Times New Roman" pitchFamily="18" charset="0"/>
              </a:rPr>
              <a:t>25</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98776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anim calcmode="lin" valueType="num">
                                      <p:cBhvr>
                                        <p:cTn id="8" dur="2000" fill="hold"/>
                                        <p:tgtEl>
                                          <p:spTgt spid="12"/>
                                        </p:tgtEl>
                                        <p:attrNameLst>
                                          <p:attrName>ppt_w</p:attrName>
                                        </p:attrNameLst>
                                      </p:cBhvr>
                                      <p:tavLst>
                                        <p:tav tm="0" fmla="#ppt_w*sin(2.5*pi*$)">
                                          <p:val>
                                            <p:fltVal val="0"/>
                                          </p:val>
                                        </p:tav>
                                        <p:tav tm="100000">
                                          <p:val>
                                            <p:fltVal val="1"/>
                                          </p:val>
                                        </p:tav>
                                      </p:tavLst>
                                    </p:anim>
                                    <p:anim calcmode="lin" valueType="num">
                                      <p:cBhvr>
                                        <p:cTn id="9" dur="2000" fill="hold"/>
                                        <p:tgtEl>
                                          <p:spTgt spid="1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anim calcmode="lin" valueType="num">
                                      <p:cBhvr>
                                        <p:cTn id="13" dur="2000" fill="hold"/>
                                        <p:tgtEl>
                                          <p:spTgt spid="11"/>
                                        </p:tgtEl>
                                        <p:attrNameLst>
                                          <p:attrName>ppt_w</p:attrName>
                                        </p:attrNameLst>
                                      </p:cBhvr>
                                      <p:tavLst>
                                        <p:tav tm="0" fmla="#ppt_w*sin(2.5*pi*$)">
                                          <p:val>
                                            <p:fltVal val="0"/>
                                          </p:val>
                                        </p:tav>
                                        <p:tav tm="100000">
                                          <p:val>
                                            <p:fltVal val="1"/>
                                          </p:val>
                                        </p:tav>
                                      </p:tavLst>
                                    </p:anim>
                                    <p:anim calcmode="lin" valueType="num">
                                      <p:cBhvr>
                                        <p:cTn id="1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323071" y="436394"/>
            <a:ext cx="5882764"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System Design – Model Assumptions </a:t>
            </a:r>
          </a:p>
        </p:txBody>
      </p:sp>
      <p:sp>
        <p:nvSpPr>
          <p:cNvPr id="4" name="Rectangle 3"/>
          <p:cNvSpPr txBox="1">
            <a:spLocks noChangeArrowheads="1"/>
          </p:cNvSpPr>
          <p:nvPr/>
        </p:nvSpPr>
        <p:spPr>
          <a:xfrm>
            <a:off x="685800" y="1143000"/>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914400" y="923863"/>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Rectangle 3"/>
          <p:cNvSpPr txBox="1">
            <a:spLocks noChangeArrowheads="1"/>
          </p:cNvSpPr>
          <p:nvPr/>
        </p:nvSpPr>
        <p:spPr>
          <a:xfrm>
            <a:off x="685799" y="1143000"/>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2200" baseline="0" dirty="0">
              <a:solidFill>
                <a:schemeClr val="tx1"/>
              </a:solidFill>
              <a:latin typeface="Times New Roman" pitchFamily="18" charset="0"/>
              <a:cs typeface="+mn-cs"/>
            </a:endParaRPr>
          </a:p>
        </p:txBody>
      </p:sp>
      <p:sp>
        <p:nvSpPr>
          <p:cNvPr id="9"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AD8C3D9B-7935-4B65-A531-82BE4426572D}" type="slidenum">
              <a:rPr lang="en-US" sz="1700" baseline="0" smtClean="0">
                <a:solidFill>
                  <a:srgbClr val="0000CC"/>
                </a:solidFill>
                <a:latin typeface="Times New Roman" pitchFamily="18" charset="0"/>
              </a:rPr>
              <a:t>26</a:t>
            </a:fld>
            <a:endParaRPr lang="en-US" sz="1700" baseline="0" dirty="0">
              <a:solidFill>
                <a:srgbClr val="0000CC"/>
              </a:solidFill>
              <a:latin typeface="Times New Roman" pitchFamily="18" charset="0"/>
            </a:endParaRPr>
          </a:p>
        </p:txBody>
      </p:sp>
      <p:sp>
        <p:nvSpPr>
          <p:cNvPr id="11" name="Rectangle 3"/>
          <p:cNvSpPr txBox="1">
            <a:spLocks noChangeArrowheads="1"/>
          </p:cNvSpPr>
          <p:nvPr/>
        </p:nvSpPr>
        <p:spPr>
          <a:xfrm>
            <a:off x="621388" y="995362"/>
            <a:ext cx="7836812" cy="5024437"/>
          </a:xfrm>
          <a:prstGeom prst="rect">
            <a:avLst/>
          </a:prstGeom>
        </p:spPr>
        <p:txBody>
          <a:bodyPr>
            <a:noAutofit/>
          </a:bodyPr>
          <a:lstStyle/>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000" baseline="0" dirty="0">
                <a:solidFill>
                  <a:schemeClr val="tx1"/>
                </a:solidFill>
                <a:latin typeface="Times New Roman" pitchFamily="18" charset="0"/>
              </a:rPr>
              <a:t>To be as realistic as possible</a:t>
            </a:r>
          </a:p>
          <a:p>
            <a:pPr marL="800100" lvl="1" indent="-342900" fontAlgn="auto">
              <a:spcBef>
                <a:spcPct val="20000"/>
              </a:spcBef>
              <a:spcAft>
                <a:spcPts val="0"/>
              </a:spcAft>
              <a:buClr>
                <a:schemeClr val="accent1"/>
              </a:buClr>
              <a:buSzPct val="70000"/>
              <a:buFont typeface="Wingdings" panose="05000000000000000000" pitchFamily="2" charset="2"/>
              <a:buChar char="v"/>
              <a:defRPr/>
            </a:pPr>
            <a:r>
              <a:rPr lang="en-US" sz="2000" baseline="0" dirty="0">
                <a:solidFill>
                  <a:schemeClr val="tx1"/>
                </a:solidFill>
                <a:latin typeface="Times New Roman" pitchFamily="18" charset="0"/>
              </a:rPr>
              <a:t>Opening 3 or less stations would not be sufficient to fulfill the demand </a:t>
            </a:r>
          </a:p>
          <a:p>
            <a:pPr marL="800100" lvl="1" indent="-342900" fontAlgn="auto">
              <a:spcBef>
                <a:spcPct val="20000"/>
              </a:spcBef>
              <a:spcAft>
                <a:spcPts val="0"/>
              </a:spcAft>
              <a:buClr>
                <a:schemeClr val="accent1"/>
              </a:buClr>
              <a:buSzPct val="70000"/>
              <a:buFont typeface="Wingdings" panose="05000000000000000000" pitchFamily="2" charset="2"/>
              <a:buChar char="v"/>
              <a:defRPr/>
            </a:pPr>
            <a:r>
              <a:rPr lang="en-US" sz="2000" baseline="0" dirty="0">
                <a:solidFill>
                  <a:schemeClr val="tx1"/>
                </a:solidFill>
                <a:latin typeface="Times New Roman" pitchFamily="18" charset="0"/>
              </a:rPr>
              <a:t>Opening 8 or more stations would be more than needed.</a:t>
            </a:r>
          </a:p>
          <a:p>
            <a:pPr marL="800100" lvl="1" indent="-342900" fontAlgn="auto">
              <a:spcBef>
                <a:spcPct val="20000"/>
              </a:spcBef>
              <a:spcAft>
                <a:spcPts val="0"/>
              </a:spcAft>
              <a:buClr>
                <a:schemeClr val="accent1"/>
              </a:buClr>
              <a:buSzPct val="70000"/>
              <a:buFont typeface="Wingdings" panose="05000000000000000000" pitchFamily="2" charset="2"/>
              <a:buChar char="v"/>
              <a:defRPr/>
            </a:pPr>
            <a:r>
              <a:rPr lang="en-US" sz="2000" baseline="0" dirty="0">
                <a:solidFill>
                  <a:schemeClr val="tx1"/>
                </a:solidFill>
                <a:latin typeface="Times New Roman" pitchFamily="18" charset="0"/>
              </a:rPr>
              <a:t>Need to create a design where most of the stations opened lies in between 4 to 7 stations.</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000" baseline="0" dirty="0">
                <a:solidFill>
                  <a:schemeClr val="tx1"/>
                </a:solidFill>
                <a:latin typeface="Times New Roman" pitchFamily="18" charset="0"/>
              </a:rPr>
              <a:t>In other words, almost half of the stations need to be closed majority of the time.</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fontAlgn="auto">
              <a:spcBef>
                <a:spcPct val="20000"/>
              </a:spcBef>
              <a:spcAft>
                <a:spcPts val="0"/>
              </a:spcAft>
              <a:buClr>
                <a:schemeClr val="accent1"/>
              </a:buClr>
              <a:buSzPct val="70000"/>
              <a:defRPr/>
            </a:pPr>
            <a:r>
              <a:rPr kumimoji="1" lang="en-US" sz="2000" baseline="0" dirty="0">
                <a:solidFill>
                  <a:schemeClr val="tx1"/>
                </a:solidFill>
                <a:latin typeface="Times New Roman" pitchFamily="18" charset="0"/>
              </a:rPr>
              <a:t>	</a:t>
            </a:r>
          </a:p>
        </p:txBody>
      </p:sp>
    </p:spTree>
    <p:extLst>
      <p:ext uri="{BB962C8B-B14F-4D97-AF65-F5344CB8AC3E}">
        <p14:creationId xmlns:p14="http://schemas.microsoft.com/office/powerpoint/2010/main" val="245519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animEffect transition="in" filter="fade">
                                      <p:cBhvr>
                                        <p:cTn id="21"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438400" y="63957"/>
            <a:ext cx="3217547"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Binned LHS Design</a:t>
            </a: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352944" y="570403"/>
            <a:ext cx="73739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666225031"/>
              </p:ext>
            </p:extLst>
          </p:nvPr>
        </p:nvGraphicFramePr>
        <p:xfrm>
          <a:off x="6888299" y="1447800"/>
          <a:ext cx="1802537" cy="4550044"/>
        </p:xfrm>
        <a:graphic>
          <a:graphicData uri="http://schemas.openxmlformats.org/drawingml/2006/table">
            <a:tbl>
              <a:tblPr>
                <a:tableStyleId>{5C22544A-7EE6-4342-B048-85BDC9FD1C3A}</a:tableStyleId>
              </a:tblPr>
              <a:tblGrid>
                <a:gridCol w="986294">
                  <a:extLst>
                    <a:ext uri="{9D8B030D-6E8A-4147-A177-3AD203B41FA5}">
                      <a16:colId xmlns:a16="http://schemas.microsoft.com/office/drawing/2014/main" val="20000"/>
                    </a:ext>
                  </a:extLst>
                </a:gridCol>
                <a:gridCol w="816243">
                  <a:extLst>
                    <a:ext uri="{9D8B030D-6E8A-4147-A177-3AD203B41FA5}">
                      <a16:colId xmlns:a16="http://schemas.microsoft.com/office/drawing/2014/main" val="20001"/>
                    </a:ext>
                  </a:extLst>
                </a:gridCol>
              </a:tblGrid>
              <a:tr h="239476">
                <a:tc>
                  <a:txBody>
                    <a:bodyPr/>
                    <a:lstStyle/>
                    <a:p>
                      <a:pPr algn="r" fontAlgn="b"/>
                      <a:r>
                        <a:rPr lang="en-US" sz="1300" u="none" strike="noStrike" dirty="0">
                          <a:effectLst/>
                        </a:rPr>
                        <a:t>0.05263158</a:t>
                      </a:r>
                      <a:endParaRPr lang="en-US" sz="1300" b="0" i="0" u="none" strike="noStrike" dirty="0">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0</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00"/>
                  </a:ext>
                </a:extLst>
              </a:tr>
              <a:tr h="239476">
                <a:tc>
                  <a:txBody>
                    <a:bodyPr/>
                    <a:lstStyle/>
                    <a:p>
                      <a:pPr algn="r" fontAlgn="b"/>
                      <a:r>
                        <a:rPr lang="en-US" sz="1300" u="none" strike="noStrike">
                          <a:effectLst/>
                        </a:rPr>
                        <a:t>0.10526316</a:t>
                      </a:r>
                      <a:endParaRPr lang="en-US" sz="1300" b="0" i="0" u="none" strike="noStrike">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0</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01"/>
                  </a:ext>
                </a:extLst>
              </a:tr>
              <a:tr h="239476">
                <a:tc>
                  <a:txBody>
                    <a:bodyPr/>
                    <a:lstStyle/>
                    <a:p>
                      <a:pPr algn="r" fontAlgn="b"/>
                      <a:r>
                        <a:rPr lang="en-US" sz="1300" u="none" strike="noStrike" dirty="0">
                          <a:effectLst/>
                        </a:rPr>
                        <a:t>0.15789474</a:t>
                      </a:r>
                      <a:endParaRPr lang="en-US" sz="1300" b="0" i="0" u="none" strike="noStrike" dirty="0">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0</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02"/>
                  </a:ext>
                </a:extLst>
              </a:tr>
              <a:tr h="239476">
                <a:tc>
                  <a:txBody>
                    <a:bodyPr/>
                    <a:lstStyle/>
                    <a:p>
                      <a:pPr algn="r" fontAlgn="b"/>
                      <a:r>
                        <a:rPr lang="en-US" sz="1300" u="none" strike="noStrike" dirty="0">
                          <a:effectLst/>
                        </a:rPr>
                        <a:t>0.21052632</a:t>
                      </a:r>
                      <a:endParaRPr lang="en-US" sz="1300" b="0" i="0" u="none" strike="noStrike" dirty="0">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0</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03"/>
                  </a:ext>
                </a:extLst>
              </a:tr>
              <a:tr h="239476">
                <a:tc>
                  <a:txBody>
                    <a:bodyPr/>
                    <a:lstStyle/>
                    <a:p>
                      <a:pPr algn="r" fontAlgn="b"/>
                      <a:r>
                        <a:rPr lang="en-US" sz="1300" u="none" strike="noStrike" dirty="0">
                          <a:effectLst/>
                        </a:rPr>
                        <a:t>0.26315789</a:t>
                      </a:r>
                      <a:endParaRPr lang="en-US" sz="1300" b="0" i="0" u="none" strike="noStrike" dirty="0">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0</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04"/>
                  </a:ext>
                </a:extLst>
              </a:tr>
              <a:tr h="239476">
                <a:tc>
                  <a:txBody>
                    <a:bodyPr/>
                    <a:lstStyle/>
                    <a:p>
                      <a:pPr algn="r" fontAlgn="b"/>
                      <a:r>
                        <a:rPr lang="en-US" sz="1300" u="none" strike="noStrike">
                          <a:effectLst/>
                        </a:rPr>
                        <a:t>0.31578947</a:t>
                      </a:r>
                      <a:endParaRPr lang="en-US" sz="1300" b="0" i="0" u="none" strike="noStrike">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0</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05"/>
                  </a:ext>
                </a:extLst>
              </a:tr>
              <a:tr h="239476">
                <a:tc>
                  <a:txBody>
                    <a:bodyPr/>
                    <a:lstStyle/>
                    <a:p>
                      <a:pPr algn="r" fontAlgn="b"/>
                      <a:r>
                        <a:rPr lang="en-US" sz="1300" u="none" strike="noStrike">
                          <a:effectLst/>
                        </a:rPr>
                        <a:t>0.36842105</a:t>
                      </a:r>
                      <a:endParaRPr lang="en-US" sz="1300" b="0" i="0" u="none" strike="noStrike">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0</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06"/>
                  </a:ext>
                </a:extLst>
              </a:tr>
              <a:tr h="239476">
                <a:tc>
                  <a:txBody>
                    <a:bodyPr/>
                    <a:lstStyle/>
                    <a:p>
                      <a:pPr algn="r" fontAlgn="b"/>
                      <a:r>
                        <a:rPr lang="en-US" sz="1300" u="none" strike="noStrike">
                          <a:effectLst/>
                        </a:rPr>
                        <a:t>0.42105263</a:t>
                      </a:r>
                      <a:endParaRPr lang="en-US" sz="1300" b="0" i="0" u="none" strike="noStrike">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0</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07"/>
                  </a:ext>
                </a:extLst>
              </a:tr>
              <a:tr h="239476">
                <a:tc>
                  <a:txBody>
                    <a:bodyPr/>
                    <a:lstStyle/>
                    <a:p>
                      <a:pPr algn="r" fontAlgn="b"/>
                      <a:r>
                        <a:rPr lang="en-US" sz="1300" u="none" strike="noStrike" dirty="0">
                          <a:effectLst/>
                        </a:rPr>
                        <a:t>0.47368421</a:t>
                      </a:r>
                      <a:endParaRPr lang="en-US" sz="1300" b="0" i="0" u="none" strike="noStrike" dirty="0">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0</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08"/>
                  </a:ext>
                </a:extLst>
              </a:tr>
              <a:tr h="239476">
                <a:tc>
                  <a:txBody>
                    <a:bodyPr/>
                    <a:lstStyle/>
                    <a:p>
                      <a:pPr algn="r" fontAlgn="b"/>
                      <a:r>
                        <a:rPr lang="en-US" sz="1300" u="none" strike="noStrike" dirty="0">
                          <a:effectLst/>
                        </a:rPr>
                        <a:t>0.52631579</a:t>
                      </a:r>
                      <a:endParaRPr lang="en-US" sz="1300" b="0" i="0" u="none" strike="noStrike" dirty="0">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1</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09"/>
                  </a:ext>
                </a:extLst>
              </a:tr>
              <a:tr h="239476">
                <a:tc>
                  <a:txBody>
                    <a:bodyPr/>
                    <a:lstStyle/>
                    <a:p>
                      <a:pPr algn="r" fontAlgn="b"/>
                      <a:r>
                        <a:rPr lang="en-US" sz="1300" u="none" strike="noStrike">
                          <a:effectLst/>
                        </a:rPr>
                        <a:t>0.57894737</a:t>
                      </a:r>
                      <a:endParaRPr lang="en-US" sz="1300" b="0" i="0" u="none" strike="noStrike">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2</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10"/>
                  </a:ext>
                </a:extLst>
              </a:tr>
              <a:tr h="239476">
                <a:tc>
                  <a:txBody>
                    <a:bodyPr/>
                    <a:lstStyle/>
                    <a:p>
                      <a:pPr algn="r" fontAlgn="b"/>
                      <a:r>
                        <a:rPr lang="en-US" sz="1300" u="none" strike="noStrike">
                          <a:effectLst/>
                        </a:rPr>
                        <a:t>0.63157895</a:t>
                      </a:r>
                      <a:endParaRPr lang="en-US" sz="1300" b="0" i="0" u="none" strike="noStrike">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3</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11"/>
                  </a:ext>
                </a:extLst>
              </a:tr>
              <a:tr h="239476">
                <a:tc>
                  <a:txBody>
                    <a:bodyPr/>
                    <a:lstStyle/>
                    <a:p>
                      <a:pPr algn="r" fontAlgn="b"/>
                      <a:r>
                        <a:rPr lang="en-US" sz="1300" u="none" strike="noStrike">
                          <a:effectLst/>
                        </a:rPr>
                        <a:t>0.68421053</a:t>
                      </a:r>
                      <a:endParaRPr lang="en-US" sz="1300" b="0" i="0" u="none" strike="noStrike">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4</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12"/>
                  </a:ext>
                </a:extLst>
              </a:tr>
              <a:tr h="239476">
                <a:tc>
                  <a:txBody>
                    <a:bodyPr/>
                    <a:lstStyle/>
                    <a:p>
                      <a:pPr algn="r" fontAlgn="b"/>
                      <a:r>
                        <a:rPr lang="en-US" sz="1300" u="none" strike="noStrike">
                          <a:effectLst/>
                        </a:rPr>
                        <a:t>0.73684211</a:t>
                      </a:r>
                      <a:endParaRPr lang="en-US" sz="1300" b="0" i="0" u="none" strike="noStrike">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5</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13"/>
                  </a:ext>
                </a:extLst>
              </a:tr>
              <a:tr h="239476">
                <a:tc>
                  <a:txBody>
                    <a:bodyPr/>
                    <a:lstStyle/>
                    <a:p>
                      <a:pPr algn="r" fontAlgn="b"/>
                      <a:r>
                        <a:rPr lang="en-US" sz="1300" u="none" strike="noStrike">
                          <a:effectLst/>
                        </a:rPr>
                        <a:t>0.78947368</a:t>
                      </a:r>
                      <a:endParaRPr lang="en-US" sz="1300" b="0" i="0" u="none" strike="noStrike">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6</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14"/>
                  </a:ext>
                </a:extLst>
              </a:tr>
              <a:tr h="239476">
                <a:tc>
                  <a:txBody>
                    <a:bodyPr/>
                    <a:lstStyle/>
                    <a:p>
                      <a:pPr algn="r" fontAlgn="b"/>
                      <a:r>
                        <a:rPr lang="en-US" sz="1300" u="none" strike="noStrike">
                          <a:effectLst/>
                        </a:rPr>
                        <a:t>0.84210526</a:t>
                      </a:r>
                      <a:endParaRPr lang="en-US" sz="1300" b="0" i="0" u="none" strike="noStrike">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7</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15"/>
                  </a:ext>
                </a:extLst>
              </a:tr>
              <a:tr h="239476">
                <a:tc>
                  <a:txBody>
                    <a:bodyPr/>
                    <a:lstStyle/>
                    <a:p>
                      <a:pPr algn="r" fontAlgn="b"/>
                      <a:r>
                        <a:rPr lang="en-US" sz="1300" u="none" strike="noStrike">
                          <a:effectLst/>
                        </a:rPr>
                        <a:t>0.89473684</a:t>
                      </a:r>
                      <a:endParaRPr lang="en-US" sz="1300" b="0" i="0" u="none" strike="noStrike">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8</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16"/>
                  </a:ext>
                </a:extLst>
              </a:tr>
              <a:tr h="239476">
                <a:tc>
                  <a:txBody>
                    <a:bodyPr/>
                    <a:lstStyle/>
                    <a:p>
                      <a:pPr algn="r" fontAlgn="b"/>
                      <a:r>
                        <a:rPr lang="en-US" sz="1300" u="none" strike="noStrike">
                          <a:effectLst/>
                        </a:rPr>
                        <a:t>0.94736842</a:t>
                      </a:r>
                      <a:endParaRPr lang="en-US" sz="1300" b="0" i="0" u="none" strike="noStrike">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9</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17"/>
                  </a:ext>
                </a:extLst>
              </a:tr>
              <a:tr h="239476">
                <a:tc>
                  <a:txBody>
                    <a:bodyPr/>
                    <a:lstStyle/>
                    <a:p>
                      <a:pPr algn="r" fontAlgn="b"/>
                      <a:r>
                        <a:rPr lang="en-US" sz="1300" u="none" strike="noStrike">
                          <a:effectLst/>
                        </a:rPr>
                        <a:t>1</a:t>
                      </a:r>
                      <a:endParaRPr lang="en-US" sz="1300" b="0" i="0" u="none" strike="noStrike">
                        <a:solidFill>
                          <a:srgbClr val="000000"/>
                        </a:solidFill>
                        <a:effectLst/>
                        <a:latin typeface="Calibri" panose="020F0502020204030204" pitchFamily="34" charset="0"/>
                      </a:endParaRPr>
                    </a:p>
                  </a:txBody>
                  <a:tcPr marL="10928" marR="10928" marT="10928" marB="0" anchor="b"/>
                </a:tc>
                <a:tc>
                  <a:txBody>
                    <a:bodyPr/>
                    <a:lstStyle/>
                    <a:p>
                      <a:pPr algn="r" fontAlgn="b"/>
                      <a:r>
                        <a:rPr lang="en-US" sz="1300" u="none" strike="noStrike" dirty="0">
                          <a:effectLst/>
                        </a:rPr>
                        <a:t>10</a:t>
                      </a:r>
                      <a:endParaRPr lang="en-US" sz="1300" b="0" i="0" u="none" strike="noStrike" dirty="0">
                        <a:solidFill>
                          <a:srgbClr val="000000"/>
                        </a:solidFill>
                        <a:effectLst/>
                        <a:latin typeface="Calibri" panose="020F0502020204030204" pitchFamily="34" charset="0"/>
                      </a:endParaRPr>
                    </a:p>
                  </a:txBody>
                  <a:tcPr marL="10928" marR="10928" marT="10928" marB="0" anchor="b"/>
                </a:tc>
                <a:extLst>
                  <a:ext uri="{0D108BD9-81ED-4DB2-BD59-A6C34878D82A}">
                    <a16:rowId xmlns:a16="http://schemas.microsoft.com/office/drawing/2014/main" val="10018"/>
                  </a:ext>
                </a:extLst>
              </a:tr>
            </a:tbl>
          </a:graphicData>
        </a:graphic>
      </p:graphicFrame>
      <p:pic>
        <p:nvPicPr>
          <p:cNvPr id="3" name="Picture 2"/>
          <p:cNvPicPr>
            <a:picLocks noChangeAspect="1"/>
          </p:cNvPicPr>
          <p:nvPr/>
        </p:nvPicPr>
        <p:blipFill>
          <a:blip r:embed="rId3"/>
          <a:stretch>
            <a:fillRect/>
          </a:stretch>
        </p:blipFill>
        <p:spPr>
          <a:xfrm>
            <a:off x="1644651" y="587177"/>
            <a:ext cx="3276600" cy="410691"/>
          </a:xfrm>
          <a:prstGeom prst="rect">
            <a:avLst/>
          </a:prstGeom>
        </p:spPr>
      </p:pic>
      <p:pic>
        <p:nvPicPr>
          <p:cNvPr id="4" name="Picture 3"/>
          <p:cNvPicPr>
            <a:picLocks noChangeAspect="1"/>
          </p:cNvPicPr>
          <p:nvPr/>
        </p:nvPicPr>
        <p:blipFill>
          <a:blip r:embed="rId4"/>
          <a:stretch>
            <a:fillRect/>
          </a:stretch>
        </p:blipFill>
        <p:spPr>
          <a:xfrm>
            <a:off x="6829425" y="1152543"/>
            <a:ext cx="2085975" cy="285750"/>
          </a:xfrm>
          <a:prstGeom prst="rect">
            <a:avLst/>
          </a:prstGeom>
        </p:spPr>
      </p:pic>
      <p:sp>
        <p:nvSpPr>
          <p:cNvPr id="10"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B4402E05-61C9-4AB9-8043-7424EDCC32C8}" type="slidenum">
              <a:rPr lang="en-US" sz="1700" baseline="0" smtClean="0">
                <a:solidFill>
                  <a:srgbClr val="0000CC"/>
                </a:solidFill>
                <a:latin typeface="Times New Roman" pitchFamily="18" charset="0"/>
              </a:rPr>
              <a:t>27</a:t>
            </a:fld>
            <a:endParaRPr lang="en-US" sz="1700" baseline="0" dirty="0">
              <a:solidFill>
                <a:srgbClr val="0000CC"/>
              </a:solidFill>
              <a:latin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41286804"/>
              </p:ext>
            </p:extLst>
          </p:nvPr>
        </p:nvGraphicFramePr>
        <p:xfrm>
          <a:off x="212383" y="909312"/>
          <a:ext cx="6188710" cy="1076975"/>
        </p:xfrm>
        <a:graphic>
          <a:graphicData uri="http://schemas.openxmlformats.org/drawingml/2006/table">
            <a:tbl>
              <a:tblPr firstRow="1" firstCol="1" bandRow="1">
                <a:tableStyleId>{5A111915-BE36-4E01-A7E5-04B1672EAD32}</a:tableStyleId>
              </a:tblPr>
              <a:tblGrid>
                <a:gridCol w="562610">
                  <a:extLst>
                    <a:ext uri="{9D8B030D-6E8A-4147-A177-3AD203B41FA5}">
                      <a16:colId xmlns:a16="http://schemas.microsoft.com/office/drawing/2014/main" val="1175073143"/>
                    </a:ext>
                  </a:extLst>
                </a:gridCol>
                <a:gridCol w="562610">
                  <a:extLst>
                    <a:ext uri="{9D8B030D-6E8A-4147-A177-3AD203B41FA5}">
                      <a16:colId xmlns:a16="http://schemas.microsoft.com/office/drawing/2014/main" val="1484024391"/>
                    </a:ext>
                  </a:extLst>
                </a:gridCol>
                <a:gridCol w="562610">
                  <a:extLst>
                    <a:ext uri="{9D8B030D-6E8A-4147-A177-3AD203B41FA5}">
                      <a16:colId xmlns:a16="http://schemas.microsoft.com/office/drawing/2014/main" val="3438662231"/>
                    </a:ext>
                  </a:extLst>
                </a:gridCol>
                <a:gridCol w="562610">
                  <a:extLst>
                    <a:ext uri="{9D8B030D-6E8A-4147-A177-3AD203B41FA5}">
                      <a16:colId xmlns:a16="http://schemas.microsoft.com/office/drawing/2014/main" val="2315385951"/>
                    </a:ext>
                  </a:extLst>
                </a:gridCol>
                <a:gridCol w="562610">
                  <a:extLst>
                    <a:ext uri="{9D8B030D-6E8A-4147-A177-3AD203B41FA5}">
                      <a16:colId xmlns:a16="http://schemas.microsoft.com/office/drawing/2014/main" val="3759345735"/>
                    </a:ext>
                  </a:extLst>
                </a:gridCol>
                <a:gridCol w="562610">
                  <a:extLst>
                    <a:ext uri="{9D8B030D-6E8A-4147-A177-3AD203B41FA5}">
                      <a16:colId xmlns:a16="http://schemas.microsoft.com/office/drawing/2014/main" val="2940665430"/>
                    </a:ext>
                  </a:extLst>
                </a:gridCol>
                <a:gridCol w="562610">
                  <a:extLst>
                    <a:ext uri="{9D8B030D-6E8A-4147-A177-3AD203B41FA5}">
                      <a16:colId xmlns:a16="http://schemas.microsoft.com/office/drawing/2014/main" val="2334041466"/>
                    </a:ext>
                  </a:extLst>
                </a:gridCol>
                <a:gridCol w="562610">
                  <a:extLst>
                    <a:ext uri="{9D8B030D-6E8A-4147-A177-3AD203B41FA5}">
                      <a16:colId xmlns:a16="http://schemas.microsoft.com/office/drawing/2014/main" val="509834570"/>
                    </a:ext>
                  </a:extLst>
                </a:gridCol>
                <a:gridCol w="562610">
                  <a:extLst>
                    <a:ext uri="{9D8B030D-6E8A-4147-A177-3AD203B41FA5}">
                      <a16:colId xmlns:a16="http://schemas.microsoft.com/office/drawing/2014/main" val="2802901627"/>
                    </a:ext>
                  </a:extLst>
                </a:gridCol>
                <a:gridCol w="562610">
                  <a:extLst>
                    <a:ext uri="{9D8B030D-6E8A-4147-A177-3AD203B41FA5}">
                      <a16:colId xmlns:a16="http://schemas.microsoft.com/office/drawing/2014/main" val="1235635844"/>
                    </a:ext>
                  </a:extLst>
                </a:gridCol>
                <a:gridCol w="562610">
                  <a:extLst>
                    <a:ext uri="{9D8B030D-6E8A-4147-A177-3AD203B41FA5}">
                      <a16:colId xmlns:a16="http://schemas.microsoft.com/office/drawing/2014/main" val="1762631367"/>
                    </a:ext>
                  </a:extLst>
                </a:gridCol>
              </a:tblGrid>
              <a:tr h="215395">
                <a:tc>
                  <a:txBody>
                    <a:bodyPr/>
                    <a:lstStyle/>
                    <a:p>
                      <a:pPr marL="0" marR="0" algn="ctr">
                        <a:lnSpc>
                          <a:spcPct val="115000"/>
                        </a:lnSpc>
                        <a:spcBef>
                          <a:spcPts val="0"/>
                        </a:spcBef>
                        <a:spcAft>
                          <a:spcPts val="0"/>
                        </a:spcAft>
                      </a:pPr>
                      <a:r>
                        <a:rPr lang="en-US" sz="1100">
                          <a:effectLst/>
                        </a:rPr>
                        <a:t>X1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X2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X3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X4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X5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X6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X7</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X8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X9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X10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X11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8825738"/>
                  </a:ext>
                </a:extLst>
              </a:tr>
              <a:tr h="215395">
                <a:tc>
                  <a:txBody>
                    <a:bodyPr/>
                    <a:lstStyle/>
                    <a:p>
                      <a:pPr marL="0" marR="0" algn="ctr">
                        <a:lnSpc>
                          <a:spcPct val="115000"/>
                        </a:lnSpc>
                        <a:spcBef>
                          <a:spcPts val="0"/>
                        </a:spcBef>
                        <a:spcAft>
                          <a:spcPts val="0"/>
                        </a:spcAft>
                      </a:pPr>
                      <a:r>
                        <a:rPr lang="en-US" sz="1100" b="0" dirty="0">
                          <a:effectLst/>
                        </a:rPr>
                        <a:t>0.738</a:t>
                      </a:r>
                      <a:endParaRPr lang="en-US"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0.282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0.451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0.165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0.448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0.310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0.783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0.642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0.235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0.507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0.497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4782244"/>
                  </a:ext>
                </a:extLst>
              </a:tr>
              <a:tr h="215395">
                <a:tc>
                  <a:txBody>
                    <a:bodyPr/>
                    <a:lstStyle/>
                    <a:p>
                      <a:pPr marL="0" marR="0" algn="ctr">
                        <a:lnSpc>
                          <a:spcPct val="115000"/>
                        </a:lnSpc>
                        <a:spcBef>
                          <a:spcPts val="0"/>
                        </a:spcBef>
                        <a:spcAft>
                          <a:spcPts val="0"/>
                        </a:spcAft>
                      </a:pPr>
                      <a:r>
                        <a:rPr lang="en-US" sz="1100" b="0" dirty="0">
                          <a:effectLst/>
                        </a:rPr>
                        <a:t>0.839</a:t>
                      </a:r>
                      <a:endParaRPr lang="en-US"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0.024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0.657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0.703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0.320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0.616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0.528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0.793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0.757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0.520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0.610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08658672"/>
                  </a:ext>
                </a:extLst>
              </a:tr>
              <a:tr h="215395">
                <a:tc>
                  <a:txBody>
                    <a:bodyPr/>
                    <a:lstStyle/>
                    <a:p>
                      <a:pPr marL="0" marR="0" algn="ctr">
                        <a:lnSpc>
                          <a:spcPct val="115000"/>
                        </a:lnSpc>
                        <a:spcBef>
                          <a:spcPts val="0"/>
                        </a:spcBef>
                        <a:spcAft>
                          <a:spcPts val="0"/>
                        </a:spcAft>
                      </a:pPr>
                      <a:r>
                        <a:rPr lang="en-US" sz="1100" b="0" dirty="0">
                          <a:effectLst/>
                        </a:rPr>
                        <a:t>0.032</a:t>
                      </a:r>
                      <a:endParaRPr lang="en-US"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0.178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0.772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0.737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0.518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0.396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0.017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0.296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0.023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0.493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0.440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570378"/>
                  </a:ext>
                </a:extLst>
              </a:tr>
              <a:tr h="215395">
                <a:tc>
                  <a:txBody>
                    <a:bodyPr/>
                    <a:lstStyle/>
                    <a:p>
                      <a:pPr marL="0" marR="0" algn="ctr">
                        <a:lnSpc>
                          <a:spcPct val="115000"/>
                        </a:lnSpc>
                        <a:spcBef>
                          <a:spcPts val="0"/>
                        </a:spcBef>
                        <a:spcAft>
                          <a:spcPts val="0"/>
                        </a:spcAft>
                      </a:pPr>
                      <a:r>
                        <a:rPr lang="en-US" sz="1100" b="0" dirty="0">
                          <a:effectLst/>
                        </a:rPr>
                        <a:t>0.269</a:t>
                      </a:r>
                      <a:endParaRPr lang="en-US"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0.792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0.900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0.381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0.333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0.439</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0.295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0.565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0.096</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0.785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0.745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04592409"/>
                  </a:ext>
                </a:extLst>
              </a:tr>
            </a:tbl>
          </a:graphicData>
        </a:graphic>
      </p:graphicFrame>
      <p:sp>
        <p:nvSpPr>
          <p:cNvPr id="12" name="Rectangle 3"/>
          <p:cNvSpPr txBox="1">
            <a:spLocks noChangeArrowheads="1"/>
          </p:cNvSpPr>
          <p:nvPr/>
        </p:nvSpPr>
        <p:spPr>
          <a:xfrm>
            <a:off x="188596" y="1986287"/>
            <a:ext cx="6444207" cy="4109713"/>
          </a:xfrm>
          <a:prstGeom prst="rect">
            <a:avLst/>
          </a:prstGeom>
        </p:spPr>
        <p:txBody>
          <a:bodyPr>
            <a:noAutofit/>
          </a:bodyPr>
          <a:lstStyle/>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1600" baseline="0" dirty="0">
                <a:solidFill>
                  <a:schemeClr val="tx1"/>
                </a:solidFill>
                <a:latin typeface="Times New Roman" pitchFamily="18" charset="0"/>
              </a:rPr>
              <a:t>The number of stations opened is a binomial random variable where n = 11 and p = .47368421 [B(11,.47)].</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16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16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16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16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16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16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16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16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16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16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1600" baseline="0" dirty="0">
                <a:solidFill>
                  <a:schemeClr val="tx1"/>
                </a:solidFill>
                <a:latin typeface="Times New Roman" pitchFamily="18" charset="0"/>
              </a:rPr>
              <a:t>Given the station is open, the number of slots that an open station will have, is a discrete uniform distribution with values between 1 and 10. </a:t>
            </a:r>
          </a:p>
          <a:p>
            <a:pPr fontAlgn="auto">
              <a:spcBef>
                <a:spcPct val="20000"/>
              </a:spcBef>
              <a:spcAft>
                <a:spcPts val="0"/>
              </a:spcAft>
              <a:buClr>
                <a:schemeClr val="accent1"/>
              </a:buClr>
              <a:buSzPct val="70000"/>
              <a:defRPr/>
            </a:pPr>
            <a:r>
              <a:rPr kumimoji="1" lang="en-US" sz="2000" baseline="0" dirty="0">
                <a:solidFill>
                  <a:schemeClr val="tx1"/>
                </a:solidFill>
                <a:latin typeface="Times New Roman" pitchFamily="18" charset="0"/>
              </a:rPr>
              <a:t>	</a:t>
            </a:r>
          </a:p>
        </p:txBody>
      </p:sp>
      <p:graphicFrame>
        <p:nvGraphicFramePr>
          <p:cNvPr id="14" name="Chart 13"/>
          <p:cNvGraphicFramePr>
            <a:graphicFrameLocks/>
          </p:cNvGraphicFramePr>
          <p:nvPr>
            <p:extLst>
              <p:ext uri="{D42A27DB-BD31-4B8C-83A1-F6EECF244321}">
                <p14:modId xmlns:p14="http://schemas.microsoft.com/office/powerpoint/2010/main" val="701432217"/>
              </p:ext>
            </p:extLst>
          </p:nvPr>
        </p:nvGraphicFramePr>
        <p:xfrm>
          <a:off x="949268" y="2543640"/>
          <a:ext cx="4922862" cy="299500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720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wipe(down)">
                                      <p:cBhvr>
                                        <p:cTn id="27" dur="500"/>
                                        <p:tgtEl>
                                          <p:spTgt spid="12">
                                            <p:txEl>
                                              <p:pRg st="0" end="0"/>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2">
                                            <p:txEl>
                                              <p:pRg st="11" end="11"/>
                                            </p:txEl>
                                          </p:spTgt>
                                        </p:tgtEl>
                                        <p:attrNameLst>
                                          <p:attrName>style.visibility</p:attrName>
                                        </p:attrNameLst>
                                      </p:cBhvr>
                                      <p:to>
                                        <p:strVal val="visible"/>
                                      </p:to>
                                    </p:set>
                                    <p:animEffect transition="in" filter="randombar(horizontal)">
                                      <p:cBhvr>
                                        <p:cTn id="35" dur="500"/>
                                        <p:tgtEl>
                                          <p:spTgt spid="1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pic>
        <p:nvPicPr>
          <p:cNvPr id="2" name="Picture 1"/>
          <p:cNvPicPr>
            <a:picLocks noChangeAspect="1"/>
          </p:cNvPicPr>
          <p:nvPr/>
        </p:nvPicPr>
        <p:blipFill>
          <a:blip r:embed="rId3"/>
          <a:stretch>
            <a:fillRect/>
          </a:stretch>
        </p:blipFill>
        <p:spPr>
          <a:xfrm>
            <a:off x="2987844" y="4676775"/>
            <a:ext cx="3552825" cy="276225"/>
          </a:xfrm>
          <a:prstGeom prst="rect">
            <a:avLst/>
          </a:prstGeom>
        </p:spPr>
      </p:pic>
      <p:sp>
        <p:nvSpPr>
          <p:cNvPr id="8"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5EB0CF3C-A021-41BB-A204-CC47050206D1}" type="slidenum">
              <a:rPr lang="en-US" sz="1700" baseline="0" smtClean="0">
                <a:solidFill>
                  <a:srgbClr val="0000CC"/>
                </a:solidFill>
                <a:latin typeface="Times New Roman" pitchFamily="18" charset="0"/>
              </a:rPr>
              <a:t>28</a:t>
            </a:fld>
            <a:endParaRPr lang="en-US" sz="1700" baseline="0" dirty="0">
              <a:solidFill>
                <a:srgbClr val="0000CC"/>
              </a:solidFill>
              <a:latin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846710203"/>
              </p:ext>
            </p:extLst>
          </p:nvPr>
        </p:nvGraphicFramePr>
        <p:xfrm>
          <a:off x="1413514" y="4940680"/>
          <a:ext cx="6701486" cy="1079120"/>
        </p:xfrm>
        <a:graphic>
          <a:graphicData uri="http://schemas.openxmlformats.org/drawingml/2006/table">
            <a:tbl>
              <a:tblPr firstRow="1" firstCol="1" bandRow="1">
                <a:tableStyleId>{912C8C85-51F0-491E-9774-3900AFEF0FD7}</a:tableStyleId>
              </a:tblPr>
              <a:tblGrid>
                <a:gridCol w="609226">
                  <a:extLst>
                    <a:ext uri="{9D8B030D-6E8A-4147-A177-3AD203B41FA5}">
                      <a16:colId xmlns:a16="http://schemas.microsoft.com/office/drawing/2014/main" val="3456822660"/>
                    </a:ext>
                  </a:extLst>
                </a:gridCol>
                <a:gridCol w="609226">
                  <a:extLst>
                    <a:ext uri="{9D8B030D-6E8A-4147-A177-3AD203B41FA5}">
                      <a16:colId xmlns:a16="http://schemas.microsoft.com/office/drawing/2014/main" val="3816023895"/>
                    </a:ext>
                  </a:extLst>
                </a:gridCol>
                <a:gridCol w="609226">
                  <a:extLst>
                    <a:ext uri="{9D8B030D-6E8A-4147-A177-3AD203B41FA5}">
                      <a16:colId xmlns:a16="http://schemas.microsoft.com/office/drawing/2014/main" val="881483267"/>
                    </a:ext>
                  </a:extLst>
                </a:gridCol>
                <a:gridCol w="609226">
                  <a:extLst>
                    <a:ext uri="{9D8B030D-6E8A-4147-A177-3AD203B41FA5}">
                      <a16:colId xmlns:a16="http://schemas.microsoft.com/office/drawing/2014/main" val="3040579248"/>
                    </a:ext>
                  </a:extLst>
                </a:gridCol>
                <a:gridCol w="609226">
                  <a:extLst>
                    <a:ext uri="{9D8B030D-6E8A-4147-A177-3AD203B41FA5}">
                      <a16:colId xmlns:a16="http://schemas.microsoft.com/office/drawing/2014/main" val="483981558"/>
                    </a:ext>
                  </a:extLst>
                </a:gridCol>
                <a:gridCol w="609226">
                  <a:extLst>
                    <a:ext uri="{9D8B030D-6E8A-4147-A177-3AD203B41FA5}">
                      <a16:colId xmlns:a16="http://schemas.microsoft.com/office/drawing/2014/main" val="2971824839"/>
                    </a:ext>
                  </a:extLst>
                </a:gridCol>
                <a:gridCol w="609226">
                  <a:extLst>
                    <a:ext uri="{9D8B030D-6E8A-4147-A177-3AD203B41FA5}">
                      <a16:colId xmlns:a16="http://schemas.microsoft.com/office/drawing/2014/main" val="3360781434"/>
                    </a:ext>
                  </a:extLst>
                </a:gridCol>
                <a:gridCol w="609226">
                  <a:extLst>
                    <a:ext uri="{9D8B030D-6E8A-4147-A177-3AD203B41FA5}">
                      <a16:colId xmlns:a16="http://schemas.microsoft.com/office/drawing/2014/main" val="4165942984"/>
                    </a:ext>
                  </a:extLst>
                </a:gridCol>
                <a:gridCol w="609226">
                  <a:extLst>
                    <a:ext uri="{9D8B030D-6E8A-4147-A177-3AD203B41FA5}">
                      <a16:colId xmlns:a16="http://schemas.microsoft.com/office/drawing/2014/main" val="1316165629"/>
                    </a:ext>
                  </a:extLst>
                </a:gridCol>
                <a:gridCol w="609226">
                  <a:extLst>
                    <a:ext uri="{9D8B030D-6E8A-4147-A177-3AD203B41FA5}">
                      <a16:colId xmlns:a16="http://schemas.microsoft.com/office/drawing/2014/main" val="4160479550"/>
                    </a:ext>
                  </a:extLst>
                </a:gridCol>
                <a:gridCol w="609226">
                  <a:extLst>
                    <a:ext uri="{9D8B030D-6E8A-4147-A177-3AD203B41FA5}">
                      <a16:colId xmlns:a16="http://schemas.microsoft.com/office/drawing/2014/main" val="250467609"/>
                    </a:ext>
                  </a:extLst>
                </a:gridCol>
              </a:tblGrid>
              <a:tr h="215824">
                <a:tc>
                  <a:txBody>
                    <a:bodyPr/>
                    <a:lstStyle/>
                    <a:p>
                      <a:pPr marL="0" marR="0" algn="ctr">
                        <a:lnSpc>
                          <a:spcPct val="115000"/>
                        </a:lnSpc>
                        <a:spcBef>
                          <a:spcPts val="0"/>
                        </a:spcBef>
                        <a:spcAft>
                          <a:spcPts val="0"/>
                        </a:spcAft>
                      </a:pPr>
                      <a:r>
                        <a:rPr lang="en-US" sz="1200">
                          <a:effectLst/>
                        </a:rPr>
                        <a:t>X1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X5</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X8</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X10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X11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3229889061"/>
                  </a:ext>
                </a:extLst>
              </a:tr>
              <a:tr h="215824">
                <a:tc>
                  <a:txBody>
                    <a:bodyPr/>
                    <a:lstStyle/>
                    <a:p>
                      <a:pPr marL="0" marR="0" algn="ctr">
                        <a:lnSpc>
                          <a:spcPct val="115000"/>
                        </a:lnSpc>
                        <a:spcBef>
                          <a:spcPts val="0"/>
                        </a:spcBef>
                        <a:spcAft>
                          <a:spcPts val="0"/>
                        </a:spcAft>
                      </a:pPr>
                      <a:r>
                        <a:rPr lang="en-US" sz="1200" b="0" dirty="0">
                          <a:effectLst/>
                        </a:rPr>
                        <a:t>6</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1</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1695631967"/>
                  </a:ext>
                </a:extLst>
              </a:tr>
              <a:tr h="215824">
                <a:tc>
                  <a:txBody>
                    <a:bodyPr/>
                    <a:lstStyle/>
                    <a:p>
                      <a:pPr marL="0" marR="0" algn="ctr">
                        <a:lnSpc>
                          <a:spcPct val="115000"/>
                        </a:lnSpc>
                        <a:spcBef>
                          <a:spcPts val="0"/>
                        </a:spcBef>
                        <a:spcAft>
                          <a:spcPts val="0"/>
                        </a:spcAft>
                      </a:pPr>
                      <a:r>
                        <a:rPr lang="en-US" sz="1200" b="0" dirty="0">
                          <a:effectLst/>
                        </a:rPr>
                        <a:t>7</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1</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3736503990"/>
                  </a:ext>
                </a:extLst>
              </a:tr>
              <a:tr h="215824">
                <a:tc>
                  <a:txBody>
                    <a:bodyPr/>
                    <a:lstStyle/>
                    <a:p>
                      <a:pPr marL="0" marR="0" algn="ctr">
                        <a:lnSpc>
                          <a:spcPct val="115000"/>
                        </a:lnSpc>
                        <a:spcBef>
                          <a:spcPts val="0"/>
                        </a:spcBef>
                        <a:spcAft>
                          <a:spcPts val="0"/>
                        </a:spcAft>
                      </a:pPr>
                      <a:r>
                        <a:rPr lang="en-US" sz="1200" b="0" dirty="0">
                          <a:effectLst/>
                        </a:rPr>
                        <a:t>0</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1199656302"/>
                  </a:ext>
                </a:extLst>
              </a:tr>
              <a:tr h="215824">
                <a:tc>
                  <a:txBody>
                    <a:bodyPr/>
                    <a:lstStyle/>
                    <a:p>
                      <a:pPr marL="0" marR="0" algn="ctr">
                        <a:lnSpc>
                          <a:spcPct val="115000"/>
                        </a:lnSpc>
                        <a:spcBef>
                          <a:spcPts val="0"/>
                        </a:spcBef>
                        <a:spcAft>
                          <a:spcPts val="0"/>
                        </a:spcAft>
                      </a:pPr>
                      <a:r>
                        <a:rPr lang="en-US" sz="1200" dirty="0">
                          <a:effectLst/>
                        </a:rPr>
                        <a:t>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6</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6</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3613939947"/>
                  </a:ext>
                </a:extLst>
              </a:tr>
            </a:tbl>
          </a:graphicData>
        </a:graphic>
      </p:graphicFrame>
      <p:pic>
        <p:nvPicPr>
          <p:cNvPr id="10" name="Picture 9"/>
          <p:cNvPicPr>
            <a:picLocks noChangeAspect="1"/>
          </p:cNvPicPr>
          <p:nvPr/>
        </p:nvPicPr>
        <p:blipFill>
          <a:blip r:embed="rId4"/>
          <a:stretch>
            <a:fillRect/>
          </a:stretch>
        </p:blipFill>
        <p:spPr>
          <a:xfrm>
            <a:off x="3056255" y="0"/>
            <a:ext cx="3276600" cy="410691"/>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3656174448"/>
              </p:ext>
            </p:extLst>
          </p:nvPr>
        </p:nvGraphicFramePr>
        <p:xfrm>
          <a:off x="1600200" y="304800"/>
          <a:ext cx="6188710" cy="1076975"/>
        </p:xfrm>
        <a:graphic>
          <a:graphicData uri="http://schemas.openxmlformats.org/drawingml/2006/table">
            <a:tbl>
              <a:tblPr firstRow="1" firstCol="1" bandRow="1">
                <a:tableStyleId>{5A111915-BE36-4E01-A7E5-04B1672EAD32}</a:tableStyleId>
              </a:tblPr>
              <a:tblGrid>
                <a:gridCol w="562610">
                  <a:extLst>
                    <a:ext uri="{9D8B030D-6E8A-4147-A177-3AD203B41FA5}">
                      <a16:colId xmlns:a16="http://schemas.microsoft.com/office/drawing/2014/main" val="1175073143"/>
                    </a:ext>
                  </a:extLst>
                </a:gridCol>
                <a:gridCol w="562610">
                  <a:extLst>
                    <a:ext uri="{9D8B030D-6E8A-4147-A177-3AD203B41FA5}">
                      <a16:colId xmlns:a16="http://schemas.microsoft.com/office/drawing/2014/main" val="1484024391"/>
                    </a:ext>
                  </a:extLst>
                </a:gridCol>
                <a:gridCol w="562610">
                  <a:extLst>
                    <a:ext uri="{9D8B030D-6E8A-4147-A177-3AD203B41FA5}">
                      <a16:colId xmlns:a16="http://schemas.microsoft.com/office/drawing/2014/main" val="3438662231"/>
                    </a:ext>
                  </a:extLst>
                </a:gridCol>
                <a:gridCol w="562610">
                  <a:extLst>
                    <a:ext uri="{9D8B030D-6E8A-4147-A177-3AD203B41FA5}">
                      <a16:colId xmlns:a16="http://schemas.microsoft.com/office/drawing/2014/main" val="2315385951"/>
                    </a:ext>
                  </a:extLst>
                </a:gridCol>
                <a:gridCol w="562610">
                  <a:extLst>
                    <a:ext uri="{9D8B030D-6E8A-4147-A177-3AD203B41FA5}">
                      <a16:colId xmlns:a16="http://schemas.microsoft.com/office/drawing/2014/main" val="3759345735"/>
                    </a:ext>
                  </a:extLst>
                </a:gridCol>
                <a:gridCol w="562610">
                  <a:extLst>
                    <a:ext uri="{9D8B030D-6E8A-4147-A177-3AD203B41FA5}">
                      <a16:colId xmlns:a16="http://schemas.microsoft.com/office/drawing/2014/main" val="2940665430"/>
                    </a:ext>
                  </a:extLst>
                </a:gridCol>
                <a:gridCol w="562610">
                  <a:extLst>
                    <a:ext uri="{9D8B030D-6E8A-4147-A177-3AD203B41FA5}">
                      <a16:colId xmlns:a16="http://schemas.microsoft.com/office/drawing/2014/main" val="2334041466"/>
                    </a:ext>
                  </a:extLst>
                </a:gridCol>
                <a:gridCol w="562610">
                  <a:extLst>
                    <a:ext uri="{9D8B030D-6E8A-4147-A177-3AD203B41FA5}">
                      <a16:colId xmlns:a16="http://schemas.microsoft.com/office/drawing/2014/main" val="509834570"/>
                    </a:ext>
                  </a:extLst>
                </a:gridCol>
                <a:gridCol w="562610">
                  <a:extLst>
                    <a:ext uri="{9D8B030D-6E8A-4147-A177-3AD203B41FA5}">
                      <a16:colId xmlns:a16="http://schemas.microsoft.com/office/drawing/2014/main" val="2802901627"/>
                    </a:ext>
                  </a:extLst>
                </a:gridCol>
                <a:gridCol w="562610">
                  <a:extLst>
                    <a:ext uri="{9D8B030D-6E8A-4147-A177-3AD203B41FA5}">
                      <a16:colId xmlns:a16="http://schemas.microsoft.com/office/drawing/2014/main" val="1235635844"/>
                    </a:ext>
                  </a:extLst>
                </a:gridCol>
                <a:gridCol w="562610">
                  <a:extLst>
                    <a:ext uri="{9D8B030D-6E8A-4147-A177-3AD203B41FA5}">
                      <a16:colId xmlns:a16="http://schemas.microsoft.com/office/drawing/2014/main" val="1762631367"/>
                    </a:ext>
                  </a:extLst>
                </a:gridCol>
              </a:tblGrid>
              <a:tr h="215395">
                <a:tc>
                  <a:txBody>
                    <a:bodyPr/>
                    <a:lstStyle/>
                    <a:p>
                      <a:pPr marL="0" marR="0" algn="ctr">
                        <a:lnSpc>
                          <a:spcPct val="115000"/>
                        </a:lnSpc>
                        <a:spcBef>
                          <a:spcPts val="0"/>
                        </a:spcBef>
                        <a:spcAft>
                          <a:spcPts val="0"/>
                        </a:spcAft>
                      </a:pPr>
                      <a:r>
                        <a:rPr lang="en-US" sz="1100">
                          <a:effectLst/>
                        </a:rPr>
                        <a:t>X1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X2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X3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X4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X5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X6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X7</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X8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X9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X10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X11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8825738"/>
                  </a:ext>
                </a:extLst>
              </a:tr>
              <a:tr h="215395">
                <a:tc>
                  <a:txBody>
                    <a:bodyPr/>
                    <a:lstStyle/>
                    <a:p>
                      <a:pPr marL="0" marR="0" algn="ctr">
                        <a:lnSpc>
                          <a:spcPct val="115000"/>
                        </a:lnSpc>
                        <a:spcBef>
                          <a:spcPts val="0"/>
                        </a:spcBef>
                        <a:spcAft>
                          <a:spcPts val="0"/>
                        </a:spcAft>
                      </a:pPr>
                      <a:r>
                        <a:rPr lang="en-US" sz="1100" b="0" dirty="0">
                          <a:effectLst/>
                        </a:rPr>
                        <a:t>0.738</a:t>
                      </a:r>
                      <a:endParaRPr lang="en-US"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0.282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0.451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0.165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0.448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0.310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0.783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0.642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0.235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0.507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0.497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4782244"/>
                  </a:ext>
                </a:extLst>
              </a:tr>
              <a:tr h="215395">
                <a:tc>
                  <a:txBody>
                    <a:bodyPr/>
                    <a:lstStyle/>
                    <a:p>
                      <a:pPr marL="0" marR="0" algn="ctr">
                        <a:lnSpc>
                          <a:spcPct val="115000"/>
                        </a:lnSpc>
                        <a:spcBef>
                          <a:spcPts val="0"/>
                        </a:spcBef>
                        <a:spcAft>
                          <a:spcPts val="0"/>
                        </a:spcAft>
                      </a:pPr>
                      <a:r>
                        <a:rPr lang="en-US" sz="1100" b="0" dirty="0">
                          <a:effectLst/>
                        </a:rPr>
                        <a:t>0.839</a:t>
                      </a:r>
                      <a:endParaRPr lang="en-US"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0.024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0.657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0.703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0.320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0.616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0.528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0.793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0.757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0.520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0.610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08658672"/>
                  </a:ext>
                </a:extLst>
              </a:tr>
              <a:tr h="215395">
                <a:tc>
                  <a:txBody>
                    <a:bodyPr/>
                    <a:lstStyle/>
                    <a:p>
                      <a:pPr marL="0" marR="0" algn="ctr">
                        <a:lnSpc>
                          <a:spcPct val="115000"/>
                        </a:lnSpc>
                        <a:spcBef>
                          <a:spcPts val="0"/>
                        </a:spcBef>
                        <a:spcAft>
                          <a:spcPts val="0"/>
                        </a:spcAft>
                      </a:pPr>
                      <a:r>
                        <a:rPr lang="en-US" sz="1100" b="0" dirty="0">
                          <a:effectLst/>
                        </a:rPr>
                        <a:t>0.032</a:t>
                      </a:r>
                      <a:endParaRPr lang="en-US"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0.178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0.772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0.737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0.518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0.396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0.017</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0.296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0.023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0.493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0.440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570378"/>
                  </a:ext>
                </a:extLst>
              </a:tr>
              <a:tr h="215395">
                <a:tc>
                  <a:txBody>
                    <a:bodyPr/>
                    <a:lstStyle/>
                    <a:p>
                      <a:pPr marL="0" marR="0" algn="ctr">
                        <a:lnSpc>
                          <a:spcPct val="115000"/>
                        </a:lnSpc>
                        <a:spcBef>
                          <a:spcPts val="0"/>
                        </a:spcBef>
                        <a:spcAft>
                          <a:spcPts val="0"/>
                        </a:spcAft>
                      </a:pPr>
                      <a:r>
                        <a:rPr lang="en-US" sz="1100" b="0" dirty="0">
                          <a:effectLst/>
                        </a:rPr>
                        <a:t>0.269</a:t>
                      </a:r>
                      <a:endParaRPr lang="en-US"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0.792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0.900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0.381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0.333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0.439</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0.295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0.565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0.096</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0.785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0.745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04592409"/>
                  </a:ext>
                </a:extLst>
              </a:tr>
            </a:tbl>
          </a:graphicData>
        </a:graphic>
      </p:graphicFrame>
      <p:graphicFrame>
        <p:nvGraphicFramePr>
          <p:cNvPr id="12" name="Chart 11"/>
          <p:cNvGraphicFramePr>
            <a:graphicFrameLocks/>
          </p:cNvGraphicFramePr>
          <p:nvPr>
            <p:extLst>
              <p:ext uri="{D42A27DB-BD31-4B8C-83A1-F6EECF244321}">
                <p14:modId xmlns:p14="http://schemas.microsoft.com/office/powerpoint/2010/main" val="2386883356"/>
              </p:ext>
            </p:extLst>
          </p:nvPr>
        </p:nvGraphicFramePr>
        <p:xfrm>
          <a:off x="1343812" y="1302289"/>
          <a:ext cx="6701486" cy="35712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6667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14"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par>
                                <p:cTn id="23" presetID="50" presetClass="entr" presetSubtype="0" decel="10000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strVal val="#ppt_w+.3"/>
                                          </p:val>
                                        </p:tav>
                                        <p:tav tm="100000">
                                          <p:val>
                                            <p:strVal val="#ppt_w"/>
                                          </p:val>
                                        </p:tav>
                                      </p:tavLst>
                                    </p:anim>
                                    <p:anim calcmode="lin" valueType="num">
                                      <p:cBhvr>
                                        <p:cTn id="26" dur="1000" fill="hold"/>
                                        <p:tgtEl>
                                          <p:spTgt spid="12"/>
                                        </p:tgtEl>
                                        <p:attrNameLst>
                                          <p:attrName>ppt_h</p:attrName>
                                        </p:attrNameLst>
                                      </p:cBhvr>
                                      <p:tavLst>
                                        <p:tav tm="0">
                                          <p:val>
                                            <p:strVal val="#ppt_h"/>
                                          </p:val>
                                        </p:tav>
                                        <p:tav tm="100000">
                                          <p:val>
                                            <p:strVal val="#ppt_h"/>
                                          </p:val>
                                        </p:tav>
                                      </p:tavLst>
                                    </p:anim>
                                    <p:animEffect transition="in" filter="fade">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930618" y="3986"/>
            <a:ext cx="2499402"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System Design</a:t>
            </a: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763107" y="527206"/>
            <a:ext cx="73739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5EB0CF3C-A021-41BB-A204-CC47050206D1}" type="slidenum">
              <a:rPr lang="en-US" sz="1700" baseline="0" smtClean="0">
                <a:solidFill>
                  <a:srgbClr val="0000CC"/>
                </a:solidFill>
                <a:latin typeface="Times New Roman" pitchFamily="18" charset="0"/>
              </a:rPr>
              <a:t>29</a:t>
            </a:fld>
            <a:endParaRPr lang="en-US" sz="1700" baseline="0" dirty="0">
              <a:solidFill>
                <a:srgbClr val="0000CC"/>
              </a:solidFill>
              <a:latin typeface="Times New Roman" pitchFamily="18" charset="0"/>
            </a:endParaRPr>
          </a:p>
        </p:txBody>
      </p:sp>
      <p:sp>
        <p:nvSpPr>
          <p:cNvPr id="4" name="Rectangle 3">
            <a:extLst>
              <a:ext uri="{FF2B5EF4-FFF2-40B4-BE49-F238E27FC236}">
                <a16:creationId xmlns:a16="http://schemas.microsoft.com/office/drawing/2014/main" id="{153BAE16-65F1-467C-B859-8E66228FD59F}"/>
              </a:ext>
            </a:extLst>
          </p:cNvPr>
          <p:cNvSpPr/>
          <p:nvPr/>
        </p:nvSpPr>
        <p:spPr>
          <a:xfrm>
            <a:off x="276406" y="5599061"/>
            <a:ext cx="8526775" cy="379591"/>
          </a:xfrm>
          <a:prstGeom prst="rect">
            <a:avLst/>
          </a:prstGeom>
        </p:spPr>
        <p:txBody>
          <a:bodyPr wrap="square">
            <a:spAutoFit/>
          </a:bodyPr>
          <a:lstStyle/>
          <a:p>
            <a:r>
              <a:rPr lang="en-US" sz="2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Eighty percent of our observations in the sample space have 4-7 stations opened.</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531669" y="552086"/>
            <a:ext cx="7836812" cy="1102110"/>
          </a:xfrm>
          <a:prstGeom prst="rect">
            <a:avLst/>
          </a:prstGeom>
        </p:spPr>
        <p:txBody>
          <a:bodyPr>
            <a:noAutofit/>
          </a:bodyPr>
          <a:lstStyle/>
          <a:p>
            <a:pPr fontAlgn="auto">
              <a:spcBef>
                <a:spcPct val="20000"/>
              </a:spcBef>
              <a:spcAft>
                <a:spcPts val="0"/>
              </a:spcAft>
              <a:buClr>
                <a:schemeClr val="accent1"/>
              </a:buClr>
              <a:buSzPct val="70000"/>
              <a:defRPr/>
            </a:pPr>
            <a:r>
              <a:rPr kumimoji="1" lang="en-US" sz="1800" baseline="0" dirty="0">
                <a:solidFill>
                  <a:schemeClr val="tx1"/>
                </a:solidFill>
                <a:latin typeface="Times New Roman" pitchFamily="18" charset="0"/>
              </a:rPr>
              <a:t>Binned LHS design consists of 100 training dataset and 75 testing dataset. The notation for the system design would be as follows:</a:t>
            </a:r>
          </a:p>
          <a:p>
            <a:pPr fontAlgn="auto">
              <a:spcBef>
                <a:spcPct val="20000"/>
              </a:spcBef>
              <a:spcAft>
                <a:spcPts val="0"/>
              </a:spcAft>
              <a:buClr>
                <a:schemeClr val="accent1"/>
              </a:buClr>
              <a:buSzPct val="70000"/>
              <a:defRPr/>
            </a:pPr>
            <a:endParaRPr kumimoji="1" lang="en-US" sz="1800" baseline="0" dirty="0">
              <a:solidFill>
                <a:schemeClr val="tx1"/>
              </a:solidFill>
              <a:latin typeface="Times New Roman" pitchFamily="18" charset="0"/>
            </a:endParaRPr>
          </a:p>
          <a:p>
            <a:pPr fontAlgn="auto">
              <a:spcBef>
                <a:spcPct val="20000"/>
              </a:spcBef>
              <a:spcAft>
                <a:spcPts val="0"/>
              </a:spcAft>
              <a:buClr>
                <a:schemeClr val="accent1"/>
              </a:buClr>
              <a:buSzPct val="70000"/>
              <a:defRPr/>
            </a:pPr>
            <a:r>
              <a:rPr kumimoji="1" lang="en-US" sz="1800" baseline="0" dirty="0">
                <a:solidFill>
                  <a:schemeClr val="tx1"/>
                </a:solidFill>
                <a:latin typeface="Times New Roman" pitchFamily="18" charset="0"/>
              </a:rPr>
              <a:t>     where, N = 175</a:t>
            </a:r>
            <a:r>
              <a:rPr kumimoji="1" lang="en-US" sz="2000" baseline="0" dirty="0">
                <a:solidFill>
                  <a:schemeClr val="tx1"/>
                </a:solidFill>
                <a:latin typeface="Times New Roman" pitchFamily="18" charset="0"/>
              </a:rPr>
              <a:t>	</a:t>
            </a:r>
          </a:p>
          <a:p>
            <a:pPr fontAlgn="auto">
              <a:spcBef>
                <a:spcPct val="20000"/>
              </a:spcBef>
              <a:spcAft>
                <a:spcPts val="0"/>
              </a:spcAft>
              <a:buClr>
                <a:schemeClr val="accent1"/>
              </a:buClr>
              <a:buSzPct val="70000"/>
              <a:defRPr/>
            </a:pPr>
            <a:r>
              <a:rPr kumimoji="1" lang="en-US" sz="2000" baseline="0" dirty="0">
                <a:solidFill>
                  <a:schemeClr val="tx1"/>
                </a:solidFill>
                <a:latin typeface="Times New Roman" pitchFamily="18" charset="0"/>
              </a:rPr>
              <a:t>	</a:t>
            </a:r>
          </a:p>
        </p:txBody>
      </p:sp>
      <p:pic>
        <p:nvPicPr>
          <p:cNvPr id="12" name="Picture 11">
            <a:extLst>
              <a:ext uri="{FF2B5EF4-FFF2-40B4-BE49-F238E27FC236}">
                <a16:creationId xmlns:a16="http://schemas.microsoft.com/office/drawing/2014/main" id="{6356896E-CCBC-4137-A4BE-29664DD04EED}"/>
              </a:ext>
            </a:extLst>
          </p:cNvPr>
          <p:cNvPicPr>
            <a:picLocks noChangeAspect="1"/>
          </p:cNvPicPr>
          <p:nvPr/>
        </p:nvPicPr>
        <p:blipFill>
          <a:blip r:embed="rId3"/>
          <a:stretch>
            <a:fillRect/>
          </a:stretch>
        </p:blipFill>
        <p:spPr>
          <a:xfrm>
            <a:off x="779436" y="1192548"/>
            <a:ext cx="11339712" cy="583119"/>
          </a:xfrm>
          <a:prstGeom prst="rect">
            <a:avLst/>
          </a:prstGeom>
        </p:spPr>
      </p:pic>
      <p:graphicFrame>
        <p:nvGraphicFramePr>
          <p:cNvPr id="13" name="Chart 12"/>
          <p:cNvGraphicFramePr>
            <a:graphicFrameLocks/>
          </p:cNvGraphicFramePr>
          <p:nvPr>
            <p:extLst>
              <p:ext uri="{D42A27DB-BD31-4B8C-83A1-F6EECF244321}">
                <p14:modId xmlns:p14="http://schemas.microsoft.com/office/powerpoint/2010/main" val="2652478568"/>
              </p:ext>
            </p:extLst>
          </p:nvPr>
        </p:nvGraphicFramePr>
        <p:xfrm>
          <a:off x="426100" y="1893016"/>
          <a:ext cx="8264737" cy="381722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6733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wipe(down)">
                                      <p:cBhvr>
                                        <p:cTn id="10" dur="500"/>
                                        <p:tgtEl>
                                          <p:spTgt spid="10">
                                            <p:txEl>
                                              <p:pRg st="2" end="2"/>
                                            </p:txEl>
                                          </p:spTgt>
                                        </p:tgtEl>
                                      </p:cBhvr>
                                    </p:animEffect>
                                  </p:childTnLst>
                                </p:cTn>
                              </p:par>
                              <p:par>
                                <p:cTn id="11" presetID="55"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strVal val="#ppt_w*0.70"/>
                                          </p:val>
                                        </p:tav>
                                        <p:tav tm="100000">
                                          <p:val>
                                            <p:strVal val="#ppt_w"/>
                                          </p:val>
                                        </p:tav>
                                      </p:tavLst>
                                    </p:anim>
                                    <p:anim calcmode="lin" valueType="num">
                                      <p:cBhvr>
                                        <p:cTn id="14" dur="1000" fill="hold"/>
                                        <p:tgtEl>
                                          <p:spTgt spid="12"/>
                                        </p:tgtEl>
                                        <p:attrNameLst>
                                          <p:attrName>ppt_h</p:attrName>
                                        </p:attrNameLst>
                                      </p:cBhvr>
                                      <p:tavLst>
                                        <p:tav tm="0">
                                          <p:val>
                                            <p:strVal val="#ppt_h"/>
                                          </p:val>
                                        </p:tav>
                                        <p:tav tm="100000">
                                          <p:val>
                                            <p:strVal val="#ppt_h"/>
                                          </p:val>
                                        </p:tav>
                                      </p:tavLst>
                                    </p:anim>
                                    <p:animEffect transition="in" filter="fade">
                                      <p:cBhvr>
                                        <p:cTn id="15" dur="1000"/>
                                        <p:tgtEl>
                                          <p:spTgt spid="1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1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E1F99CEC-77D6-4D75-BBC2-5F2257FF94FC}" type="slidenum">
              <a:rPr lang="en-US" sz="1700" baseline="0" smtClean="0">
                <a:solidFill>
                  <a:srgbClr val="0000CC"/>
                </a:solidFill>
                <a:latin typeface="Times New Roman" pitchFamily="18" charset="0"/>
              </a:rPr>
              <a:t>3</a:t>
            </a:fld>
            <a:endParaRPr lang="en-US" sz="1700" baseline="0" dirty="0">
              <a:solidFill>
                <a:srgbClr val="0000CC"/>
              </a:solidFill>
              <a:latin typeface="Times New Roman" pitchFamily="18" charset="0"/>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7" name="Straight Connector 16"/>
          <p:cNvCxnSpPr/>
          <p:nvPr/>
        </p:nvCxnSpPr>
        <p:spPr>
          <a:xfrm>
            <a:off x="667590" y="5885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grpSp>
        <p:nvGrpSpPr>
          <p:cNvPr id="28" name="Group 27"/>
          <p:cNvGrpSpPr/>
          <p:nvPr/>
        </p:nvGrpSpPr>
        <p:grpSpPr>
          <a:xfrm>
            <a:off x="568743" y="1364024"/>
            <a:ext cx="8553610" cy="4503376"/>
            <a:chOff x="0" y="0"/>
            <a:chExt cx="6067425" cy="3962400"/>
          </a:xfrm>
        </p:grpSpPr>
        <p:pic>
          <p:nvPicPr>
            <p:cNvPr id="29" name="Content Placeholder 3" descr="DFW supernodes Map.jpg"/>
            <p:cNvPicPr>
              <a:picLocks noChangeAspect="1"/>
            </p:cNvPicPr>
            <p:nvPr/>
          </p:nvPicPr>
          <p:blipFill>
            <a:blip r:embed="rId3" cstate="print"/>
            <a:stretch>
              <a:fillRect/>
            </a:stretch>
          </p:blipFill>
          <p:spPr>
            <a:xfrm>
              <a:off x="0" y="0"/>
              <a:ext cx="6067425" cy="3962400"/>
            </a:xfrm>
            <a:prstGeom prst="rect">
              <a:avLst/>
            </a:prstGeom>
          </p:spPr>
        </p:pic>
        <p:grpSp>
          <p:nvGrpSpPr>
            <p:cNvPr id="30" name="Group 29"/>
            <p:cNvGrpSpPr/>
            <p:nvPr/>
          </p:nvGrpSpPr>
          <p:grpSpPr>
            <a:xfrm>
              <a:off x="44118" y="132924"/>
              <a:ext cx="5818284" cy="3719971"/>
              <a:chOff x="44118" y="132924"/>
              <a:chExt cx="5818284" cy="3719971"/>
            </a:xfrm>
          </p:grpSpPr>
          <p:sp>
            <p:nvSpPr>
              <p:cNvPr id="31" name="TextBox 6"/>
              <p:cNvSpPr txBox="1"/>
              <p:nvPr/>
            </p:nvSpPr>
            <p:spPr>
              <a:xfrm>
                <a:off x="1298087" y="132924"/>
                <a:ext cx="868045"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9. Denton</a:t>
                </a:r>
                <a:endParaRPr lang="en-US" sz="1600" dirty="0">
                  <a:latin typeface="Times New Roman" panose="02020603050405020304" pitchFamily="18" charset="0"/>
                  <a:ea typeface="Times New Roman" panose="02020603050405020304" pitchFamily="18" charset="0"/>
                </a:endParaRPr>
              </a:p>
            </p:txBody>
          </p:sp>
          <p:sp>
            <p:nvSpPr>
              <p:cNvPr id="32" name="TextBox 7"/>
              <p:cNvSpPr txBox="1"/>
              <p:nvPr/>
            </p:nvSpPr>
            <p:spPr>
              <a:xfrm>
                <a:off x="3818419" y="610876"/>
                <a:ext cx="70612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8. Plano</a:t>
                </a:r>
                <a:endParaRPr lang="en-US" sz="1600" dirty="0">
                  <a:latin typeface="Times New Roman" panose="02020603050405020304" pitchFamily="18" charset="0"/>
                  <a:ea typeface="Times New Roman" panose="02020603050405020304" pitchFamily="18" charset="0"/>
                </a:endParaRPr>
              </a:p>
            </p:txBody>
          </p:sp>
          <p:sp>
            <p:nvSpPr>
              <p:cNvPr id="33" name="TextBox 8"/>
              <p:cNvSpPr txBox="1"/>
              <p:nvPr/>
            </p:nvSpPr>
            <p:spPr>
              <a:xfrm>
                <a:off x="4729562" y="893184"/>
                <a:ext cx="113284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10. Greenville</a:t>
                </a:r>
                <a:endParaRPr lang="en-US" sz="1600" dirty="0">
                  <a:latin typeface="Times New Roman" panose="02020603050405020304" pitchFamily="18" charset="0"/>
                  <a:ea typeface="Times New Roman" panose="02020603050405020304" pitchFamily="18" charset="0"/>
                </a:endParaRPr>
              </a:p>
            </p:txBody>
          </p:sp>
          <p:sp>
            <p:nvSpPr>
              <p:cNvPr id="34" name="TextBox 9"/>
              <p:cNvSpPr txBox="1"/>
              <p:nvPr/>
            </p:nvSpPr>
            <p:spPr>
              <a:xfrm>
                <a:off x="3818419" y="2281958"/>
                <a:ext cx="981075" cy="225765"/>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2. Heartland</a:t>
                </a:r>
                <a:endParaRPr lang="en-US" sz="1600" dirty="0">
                  <a:latin typeface="Times New Roman" panose="02020603050405020304" pitchFamily="18" charset="0"/>
                  <a:ea typeface="Times New Roman" panose="02020603050405020304" pitchFamily="18" charset="0"/>
                </a:endParaRPr>
              </a:p>
            </p:txBody>
          </p:sp>
          <p:sp>
            <p:nvSpPr>
              <p:cNvPr id="35" name="TextBox 10"/>
              <p:cNvSpPr txBox="1"/>
              <p:nvPr/>
            </p:nvSpPr>
            <p:spPr>
              <a:xfrm>
                <a:off x="3020225" y="3499546"/>
                <a:ext cx="798195"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 Palmer</a:t>
                </a:r>
                <a:endParaRPr lang="en-US" sz="1600" dirty="0">
                  <a:latin typeface="Times New Roman" panose="02020603050405020304" pitchFamily="18" charset="0"/>
                  <a:ea typeface="Times New Roman" panose="02020603050405020304" pitchFamily="18" charset="0"/>
                </a:endParaRPr>
              </a:p>
            </p:txBody>
          </p:sp>
          <p:sp>
            <p:nvSpPr>
              <p:cNvPr id="36" name="TextBox 11"/>
              <p:cNvSpPr txBox="1"/>
              <p:nvPr/>
            </p:nvSpPr>
            <p:spPr>
              <a:xfrm>
                <a:off x="3804409" y="1828463"/>
                <a:ext cx="951231"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4. Rockwall</a:t>
                </a:r>
                <a:endParaRPr lang="en-US" sz="1600" dirty="0">
                  <a:latin typeface="Times New Roman" panose="02020603050405020304" pitchFamily="18" charset="0"/>
                  <a:ea typeface="Times New Roman" panose="02020603050405020304" pitchFamily="18" charset="0"/>
                </a:endParaRPr>
              </a:p>
            </p:txBody>
          </p:sp>
          <p:sp>
            <p:nvSpPr>
              <p:cNvPr id="37" name="TextBox 12"/>
              <p:cNvSpPr txBox="1"/>
              <p:nvPr/>
            </p:nvSpPr>
            <p:spPr>
              <a:xfrm>
                <a:off x="2848338" y="1483752"/>
                <a:ext cx="83820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7.Garland</a:t>
                </a:r>
                <a:endParaRPr lang="en-US" sz="1600" dirty="0">
                  <a:latin typeface="Times New Roman" panose="02020603050405020304" pitchFamily="18" charset="0"/>
                  <a:ea typeface="Times New Roman" panose="02020603050405020304" pitchFamily="18" charset="0"/>
                </a:endParaRPr>
              </a:p>
            </p:txBody>
          </p:sp>
          <p:sp>
            <p:nvSpPr>
              <p:cNvPr id="38" name="TextBox 13"/>
              <p:cNvSpPr txBox="1"/>
              <p:nvPr/>
            </p:nvSpPr>
            <p:spPr>
              <a:xfrm>
                <a:off x="2166133" y="2240941"/>
                <a:ext cx="77470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5. Dallas</a:t>
                </a:r>
                <a:endParaRPr lang="en-US" sz="1600" dirty="0">
                  <a:latin typeface="Times New Roman" panose="02020603050405020304" pitchFamily="18" charset="0"/>
                  <a:ea typeface="Times New Roman" panose="02020603050405020304" pitchFamily="18" charset="0"/>
                </a:endParaRPr>
              </a:p>
            </p:txBody>
          </p:sp>
          <p:sp>
            <p:nvSpPr>
              <p:cNvPr id="39" name="TextBox 14"/>
              <p:cNvSpPr txBox="1"/>
              <p:nvPr/>
            </p:nvSpPr>
            <p:spPr>
              <a:xfrm>
                <a:off x="386705" y="2143190"/>
                <a:ext cx="1101091"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3. Fort Worth</a:t>
                </a:r>
                <a:endParaRPr lang="en-US" sz="1600" dirty="0">
                  <a:latin typeface="Times New Roman" panose="02020603050405020304" pitchFamily="18" charset="0"/>
                  <a:ea typeface="Times New Roman" panose="02020603050405020304" pitchFamily="18" charset="0"/>
                </a:endParaRPr>
              </a:p>
            </p:txBody>
          </p:sp>
          <p:sp>
            <p:nvSpPr>
              <p:cNvPr id="40" name="TextBox 15"/>
              <p:cNvSpPr txBox="1"/>
              <p:nvPr/>
            </p:nvSpPr>
            <p:spPr>
              <a:xfrm>
                <a:off x="1909762" y="3591768"/>
                <a:ext cx="1123951"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6. Waxahachie</a:t>
                </a:r>
                <a:endParaRPr lang="en-US" sz="1600" dirty="0">
                  <a:latin typeface="Times New Roman" panose="02020603050405020304" pitchFamily="18" charset="0"/>
                  <a:ea typeface="Times New Roman" panose="02020603050405020304" pitchFamily="18" charset="0"/>
                </a:endParaRPr>
              </a:p>
            </p:txBody>
          </p:sp>
          <p:sp>
            <p:nvSpPr>
              <p:cNvPr id="41" name="TextBox 16"/>
              <p:cNvSpPr txBox="1"/>
              <p:nvPr/>
            </p:nvSpPr>
            <p:spPr>
              <a:xfrm>
                <a:off x="44118" y="3397442"/>
                <a:ext cx="86614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11. Godley</a:t>
                </a:r>
                <a:endParaRPr lang="en-US" sz="1600" dirty="0">
                  <a:latin typeface="Times New Roman" panose="02020603050405020304" pitchFamily="18" charset="0"/>
                  <a:ea typeface="Times New Roman" panose="02020603050405020304" pitchFamily="18" charset="0"/>
                </a:endParaRPr>
              </a:p>
            </p:txBody>
          </p:sp>
        </p:grpSp>
      </p:grpSp>
      <p:sp>
        <p:nvSpPr>
          <p:cNvPr id="42" name="Rectangle 3"/>
          <p:cNvSpPr txBox="1">
            <a:spLocks noChangeArrowheads="1"/>
          </p:cNvSpPr>
          <p:nvPr/>
        </p:nvSpPr>
        <p:spPr>
          <a:xfrm>
            <a:off x="413702" y="702213"/>
            <a:ext cx="6172199" cy="468885"/>
          </a:xfrm>
          <a:prstGeom prst="rect">
            <a:avLst/>
          </a:prstGeom>
        </p:spPr>
        <p:txBody>
          <a:bodyPr>
            <a:normAutofit/>
          </a:bodyPr>
          <a:lstStyle/>
          <a:p>
            <a:pPr fontAlgn="auto">
              <a:spcBef>
                <a:spcPct val="20000"/>
              </a:spcBef>
              <a:spcAft>
                <a:spcPts val="0"/>
              </a:spcAft>
              <a:buClr>
                <a:schemeClr val="accent1"/>
              </a:buClr>
              <a:buSzPct val="70000"/>
              <a:defRPr/>
            </a:pPr>
            <a:r>
              <a:rPr lang="en-US" sz="2000" baseline="0" dirty="0">
                <a:solidFill>
                  <a:srgbClr val="FF0000"/>
                </a:solidFill>
                <a:latin typeface="Times New Roman" pitchFamily="18" charset="0"/>
              </a:rPr>
              <a:t>Where should the charging stations be built? </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cs typeface="+mn-cs"/>
            </a:endParaRPr>
          </a:p>
          <a:p>
            <a:pPr marL="1257300" lvl="2" indent="-342900" fontAlgn="auto">
              <a:spcBef>
                <a:spcPct val="20000"/>
              </a:spcBef>
              <a:spcAft>
                <a:spcPts val="0"/>
              </a:spcAft>
              <a:buClr>
                <a:schemeClr val="accent1"/>
              </a:buClr>
              <a:buSzPct val="70000"/>
              <a:buFont typeface="Wingdings" panose="05000000000000000000" pitchFamily="2" charset="2"/>
              <a:buChar char="v"/>
              <a:defRPr/>
            </a:pPr>
            <a:endParaRPr lang="en-US" sz="2200" baseline="0" dirty="0">
              <a:solidFill>
                <a:schemeClr val="tx1"/>
              </a:solidFill>
              <a:latin typeface="Times New Roman" pitchFamily="18" charset="0"/>
              <a:cs typeface="+mn-cs"/>
            </a:endParaRPr>
          </a:p>
        </p:txBody>
      </p:sp>
      <p:pic>
        <p:nvPicPr>
          <p:cNvPr id="6" name="Picture 5"/>
          <p:cNvPicPr>
            <a:picLocks noChangeAspect="1"/>
          </p:cNvPicPr>
          <p:nvPr/>
        </p:nvPicPr>
        <p:blipFill>
          <a:blip r:embed="rId4"/>
          <a:stretch>
            <a:fillRect/>
          </a:stretch>
        </p:blipFill>
        <p:spPr>
          <a:xfrm>
            <a:off x="3180169" y="1401330"/>
            <a:ext cx="442300" cy="651984"/>
          </a:xfrm>
          <a:prstGeom prst="rect">
            <a:avLst/>
          </a:prstGeom>
        </p:spPr>
      </p:pic>
      <p:pic>
        <p:nvPicPr>
          <p:cNvPr id="43" name="Picture 42"/>
          <p:cNvPicPr>
            <a:picLocks noChangeAspect="1"/>
          </p:cNvPicPr>
          <p:nvPr/>
        </p:nvPicPr>
        <p:blipFill>
          <a:blip r:embed="rId4"/>
          <a:stretch>
            <a:fillRect/>
          </a:stretch>
        </p:blipFill>
        <p:spPr>
          <a:xfrm>
            <a:off x="6820850" y="3831667"/>
            <a:ext cx="442300" cy="651984"/>
          </a:xfrm>
          <a:prstGeom prst="rect">
            <a:avLst/>
          </a:prstGeom>
        </p:spPr>
      </p:pic>
      <p:pic>
        <p:nvPicPr>
          <p:cNvPr id="44" name="Picture 43"/>
          <p:cNvPicPr>
            <a:picLocks noChangeAspect="1"/>
          </p:cNvPicPr>
          <p:nvPr/>
        </p:nvPicPr>
        <p:blipFill>
          <a:blip r:embed="rId4"/>
          <a:stretch>
            <a:fillRect/>
          </a:stretch>
        </p:blipFill>
        <p:spPr>
          <a:xfrm>
            <a:off x="6699356" y="3165176"/>
            <a:ext cx="442300" cy="651984"/>
          </a:xfrm>
          <a:prstGeom prst="rect">
            <a:avLst/>
          </a:prstGeom>
        </p:spPr>
      </p:pic>
      <p:pic>
        <p:nvPicPr>
          <p:cNvPr id="45" name="Picture 44"/>
          <p:cNvPicPr>
            <a:picLocks noChangeAspect="1"/>
          </p:cNvPicPr>
          <p:nvPr/>
        </p:nvPicPr>
        <p:blipFill>
          <a:blip r:embed="rId4"/>
          <a:stretch>
            <a:fillRect/>
          </a:stretch>
        </p:blipFill>
        <p:spPr>
          <a:xfrm>
            <a:off x="8153400" y="2210050"/>
            <a:ext cx="442300" cy="651984"/>
          </a:xfrm>
          <a:prstGeom prst="rect">
            <a:avLst/>
          </a:prstGeom>
        </p:spPr>
      </p:pic>
      <p:pic>
        <p:nvPicPr>
          <p:cNvPr id="46" name="Picture 45"/>
          <p:cNvPicPr>
            <a:picLocks noChangeAspect="1"/>
          </p:cNvPicPr>
          <p:nvPr/>
        </p:nvPicPr>
        <p:blipFill>
          <a:blip r:embed="rId4"/>
          <a:stretch>
            <a:fillRect/>
          </a:stretch>
        </p:blipFill>
        <p:spPr>
          <a:xfrm>
            <a:off x="6585901" y="1884058"/>
            <a:ext cx="442300" cy="651984"/>
          </a:xfrm>
          <a:prstGeom prst="rect">
            <a:avLst/>
          </a:prstGeom>
        </p:spPr>
      </p:pic>
      <p:pic>
        <p:nvPicPr>
          <p:cNvPr id="47" name="Picture 46"/>
          <p:cNvPicPr>
            <a:picLocks noChangeAspect="1"/>
          </p:cNvPicPr>
          <p:nvPr/>
        </p:nvPicPr>
        <p:blipFill>
          <a:blip r:embed="rId4"/>
          <a:stretch>
            <a:fillRect/>
          </a:stretch>
        </p:blipFill>
        <p:spPr>
          <a:xfrm>
            <a:off x="5329621" y="2917913"/>
            <a:ext cx="442300" cy="651984"/>
          </a:xfrm>
          <a:prstGeom prst="rect">
            <a:avLst/>
          </a:prstGeom>
        </p:spPr>
      </p:pic>
      <p:pic>
        <p:nvPicPr>
          <p:cNvPr id="48" name="Picture 47"/>
          <p:cNvPicPr>
            <a:picLocks noChangeAspect="1"/>
          </p:cNvPicPr>
          <p:nvPr/>
        </p:nvPicPr>
        <p:blipFill>
          <a:blip r:embed="rId4"/>
          <a:stretch>
            <a:fillRect/>
          </a:stretch>
        </p:blipFill>
        <p:spPr>
          <a:xfrm>
            <a:off x="5469025" y="5167325"/>
            <a:ext cx="442300" cy="651984"/>
          </a:xfrm>
          <a:prstGeom prst="rect">
            <a:avLst/>
          </a:prstGeom>
        </p:spPr>
      </p:pic>
      <p:pic>
        <p:nvPicPr>
          <p:cNvPr id="49" name="Picture 48"/>
          <p:cNvPicPr>
            <a:picLocks noChangeAspect="1"/>
          </p:cNvPicPr>
          <p:nvPr/>
        </p:nvPicPr>
        <p:blipFill>
          <a:blip r:embed="rId4"/>
          <a:stretch>
            <a:fillRect/>
          </a:stretch>
        </p:blipFill>
        <p:spPr>
          <a:xfrm>
            <a:off x="4167926" y="5225310"/>
            <a:ext cx="442300" cy="651984"/>
          </a:xfrm>
          <a:prstGeom prst="rect">
            <a:avLst/>
          </a:prstGeom>
        </p:spPr>
      </p:pic>
      <p:pic>
        <p:nvPicPr>
          <p:cNvPr id="50" name="Picture 49"/>
          <p:cNvPicPr>
            <a:picLocks noChangeAspect="1"/>
          </p:cNvPicPr>
          <p:nvPr/>
        </p:nvPicPr>
        <p:blipFill>
          <a:blip r:embed="rId4"/>
          <a:stretch>
            <a:fillRect/>
          </a:stretch>
        </p:blipFill>
        <p:spPr>
          <a:xfrm>
            <a:off x="4272311" y="3719165"/>
            <a:ext cx="442300" cy="651984"/>
          </a:xfrm>
          <a:prstGeom prst="rect">
            <a:avLst/>
          </a:prstGeom>
        </p:spPr>
      </p:pic>
      <p:pic>
        <p:nvPicPr>
          <p:cNvPr id="51" name="Picture 50"/>
          <p:cNvPicPr>
            <a:picLocks noChangeAspect="1"/>
          </p:cNvPicPr>
          <p:nvPr/>
        </p:nvPicPr>
        <p:blipFill>
          <a:blip r:embed="rId4"/>
          <a:stretch>
            <a:fillRect/>
          </a:stretch>
        </p:blipFill>
        <p:spPr>
          <a:xfrm>
            <a:off x="2164135" y="3595467"/>
            <a:ext cx="442300" cy="651984"/>
          </a:xfrm>
          <a:prstGeom prst="rect">
            <a:avLst/>
          </a:prstGeom>
        </p:spPr>
      </p:pic>
      <p:pic>
        <p:nvPicPr>
          <p:cNvPr id="52" name="Picture 51"/>
          <p:cNvPicPr>
            <a:picLocks noChangeAspect="1"/>
          </p:cNvPicPr>
          <p:nvPr/>
        </p:nvPicPr>
        <p:blipFill>
          <a:blip r:embed="rId4"/>
          <a:stretch>
            <a:fillRect/>
          </a:stretch>
        </p:blipFill>
        <p:spPr>
          <a:xfrm>
            <a:off x="1409688" y="4986148"/>
            <a:ext cx="442300" cy="651984"/>
          </a:xfrm>
          <a:prstGeom prst="rect">
            <a:avLst/>
          </a:prstGeom>
        </p:spPr>
      </p:pic>
      <p:sp>
        <p:nvSpPr>
          <p:cNvPr id="53" name="Rectangle 2"/>
          <p:cNvSpPr>
            <a:spLocks noChangeArrowheads="1"/>
          </p:cNvSpPr>
          <p:nvPr/>
        </p:nvSpPr>
        <p:spPr bwMode="auto">
          <a:xfrm>
            <a:off x="882112" y="29709"/>
            <a:ext cx="7239000" cy="558800"/>
          </a:xfrm>
          <a:prstGeom prst="rect">
            <a:avLst/>
          </a:prstGeom>
          <a:noFill/>
          <a:ln w="12700">
            <a:noFill/>
            <a:miter lim="800000"/>
            <a:headEnd/>
            <a:tailEnd/>
          </a:ln>
        </p:spPr>
        <p:txBody>
          <a:bodyPr lIns="85593" tIns="42045" rIns="85593" bIns="42045" anchor="ctr"/>
          <a:lstStyle/>
          <a:p>
            <a:pPr algn="ctr" defTabSz="865188" eaLnBrk="0" hangingPunct="0"/>
            <a:r>
              <a:rPr lang="en-US" sz="3200" b="1" baseline="0" dirty="0">
                <a:solidFill>
                  <a:srgbClr val="333399"/>
                </a:solidFill>
                <a:latin typeface="Times New Roman" pitchFamily="18" charset="0"/>
              </a:rPr>
              <a:t>Problem Definition</a:t>
            </a:r>
          </a:p>
        </p:txBody>
      </p:sp>
    </p:spTree>
    <p:extLst>
      <p:ext uri="{BB962C8B-B14F-4D97-AF65-F5344CB8AC3E}">
        <p14:creationId xmlns:p14="http://schemas.microsoft.com/office/powerpoint/2010/main" val="35845026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animEffect transition="in" filter="wipe(down)">
                                      <p:cBhvr>
                                        <p:cTn id="7" dur="500"/>
                                        <p:tgtEl>
                                          <p:spTgt spid="42">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par>
                                <p:cTn id="11" presetID="21" presetClass="entr" presetSubtype="1"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heel(1)">
                                      <p:cBhvr>
                                        <p:cTn id="13" dur="2000"/>
                                        <p:tgtEl>
                                          <p:spTgt spid="43"/>
                                        </p:tgtEl>
                                      </p:cBhvr>
                                    </p:animEffect>
                                  </p:childTnLst>
                                </p:cTn>
                              </p:par>
                              <p:par>
                                <p:cTn id="14" presetID="21" presetClass="entr" presetSubtype="1"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heel(1)">
                                      <p:cBhvr>
                                        <p:cTn id="16" dur="2000"/>
                                        <p:tgtEl>
                                          <p:spTgt spid="44"/>
                                        </p:tgtEl>
                                      </p:cBhvr>
                                    </p:animEffect>
                                  </p:childTnLst>
                                </p:cTn>
                              </p:par>
                              <p:par>
                                <p:cTn id="17" presetID="21" presetClass="entr" presetSubtype="1"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heel(1)">
                                      <p:cBhvr>
                                        <p:cTn id="19" dur="2000"/>
                                        <p:tgtEl>
                                          <p:spTgt spid="45"/>
                                        </p:tgtEl>
                                      </p:cBhvr>
                                    </p:animEffect>
                                  </p:childTnLst>
                                </p:cTn>
                              </p:par>
                              <p:par>
                                <p:cTn id="20" presetID="21" presetClass="entr" presetSubtype="1"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heel(1)">
                                      <p:cBhvr>
                                        <p:cTn id="22" dur="2000"/>
                                        <p:tgtEl>
                                          <p:spTgt spid="46"/>
                                        </p:tgtEl>
                                      </p:cBhvr>
                                    </p:animEffect>
                                  </p:childTnLst>
                                </p:cTn>
                              </p:par>
                              <p:par>
                                <p:cTn id="23" presetID="21" presetClass="entr" presetSubtype="1"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1)">
                                      <p:cBhvr>
                                        <p:cTn id="25" dur="2000"/>
                                        <p:tgtEl>
                                          <p:spTgt spid="47"/>
                                        </p:tgtEl>
                                      </p:cBhvr>
                                    </p:animEffect>
                                  </p:childTnLst>
                                </p:cTn>
                              </p:par>
                              <p:par>
                                <p:cTn id="26" presetID="21" presetClass="entr" presetSubtype="1"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heel(1)">
                                      <p:cBhvr>
                                        <p:cTn id="28" dur="2000"/>
                                        <p:tgtEl>
                                          <p:spTgt spid="48"/>
                                        </p:tgtEl>
                                      </p:cBhvr>
                                    </p:animEffect>
                                  </p:childTnLst>
                                </p:cTn>
                              </p:par>
                              <p:par>
                                <p:cTn id="29" presetID="21" presetClass="entr" presetSubtype="1"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heel(1)">
                                      <p:cBhvr>
                                        <p:cTn id="31" dur="2000"/>
                                        <p:tgtEl>
                                          <p:spTgt spid="49"/>
                                        </p:tgtEl>
                                      </p:cBhvr>
                                    </p:animEffect>
                                  </p:childTnLst>
                                </p:cTn>
                              </p:par>
                              <p:par>
                                <p:cTn id="32" presetID="21" presetClass="entr" presetSubtype="1"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heel(1)">
                                      <p:cBhvr>
                                        <p:cTn id="34" dur="2000"/>
                                        <p:tgtEl>
                                          <p:spTgt spid="50"/>
                                        </p:tgtEl>
                                      </p:cBhvr>
                                    </p:animEffect>
                                  </p:childTnLst>
                                </p:cTn>
                              </p:par>
                              <p:par>
                                <p:cTn id="35" presetID="21" presetClass="entr" presetSubtype="1"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wheel(1)">
                                      <p:cBhvr>
                                        <p:cTn id="37" dur="2000"/>
                                        <p:tgtEl>
                                          <p:spTgt spid="51"/>
                                        </p:tgtEl>
                                      </p:cBhvr>
                                    </p:animEffect>
                                  </p:childTnLst>
                                </p:cTn>
                              </p:par>
                              <p:par>
                                <p:cTn id="38" presetID="21" presetClass="entr" presetSubtype="1" fill="hold"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heel(1)">
                                      <p:cBhvr>
                                        <p:cTn id="40" dur="2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1001" y="762000"/>
            <a:ext cx="8534400" cy="5172121"/>
          </a:xfrm>
          <a:prstGeom prst="rect">
            <a:avLst/>
          </a:prstGeom>
        </p:spPr>
      </p:pic>
      <p:sp>
        <p:nvSpPr>
          <p:cNvPr id="23554" name="Rectangle 2"/>
          <p:cNvSpPr>
            <a:spLocks noChangeArrowheads="1"/>
          </p:cNvSpPr>
          <p:nvPr/>
        </p:nvSpPr>
        <p:spPr bwMode="auto">
          <a:xfrm>
            <a:off x="3048002" y="219818"/>
            <a:ext cx="2111475" cy="954107"/>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DACE Steps</a:t>
            </a:r>
          </a:p>
          <a:p>
            <a:pPr algn="ctr" defTabSz="865188" eaLnBrk="0" hangingPunct="0"/>
            <a:endParaRPr lang="en-US" sz="2800" b="1" baseline="0" dirty="0">
              <a:solidFill>
                <a:srgbClr val="333399"/>
              </a:solidFill>
              <a:latin typeface="Times New Roman" pitchFamily="18" charset="0"/>
            </a:endParaRPr>
          </a:p>
        </p:txBody>
      </p:sp>
      <p:sp>
        <p:nvSpPr>
          <p:cNvPr id="14" name="Rectangle 3"/>
          <p:cNvSpPr txBox="1">
            <a:spLocks noChangeArrowheads="1"/>
          </p:cNvSpPr>
          <p:nvPr/>
        </p:nvSpPr>
        <p:spPr>
          <a:xfrm>
            <a:off x="77404" y="1214485"/>
            <a:ext cx="8609396" cy="4719637"/>
          </a:xfrm>
          <a:prstGeom prst="rect">
            <a:avLst/>
          </a:prstGeom>
        </p:spPr>
        <p:txBody>
          <a:bodyPr>
            <a:normAutofit/>
          </a:bodyPr>
          <a:lstStyle/>
          <a:p>
            <a:pPr marL="342900" indent="-342900" fontAlgn="auto">
              <a:spcBef>
                <a:spcPct val="20000"/>
              </a:spcBef>
              <a:spcAft>
                <a:spcPts val="0"/>
              </a:spcAft>
              <a:buClr>
                <a:schemeClr val="accent1"/>
              </a:buClr>
              <a:buSzPct val="70000"/>
              <a:buFont typeface="Wingdings" pitchFamily="2" charset="2"/>
              <a:buChar char="Ø"/>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sp>
        <p:nvSpPr>
          <p:cNvPr id="11" name="TextBox 10"/>
          <p:cNvSpPr txBox="1"/>
          <p:nvPr/>
        </p:nvSpPr>
        <p:spPr>
          <a:xfrm>
            <a:off x="7396655" y="4508441"/>
            <a:ext cx="1828458" cy="400110"/>
          </a:xfrm>
          <a:prstGeom prst="rect">
            <a:avLst/>
          </a:prstGeom>
          <a:noFill/>
        </p:spPr>
        <p:txBody>
          <a:bodyPr wrap="square" rtlCol="0">
            <a:spAutoFit/>
          </a:bodyPr>
          <a:lstStyle/>
          <a:p>
            <a:r>
              <a:rPr lang="en-US" sz="2000" b="1" baseline="0" dirty="0" err="1">
                <a:solidFill>
                  <a:srgbClr val="FF0000"/>
                </a:solidFill>
              </a:rPr>
              <a:t>Metamodel</a:t>
            </a:r>
            <a:endParaRPr lang="en-US" sz="2000" b="1" baseline="0" dirty="0"/>
          </a:p>
        </p:txBody>
      </p:sp>
      <p:cxnSp>
        <p:nvCxnSpPr>
          <p:cNvPr id="12" name="Straight Arrow Connector 11"/>
          <p:cNvCxnSpPr/>
          <p:nvPr/>
        </p:nvCxnSpPr>
        <p:spPr>
          <a:xfrm flipV="1">
            <a:off x="8158484" y="2951120"/>
            <a:ext cx="304800" cy="1624026"/>
          </a:xfrm>
          <a:prstGeom prst="straightConnector1">
            <a:avLst/>
          </a:prstGeom>
          <a:ln w="19050">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533400" y="762000"/>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9"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2E9465C8-CACC-492C-9E8F-C017F1AD9A19}" type="slidenum">
              <a:rPr lang="en-US" sz="1700" baseline="0" smtClean="0">
                <a:solidFill>
                  <a:srgbClr val="0000CC"/>
                </a:solidFill>
                <a:latin typeface="Times New Roman" pitchFamily="18" charset="0"/>
              </a:rPr>
              <a:t>30</a:t>
            </a:fld>
            <a:endParaRPr lang="en-US" sz="1700" baseline="0" dirty="0">
              <a:solidFill>
                <a:srgbClr val="0000CC"/>
              </a:solidFill>
              <a:latin typeface="Times New Roman" pitchFamily="18" charset="0"/>
            </a:endParaRPr>
          </a:p>
        </p:txBody>
      </p:sp>
      <p:sp>
        <p:nvSpPr>
          <p:cNvPr id="10" name="Rectangle 3"/>
          <p:cNvSpPr>
            <a:spLocks noChangeArrowheads="1"/>
          </p:cNvSpPr>
          <p:nvPr/>
        </p:nvSpPr>
        <p:spPr bwMode="auto">
          <a:xfrm>
            <a:off x="381001" y="2057400"/>
            <a:ext cx="7619999" cy="1263592"/>
          </a:xfrm>
          <a:prstGeom prst="rect">
            <a:avLst/>
          </a:prstGeom>
          <a:noFill/>
          <a:ln w="28575" algn="ctr">
            <a:solidFill>
              <a:srgbClr val="C00000"/>
            </a:solidFill>
            <a:round/>
            <a:headEnd/>
            <a:tailEnd/>
          </a:ln>
        </p:spPr>
        <p:txBody>
          <a:bodyPr/>
          <a:lstStyle/>
          <a:p>
            <a:pPr algn="ctr" eaLnBrk="0" hangingPunct="0"/>
            <a:endParaRPr lang="en-US" sz="4000" b="1" baseline="0">
              <a:solidFill>
                <a:schemeClr val="accent6"/>
              </a:solidFill>
              <a:latin typeface="Bookman Old Style Bold" charset="0"/>
            </a:endParaRPr>
          </a:p>
        </p:txBody>
      </p:sp>
    </p:spTree>
    <p:extLst>
      <p:ext uri="{BB962C8B-B14F-4D97-AF65-F5344CB8AC3E}">
        <p14:creationId xmlns:p14="http://schemas.microsoft.com/office/powerpoint/2010/main" val="384644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 name="TextBox 9"/>
          <p:cNvSpPr txBox="1"/>
          <p:nvPr/>
        </p:nvSpPr>
        <p:spPr>
          <a:xfrm>
            <a:off x="323448" y="1017984"/>
            <a:ext cx="4800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D2DB9"/>
                </a:solidFill>
                <a:effectLst/>
                <a:uLnTx/>
                <a:uFillTx/>
                <a:latin typeface="Times New Roman" pitchFamily="18" charset="0"/>
                <a:ea typeface="+mn-ea"/>
                <a:cs typeface="Times New Roman" pitchFamily="18" charset="0"/>
              </a:rPr>
              <a:t>Design of experimental as a input data set</a:t>
            </a:r>
          </a:p>
        </p:txBody>
      </p:sp>
      <p:sp>
        <p:nvSpPr>
          <p:cNvPr id="11" name="Rounded Rectangle 10"/>
          <p:cNvSpPr/>
          <p:nvPr/>
        </p:nvSpPr>
        <p:spPr bwMode="auto">
          <a:xfrm>
            <a:off x="323448" y="1708660"/>
            <a:ext cx="5257800" cy="257300"/>
          </a:xfrm>
          <a:prstGeom prst="roundRect">
            <a:avLst/>
          </a:prstGeom>
          <a:solidFill>
            <a:schemeClr val="accent1">
              <a:alpha val="32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4800" b="1" i="0" u="none" strike="noStrike" kern="1200" cap="none" spc="0" normalizeH="0" baseline="0" noProof="0">
              <a:ln>
                <a:noFill/>
              </a:ln>
              <a:solidFill>
                <a:srgbClr val="710451"/>
              </a:solidFill>
              <a:effectLst/>
              <a:uLnTx/>
              <a:uFillTx/>
              <a:latin typeface="Bookman Old Style Bold" charset="0"/>
              <a:ea typeface="+mn-ea"/>
              <a:cs typeface="+mn-cs"/>
            </a:endParaRPr>
          </a:p>
        </p:txBody>
      </p:sp>
      <p:sp>
        <p:nvSpPr>
          <p:cNvPr id="12" name="TextBox 11"/>
          <p:cNvSpPr txBox="1"/>
          <p:nvPr/>
        </p:nvSpPr>
        <p:spPr>
          <a:xfrm>
            <a:off x="5617758" y="1031668"/>
            <a:ext cx="1901632"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imes New Roman" pitchFamily="18" charset="0"/>
                <a:ea typeface="+mn-ea"/>
                <a:cs typeface="Times New Roman" pitchFamily="18" charset="0"/>
              </a:rPr>
              <a:t>Control Problem</a:t>
            </a:r>
          </a:p>
        </p:txBody>
      </p:sp>
      <p:sp>
        <p:nvSpPr>
          <p:cNvPr id="15" name="Bent-Up Arrow 14"/>
          <p:cNvSpPr/>
          <p:nvPr/>
        </p:nvSpPr>
        <p:spPr bwMode="auto">
          <a:xfrm>
            <a:off x="5701572" y="1470269"/>
            <a:ext cx="685800" cy="457200"/>
          </a:xfrm>
          <a:prstGeom prst="bentUpArrow">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4000" b="1" i="0" u="none" strike="noStrike" kern="1200" cap="none" spc="0" normalizeH="0" baseline="0" noProof="0">
              <a:ln>
                <a:noFill/>
              </a:ln>
              <a:solidFill>
                <a:srgbClr val="710451"/>
              </a:solidFill>
              <a:effectLst/>
              <a:uLnTx/>
              <a:uFillTx/>
              <a:latin typeface="Bookman Old Style Bold" charset="0"/>
              <a:ea typeface="+mn-ea"/>
              <a:cs typeface="+mn-cs"/>
            </a:endParaRPr>
          </a:p>
        </p:txBody>
      </p:sp>
      <p:graphicFrame>
        <p:nvGraphicFramePr>
          <p:cNvPr id="17" name="Table 16"/>
          <p:cNvGraphicFramePr>
            <a:graphicFrameLocks noGrp="1"/>
          </p:cNvGraphicFramePr>
          <p:nvPr/>
        </p:nvGraphicFramePr>
        <p:xfrm>
          <a:off x="7350825" y="1965960"/>
          <a:ext cx="609600" cy="3825248"/>
        </p:xfrm>
        <a:graphic>
          <a:graphicData uri="http://schemas.openxmlformats.org/drawingml/2006/table">
            <a:tbl>
              <a:tblPr/>
              <a:tblGrid>
                <a:gridCol w="609600">
                  <a:extLst>
                    <a:ext uri="{9D8B030D-6E8A-4147-A177-3AD203B41FA5}">
                      <a16:colId xmlns:a16="http://schemas.microsoft.com/office/drawing/2014/main" val="20000"/>
                    </a:ext>
                  </a:extLst>
                </a:gridCol>
              </a:tblGrid>
              <a:tr h="239078">
                <a:tc>
                  <a:txBody>
                    <a:bodyPr/>
                    <a:lstStyle/>
                    <a:p>
                      <a:pPr algn="ctr" fontAlgn="b"/>
                      <a:r>
                        <a:rPr lang="en-US" sz="1400" b="1" i="0" u="none" strike="noStrike" dirty="0">
                          <a:solidFill>
                            <a:srgbClr val="000000"/>
                          </a:solidFill>
                          <a:latin typeface="Arial"/>
                        </a:rPr>
                        <a:t>Y</a:t>
                      </a:r>
                      <a:r>
                        <a:rPr lang="en-US" sz="1400" b="1" i="0" u="none" strike="noStrike" baseline="30000" dirty="0">
                          <a:solidFill>
                            <a:srgbClr val="000000"/>
                          </a:solidFill>
                          <a:latin typeface="Arial"/>
                        </a:rPr>
                        <a:t>1</a:t>
                      </a:r>
                      <a:endParaRPr lang="en-US" sz="1400" b="1" i="0" u="none" strike="noStrike" dirty="0">
                        <a:solidFill>
                          <a:srgbClr val="000000"/>
                        </a:solidFill>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39078">
                <a:tc>
                  <a:txBody>
                    <a:bodyPr/>
                    <a:lstStyle/>
                    <a:p>
                      <a:pPr algn="ctr" fontAlgn="b"/>
                      <a:r>
                        <a:rPr lang="en-US" sz="1400" b="1" i="0" u="none" strike="noStrike" dirty="0">
                          <a:solidFill>
                            <a:srgbClr val="000000"/>
                          </a:solidFill>
                          <a:latin typeface="Arial"/>
                        </a:rPr>
                        <a:t>Y</a:t>
                      </a:r>
                      <a:r>
                        <a:rPr lang="en-US" sz="1400" b="1" i="0" u="none" strike="noStrike" baseline="30000" dirty="0">
                          <a:solidFill>
                            <a:srgbClr val="000000"/>
                          </a:solidFill>
                          <a:latin typeface="Arial"/>
                        </a:rPr>
                        <a:t>2</a:t>
                      </a:r>
                      <a:endParaRPr lang="en-US" sz="1400" b="1" i="0" u="none" strike="noStrike" dirty="0">
                        <a:solidFill>
                          <a:srgbClr val="000000"/>
                        </a:solidFill>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9078">
                <a:tc>
                  <a:txBody>
                    <a:bodyPr/>
                    <a:lstStyle/>
                    <a:p>
                      <a:pPr algn="ctr" fontAlgn="b"/>
                      <a:r>
                        <a:rPr lang="en-US" sz="1400" b="1" i="0" u="none" strike="noStrike" dirty="0">
                          <a:solidFill>
                            <a:srgbClr val="000000"/>
                          </a:solidFill>
                          <a:latin typeface="Arial"/>
                        </a:rPr>
                        <a:t>Y</a:t>
                      </a:r>
                      <a:r>
                        <a:rPr lang="en-US" sz="1400" b="1" i="0" u="none" strike="noStrike" baseline="30000" dirty="0">
                          <a:solidFill>
                            <a:srgbClr val="000000"/>
                          </a:solidFill>
                          <a:latin typeface="Arial"/>
                        </a:rPr>
                        <a:t>3</a:t>
                      </a:r>
                      <a:endParaRPr lang="en-US" sz="1400" b="1" i="0" u="none" strike="noStrike" dirty="0">
                        <a:solidFill>
                          <a:srgbClr val="000000"/>
                        </a:solidFill>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9078">
                <a:tc>
                  <a:txBody>
                    <a:bodyPr/>
                    <a:lstStyle/>
                    <a:p>
                      <a:pPr algn="ctr" fontAlgn="b"/>
                      <a:r>
                        <a:rPr lang="en-US" sz="1400" b="1" i="0" u="none" strike="noStrike">
                          <a:solidFill>
                            <a:srgbClr val="000000"/>
                          </a:solidFill>
                          <a:latin typeface="Arial"/>
                        </a:rPr>
                        <a:t>Y</a:t>
                      </a:r>
                      <a:r>
                        <a:rPr lang="en-US" sz="1400" b="1" i="0" u="none" strike="noStrike" baseline="30000">
                          <a:solidFill>
                            <a:srgbClr val="000000"/>
                          </a:solidFill>
                          <a:latin typeface="Arial"/>
                        </a:rPr>
                        <a:t>4</a:t>
                      </a:r>
                      <a:endParaRPr lang="en-US" sz="1400" b="1" i="0" u="none" strike="noStrike">
                        <a:solidFill>
                          <a:srgbClr val="000000"/>
                        </a:solidFill>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39078">
                <a:tc>
                  <a:txBody>
                    <a:bodyPr/>
                    <a:lstStyle/>
                    <a:p>
                      <a:pPr algn="ctr" fontAlgn="b"/>
                      <a:r>
                        <a:rPr lang="en-US" sz="1400" b="1" i="0" u="none" strike="noStrike">
                          <a:solidFill>
                            <a:srgbClr val="000000"/>
                          </a:solidFill>
                          <a:latin typeface="Arial"/>
                        </a:rPr>
                        <a:t>Y</a:t>
                      </a:r>
                      <a:r>
                        <a:rPr lang="en-US" sz="1400" b="1" i="0" u="none" strike="noStrike" baseline="30000">
                          <a:solidFill>
                            <a:srgbClr val="000000"/>
                          </a:solidFill>
                          <a:latin typeface="Arial"/>
                        </a:rPr>
                        <a:t>5</a:t>
                      </a:r>
                      <a:endParaRPr lang="en-US" sz="1400" b="1" i="0" u="none" strike="noStrike">
                        <a:solidFill>
                          <a:srgbClr val="000000"/>
                        </a:solidFill>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39078">
                <a:tc>
                  <a:txBody>
                    <a:bodyPr/>
                    <a:lstStyle/>
                    <a:p>
                      <a:pPr algn="ctr" fontAlgn="b"/>
                      <a:r>
                        <a:rPr lang="en-US" sz="1400" b="1" i="0" u="none" strike="noStrike">
                          <a:solidFill>
                            <a:srgbClr val="000000"/>
                          </a:solidFill>
                          <a:latin typeface="Arial"/>
                        </a:rPr>
                        <a:t>Y</a:t>
                      </a:r>
                      <a:r>
                        <a:rPr lang="en-US" sz="1400" b="1" i="0" u="none" strike="noStrike" baseline="30000">
                          <a:solidFill>
                            <a:srgbClr val="000000"/>
                          </a:solidFill>
                          <a:latin typeface="Arial"/>
                        </a:rPr>
                        <a:t>6</a:t>
                      </a:r>
                      <a:endParaRPr lang="en-US" sz="1400" b="1" i="0" u="none" strike="noStrike">
                        <a:solidFill>
                          <a:srgbClr val="000000"/>
                        </a:solidFill>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39078">
                <a:tc>
                  <a:txBody>
                    <a:bodyPr/>
                    <a:lstStyle/>
                    <a:p>
                      <a:pPr algn="ctr" fontAlgn="b"/>
                      <a:r>
                        <a:rPr lang="en-US" sz="1400" b="1" i="0" u="none" strike="noStrike" dirty="0">
                          <a:solidFill>
                            <a:srgbClr val="000000"/>
                          </a:solidFill>
                          <a:latin typeface="Arial"/>
                        </a:rPr>
                        <a:t>Y</a:t>
                      </a:r>
                      <a:r>
                        <a:rPr lang="en-US" sz="1400" b="1" i="0" u="none" strike="noStrike" baseline="30000" dirty="0">
                          <a:solidFill>
                            <a:srgbClr val="000000"/>
                          </a:solidFill>
                          <a:latin typeface="Arial"/>
                        </a:rPr>
                        <a:t>7</a:t>
                      </a:r>
                      <a:endParaRPr lang="en-US" sz="1400" b="1" i="0" u="none" strike="noStrike" dirty="0">
                        <a:solidFill>
                          <a:srgbClr val="000000"/>
                        </a:solidFill>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39078">
                <a:tc>
                  <a:txBody>
                    <a:bodyPr/>
                    <a:lstStyle/>
                    <a:p>
                      <a:pPr algn="ctr" fontAlgn="b"/>
                      <a:r>
                        <a:rPr lang="en-US" sz="1400" b="1" i="0" u="none" strike="noStrike">
                          <a:solidFill>
                            <a:srgbClr val="000000"/>
                          </a:solidFill>
                          <a:latin typeface="Arial"/>
                        </a:rPr>
                        <a:t>Y</a:t>
                      </a:r>
                      <a:r>
                        <a:rPr lang="en-US" sz="1400" b="1" i="0" u="none" strike="noStrike" baseline="30000">
                          <a:solidFill>
                            <a:srgbClr val="000000"/>
                          </a:solidFill>
                          <a:latin typeface="Arial"/>
                        </a:rPr>
                        <a:t>8</a:t>
                      </a:r>
                      <a:endParaRPr lang="en-US" sz="1400" b="1" i="0" u="none" strike="noStrike">
                        <a:solidFill>
                          <a:srgbClr val="000000"/>
                        </a:solidFill>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39078">
                <a:tc>
                  <a:txBody>
                    <a:bodyPr/>
                    <a:lstStyle/>
                    <a:p>
                      <a:pPr algn="ctr" fontAlgn="b"/>
                      <a:r>
                        <a:rPr lang="en-US" sz="1400" b="1" i="0" u="none" strike="noStrike" dirty="0">
                          <a:solidFill>
                            <a:srgbClr val="000000"/>
                          </a:solidFill>
                          <a:latin typeface="Arial"/>
                        </a:rPr>
                        <a:t>Y</a:t>
                      </a:r>
                      <a:r>
                        <a:rPr lang="en-US" sz="1400" b="1" i="0" u="none" strike="noStrike" baseline="30000" dirty="0">
                          <a:solidFill>
                            <a:srgbClr val="000000"/>
                          </a:solidFill>
                          <a:latin typeface="Arial"/>
                        </a:rPr>
                        <a:t>9</a:t>
                      </a:r>
                      <a:endParaRPr lang="en-US" sz="1400" b="1" i="0" u="none" strike="noStrike" dirty="0">
                        <a:solidFill>
                          <a:srgbClr val="000000"/>
                        </a:solidFill>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39078">
                <a:tc>
                  <a:txBody>
                    <a:bodyPr/>
                    <a:lstStyle/>
                    <a:p>
                      <a:pPr algn="ctr" fontAlgn="b"/>
                      <a:r>
                        <a:rPr lang="en-US" sz="1400" b="1" i="0" u="none" strike="noStrike">
                          <a:solidFill>
                            <a:srgbClr val="000000"/>
                          </a:solidFill>
                          <a:latin typeface="Arial"/>
                        </a:rPr>
                        <a:t>Y</a:t>
                      </a:r>
                      <a:r>
                        <a:rPr lang="en-US" sz="1400" b="1" i="0" u="none" strike="noStrike" baseline="30000">
                          <a:solidFill>
                            <a:srgbClr val="000000"/>
                          </a:solidFill>
                          <a:latin typeface="Arial"/>
                        </a:rPr>
                        <a:t>10</a:t>
                      </a:r>
                      <a:endParaRPr lang="en-US" sz="1400" b="1" i="0" u="none" strike="noStrike">
                        <a:solidFill>
                          <a:srgbClr val="000000"/>
                        </a:solidFill>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39078">
                <a:tc>
                  <a:txBody>
                    <a:bodyPr/>
                    <a:lstStyle/>
                    <a:p>
                      <a:pPr algn="ctr" fontAlgn="b"/>
                      <a:r>
                        <a:rPr lang="en-US" sz="1400" b="1" i="0" u="none" strike="noStrike">
                          <a:solidFill>
                            <a:srgbClr val="000000"/>
                          </a:solidFill>
                          <a:latin typeface="Arial"/>
                        </a:rPr>
                        <a:t>Y</a:t>
                      </a:r>
                      <a:r>
                        <a:rPr lang="en-US" sz="1400" b="1" i="0" u="none" strike="noStrike" baseline="30000">
                          <a:solidFill>
                            <a:srgbClr val="000000"/>
                          </a:solidFill>
                          <a:latin typeface="Arial"/>
                        </a:rPr>
                        <a:t>11</a:t>
                      </a:r>
                      <a:endParaRPr lang="en-US" sz="1400" b="1" i="0" u="none" strike="noStrike">
                        <a:solidFill>
                          <a:srgbClr val="000000"/>
                        </a:solidFill>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39078">
                <a:tc>
                  <a:txBody>
                    <a:bodyPr/>
                    <a:lstStyle/>
                    <a:p>
                      <a:pPr algn="ctr" fontAlgn="b"/>
                      <a:r>
                        <a:rPr lang="en-US" sz="1400" b="1" i="0" u="none" strike="noStrike">
                          <a:solidFill>
                            <a:srgbClr val="000000"/>
                          </a:solidFill>
                          <a:latin typeface="Arial"/>
                        </a:rPr>
                        <a:t>Y</a:t>
                      </a:r>
                      <a:r>
                        <a:rPr lang="en-US" sz="1400" b="1" i="0" u="none" strike="noStrike" baseline="30000">
                          <a:solidFill>
                            <a:srgbClr val="000000"/>
                          </a:solidFill>
                          <a:latin typeface="Arial"/>
                        </a:rPr>
                        <a:t>12</a:t>
                      </a:r>
                      <a:endParaRPr lang="en-US" sz="1400" b="1" i="0" u="none" strike="noStrike">
                        <a:solidFill>
                          <a:srgbClr val="000000"/>
                        </a:solidFill>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39078">
                <a:tc>
                  <a:txBody>
                    <a:bodyPr/>
                    <a:lstStyle/>
                    <a:p>
                      <a:pPr algn="ctr" fontAlgn="b"/>
                      <a:r>
                        <a:rPr lang="en-US" sz="1400" b="1" i="0" u="none" strike="noStrike">
                          <a:solidFill>
                            <a:srgbClr val="000000"/>
                          </a:solidFill>
                          <a:latin typeface="Arial"/>
                        </a:rPr>
                        <a:t>Y</a:t>
                      </a:r>
                      <a:r>
                        <a:rPr lang="en-US" sz="1400" b="1" i="0" u="none" strike="noStrike" baseline="30000">
                          <a:solidFill>
                            <a:srgbClr val="000000"/>
                          </a:solidFill>
                          <a:latin typeface="Arial"/>
                        </a:rPr>
                        <a:t>13</a:t>
                      </a:r>
                      <a:endParaRPr lang="en-US" sz="1400" b="1" i="0" u="none" strike="noStrike">
                        <a:solidFill>
                          <a:srgbClr val="000000"/>
                        </a:solidFill>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39078">
                <a:tc>
                  <a:txBody>
                    <a:bodyPr/>
                    <a:lstStyle/>
                    <a:p>
                      <a:pPr algn="ctr" fontAlgn="b"/>
                      <a:r>
                        <a:rPr lang="en-US" sz="1400" b="1" i="0" u="none" strike="noStrike">
                          <a:solidFill>
                            <a:srgbClr val="000000"/>
                          </a:solidFill>
                          <a:latin typeface="Arial"/>
                        </a:rPr>
                        <a:t>Y</a:t>
                      </a:r>
                      <a:r>
                        <a:rPr lang="en-US" sz="1400" b="1" i="0" u="none" strike="noStrike" baseline="30000">
                          <a:solidFill>
                            <a:srgbClr val="000000"/>
                          </a:solidFill>
                          <a:latin typeface="Arial"/>
                        </a:rPr>
                        <a:t>14</a:t>
                      </a:r>
                      <a:endParaRPr lang="en-US" sz="1400" b="1" i="0" u="none" strike="noStrike">
                        <a:solidFill>
                          <a:srgbClr val="000000"/>
                        </a:solidFill>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39078">
                <a:tc>
                  <a:txBody>
                    <a:bodyPr/>
                    <a:lstStyle/>
                    <a:p>
                      <a:pPr algn="ctr" fontAlgn="b"/>
                      <a:r>
                        <a:rPr lang="en-US" sz="1400" b="1" i="0" u="none" strike="noStrike" dirty="0">
                          <a:solidFill>
                            <a:srgbClr val="000000"/>
                          </a:solidFill>
                          <a:latin typeface="Arial"/>
                        </a:rPr>
                        <a:t>Y</a:t>
                      </a:r>
                      <a:r>
                        <a:rPr lang="en-US" sz="1400" b="1" i="0" u="none" strike="noStrike" baseline="30000" dirty="0">
                          <a:solidFill>
                            <a:srgbClr val="000000"/>
                          </a:solidFill>
                          <a:latin typeface="Arial"/>
                        </a:rPr>
                        <a:t>15</a:t>
                      </a:r>
                      <a:endParaRPr lang="en-US" sz="1400" b="1" i="0" u="none" strike="noStrike" dirty="0">
                        <a:solidFill>
                          <a:srgbClr val="000000"/>
                        </a:solidFill>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39078">
                <a:tc>
                  <a:txBody>
                    <a:bodyPr/>
                    <a:lstStyle/>
                    <a:p>
                      <a:pPr algn="ctr" fontAlgn="b"/>
                      <a:r>
                        <a:rPr lang="en-US" sz="1400" b="1" i="0" u="none" strike="noStrike" dirty="0">
                          <a:solidFill>
                            <a:srgbClr val="000000"/>
                          </a:solidFill>
                          <a:latin typeface="Arial"/>
                        </a:rPr>
                        <a:t>Y</a:t>
                      </a:r>
                      <a:r>
                        <a:rPr lang="en-US" sz="1400" b="1" i="0" u="none" strike="noStrike" baseline="30000" dirty="0">
                          <a:solidFill>
                            <a:srgbClr val="000000"/>
                          </a:solidFill>
                          <a:latin typeface="Arial"/>
                        </a:rPr>
                        <a:t>16</a:t>
                      </a:r>
                      <a:endParaRPr lang="en-US" sz="1400" b="1" i="0" u="none" strike="noStrike" dirty="0">
                        <a:solidFill>
                          <a:srgbClr val="000000"/>
                        </a:solidFill>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21" name="Rounded Rectangle 20"/>
          <p:cNvSpPr/>
          <p:nvPr/>
        </p:nvSpPr>
        <p:spPr bwMode="auto">
          <a:xfrm>
            <a:off x="7427025" y="1905000"/>
            <a:ext cx="457200" cy="304800"/>
          </a:xfrm>
          <a:prstGeom prst="roundRect">
            <a:avLst/>
          </a:prstGeom>
          <a:solidFill>
            <a:schemeClr val="accent1">
              <a:alpha val="32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4000" b="1" i="0" u="none" strike="noStrike" kern="1200" cap="none" spc="0" normalizeH="0" baseline="0" noProof="0">
              <a:ln>
                <a:noFill/>
              </a:ln>
              <a:solidFill>
                <a:srgbClr val="710451"/>
              </a:solidFill>
              <a:effectLst/>
              <a:uLnTx/>
              <a:uFillTx/>
              <a:latin typeface="Bookman Old Style Bold" charset="0"/>
              <a:ea typeface="+mn-ea"/>
              <a:cs typeface="+mn-cs"/>
            </a:endParaRPr>
          </a:p>
        </p:txBody>
      </p:sp>
      <p:grpSp>
        <p:nvGrpSpPr>
          <p:cNvPr id="2" name="Group 22"/>
          <p:cNvGrpSpPr/>
          <p:nvPr/>
        </p:nvGrpSpPr>
        <p:grpSpPr>
          <a:xfrm>
            <a:off x="7543800" y="1066800"/>
            <a:ext cx="1371600" cy="533400"/>
            <a:chOff x="7162800" y="1143000"/>
            <a:chExt cx="1602050" cy="533400"/>
          </a:xfrm>
        </p:grpSpPr>
        <p:sp>
          <p:nvSpPr>
            <p:cNvPr id="20" name="Bent-Up Arrow 19"/>
            <p:cNvSpPr/>
            <p:nvPr/>
          </p:nvSpPr>
          <p:spPr bwMode="auto">
            <a:xfrm>
              <a:off x="7162800" y="1219200"/>
              <a:ext cx="914400" cy="457200"/>
            </a:xfrm>
            <a:prstGeom prst="bentUpArrow">
              <a:avLst/>
            </a:prstGeom>
            <a:solidFill>
              <a:srgbClr val="FFFF00"/>
            </a:solidFill>
            <a:ln w="12700" cap="flat" cmpd="sng" algn="ctr">
              <a:solidFill>
                <a:schemeClr val="tx1"/>
              </a:solidFill>
              <a:prstDash val="solid"/>
              <a:round/>
              <a:headEnd type="none" w="med" len="med"/>
              <a:tailEnd type="none" w="med" len="med"/>
            </a:ln>
            <a:effectLst/>
            <a:scene3d>
              <a:camera prst="orthographicFront">
                <a:rot lat="0" lon="10799999" rev="10799999"/>
              </a:camera>
              <a:lightRig rig="threePt" dir="t"/>
            </a:scene3d>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4000" b="1" i="0" u="none" strike="noStrike" kern="1200" cap="none" spc="0" normalizeH="0" baseline="0" noProof="0">
                <a:ln>
                  <a:noFill/>
                </a:ln>
                <a:solidFill>
                  <a:srgbClr val="710451"/>
                </a:solidFill>
                <a:effectLst/>
                <a:uLnTx/>
                <a:uFillTx/>
                <a:latin typeface="Bookman Old Style Bold" charset="0"/>
                <a:ea typeface="+mn-ea"/>
                <a:cs typeface="+mn-cs"/>
              </a:endParaRPr>
            </a:p>
          </p:txBody>
        </p:sp>
        <p:sp>
          <p:nvSpPr>
            <p:cNvPr id="22" name="TextBox 21"/>
            <p:cNvSpPr txBox="1"/>
            <p:nvPr/>
          </p:nvSpPr>
          <p:spPr>
            <a:xfrm>
              <a:off x="8041575" y="1143000"/>
              <a:ext cx="72327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solve</a:t>
              </a:r>
            </a:p>
          </p:txBody>
        </p:sp>
      </p:grpSp>
      <p:sp>
        <p:nvSpPr>
          <p:cNvPr id="24" name="TextBox 23"/>
          <p:cNvSpPr txBox="1"/>
          <p:nvPr/>
        </p:nvSpPr>
        <p:spPr>
          <a:xfrm>
            <a:off x="7933412" y="1600200"/>
            <a:ext cx="122501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D2DB9"/>
                </a:solidFill>
                <a:effectLst/>
                <a:uLnTx/>
                <a:uFillTx/>
                <a:latin typeface="Times New Roman" pitchFamily="18" charset="0"/>
                <a:ea typeface="+mn-ea"/>
                <a:cs typeface="Times New Roman" pitchFamily="18" charset="0"/>
              </a:rPr>
              <a:t>Revenues</a:t>
            </a:r>
          </a:p>
        </p:txBody>
      </p:sp>
      <p:sp>
        <p:nvSpPr>
          <p:cNvPr id="16" name="TextBox 15"/>
          <p:cNvSpPr txBox="1"/>
          <p:nvPr/>
        </p:nvSpPr>
        <p:spPr>
          <a:xfrm>
            <a:off x="5867400" y="6096000"/>
            <a:ext cx="3048000" cy="348813"/>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r"/>
            <a:r>
              <a:rPr lang="en-US" sz="2500" b="1" dirty="0">
                <a:solidFill>
                  <a:srgbClr val="333399"/>
                </a:solidFill>
                <a:latin typeface="Times New Roman" panose="02020603050405020304" pitchFamily="18" charset="0"/>
                <a:cs typeface="Times New Roman" panose="02020603050405020304" pitchFamily="18" charset="0"/>
              </a:rPr>
              <a:t>Ukesh Chawal</a:t>
            </a:r>
          </a:p>
        </p:txBody>
      </p:sp>
      <p:sp>
        <p:nvSpPr>
          <p:cNvPr id="23"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1133F6B9-7A98-48D8-8A3A-930C237D54CC}" type="slidenum">
              <a:rPr lang="en-US" sz="1700" baseline="0" smtClean="0">
                <a:solidFill>
                  <a:srgbClr val="0000CC"/>
                </a:solidFill>
                <a:latin typeface="Times New Roman" pitchFamily="18" charset="0"/>
              </a:rPr>
              <a:t>31</a:t>
            </a:fld>
            <a:endParaRPr lang="en-US" sz="1700" baseline="0" dirty="0">
              <a:solidFill>
                <a:srgbClr val="0000CC"/>
              </a:solidFill>
              <a:latin typeface="Times New Roman" pitchFamily="18" charset="0"/>
            </a:endParaRPr>
          </a:p>
        </p:txBody>
      </p:sp>
      <p:cxnSp>
        <p:nvCxnSpPr>
          <p:cNvPr id="25" name="Straight Connector 24"/>
          <p:cNvCxnSpPr/>
          <p:nvPr/>
        </p:nvCxnSpPr>
        <p:spPr>
          <a:xfrm>
            <a:off x="779463" y="922866"/>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2740378486"/>
              </p:ext>
            </p:extLst>
          </p:nvPr>
        </p:nvGraphicFramePr>
        <p:xfrm>
          <a:off x="302084" y="1511752"/>
          <a:ext cx="5279164" cy="4161768"/>
        </p:xfrm>
        <a:graphic>
          <a:graphicData uri="http://schemas.openxmlformats.org/drawingml/2006/table">
            <a:tbl>
              <a:tblPr firstRow="1" firstCol="1" bandRow="1">
                <a:tableStyleId>{912C8C85-51F0-491E-9774-3900AFEF0FD7}</a:tableStyleId>
              </a:tblPr>
              <a:tblGrid>
                <a:gridCol w="479924">
                  <a:extLst>
                    <a:ext uri="{9D8B030D-6E8A-4147-A177-3AD203B41FA5}">
                      <a16:colId xmlns:a16="http://schemas.microsoft.com/office/drawing/2014/main" val="3456822660"/>
                    </a:ext>
                  </a:extLst>
                </a:gridCol>
                <a:gridCol w="479924">
                  <a:extLst>
                    <a:ext uri="{9D8B030D-6E8A-4147-A177-3AD203B41FA5}">
                      <a16:colId xmlns:a16="http://schemas.microsoft.com/office/drawing/2014/main" val="3816023895"/>
                    </a:ext>
                  </a:extLst>
                </a:gridCol>
                <a:gridCol w="479924">
                  <a:extLst>
                    <a:ext uri="{9D8B030D-6E8A-4147-A177-3AD203B41FA5}">
                      <a16:colId xmlns:a16="http://schemas.microsoft.com/office/drawing/2014/main" val="881483267"/>
                    </a:ext>
                  </a:extLst>
                </a:gridCol>
                <a:gridCol w="479924">
                  <a:extLst>
                    <a:ext uri="{9D8B030D-6E8A-4147-A177-3AD203B41FA5}">
                      <a16:colId xmlns:a16="http://schemas.microsoft.com/office/drawing/2014/main" val="3040579248"/>
                    </a:ext>
                  </a:extLst>
                </a:gridCol>
                <a:gridCol w="479924">
                  <a:extLst>
                    <a:ext uri="{9D8B030D-6E8A-4147-A177-3AD203B41FA5}">
                      <a16:colId xmlns:a16="http://schemas.microsoft.com/office/drawing/2014/main" val="483981558"/>
                    </a:ext>
                  </a:extLst>
                </a:gridCol>
                <a:gridCol w="479924">
                  <a:extLst>
                    <a:ext uri="{9D8B030D-6E8A-4147-A177-3AD203B41FA5}">
                      <a16:colId xmlns:a16="http://schemas.microsoft.com/office/drawing/2014/main" val="2971824839"/>
                    </a:ext>
                  </a:extLst>
                </a:gridCol>
                <a:gridCol w="479924">
                  <a:extLst>
                    <a:ext uri="{9D8B030D-6E8A-4147-A177-3AD203B41FA5}">
                      <a16:colId xmlns:a16="http://schemas.microsoft.com/office/drawing/2014/main" val="3360781434"/>
                    </a:ext>
                  </a:extLst>
                </a:gridCol>
                <a:gridCol w="479924">
                  <a:extLst>
                    <a:ext uri="{9D8B030D-6E8A-4147-A177-3AD203B41FA5}">
                      <a16:colId xmlns:a16="http://schemas.microsoft.com/office/drawing/2014/main" val="4165942984"/>
                    </a:ext>
                  </a:extLst>
                </a:gridCol>
                <a:gridCol w="479924">
                  <a:extLst>
                    <a:ext uri="{9D8B030D-6E8A-4147-A177-3AD203B41FA5}">
                      <a16:colId xmlns:a16="http://schemas.microsoft.com/office/drawing/2014/main" val="1316165629"/>
                    </a:ext>
                  </a:extLst>
                </a:gridCol>
                <a:gridCol w="479924">
                  <a:extLst>
                    <a:ext uri="{9D8B030D-6E8A-4147-A177-3AD203B41FA5}">
                      <a16:colId xmlns:a16="http://schemas.microsoft.com/office/drawing/2014/main" val="4160479550"/>
                    </a:ext>
                  </a:extLst>
                </a:gridCol>
                <a:gridCol w="479924">
                  <a:extLst>
                    <a:ext uri="{9D8B030D-6E8A-4147-A177-3AD203B41FA5}">
                      <a16:colId xmlns:a16="http://schemas.microsoft.com/office/drawing/2014/main" val="250467609"/>
                    </a:ext>
                  </a:extLst>
                </a:gridCol>
              </a:tblGrid>
              <a:tr h="226028">
                <a:tc>
                  <a:txBody>
                    <a:bodyPr/>
                    <a:lstStyle/>
                    <a:p>
                      <a:pPr marL="0" marR="0" algn="ctr">
                        <a:lnSpc>
                          <a:spcPct val="115000"/>
                        </a:lnSpc>
                        <a:spcBef>
                          <a:spcPts val="0"/>
                        </a:spcBef>
                        <a:spcAft>
                          <a:spcPts val="0"/>
                        </a:spcAft>
                      </a:pPr>
                      <a:r>
                        <a:rPr lang="en-US" sz="1200">
                          <a:effectLst/>
                        </a:rPr>
                        <a:t>X1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X3</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X8</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X10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X11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3229889061"/>
                  </a:ext>
                </a:extLst>
              </a:tr>
              <a:tr h="193183">
                <a:tc>
                  <a:txBody>
                    <a:bodyPr/>
                    <a:lstStyle/>
                    <a:p>
                      <a:pPr marL="0" marR="0" algn="ctr">
                        <a:lnSpc>
                          <a:spcPct val="115000"/>
                        </a:lnSpc>
                        <a:spcBef>
                          <a:spcPts val="0"/>
                        </a:spcBef>
                        <a:spcAft>
                          <a:spcPts val="0"/>
                        </a:spcAft>
                      </a:pPr>
                      <a:r>
                        <a:rPr lang="en-US" sz="1200" b="0" dirty="0">
                          <a:effectLst/>
                        </a:rPr>
                        <a:t>6</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4</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1</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1695631967"/>
                  </a:ext>
                </a:extLst>
              </a:tr>
              <a:tr h="193183">
                <a:tc>
                  <a:txBody>
                    <a:bodyPr/>
                    <a:lstStyle/>
                    <a:p>
                      <a:pPr marL="0" marR="0" algn="ctr">
                        <a:lnSpc>
                          <a:spcPct val="115000"/>
                        </a:lnSpc>
                        <a:spcBef>
                          <a:spcPts val="0"/>
                        </a:spcBef>
                        <a:spcAft>
                          <a:spcPts val="0"/>
                        </a:spcAft>
                      </a:pPr>
                      <a:r>
                        <a:rPr lang="en-US" sz="1200" b="0" dirty="0">
                          <a:effectLst/>
                        </a:rPr>
                        <a:t>7</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3</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3736503990"/>
                  </a:ext>
                </a:extLst>
              </a:tr>
              <a:tr h="193183">
                <a:tc>
                  <a:txBody>
                    <a:bodyPr/>
                    <a:lstStyle/>
                    <a:p>
                      <a:pPr marL="0" marR="0" algn="ctr">
                        <a:lnSpc>
                          <a:spcPct val="115000"/>
                        </a:lnSpc>
                        <a:spcBef>
                          <a:spcPts val="0"/>
                        </a:spcBef>
                        <a:spcAft>
                          <a:spcPts val="0"/>
                        </a:spcAft>
                      </a:pPr>
                      <a:r>
                        <a:rPr lang="en-US" sz="1200" b="0" dirty="0">
                          <a:effectLst/>
                        </a:rPr>
                        <a:t>0</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8</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1701411664"/>
                  </a:ext>
                </a:extLst>
              </a:tr>
              <a:tr h="193183">
                <a:tc>
                  <a:txBody>
                    <a:bodyPr/>
                    <a:lstStyle/>
                    <a:p>
                      <a:pPr marL="0" marR="0" algn="ctr">
                        <a:lnSpc>
                          <a:spcPct val="115000"/>
                        </a:lnSpc>
                        <a:spcBef>
                          <a:spcPts val="0"/>
                        </a:spcBef>
                        <a:spcAft>
                          <a:spcPts val="0"/>
                        </a:spcAft>
                      </a:pPr>
                      <a:r>
                        <a:rPr lang="en-US" sz="1200" b="0" dirty="0">
                          <a:effectLst/>
                        </a:rPr>
                        <a:t>1</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8</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8</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1510528707"/>
                  </a:ext>
                </a:extLst>
              </a:tr>
              <a:tr h="193183">
                <a:tc>
                  <a:txBody>
                    <a:bodyPr/>
                    <a:lstStyle/>
                    <a:p>
                      <a:pPr marL="0" marR="0" algn="ctr">
                        <a:lnSpc>
                          <a:spcPct val="115000"/>
                        </a:lnSpc>
                        <a:spcBef>
                          <a:spcPts val="0"/>
                        </a:spcBef>
                        <a:spcAft>
                          <a:spcPts val="0"/>
                        </a:spcAft>
                      </a:pPr>
                      <a:r>
                        <a:rPr lang="en-US" sz="1200" b="0" dirty="0">
                          <a:effectLst/>
                        </a:rPr>
                        <a:t>0</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8</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1765511302"/>
                  </a:ext>
                </a:extLst>
              </a:tr>
              <a:tr h="193183">
                <a:tc>
                  <a:txBody>
                    <a:bodyPr/>
                    <a:lstStyle/>
                    <a:p>
                      <a:pPr marL="0" marR="0" algn="ctr">
                        <a:lnSpc>
                          <a:spcPct val="115000"/>
                        </a:lnSpc>
                        <a:spcBef>
                          <a:spcPts val="0"/>
                        </a:spcBef>
                        <a:spcAft>
                          <a:spcPts val="0"/>
                        </a:spcAft>
                      </a:pPr>
                      <a:r>
                        <a:rPr lang="en-US" sz="1200" b="0" dirty="0">
                          <a:effectLst/>
                        </a:rPr>
                        <a:t>0</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8</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3245569292"/>
                  </a:ext>
                </a:extLst>
              </a:tr>
              <a:tr h="193183">
                <a:tc>
                  <a:txBody>
                    <a:bodyPr/>
                    <a:lstStyle/>
                    <a:p>
                      <a:pPr marL="0" marR="0" algn="ctr">
                        <a:lnSpc>
                          <a:spcPct val="115000"/>
                        </a:lnSpc>
                        <a:spcBef>
                          <a:spcPts val="0"/>
                        </a:spcBef>
                        <a:spcAft>
                          <a:spcPts val="0"/>
                        </a:spcAft>
                      </a:pPr>
                      <a:r>
                        <a:rPr lang="en-US" sz="1200" b="0" dirty="0">
                          <a:effectLst/>
                        </a:rPr>
                        <a:t>7</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169577141"/>
                  </a:ext>
                </a:extLst>
              </a:tr>
              <a:tr h="193183">
                <a:tc>
                  <a:txBody>
                    <a:bodyPr/>
                    <a:lstStyle/>
                    <a:p>
                      <a:pPr marL="0" marR="0" algn="ctr">
                        <a:lnSpc>
                          <a:spcPct val="115000"/>
                        </a:lnSpc>
                        <a:spcBef>
                          <a:spcPts val="0"/>
                        </a:spcBef>
                        <a:spcAft>
                          <a:spcPts val="0"/>
                        </a:spcAft>
                      </a:pPr>
                      <a:r>
                        <a:rPr lang="en-US" sz="1200" b="0" dirty="0">
                          <a:effectLst/>
                        </a:rPr>
                        <a:t>10</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2914582040"/>
                  </a:ext>
                </a:extLst>
              </a:tr>
              <a:tr h="193183">
                <a:tc>
                  <a:txBody>
                    <a:bodyPr/>
                    <a:lstStyle/>
                    <a:p>
                      <a:pPr marL="0" marR="0" algn="ctr">
                        <a:lnSpc>
                          <a:spcPct val="115000"/>
                        </a:lnSpc>
                        <a:spcBef>
                          <a:spcPts val="0"/>
                        </a:spcBef>
                        <a:spcAft>
                          <a:spcPts val="0"/>
                        </a:spcAft>
                      </a:pPr>
                      <a:r>
                        <a:rPr lang="en-US" sz="1200" b="0" dirty="0">
                          <a:effectLst/>
                        </a:rPr>
                        <a:t>3</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2810279375"/>
                  </a:ext>
                </a:extLst>
              </a:tr>
              <a:tr h="193183">
                <a:tc>
                  <a:txBody>
                    <a:bodyPr/>
                    <a:lstStyle/>
                    <a:p>
                      <a:pPr marL="0" marR="0" algn="ctr">
                        <a:lnSpc>
                          <a:spcPct val="115000"/>
                        </a:lnSpc>
                        <a:spcBef>
                          <a:spcPts val="0"/>
                        </a:spcBef>
                        <a:spcAft>
                          <a:spcPts val="0"/>
                        </a:spcAft>
                      </a:pPr>
                      <a:r>
                        <a:rPr lang="en-US" sz="1200" b="0" dirty="0">
                          <a:effectLst/>
                        </a:rPr>
                        <a:t>0</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8</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3886810689"/>
                  </a:ext>
                </a:extLst>
              </a:tr>
              <a:tr h="193183">
                <a:tc>
                  <a:txBody>
                    <a:bodyPr/>
                    <a:lstStyle/>
                    <a:p>
                      <a:pPr marL="0" marR="0" algn="ctr">
                        <a:lnSpc>
                          <a:spcPct val="115000"/>
                        </a:lnSpc>
                        <a:spcBef>
                          <a:spcPts val="0"/>
                        </a:spcBef>
                        <a:spcAft>
                          <a:spcPts val="0"/>
                        </a:spcAft>
                      </a:pPr>
                      <a:r>
                        <a:rPr lang="en-US" sz="1200" b="0" dirty="0">
                          <a:effectLst/>
                        </a:rPr>
                        <a:t>0</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909666336"/>
                  </a:ext>
                </a:extLst>
              </a:tr>
              <a:tr h="193183">
                <a:tc>
                  <a:txBody>
                    <a:bodyPr/>
                    <a:lstStyle/>
                    <a:p>
                      <a:pPr marL="0" marR="0" algn="ctr">
                        <a:lnSpc>
                          <a:spcPct val="115000"/>
                        </a:lnSpc>
                        <a:spcBef>
                          <a:spcPts val="0"/>
                        </a:spcBef>
                        <a:spcAft>
                          <a:spcPts val="0"/>
                        </a:spcAft>
                      </a:pPr>
                      <a:r>
                        <a:rPr lang="en-US" sz="1200" b="0" dirty="0">
                          <a:effectLst/>
                        </a:rPr>
                        <a:t>2</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331826494"/>
                  </a:ext>
                </a:extLst>
              </a:tr>
              <a:tr h="193183">
                <a:tc>
                  <a:txBody>
                    <a:bodyPr/>
                    <a:lstStyle/>
                    <a:p>
                      <a:pPr marL="0" marR="0" algn="ctr">
                        <a:lnSpc>
                          <a:spcPct val="115000"/>
                        </a:lnSpc>
                        <a:spcBef>
                          <a:spcPts val="0"/>
                        </a:spcBef>
                        <a:spcAft>
                          <a:spcPts val="0"/>
                        </a:spcAft>
                      </a:pPr>
                      <a:r>
                        <a:rPr lang="en-US" sz="1200" b="0">
                          <a:effectLst/>
                        </a:rPr>
                        <a:t>0</a:t>
                      </a:r>
                      <a:endParaRPr lang="en-US" sz="1200" b="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3463383818"/>
                  </a:ext>
                </a:extLst>
              </a:tr>
              <a:tr h="193183">
                <a:tc>
                  <a:txBody>
                    <a:bodyPr/>
                    <a:lstStyle/>
                    <a:p>
                      <a:pPr marL="0" marR="0" algn="ctr">
                        <a:lnSpc>
                          <a:spcPct val="115000"/>
                        </a:lnSpc>
                        <a:spcBef>
                          <a:spcPts val="0"/>
                        </a:spcBef>
                        <a:spcAft>
                          <a:spcPts val="0"/>
                        </a:spcAft>
                      </a:pPr>
                      <a:r>
                        <a:rPr lang="en-US" sz="1200" b="0" dirty="0">
                          <a:effectLst/>
                        </a:rPr>
                        <a:t>0</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8</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3673670112"/>
                  </a:ext>
                </a:extLst>
              </a:tr>
              <a:tr h="193183">
                <a:tc>
                  <a:txBody>
                    <a:bodyPr/>
                    <a:lstStyle/>
                    <a:p>
                      <a:pPr marL="0" marR="0" algn="ctr">
                        <a:lnSpc>
                          <a:spcPct val="115000"/>
                        </a:lnSpc>
                        <a:spcBef>
                          <a:spcPts val="0"/>
                        </a:spcBef>
                        <a:spcAft>
                          <a:spcPts val="0"/>
                        </a:spcAft>
                      </a:pPr>
                      <a:r>
                        <a:rPr lang="en-US" sz="1200" b="0" dirty="0">
                          <a:effectLst/>
                        </a:rPr>
                        <a:t>2</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1193302424"/>
                  </a:ext>
                </a:extLst>
              </a:tr>
              <a:tr h="193183">
                <a:tc>
                  <a:txBody>
                    <a:bodyPr/>
                    <a:lstStyle/>
                    <a:p>
                      <a:pPr marL="0" marR="0" algn="ctr">
                        <a:lnSpc>
                          <a:spcPct val="115000"/>
                        </a:lnSpc>
                        <a:spcBef>
                          <a:spcPts val="0"/>
                        </a:spcBef>
                        <a:spcAft>
                          <a:spcPts val="0"/>
                        </a:spcAft>
                      </a:pPr>
                      <a:r>
                        <a:rPr lang="en-US" sz="1200" b="0" dirty="0">
                          <a:effectLst/>
                        </a:rPr>
                        <a:t>0</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1189931599"/>
                  </a:ext>
                </a:extLst>
              </a:tr>
              <a:tr h="193183">
                <a:tc>
                  <a:txBody>
                    <a:bodyPr/>
                    <a:lstStyle/>
                    <a:p>
                      <a:pPr marL="0" marR="0" algn="ctr">
                        <a:lnSpc>
                          <a:spcPct val="115000"/>
                        </a:lnSpc>
                        <a:spcBef>
                          <a:spcPts val="0"/>
                        </a:spcBef>
                        <a:spcAft>
                          <a:spcPts val="0"/>
                        </a:spcAft>
                      </a:pPr>
                      <a:r>
                        <a:rPr lang="en-US" sz="1200" b="0" dirty="0">
                          <a:effectLst/>
                        </a:rPr>
                        <a:t>4</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8</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686189009"/>
                  </a:ext>
                </a:extLst>
              </a:tr>
              <a:tr h="193183">
                <a:tc>
                  <a:txBody>
                    <a:bodyPr/>
                    <a:lstStyle/>
                    <a:p>
                      <a:pPr marL="0" marR="0" algn="ctr">
                        <a:lnSpc>
                          <a:spcPct val="115000"/>
                        </a:lnSpc>
                        <a:spcBef>
                          <a:spcPts val="0"/>
                        </a:spcBef>
                        <a:spcAft>
                          <a:spcPts val="0"/>
                        </a:spcAft>
                      </a:pPr>
                      <a:r>
                        <a:rPr lang="en-US" sz="1200" b="0" dirty="0">
                          <a:effectLst/>
                        </a:rPr>
                        <a:t>0</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1700865216"/>
                  </a:ext>
                </a:extLst>
              </a:tr>
              <a:tr h="193183">
                <a:tc>
                  <a:txBody>
                    <a:bodyPr/>
                    <a:lstStyle/>
                    <a:p>
                      <a:pPr marL="0" marR="0" algn="ctr">
                        <a:lnSpc>
                          <a:spcPct val="115000"/>
                        </a:lnSpc>
                        <a:spcBef>
                          <a:spcPts val="0"/>
                        </a:spcBef>
                        <a:spcAft>
                          <a:spcPts val="0"/>
                        </a:spcAft>
                      </a:pPr>
                      <a:r>
                        <a:rPr lang="en-US" sz="1200" b="0" dirty="0">
                          <a:effectLst/>
                        </a:rPr>
                        <a:t>0</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1199656302"/>
                  </a:ext>
                </a:extLst>
              </a:tr>
              <a:tr h="193183">
                <a:tc>
                  <a:txBody>
                    <a:bodyPr/>
                    <a:lstStyle/>
                    <a:p>
                      <a:pPr marL="0" marR="0" algn="ctr">
                        <a:lnSpc>
                          <a:spcPct val="115000"/>
                        </a:lnSpc>
                        <a:spcBef>
                          <a:spcPts val="0"/>
                        </a:spcBef>
                        <a:spcAft>
                          <a:spcPts val="0"/>
                        </a:spcAft>
                      </a:pPr>
                      <a:r>
                        <a:rPr lang="en-US" sz="1200" dirty="0">
                          <a:effectLst/>
                        </a:rPr>
                        <a:t>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6</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tc>
                  <a:txBody>
                    <a:bodyPr/>
                    <a:lstStyle/>
                    <a:p>
                      <a:pPr marL="0" marR="0" algn="ctr">
                        <a:lnSpc>
                          <a:spcPct val="115000"/>
                        </a:lnSpc>
                        <a:spcBef>
                          <a:spcPts val="0"/>
                        </a:spcBef>
                        <a:spcAft>
                          <a:spcPts val="0"/>
                        </a:spcAft>
                      </a:pPr>
                      <a:r>
                        <a:rPr lang="en-US" sz="1200" dirty="0">
                          <a:effectLst/>
                        </a:rPr>
                        <a:t>6</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775" marR="76775" marT="0" marB="0"/>
                </a:tc>
                <a:extLst>
                  <a:ext uri="{0D108BD9-81ED-4DB2-BD59-A6C34878D82A}">
                    <a16:rowId xmlns:a16="http://schemas.microsoft.com/office/drawing/2014/main" val="3613939947"/>
                  </a:ext>
                </a:extLst>
              </a:tr>
            </a:tbl>
          </a:graphicData>
        </a:graphic>
      </p:graphicFrame>
      <p:sp>
        <p:nvSpPr>
          <p:cNvPr id="27" name="Rectangle 2"/>
          <p:cNvSpPr>
            <a:spLocks noChangeArrowheads="1"/>
          </p:cNvSpPr>
          <p:nvPr/>
        </p:nvSpPr>
        <p:spPr bwMode="auto">
          <a:xfrm>
            <a:off x="963038" y="384033"/>
            <a:ext cx="6888232"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Compute responses solving control problem</a:t>
            </a:r>
          </a:p>
        </p:txBody>
      </p:sp>
    </p:spTree>
    <p:extLst>
      <p:ext uri="{BB962C8B-B14F-4D97-AF65-F5344CB8AC3E}">
        <p14:creationId xmlns:p14="http://schemas.microsoft.com/office/powerpoint/2010/main" val="3979745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downRight)">
                                      <p:cBhvr>
                                        <p:cTn id="11" dur="500"/>
                                        <p:tgtEl>
                                          <p:spTgt spid="1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62000" y="120990"/>
            <a:ext cx="7085465" cy="954107"/>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Compute responses solving control problem </a:t>
            </a:r>
          </a:p>
          <a:p>
            <a:pPr algn="ctr" defTabSz="865188" eaLnBrk="0" hangingPunct="0"/>
            <a:r>
              <a:rPr lang="en-US" sz="2800" b="1" baseline="0" dirty="0">
                <a:solidFill>
                  <a:srgbClr val="333399"/>
                </a:solidFill>
                <a:latin typeface="Times New Roman" pitchFamily="18" charset="0"/>
              </a:rPr>
              <a:t>in stochastic environment</a:t>
            </a:r>
          </a:p>
        </p:txBody>
      </p:sp>
      <p:sp>
        <p:nvSpPr>
          <p:cNvPr id="4" name="Rectangle 3"/>
          <p:cNvSpPr txBox="1">
            <a:spLocks noChangeArrowheads="1"/>
          </p:cNvSpPr>
          <p:nvPr/>
        </p:nvSpPr>
        <p:spPr>
          <a:xfrm>
            <a:off x="685800" y="1143000"/>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Rectangle 3"/>
          <p:cNvSpPr txBox="1">
            <a:spLocks noChangeArrowheads="1"/>
          </p:cNvSpPr>
          <p:nvPr/>
        </p:nvSpPr>
        <p:spPr>
          <a:xfrm>
            <a:off x="304799" y="1143000"/>
            <a:ext cx="8435975" cy="4953000"/>
          </a:xfrm>
          <a:prstGeom prst="rect">
            <a:avLst/>
          </a:prstGeom>
        </p:spPr>
        <p:txBody>
          <a:bodyPr>
            <a:normAutofit/>
          </a:bodyPr>
          <a:lstStyle/>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rPr>
              <a:t>Determine the state variables and decision variables.</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rPr>
              <a:t>The state and decision variables at each stations are then evaluated in a stochastic environment, to estimate the optimal ADP policy as described in Chen et al. (2017).</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rPr>
              <a:t>Simulate the control policy to obtain revenues while also taking into consideration demand at each stations. The demand profile used is based on </a:t>
            </a:r>
            <a:r>
              <a:rPr lang="en-US" baseline="0" dirty="0" err="1">
                <a:solidFill>
                  <a:schemeClr val="tx1"/>
                </a:solidFill>
                <a:latin typeface="Times New Roman" pitchFamily="18" charset="0"/>
              </a:rPr>
              <a:t>Kulvanitchaiyanunt</a:t>
            </a:r>
            <a:r>
              <a:rPr lang="en-US" baseline="0" dirty="0">
                <a:solidFill>
                  <a:schemeClr val="tx1"/>
                </a:solidFill>
                <a:latin typeface="Times New Roman" pitchFamily="18" charset="0"/>
              </a:rPr>
              <a:t> et al. (2015) .</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cs typeface="+mn-cs"/>
              </a:rPr>
              <a:t>The revenues (       ) obtained represent </a:t>
            </a:r>
            <a:r>
              <a:rPr lang="en-US" i="1" kern="0" baseline="0" dirty="0" err="1">
                <a:solidFill>
                  <a:srgbClr val="000000"/>
                </a:solidFill>
                <a:latin typeface="Times New Roman" pitchFamily="18" charset="0"/>
                <a:ea typeface="Tahoma" pitchFamily="34" charset="0"/>
                <a:cs typeface="Times New Roman" pitchFamily="18" charset="0"/>
              </a:rPr>
              <a:t>E</a:t>
            </a:r>
            <a:r>
              <a:rPr lang="en-US" i="1" kern="0" dirty="0" err="1">
                <a:solidFill>
                  <a:srgbClr val="000000"/>
                </a:solidFill>
                <a:latin typeface="Times New Roman" pitchFamily="18" charset="0"/>
                <a:ea typeface="Tahoma" pitchFamily="34" charset="0"/>
                <a:cs typeface="Times New Roman" pitchFamily="18" charset="0"/>
              </a:rPr>
              <a:t>s</a:t>
            </a:r>
            <a:r>
              <a:rPr lang="en-US" kern="0" baseline="0" dirty="0">
                <a:solidFill>
                  <a:srgbClr val="000000"/>
                </a:solidFill>
                <a:latin typeface="Times New Roman" pitchFamily="18" charset="0"/>
                <a:ea typeface="Tahoma" pitchFamily="34" charset="0"/>
                <a:cs typeface="Times New Roman" pitchFamily="18" charset="0"/>
              </a:rPr>
              <a:t>[</a:t>
            </a:r>
            <a:r>
              <a:rPr lang="en-US" i="1" kern="0" baseline="0" dirty="0">
                <a:solidFill>
                  <a:srgbClr val="000000"/>
                </a:solidFill>
                <a:latin typeface="Times New Roman" pitchFamily="18" charset="0"/>
                <a:ea typeface="Tahoma" pitchFamily="34" charset="0"/>
                <a:cs typeface="Times New Roman" pitchFamily="18" charset="0"/>
              </a:rPr>
              <a:t>V</a:t>
            </a:r>
            <a:r>
              <a:rPr lang="en-US" kern="0" baseline="0" dirty="0">
                <a:solidFill>
                  <a:srgbClr val="000000"/>
                </a:solidFill>
                <a:latin typeface="Times New Roman" pitchFamily="18" charset="0"/>
                <a:ea typeface="Tahoma" pitchFamily="34" charset="0"/>
                <a:cs typeface="Times New Roman" pitchFamily="18" charset="0"/>
              </a:rPr>
              <a:t>(</a:t>
            </a:r>
            <a:r>
              <a:rPr lang="en-US" i="1" kern="0" baseline="0" dirty="0">
                <a:solidFill>
                  <a:srgbClr val="000000"/>
                </a:solidFill>
                <a:latin typeface="Times New Roman" pitchFamily="18" charset="0"/>
                <a:ea typeface="Tahoma" pitchFamily="34" charset="0"/>
                <a:cs typeface="Times New Roman" pitchFamily="18" charset="0"/>
              </a:rPr>
              <a:t>s</a:t>
            </a:r>
            <a:r>
              <a:rPr lang="en-US" kern="0" baseline="0" dirty="0">
                <a:solidFill>
                  <a:srgbClr val="000000"/>
                </a:solidFill>
                <a:latin typeface="Times New Roman" pitchFamily="18" charset="0"/>
                <a:ea typeface="Tahoma" pitchFamily="34" charset="0"/>
                <a:cs typeface="Times New Roman" pitchFamily="18" charset="0"/>
              </a:rPr>
              <a:t>;</a:t>
            </a:r>
            <a:r>
              <a:rPr lang="en-US" i="1" kern="0" baseline="0" dirty="0">
                <a:solidFill>
                  <a:srgbClr val="000000"/>
                </a:solidFill>
                <a:latin typeface="Times New Roman" pitchFamily="18" charset="0"/>
                <a:ea typeface="Tahoma" pitchFamily="34" charset="0"/>
                <a:cs typeface="Times New Roman" pitchFamily="18" charset="0"/>
              </a:rPr>
              <a:t> x</a:t>
            </a:r>
            <a:r>
              <a:rPr lang="en-US" kern="0" baseline="0" dirty="0">
                <a:solidFill>
                  <a:srgbClr val="000000"/>
                </a:solidFill>
                <a:latin typeface="Times New Roman" pitchFamily="18" charset="0"/>
                <a:ea typeface="Tahoma" pitchFamily="34" charset="0"/>
                <a:cs typeface="Times New Roman" pitchFamily="18" charset="0"/>
              </a:rPr>
              <a:t>)]</a:t>
            </a:r>
            <a:r>
              <a:rPr lang="en-US" i="1" kern="0" baseline="0" dirty="0">
                <a:solidFill>
                  <a:srgbClr val="000000"/>
                </a:solidFill>
                <a:latin typeface="Times New Roman" pitchFamily="18" charset="0"/>
                <a:ea typeface="Tahoma" pitchFamily="34" charset="0"/>
                <a:cs typeface="Times New Roman" pitchFamily="18" charset="0"/>
              </a:rPr>
              <a:t> </a:t>
            </a:r>
            <a:r>
              <a:rPr lang="en-US" kern="0" baseline="0" dirty="0">
                <a:solidFill>
                  <a:srgbClr val="000000"/>
                </a:solidFill>
                <a:latin typeface="Times New Roman" pitchFamily="18" charset="0"/>
                <a:ea typeface="Tahoma" pitchFamily="34" charset="0"/>
                <a:cs typeface="Times New Roman" pitchFamily="18" charset="0"/>
              </a:rPr>
              <a:t>component of the equation mentioned previously in the first stage master problem:</a:t>
            </a:r>
          </a:p>
          <a:p>
            <a:pPr marL="324349" lvl="0" indent="-324349" algn="ctr">
              <a:spcBef>
                <a:spcPts val="600"/>
              </a:spcBef>
              <a:spcAft>
                <a:spcPts val="600"/>
              </a:spcAft>
              <a:buClr>
                <a:srgbClr val="000000"/>
              </a:buClr>
            </a:pPr>
            <a:r>
              <a:rPr lang="en-US" i="1" kern="0" baseline="0" dirty="0">
                <a:solidFill>
                  <a:srgbClr val="000000"/>
                </a:solidFill>
                <a:latin typeface="Times New Roman" pitchFamily="18" charset="0"/>
                <a:ea typeface="Tahoma" pitchFamily="34" charset="0"/>
                <a:cs typeface="Times New Roman" pitchFamily="18" charset="0"/>
              </a:rPr>
              <a:t>c</a:t>
            </a:r>
            <a:r>
              <a:rPr lang="en-US" kern="0" baseline="0" dirty="0">
                <a:solidFill>
                  <a:srgbClr val="000000"/>
                </a:solidFill>
                <a:latin typeface="Times New Roman" pitchFamily="18" charset="0"/>
                <a:ea typeface="Tahoma" pitchFamily="34" charset="0"/>
                <a:cs typeface="Times New Roman" pitchFamily="18" charset="0"/>
              </a:rPr>
              <a:t>(</a:t>
            </a:r>
            <a:r>
              <a:rPr lang="en-US" i="1" kern="0" baseline="0" dirty="0">
                <a:solidFill>
                  <a:srgbClr val="000000"/>
                </a:solidFill>
                <a:latin typeface="Times New Roman" pitchFamily="18" charset="0"/>
                <a:ea typeface="Tahoma" pitchFamily="34" charset="0"/>
                <a:cs typeface="Times New Roman" pitchFamily="18" charset="0"/>
              </a:rPr>
              <a:t>x</a:t>
            </a:r>
            <a:r>
              <a:rPr lang="en-US" kern="0" baseline="0" dirty="0">
                <a:solidFill>
                  <a:srgbClr val="000000"/>
                </a:solidFill>
                <a:latin typeface="Times New Roman" pitchFamily="18" charset="0"/>
                <a:ea typeface="Tahoma" pitchFamily="34" charset="0"/>
                <a:cs typeface="Times New Roman" pitchFamily="18" charset="0"/>
              </a:rPr>
              <a:t>)</a:t>
            </a:r>
            <a:r>
              <a:rPr lang="en-US" i="1" kern="0" baseline="0" dirty="0">
                <a:solidFill>
                  <a:srgbClr val="000000"/>
                </a:solidFill>
                <a:latin typeface="Times New Roman" pitchFamily="18" charset="0"/>
                <a:ea typeface="Tahoma" pitchFamily="34" charset="0"/>
                <a:cs typeface="Times New Roman" pitchFamily="18" charset="0"/>
              </a:rPr>
              <a:t> + </a:t>
            </a:r>
            <a:r>
              <a:rPr lang="en-US" i="1" kern="0" baseline="0" dirty="0" err="1">
                <a:solidFill>
                  <a:srgbClr val="000000"/>
                </a:solidFill>
                <a:latin typeface="Times New Roman" pitchFamily="18" charset="0"/>
                <a:ea typeface="Tahoma" pitchFamily="34" charset="0"/>
                <a:cs typeface="Times New Roman" pitchFamily="18" charset="0"/>
              </a:rPr>
              <a:t>E</a:t>
            </a:r>
            <a:r>
              <a:rPr lang="en-US" i="1" kern="0" dirty="0" err="1">
                <a:solidFill>
                  <a:srgbClr val="000000"/>
                </a:solidFill>
                <a:latin typeface="Times New Roman" pitchFamily="18" charset="0"/>
                <a:ea typeface="Tahoma" pitchFamily="34" charset="0"/>
                <a:cs typeface="Times New Roman" pitchFamily="18" charset="0"/>
              </a:rPr>
              <a:t>s</a:t>
            </a:r>
            <a:r>
              <a:rPr lang="en-US" kern="0" baseline="0" dirty="0">
                <a:solidFill>
                  <a:srgbClr val="000000"/>
                </a:solidFill>
                <a:latin typeface="Times New Roman" pitchFamily="18" charset="0"/>
                <a:ea typeface="Tahoma" pitchFamily="34" charset="0"/>
                <a:cs typeface="Times New Roman" pitchFamily="18" charset="0"/>
              </a:rPr>
              <a:t>[</a:t>
            </a:r>
            <a:r>
              <a:rPr lang="en-US" i="1" kern="0" baseline="0" dirty="0">
                <a:solidFill>
                  <a:srgbClr val="000000"/>
                </a:solidFill>
                <a:latin typeface="Times New Roman" pitchFamily="18" charset="0"/>
                <a:ea typeface="Tahoma" pitchFamily="34" charset="0"/>
                <a:cs typeface="Times New Roman" pitchFamily="18" charset="0"/>
              </a:rPr>
              <a:t>V</a:t>
            </a:r>
            <a:r>
              <a:rPr lang="en-US" kern="0" baseline="0" dirty="0">
                <a:solidFill>
                  <a:srgbClr val="000000"/>
                </a:solidFill>
                <a:latin typeface="Times New Roman" pitchFamily="18" charset="0"/>
                <a:ea typeface="Tahoma" pitchFamily="34" charset="0"/>
                <a:cs typeface="Times New Roman" pitchFamily="18" charset="0"/>
              </a:rPr>
              <a:t>(</a:t>
            </a:r>
            <a:r>
              <a:rPr lang="en-US" i="1" kern="0" baseline="0" dirty="0">
                <a:solidFill>
                  <a:srgbClr val="000000"/>
                </a:solidFill>
                <a:latin typeface="Times New Roman" pitchFamily="18" charset="0"/>
                <a:ea typeface="Tahoma" pitchFamily="34" charset="0"/>
                <a:cs typeface="Times New Roman" pitchFamily="18" charset="0"/>
              </a:rPr>
              <a:t>s</a:t>
            </a:r>
            <a:r>
              <a:rPr lang="en-US" kern="0" baseline="0" dirty="0">
                <a:solidFill>
                  <a:srgbClr val="000000"/>
                </a:solidFill>
                <a:latin typeface="Times New Roman" pitchFamily="18" charset="0"/>
                <a:ea typeface="Tahoma" pitchFamily="34" charset="0"/>
                <a:cs typeface="Times New Roman" pitchFamily="18" charset="0"/>
              </a:rPr>
              <a:t>;</a:t>
            </a:r>
            <a:r>
              <a:rPr lang="en-US" i="1" kern="0" baseline="0" dirty="0">
                <a:solidFill>
                  <a:srgbClr val="000000"/>
                </a:solidFill>
                <a:latin typeface="Times New Roman" pitchFamily="18" charset="0"/>
                <a:ea typeface="Tahoma" pitchFamily="34" charset="0"/>
                <a:cs typeface="Times New Roman" pitchFamily="18" charset="0"/>
              </a:rPr>
              <a:t> x</a:t>
            </a:r>
            <a:r>
              <a:rPr lang="en-US" kern="0" baseline="0" dirty="0">
                <a:solidFill>
                  <a:srgbClr val="000000"/>
                </a:solidFill>
                <a:latin typeface="Times New Roman" pitchFamily="18" charset="0"/>
                <a:ea typeface="Tahoma" pitchFamily="34" charset="0"/>
                <a:cs typeface="Times New Roman" pitchFamily="18" charset="0"/>
              </a:rPr>
              <a:t>)]</a:t>
            </a:r>
            <a:r>
              <a:rPr lang="en-US" i="1" kern="0" baseline="0" dirty="0">
                <a:solidFill>
                  <a:srgbClr val="000000"/>
                </a:solidFill>
                <a:latin typeface="Times New Roman" pitchFamily="18" charset="0"/>
                <a:ea typeface="Tahoma" pitchFamily="34" charset="0"/>
                <a:cs typeface="Times New Roman" pitchFamily="18" charset="0"/>
              </a:rPr>
              <a:t> </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cs typeface="+mn-cs"/>
            </a:endParaRPr>
          </a:p>
        </p:txBody>
      </p:sp>
      <p:sp>
        <p:nvSpPr>
          <p:cNvPr id="9"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15E52BD4-1F2A-47DA-953D-3BDDEF386091}" type="slidenum">
              <a:rPr lang="en-US" sz="1700" baseline="0" smtClean="0">
                <a:solidFill>
                  <a:srgbClr val="0000CC"/>
                </a:solidFill>
                <a:latin typeface="Times New Roman" pitchFamily="18" charset="0"/>
              </a:rPr>
              <a:t>32</a:t>
            </a:fld>
            <a:endParaRPr lang="en-US" sz="1700" baseline="0" dirty="0">
              <a:solidFill>
                <a:srgbClr val="0000CC"/>
              </a:solidFill>
              <a:latin typeface="Times New Roman"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C10F35C-B728-4667-9450-8D734BC032EE}"/>
                  </a:ext>
                </a:extLst>
              </p:cNvPr>
              <p:cNvSpPr/>
              <p:nvPr/>
            </p:nvSpPr>
            <p:spPr>
              <a:xfrm>
                <a:off x="2362200" y="4267200"/>
                <a:ext cx="304800" cy="573427"/>
              </a:xfrm>
              <a:prstGeom prst="rect">
                <a:avLst/>
              </a:prstGeom>
            </p:spPr>
            <p:txBody>
              <a:bodyPr wrap="square">
                <a:spAutoFit/>
              </a:bodyPr>
              <a:lstStyle/>
              <a:p>
                <a14:m>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b="0" i="1">
                            <a:solidFill>
                              <a:schemeClr val="tx1"/>
                            </a:solidFill>
                            <a:latin typeface="Cambria Math" panose="02040503050406030204" pitchFamily="18" charset="0"/>
                          </a:rPr>
                          <m:t>𝑌</m:t>
                        </m:r>
                      </m:e>
                      <m:sub>
                        <m:r>
                          <a:rPr lang="en-US" sz="3200" b="0" i="1">
                            <a:solidFill>
                              <a:schemeClr val="tx1"/>
                            </a:solidFill>
                            <a:latin typeface="Cambria Math" panose="02040503050406030204" pitchFamily="18" charset="0"/>
                          </a:rPr>
                          <m:t>𝐷𝐴</m:t>
                        </m:r>
                      </m:sub>
                    </m:sSub>
                  </m:oMath>
                </a14:m>
                <a:r>
                  <a:rPr lang="en-US" sz="3200" dirty="0">
                    <a:solidFill>
                      <a:schemeClr val="tx1"/>
                    </a:solidFill>
                  </a:rPr>
                  <a:t> </a:t>
                </a:r>
              </a:p>
            </p:txBody>
          </p:sp>
        </mc:Choice>
        <mc:Fallback xmlns="">
          <p:sp>
            <p:nvSpPr>
              <p:cNvPr id="2" name="Rectangle 1">
                <a:extLst>
                  <a:ext uri="{FF2B5EF4-FFF2-40B4-BE49-F238E27FC236}">
                    <a16:creationId xmlns:a16="http://schemas.microsoft.com/office/drawing/2014/main" id="{1C10F35C-B728-4667-9450-8D734BC032EE}"/>
                  </a:ext>
                </a:extLst>
              </p:cNvPr>
              <p:cNvSpPr>
                <a:spLocks noRot="1" noChangeAspect="1" noMove="1" noResize="1" noEditPoints="1" noAdjustHandles="1" noChangeArrowheads="1" noChangeShapeType="1" noTextEdit="1"/>
              </p:cNvSpPr>
              <p:nvPr/>
            </p:nvSpPr>
            <p:spPr>
              <a:xfrm>
                <a:off x="2362200" y="4267200"/>
                <a:ext cx="304800" cy="573427"/>
              </a:xfrm>
              <a:prstGeom prst="rect">
                <a:avLst/>
              </a:prstGeom>
              <a:blipFill>
                <a:blip r:embed="rId3"/>
                <a:stretch>
                  <a:fillRect r="-48000" b="-24468"/>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086D29B2-FA55-42EA-A925-CEAE6D9B5EE0}"/>
              </a:ext>
            </a:extLst>
          </p:cNvPr>
          <p:cNvCxnSpPr/>
          <p:nvPr/>
        </p:nvCxnSpPr>
        <p:spPr bwMode="auto">
          <a:xfrm>
            <a:off x="4267200" y="5638800"/>
            <a:ext cx="12954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6139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arn(inVertical)">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childTnLst>
                                </p:cTn>
                              </p:par>
                              <p:par>
                                <p:cTn id="26" presetID="18" presetClass="entr" presetSubtype="6"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trips(downRight)">
                                      <p:cBhvr>
                                        <p:cTn id="2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62000" y="120990"/>
            <a:ext cx="7085465" cy="954107"/>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Compute responses solving control problem </a:t>
            </a:r>
          </a:p>
          <a:p>
            <a:pPr algn="ctr" defTabSz="865188" eaLnBrk="0" hangingPunct="0"/>
            <a:r>
              <a:rPr lang="en-US" sz="2800" b="1" baseline="0" dirty="0">
                <a:solidFill>
                  <a:srgbClr val="333399"/>
                </a:solidFill>
                <a:latin typeface="Times New Roman" pitchFamily="18" charset="0"/>
              </a:rPr>
              <a:t>in deterministic environment</a:t>
            </a:r>
          </a:p>
        </p:txBody>
      </p:sp>
      <p:sp>
        <p:nvSpPr>
          <p:cNvPr id="4" name="Rectangle 3"/>
          <p:cNvSpPr txBox="1">
            <a:spLocks noChangeArrowheads="1"/>
          </p:cNvSpPr>
          <p:nvPr/>
        </p:nvSpPr>
        <p:spPr>
          <a:xfrm>
            <a:off x="685800" y="1143000"/>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Rectangle 3"/>
          <p:cNvSpPr txBox="1">
            <a:spLocks noChangeArrowheads="1"/>
          </p:cNvSpPr>
          <p:nvPr/>
        </p:nvSpPr>
        <p:spPr>
          <a:xfrm>
            <a:off x="304799" y="1143000"/>
            <a:ext cx="8435975" cy="4953000"/>
          </a:xfrm>
          <a:prstGeom prst="rect">
            <a:avLst/>
          </a:prstGeom>
        </p:spPr>
        <p:txBody>
          <a:bodyPr>
            <a:normAutofit/>
          </a:bodyPr>
          <a:lstStyle/>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rPr>
              <a:t>Determine the parameters and decision variables.</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rPr>
              <a:t>The parameters and decision variables at each stations are then evaluated in a deterministic environment, to compute the revenues solving the control problem. </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cs typeface="+mn-cs"/>
              </a:rPr>
              <a:t>The revenues (       ) obtained represent the power trading and the sales </a:t>
            </a:r>
            <a:r>
              <a:rPr lang="en-US" kern="0" baseline="0" dirty="0">
                <a:solidFill>
                  <a:srgbClr val="000000"/>
                </a:solidFill>
                <a:latin typeface="Times New Roman" pitchFamily="18" charset="0"/>
                <a:ea typeface="Tahoma" pitchFamily="34" charset="0"/>
                <a:cs typeface="Times New Roman" pitchFamily="18" charset="0"/>
              </a:rPr>
              <a:t>component of the MILP formulation:</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cs typeface="+mn-cs"/>
            </a:endParaRPr>
          </a:p>
        </p:txBody>
      </p:sp>
      <p:sp>
        <p:nvSpPr>
          <p:cNvPr id="9"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15E52BD4-1F2A-47DA-953D-3BDDEF386091}" type="slidenum">
              <a:rPr lang="en-US" sz="1700" baseline="0" smtClean="0">
                <a:solidFill>
                  <a:srgbClr val="0000CC"/>
                </a:solidFill>
                <a:latin typeface="Times New Roman" pitchFamily="18" charset="0"/>
              </a:rPr>
              <a:t>33</a:t>
            </a:fld>
            <a:endParaRPr lang="en-US" sz="1700" baseline="0" dirty="0">
              <a:solidFill>
                <a:srgbClr val="0000CC"/>
              </a:solidFill>
              <a:latin typeface="Times New Roman"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C10F35C-B728-4667-9450-8D734BC032EE}"/>
                  </a:ext>
                </a:extLst>
              </p:cNvPr>
              <p:cNvSpPr/>
              <p:nvPr/>
            </p:nvSpPr>
            <p:spPr>
              <a:xfrm>
                <a:off x="2514600" y="3332786"/>
                <a:ext cx="609600" cy="573427"/>
              </a:xfrm>
              <a:prstGeom prst="rect">
                <a:avLst/>
              </a:prstGeom>
            </p:spPr>
            <p:txBody>
              <a:bodyPr wrap="square">
                <a:spAutoFit/>
              </a:bodyPr>
              <a:lstStyle/>
              <a:p>
                <a14:m>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b="0" i="1">
                            <a:solidFill>
                              <a:schemeClr val="tx1"/>
                            </a:solidFill>
                            <a:latin typeface="Cambria Math" panose="02040503050406030204" pitchFamily="18" charset="0"/>
                          </a:rPr>
                          <m:t>𝑌</m:t>
                        </m:r>
                      </m:e>
                      <m:sub>
                        <m:r>
                          <a:rPr lang="en-US" sz="3200" b="0" i="1">
                            <a:solidFill>
                              <a:schemeClr val="tx1"/>
                            </a:solidFill>
                            <a:latin typeface="Cambria Math" panose="02040503050406030204" pitchFamily="18" charset="0"/>
                          </a:rPr>
                          <m:t>𝐷</m:t>
                        </m:r>
                        <m:r>
                          <a:rPr lang="en-US" sz="3200" b="0" i="1" smtClean="0">
                            <a:solidFill>
                              <a:schemeClr val="tx1"/>
                            </a:solidFill>
                            <a:latin typeface="Cambria Math" panose="02040503050406030204" pitchFamily="18" charset="0"/>
                          </a:rPr>
                          <m:t>𝑀</m:t>
                        </m:r>
                      </m:sub>
                    </m:sSub>
                  </m:oMath>
                </a14:m>
                <a:r>
                  <a:rPr lang="en-US" sz="3200" dirty="0">
                    <a:solidFill>
                      <a:schemeClr val="tx1"/>
                    </a:solidFill>
                  </a:rPr>
                  <a:t> </a:t>
                </a:r>
              </a:p>
            </p:txBody>
          </p:sp>
        </mc:Choice>
        <mc:Fallback xmlns="">
          <p:sp>
            <p:nvSpPr>
              <p:cNvPr id="2" name="Rectangle 1">
                <a:extLst>
                  <a:ext uri="{FF2B5EF4-FFF2-40B4-BE49-F238E27FC236}">
                    <a16:creationId xmlns:a16="http://schemas.microsoft.com/office/drawing/2014/main" id="{1C10F35C-B728-4667-9450-8D734BC032EE}"/>
                  </a:ext>
                </a:extLst>
              </p:cNvPr>
              <p:cNvSpPr>
                <a:spLocks noRot="1" noChangeAspect="1" noMove="1" noResize="1" noEditPoints="1" noAdjustHandles="1" noChangeArrowheads="1" noChangeShapeType="1" noTextEdit="1"/>
              </p:cNvSpPr>
              <p:nvPr/>
            </p:nvSpPr>
            <p:spPr>
              <a:xfrm>
                <a:off x="2514600" y="3332786"/>
                <a:ext cx="609600" cy="573427"/>
              </a:xfrm>
              <a:prstGeom prst="rect">
                <a:avLst/>
              </a:prstGeom>
              <a:blipFill>
                <a:blip r:embed="rId3"/>
                <a:stretch>
                  <a:fillRect b="-24468"/>
                </a:stretch>
              </a:blipFill>
            </p:spPr>
            <p:txBody>
              <a:bodyPr/>
              <a:lstStyle/>
              <a:p>
                <a:r>
                  <a:rPr lang="en-US">
                    <a:noFill/>
                  </a:rPr>
                  <a:t> </a:t>
                </a:r>
              </a:p>
            </p:txBody>
          </p:sp>
        </mc:Fallback>
      </mc:AlternateContent>
      <p:pic>
        <p:nvPicPr>
          <p:cNvPr id="10" name="Picture 9"/>
          <p:cNvPicPr>
            <a:picLocks noChangeAspect="1"/>
          </p:cNvPicPr>
          <p:nvPr/>
        </p:nvPicPr>
        <p:blipFill>
          <a:blip r:embed="rId4"/>
          <a:stretch>
            <a:fillRect/>
          </a:stretch>
        </p:blipFill>
        <p:spPr>
          <a:xfrm>
            <a:off x="990600" y="4635634"/>
            <a:ext cx="5029200" cy="1089849"/>
          </a:xfrm>
          <a:prstGeom prst="rect">
            <a:avLst/>
          </a:prstGeom>
        </p:spPr>
      </p:pic>
      <p:cxnSp>
        <p:nvCxnSpPr>
          <p:cNvPr id="11" name="Straight Connector 10">
            <a:extLst>
              <a:ext uri="{FF2B5EF4-FFF2-40B4-BE49-F238E27FC236}">
                <a16:creationId xmlns:a16="http://schemas.microsoft.com/office/drawing/2014/main" id="{A4A80E22-7334-4CDB-BA68-8932DE6DE7E3}"/>
              </a:ext>
            </a:extLst>
          </p:cNvPr>
          <p:cNvCxnSpPr>
            <a:cxnSpLocks/>
          </p:cNvCxnSpPr>
          <p:nvPr/>
        </p:nvCxnSpPr>
        <p:spPr bwMode="auto">
          <a:xfrm>
            <a:off x="1981200" y="5105400"/>
            <a:ext cx="39624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33572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8" presetClass="entr" presetSubtype="6"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strips(downRight)">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1001" y="762000"/>
            <a:ext cx="8534400" cy="5172121"/>
          </a:xfrm>
          <a:prstGeom prst="rect">
            <a:avLst/>
          </a:prstGeom>
        </p:spPr>
      </p:pic>
      <p:sp>
        <p:nvSpPr>
          <p:cNvPr id="23554" name="Rectangle 2"/>
          <p:cNvSpPr>
            <a:spLocks noChangeArrowheads="1"/>
          </p:cNvSpPr>
          <p:nvPr/>
        </p:nvSpPr>
        <p:spPr bwMode="auto">
          <a:xfrm>
            <a:off x="3048002" y="219818"/>
            <a:ext cx="2111475" cy="954107"/>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DACE Steps</a:t>
            </a:r>
          </a:p>
          <a:p>
            <a:pPr algn="ctr" defTabSz="865188" eaLnBrk="0" hangingPunct="0"/>
            <a:endParaRPr lang="en-US" sz="2800" b="1" baseline="0" dirty="0">
              <a:solidFill>
                <a:srgbClr val="333399"/>
              </a:solidFill>
              <a:latin typeface="Times New Roman" pitchFamily="18" charset="0"/>
            </a:endParaRPr>
          </a:p>
        </p:txBody>
      </p:sp>
      <p:sp>
        <p:nvSpPr>
          <p:cNvPr id="14" name="Rectangle 3"/>
          <p:cNvSpPr txBox="1">
            <a:spLocks noChangeArrowheads="1"/>
          </p:cNvSpPr>
          <p:nvPr/>
        </p:nvSpPr>
        <p:spPr>
          <a:xfrm>
            <a:off x="77404" y="1214485"/>
            <a:ext cx="8609396" cy="4719637"/>
          </a:xfrm>
          <a:prstGeom prst="rect">
            <a:avLst/>
          </a:prstGeom>
        </p:spPr>
        <p:txBody>
          <a:bodyPr>
            <a:normAutofit/>
          </a:bodyPr>
          <a:lstStyle/>
          <a:p>
            <a:pPr marL="342900" indent="-342900" fontAlgn="auto">
              <a:spcBef>
                <a:spcPct val="20000"/>
              </a:spcBef>
              <a:spcAft>
                <a:spcPts val="0"/>
              </a:spcAft>
              <a:buClr>
                <a:schemeClr val="accent1"/>
              </a:buClr>
              <a:buSzPct val="70000"/>
              <a:buFont typeface="Wingdings" pitchFamily="2" charset="2"/>
              <a:buChar char="Ø"/>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sp>
        <p:nvSpPr>
          <p:cNvPr id="11" name="TextBox 10"/>
          <p:cNvSpPr txBox="1"/>
          <p:nvPr/>
        </p:nvSpPr>
        <p:spPr>
          <a:xfrm>
            <a:off x="7396655" y="4508441"/>
            <a:ext cx="1828458" cy="400110"/>
          </a:xfrm>
          <a:prstGeom prst="rect">
            <a:avLst/>
          </a:prstGeom>
          <a:noFill/>
        </p:spPr>
        <p:txBody>
          <a:bodyPr wrap="square" rtlCol="0">
            <a:spAutoFit/>
          </a:bodyPr>
          <a:lstStyle/>
          <a:p>
            <a:r>
              <a:rPr lang="en-US" sz="2000" b="1" baseline="0" dirty="0" err="1">
                <a:solidFill>
                  <a:srgbClr val="FF0000"/>
                </a:solidFill>
              </a:rPr>
              <a:t>Metamodel</a:t>
            </a:r>
            <a:endParaRPr lang="en-US" sz="2000" b="1" baseline="0" dirty="0"/>
          </a:p>
        </p:txBody>
      </p:sp>
      <p:cxnSp>
        <p:nvCxnSpPr>
          <p:cNvPr id="12" name="Straight Arrow Connector 11"/>
          <p:cNvCxnSpPr/>
          <p:nvPr/>
        </p:nvCxnSpPr>
        <p:spPr>
          <a:xfrm flipV="1">
            <a:off x="8158484" y="2951120"/>
            <a:ext cx="304800" cy="1624026"/>
          </a:xfrm>
          <a:prstGeom prst="straightConnector1">
            <a:avLst/>
          </a:prstGeom>
          <a:ln w="19050">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533400" y="762000"/>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9"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2E9465C8-CACC-492C-9E8F-C017F1AD9A19}" type="slidenum">
              <a:rPr lang="en-US" sz="1700" baseline="0" smtClean="0">
                <a:solidFill>
                  <a:srgbClr val="0000CC"/>
                </a:solidFill>
                <a:latin typeface="Times New Roman" pitchFamily="18" charset="0"/>
              </a:rPr>
              <a:t>34</a:t>
            </a:fld>
            <a:endParaRPr lang="en-US" sz="1700" baseline="0" dirty="0">
              <a:solidFill>
                <a:srgbClr val="0000CC"/>
              </a:solidFill>
              <a:latin typeface="Times New Roman" pitchFamily="18" charset="0"/>
            </a:endParaRPr>
          </a:p>
        </p:txBody>
      </p:sp>
      <p:sp>
        <p:nvSpPr>
          <p:cNvPr id="10" name="Rectangle 3"/>
          <p:cNvSpPr>
            <a:spLocks noChangeArrowheads="1"/>
          </p:cNvSpPr>
          <p:nvPr/>
        </p:nvSpPr>
        <p:spPr bwMode="auto">
          <a:xfrm>
            <a:off x="386686" y="3348060"/>
            <a:ext cx="7619999" cy="1263592"/>
          </a:xfrm>
          <a:prstGeom prst="rect">
            <a:avLst/>
          </a:prstGeom>
          <a:noFill/>
          <a:ln w="28575" algn="ctr">
            <a:solidFill>
              <a:srgbClr val="C00000"/>
            </a:solidFill>
            <a:round/>
            <a:headEnd/>
            <a:tailEnd/>
          </a:ln>
        </p:spPr>
        <p:txBody>
          <a:bodyPr/>
          <a:lstStyle/>
          <a:p>
            <a:pPr algn="ctr" eaLnBrk="0" hangingPunct="0"/>
            <a:endParaRPr lang="en-US" sz="4000" b="1" baseline="0">
              <a:solidFill>
                <a:schemeClr val="accent6"/>
              </a:solidFill>
              <a:latin typeface="Bookman Old Style Bold" charset="0"/>
            </a:endParaRPr>
          </a:p>
        </p:txBody>
      </p:sp>
    </p:spTree>
    <p:extLst>
      <p:ext uri="{BB962C8B-B14F-4D97-AF65-F5344CB8AC3E}">
        <p14:creationId xmlns:p14="http://schemas.microsoft.com/office/powerpoint/2010/main" val="290540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1393"/>
            <a:ext cx="8153400" cy="799207"/>
          </a:xfrm>
        </p:spPr>
        <p:txBody>
          <a:bodyPr>
            <a:normAutofit/>
          </a:bodyPr>
          <a:lstStyle/>
          <a:p>
            <a:r>
              <a:rPr lang="en-US" sz="3000" dirty="0">
                <a:latin typeface="Times New Roman" pitchFamily="18" charset="0"/>
                <a:cs typeface="Times New Roman" pitchFamily="18" charset="0"/>
              </a:rPr>
              <a:t>Multivariate Adaptive Regression Splines</a:t>
            </a:r>
            <a:endParaRPr lang="en-US" sz="3000" b="1" dirty="0">
              <a:solidFill>
                <a:schemeClr val="accent6"/>
              </a:solidFill>
              <a:latin typeface="Times New Roman" pitchFamily="18" charset="0"/>
              <a:cs typeface="Times New Roman" pitchFamily="18" charset="0"/>
            </a:endParaRPr>
          </a:p>
        </p:txBody>
      </p:sp>
      <p:sp>
        <p:nvSpPr>
          <p:cNvPr id="23" name="Rectangle 1027"/>
          <p:cNvSpPr txBox="1">
            <a:spLocks noChangeArrowheads="1"/>
          </p:cNvSpPr>
          <p:nvPr/>
        </p:nvSpPr>
        <p:spPr bwMode="auto">
          <a:xfrm>
            <a:off x="259434" y="2831363"/>
            <a:ext cx="8857013" cy="4183797"/>
          </a:xfrm>
          <a:prstGeom prst="rect">
            <a:avLst/>
          </a:prstGeom>
          <a:noFill/>
          <a:ln w="12700">
            <a:noFill/>
            <a:miter lim="800000"/>
            <a:headEnd/>
            <a:tailEnd/>
          </a:ln>
        </p:spPr>
        <p:txBody>
          <a:bodyPr vert="horz" wrap="square" lIns="85593" tIns="42045" rIns="85593" bIns="42045" numCol="1" anchor="t" anchorCtr="0" compatLnSpc="1">
            <a:prstTxWarp prst="textNoShape">
              <a:avLst/>
            </a:prstTxWarp>
          </a:bodyPr>
          <a:lstStyle/>
          <a:p>
            <a:pPr marL="285750" indent="-285750" fontAlgn="auto">
              <a:spcBef>
                <a:spcPts val="300"/>
              </a:spcBef>
              <a:spcAft>
                <a:spcPts val="0"/>
              </a:spcAft>
              <a:buFont typeface="Wingdings" panose="05000000000000000000" pitchFamily="2" charset="2"/>
              <a:buChar char="Ø"/>
            </a:pPr>
            <a:endParaRPr lang="en-US" sz="1800" b="1" kern="0" baseline="0" dirty="0">
              <a:solidFill>
                <a:schemeClr val="tx1"/>
              </a:solidFill>
              <a:latin typeface="Times New Roman" pitchFamily="18" charset="0"/>
              <a:ea typeface="Tahoma" pitchFamily="34" charset="0"/>
              <a:cs typeface="Times New Roman" pitchFamily="18" charset="0"/>
            </a:endParaRPr>
          </a:p>
          <a:p>
            <a:pPr marL="285750" indent="-285750" fontAlgn="auto">
              <a:spcBef>
                <a:spcPts val="300"/>
              </a:spcBef>
              <a:spcAft>
                <a:spcPts val="0"/>
              </a:spcAft>
              <a:buFont typeface="Wingdings" panose="05000000000000000000" pitchFamily="2" charset="2"/>
              <a:buChar char="Ø"/>
            </a:pPr>
            <a:endParaRPr lang="en-US" sz="1800" b="1" kern="0" baseline="0" dirty="0">
              <a:solidFill>
                <a:schemeClr val="tx1"/>
              </a:solidFill>
              <a:latin typeface="Times New Roman" pitchFamily="18" charset="0"/>
              <a:ea typeface="Tahoma" pitchFamily="34" charset="0"/>
              <a:cs typeface="Times New Roman" pitchFamily="18" charset="0"/>
            </a:endParaRPr>
          </a:p>
          <a:p>
            <a:pPr marL="285750" indent="-285750" fontAlgn="auto">
              <a:spcBef>
                <a:spcPts val="300"/>
              </a:spcBef>
              <a:spcAft>
                <a:spcPts val="0"/>
              </a:spcAft>
              <a:buFont typeface="Wingdings" panose="05000000000000000000" pitchFamily="2" charset="2"/>
              <a:buChar char="Ø"/>
            </a:pPr>
            <a:endParaRPr kumimoji="0" lang="en-US" sz="2300" b="0" i="0" u="none" strike="noStrike" kern="0" cap="none" spc="0" normalizeH="0" baseline="0" noProof="0" dirty="0">
              <a:ln>
                <a:noFill/>
              </a:ln>
              <a:solidFill>
                <a:schemeClr val="tx1"/>
              </a:solidFill>
              <a:effectLst/>
              <a:uLnTx/>
              <a:uFillTx/>
              <a:latin typeface="Times New Roman" pitchFamily="18" charset="0"/>
              <a:ea typeface="Tahoma" pitchFamily="34" charset="0"/>
              <a:cs typeface="Times New Roman" pitchFamily="18" charset="0"/>
            </a:endParaRPr>
          </a:p>
        </p:txBody>
      </p:sp>
      <p:sp>
        <p:nvSpPr>
          <p:cNvPr id="165897" name="Rectangle 9"/>
          <p:cNvSpPr>
            <a:spLocks noChangeArrowheads="1"/>
          </p:cNvSpPr>
          <p:nvPr/>
        </p:nvSpPr>
        <p:spPr bwMode="auto">
          <a:xfrm>
            <a:off x="45720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cxnSp>
        <p:nvCxnSpPr>
          <p:cNvPr id="6" name="Straight Connector 5"/>
          <p:cNvCxnSpPr/>
          <p:nvPr/>
        </p:nvCxnSpPr>
        <p:spPr>
          <a:xfrm>
            <a:off x="610936" y="990600"/>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5867400" y="6096000"/>
            <a:ext cx="3048000" cy="348813"/>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500" b="1" i="0" u="none" strike="noStrike" kern="1200" cap="none" spc="0" normalizeH="0" baseline="-25000" noProof="0" dirty="0">
                <a:ln>
                  <a:noFill/>
                </a:ln>
                <a:solidFill>
                  <a:srgbClr val="333399"/>
                </a:solidFill>
                <a:effectLst/>
                <a:uLnTx/>
                <a:uFillTx/>
                <a:latin typeface="Times New Roman" panose="02020603050405020304" pitchFamily="18" charset="0"/>
                <a:ea typeface="+mn-ea"/>
                <a:cs typeface="Times New Roman" panose="02020603050405020304" pitchFamily="18" charset="0"/>
              </a:rPr>
              <a:t>Ukesh Chawal</a:t>
            </a:r>
          </a:p>
        </p:txBody>
      </p:sp>
      <p:sp>
        <p:nvSpPr>
          <p:cNvPr id="10"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301C0DC1-45C0-483F-A12C-4AA374B14CCF}" type="slidenum">
              <a:rPr lang="en-US" sz="1700" baseline="0" smtClean="0">
                <a:solidFill>
                  <a:srgbClr val="0000CC"/>
                </a:solidFill>
                <a:latin typeface="Times New Roman" pitchFamily="18" charset="0"/>
              </a:rPr>
              <a:t>35</a:t>
            </a:fld>
            <a:endParaRPr lang="en-US" sz="1700" baseline="0" dirty="0">
              <a:solidFill>
                <a:srgbClr val="0000CC"/>
              </a:solidFill>
              <a:latin typeface="Times New Roman" pitchFamily="18" charset="0"/>
            </a:endParaRPr>
          </a:p>
        </p:txBody>
      </p:sp>
      <p:pic>
        <p:nvPicPr>
          <p:cNvPr id="4" name="Picture 3"/>
          <p:cNvPicPr>
            <a:picLocks noChangeAspect="1"/>
          </p:cNvPicPr>
          <p:nvPr/>
        </p:nvPicPr>
        <p:blipFill>
          <a:blip r:embed="rId3"/>
          <a:stretch>
            <a:fillRect/>
          </a:stretch>
        </p:blipFill>
        <p:spPr>
          <a:xfrm>
            <a:off x="1404862" y="3817386"/>
            <a:ext cx="6566155" cy="1792733"/>
          </a:xfrm>
          <a:prstGeom prst="rect">
            <a:avLst/>
          </a:prstGeom>
        </p:spPr>
      </p:pic>
      <p:sp>
        <p:nvSpPr>
          <p:cNvPr id="13" name="Rectangle 3"/>
          <p:cNvSpPr txBox="1">
            <a:spLocks noChangeArrowheads="1"/>
          </p:cNvSpPr>
          <p:nvPr/>
        </p:nvSpPr>
        <p:spPr>
          <a:xfrm>
            <a:off x="330762" y="1014357"/>
            <a:ext cx="8714353" cy="5024437"/>
          </a:xfrm>
          <a:prstGeom prst="rect">
            <a:avLst/>
          </a:prstGeom>
        </p:spPr>
        <p:txBody>
          <a:bodyPr>
            <a:noAutofit/>
          </a:bodyPr>
          <a:lstStyle/>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000" baseline="0" dirty="0">
                <a:solidFill>
                  <a:schemeClr val="tx1"/>
                </a:solidFill>
                <a:latin typeface="Times New Roman" pitchFamily="18" charset="0"/>
              </a:rPr>
              <a:t>MARS, introduced by (Friedman, 1991), is essentially a linear model with a forward stepwise algorithm to select model terms followed by a backward procedure to prune the model. </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000" baseline="0" dirty="0">
                <a:solidFill>
                  <a:schemeClr val="tx1"/>
                </a:solidFill>
                <a:latin typeface="Times New Roman" pitchFamily="18" charset="0"/>
              </a:rPr>
              <a:t>It fits basis functions (hinge function) composed of single or products of truncated piecewise-linear functions using linear least squares estimation. </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000" baseline="0" dirty="0">
                <a:solidFill>
                  <a:schemeClr val="tx1"/>
                </a:solidFill>
                <a:latin typeface="Times New Roman" pitchFamily="18" charset="0"/>
              </a:rPr>
              <a:t>The approximation bends to model curvature at "knot" locations. </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algn="ctr" fontAlgn="auto">
              <a:spcBef>
                <a:spcPct val="20000"/>
              </a:spcBef>
              <a:spcAft>
                <a:spcPts val="0"/>
              </a:spcAft>
              <a:buClr>
                <a:schemeClr val="accent1"/>
              </a:buClr>
              <a:buSzPct val="70000"/>
              <a:defRPr/>
            </a:pPr>
            <a:endParaRPr lang="en-US" sz="1800" baseline="0" dirty="0">
              <a:solidFill>
                <a:schemeClr val="tx1"/>
              </a:solidFill>
              <a:latin typeface="Times New Roman" pitchFamily="18" charset="0"/>
            </a:endParaRPr>
          </a:p>
          <a:p>
            <a:pPr algn="ctr" fontAlgn="auto">
              <a:spcBef>
                <a:spcPct val="20000"/>
              </a:spcBef>
              <a:spcAft>
                <a:spcPts val="0"/>
              </a:spcAft>
              <a:buClr>
                <a:schemeClr val="accent1"/>
              </a:buClr>
              <a:buSzPct val="70000"/>
              <a:defRPr/>
            </a:pPr>
            <a:r>
              <a:rPr lang="en-US" sz="1800" baseline="0" dirty="0">
                <a:solidFill>
                  <a:schemeClr val="tx1"/>
                </a:solidFill>
                <a:latin typeface="Times New Roman" pitchFamily="18" charset="0"/>
              </a:rPr>
              <a:t>Source: https://www.salford-systems.com/products/mars</a:t>
            </a:r>
          </a:p>
          <a:p>
            <a:pPr fontAlgn="auto">
              <a:spcBef>
                <a:spcPct val="20000"/>
              </a:spcBef>
              <a:spcAft>
                <a:spcPts val="0"/>
              </a:spcAft>
              <a:buClr>
                <a:schemeClr val="accent1"/>
              </a:buClr>
              <a:buSzPct val="70000"/>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fontAlgn="auto">
              <a:spcBef>
                <a:spcPct val="20000"/>
              </a:spcBef>
              <a:spcAft>
                <a:spcPts val="0"/>
              </a:spcAft>
              <a:buClr>
                <a:schemeClr val="accent1"/>
              </a:buClr>
              <a:buSzPct val="70000"/>
              <a:defRPr/>
            </a:pPr>
            <a:r>
              <a:rPr kumimoji="1" lang="en-US" sz="2000" baseline="0" dirty="0">
                <a:solidFill>
                  <a:schemeClr val="tx1"/>
                </a:solidFill>
                <a:latin typeface="Times New Roman" pitchFamily="18" charset="0"/>
              </a:rPr>
              <a:t>	</a:t>
            </a:r>
          </a:p>
        </p:txBody>
      </p:sp>
    </p:spTree>
    <p:extLst>
      <p:ext uri="{BB962C8B-B14F-4D97-AF65-F5344CB8AC3E}">
        <p14:creationId xmlns:p14="http://schemas.microsoft.com/office/powerpoint/2010/main" val="30468431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arn(inVertic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 calcmode="lin" valueType="num">
                                      <p:cBhvr>
                                        <p:cTn id="12" dur="500" fill="hold"/>
                                        <p:tgtEl>
                                          <p:spTgt spid="1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13">
                                            <p:txEl>
                                              <p:pRg st="2" end="2"/>
                                            </p:txEl>
                                          </p:spTgt>
                                        </p:tgtEl>
                                        <p:attrNameLst>
                                          <p:attrName>ppt_h</p:attrName>
                                        </p:attrNameLst>
                                      </p:cBhvr>
                                      <p:tavLst>
                                        <p:tav tm="0">
                                          <p:val>
                                            <p:fltVal val="0"/>
                                          </p:val>
                                        </p:tav>
                                        <p:tav tm="100000">
                                          <p:val>
                                            <p:strVal val="#ppt_h"/>
                                          </p:val>
                                        </p:tav>
                                      </p:tavLst>
                                    </p:anim>
                                  </p:childTnLst>
                                </p:cTn>
                              </p:par>
                              <p:par>
                                <p:cTn id="14" presetID="17" presetClass="entr" presetSubtype="10" fill="hold" nodeType="withEffect">
                                  <p:stCondLst>
                                    <p:cond delay="0"/>
                                  </p:stCondLst>
                                  <p:childTnLst>
                                    <p:set>
                                      <p:cBhvr>
                                        <p:cTn id="15" dur="1" fill="hold">
                                          <p:stCondLst>
                                            <p:cond delay="0"/>
                                          </p:stCondLst>
                                        </p:cTn>
                                        <p:tgtEl>
                                          <p:spTgt spid="13">
                                            <p:txEl>
                                              <p:pRg st="10" end="10"/>
                                            </p:txEl>
                                          </p:spTgt>
                                        </p:tgtEl>
                                        <p:attrNameLst>
                                          <p:attrName>style.visibility</p:attrName>
                                        </p:attrNameLst>
                                      </p:cBhvr>
                                      <p:to>
                                        <p:strVal val="visible"/>
                                      </p:to>
                                    </p:set>
                                    <p:anim calcmode="lin" valueType="num">
                                      <p:cBhvr>
                                        <p:cTn id="16" dur="500" fill="hold"/>
                                        <p:tgtEl>
                                          <p:spTgt spid="13">
                                            <p:txEl>
                                              <p:pRg st="10" end="10"/>
                                            </p:txEl>
                                          </p:spTgt>
                                        </p:tgtEl>
                                        <p:attrNameLst>
                                          <p:attrName>ppt_w</p:attrName>
                                        </p:attrNameLst>
                                      </p:cBhvr>
                                      <p:tavLst>
                                        <p:tav tm="0">
                                          <p:val>
                                            <p:fltVal val="0"/>
                                          </p:val>
                                        </p:tav>
                                        <p:tav tm="100000">
                                          <p:val>
                                            <p:strVal val="#ppt_w"/>
                                          </p:val>
                                        </p:tav>
                                      </p:tavLst>
                                    </p:anim>
                                    <p:anim calcmode="lin" valueType="num">
                                      <p:cBhvr>
                                        <p:cTn id="17" dur="500" fill="hold"/>
                                        <p:tgtEl>
                                          <p:spTgt spid="13">
                                            <p:txEl>
                                              <p:pRg st="10" end="10"/>
                                            </p:txEl>
                                          </p:spTgt>
                                        </p:tgtEl>
                                        <p:attrNameLst>
                                          <p:attrName>ppt_h</p:attrName>
                                        </p:attrNameLst>
                                      </p:cBhvr>
                                      <p:tavLst>
                                        <p:tav tm="0">
                                          <p:val>
                                            <p:strVal val="#ppt_h"/>
                                          </p:val>
                                        </p:tav>
                                        <p:tav tm="100000">
                                          <p:val>
                                            <p:strVal val="#ppt_h"/>
                                          </p:val>
                                        </p:tav>
                                      </p:tavLst>
                                    </p:anim>
                                  </p:childTnLst>
                                </p:cTn>
                              </p:par>
                              <p:par>
                                <p:cTn id="18" presetID="49" presetClass="entr" presetSubtype="0" decel="10000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 calcmode="lin" valueType="num">
                                      <p:cBhvr>
                                        <p:cTn id="22" dur="500" fill="hold"/>
                                        <p:tgtEl>
                                          <p:spTgt spid="4"/>
                                        </p:tgtEl>
                                        <p:attrNameLst>
                                          <p:attrName>style.rotation</p:attrName>
                                        </p:attrNameLst>
                                      </p:cBhvr>
                                      <p:tavLst>
                                        <p:tav tm="0">
                                          <p:val>
                                            <p:fltVal val="360"/>
                                          </p:val>
                                        </p:tav>
                                        <p:tav tm="100000">
                                          <p:val>
                                            <p:fltVal val="0"/>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nodeType="clickEffect">
                                  <p:stCondLst>
                                    <p:cond delay="0"/>
                                  </p:stCondLst>
                                  <p:childTnLst>
                                    <p:set>
                                      <p:cBhvr>
                                        <p:cTn id="27" dur="1" fill="hold">
                                          <p:stCondLst>
                                            <p:cond delay="0"/>
                                          </p:stCondLst>
                                        </p:cTn>
                                        <p:tgtEl>
                                          <p:spTgt spid="13">
                                            <p:txEl>
                                              <p:pRg st="4" end="4"/>
                                            </p:txEl>
                                          </p:spTgt>
                                        </p:tgtEl>
                                        <p:attrNameLst>
                                          <p:attrName>style.visibility</p:attrName>
                                        </p:attrNameLst>
                                      </p:cBhvr>
                                      <p:to>
                                        <p:strVal val="visible"/>
                                      </p:to>
                                    </p:set>
                                    <p:anim calcmode="lin" valueType="num">
                                      <p:cBhvr>
                                        <p:cTn id="28" dur="500" fill="hold"/>
                                        <p:tgtEl>
                                          <p:spTgt spid="1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1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1393"/>
            <a:ext cx="8153400" cy="799207"/>
          </a:xfrm>
        </p:spPr>
        <p:txBody>
          <a:bodyPr>
            <a:normAutofit/>
          </a:bodyPr>
          <a:lstStyle/>
          <a:p>
            <a:r>
              <a:rPr lang="en-US" sz="3000" dirty="0">
                <a:latin typeface="Times New Roman" pitchFamily="18" charset="0"/>
                <a:cs typeface="Times New Roman" pitchFamily="18" charset="0"/>
              </a:rPr>
              <a:t>Fit statistical model of performance</a:t>
            </a:r>
            <a:endParaRPr lang="en-US" sz="3000" b="1" dirty="0">
              <a:solidFill>
                <a:schemeClr val="accent6"/>
              </a:solidFill>
              <a:latin typeface="Times New Roman" pitchFamily="18" charset="0"/>
              <a:cs typeface="Times New Roman" pitchFamily="18" charset="0"/>
            </a:endParaRPr>
          </a:p>
        </p:txBody>
      </p:sp>
      <p:sp>
        <p:nvSpPr>
          <p:cNvPr id="23" name="Rectangle 1027"/>
          <p:cNvSpPr txBox="1">
            <a:spLocks noChangeArrowheads="1"/>
          </p:cNvSpPr>
          <p:nvPr/>
        </p:nvSpPr>
        <p:spPr bwMode="auto">
          <a:xfrm>
            <a:off x="210787" y="1066800"/>
            <a:ext cx="8857013" cy="4183797"/>
          </a:xfrm>
          <a:prstGeom prst="rect">
            <a:avLst/>
          </a:prstGeom>
          <a:noFill/>
          <a:ln w="12700">
            <a:noFill/>
            <a:miter lim="800000"/>
            <a:headEnd/>
            <a:tailEnd/>
          </a:ln>
        </p:spPr>
        <p:txBody>
          <a:bodyPr vert="horz" wrap="square" lIns="85593" tIns="42045" rIns="85593" bIns="42045" numCol="1" anchor="t" anchorCtr="0" compatLnSpc="1">
            <a:prstTxWarp prst="textNoShape">
              <a:avLst/>
            </a:prstTxWarp>
          </a:bodyPr>
          <a:lstStyle/>
          <a:p>
            <a:pPr fontAlgn="auto">
              <a:spcBef>
                <a:spcPts val="300"/>
              </a:spcBef>
              <a:spcAft>
                <a:spcPts val="0"/>
              </a:spcAft>
            </a:pPr>
            <a:r>
              <a:rPr kumimoji="0" lang="en-US" sz="2300" b="1" i="0" u="none" strike="noStrike" kern="0" cap="none" spc="0" normalizeH="0" baseline="0" noProof="0" dirty="0">
                <a:ln>
                  <a:noFill/>
                </a:ln>
                <a:solidFill>
                  <a:srgbClr val="FF0000"/>
                </a:solidFill>
                <a:effectLst/>
                <a:uLnTx/>
                <a:uFillTx/>
                <a:latin typeface="Times New Roman" pitchFamily="18" charset="0"/>
                <a:ea typeface="Tahoma" pitchFamily="34" charset="0"/>
                <a:cs typeface="Times New Roman" pitchFamily="18" charset="0"/>
              </a:rPr>
              <a:t>Predictors: </a:t>
            </a:r>
            <a:r>
              <a:rPr kumimoji="0" lang="en-US" sz="2300" b="1" i="0" u="none" strike="noStrike" kern="0" cap="none" spc="0" normalizeH="0" baseline="0" noProof="0" dirty="0">
                <a:ln>
                  <a:noFill/>
                </a:ln>
                <a:solidFill>
                  <a:srgbClr val="000000"/>
                </a:solidFill>
                <a:effectLst/>
                <a:uLnTx/>
                <a:uFillTx/>
                <a:latin typeface="Times New Roman" pitchFamily="18" charset="0"/>
                <a:ea typeface="Tahoma" pitchFamily="34" charset="0"/>
                <a:cs typeface="Times New Roman" pitchFamily="18" charset="0"/>
              </a:rPr>
              <a:t>	</a:t>
            </a:r>
            <a:r>
              <a:rPr kumimoji="0" lang="en-US" sz="2300" b="0" i="1" u="none" strike="noStrike" kern="0" cap="none" spc="0" normalizeH="0" baseline="0" noProof="0" dirty="0">
                <a:ln>
                  <a:noFill/>
                </a:ln>
                <a:solidFill>
                  <a:srgbClr val="000000"/>
                </a:solidFill>
                <a:effectLst/>
                <a:uLnTx/>
                <a:uFillTx/>
                <a:latin typeface="Times New Roman" pitchFamily="18" charset="0"/>
                <a:ea typeface="Tahoma" pitchFamily="34" charset="0"/>
                <a:cs typeface="Times New Roman" pitchFamily="18" charset="0"/>
              </a:rPr>
              <a:t> </a:t>
            </a:r>
            <a:r>
              <a:rPr lang="en-US" sz="2300" i="1" kern="0" baseline="0" dirty="0" err="1">
                <a:solidFill>
                  <a:srgbClr val="000000"/>
                </a:solidFill>
                <a:latin typeface="Times" panose="02020603050405020304" pitchFamily="18" charset="0"/>
                <a:ea typeface="Tahoma" pitchFamily="34" charset="0"/>
                <a:cs typeface="Times" panose="02020603050405020304" pitchFamily="18" charset="0"/>
              </a:rPr>
              <a:t>Ns</a:t>
            </a:r>
            <a:r>
              <a:rPr lang="en-US" sz="2300" i="1" kern="0" dirty="0" err="1">
                <a:solidFill>
                  <a:srgbClr val="000000"/>
                </a:solidFill>
                <a:latin typeface="Times New Roman" pitchFamily="18" charset="0"/>
                <a:ea typeface="Tahoma" pitchFamily="34" charset="0"/>
                <a:cs typeface="Times New Roman" pitchFamily="18" charset="0"/>
              </a:rPr>
              <a:t>j</a:t>
            </a:r>
            <a:r>
              <a:rPr lang="en-US" sz="2300" kern="0" baseline="0" dirty="0">
                <a:solidFill>
                  <a:srgbClr val="000000"/>
                </a:solidFill>
                <a:latin typeface="Times" panose="02020603050405020304" pitchFamily="18" charset="0"/>
                <a:ea typeface="Tahoma" pitchFamily="34" charset="0"/>
                <a:cs typeface="Times" panose="02020603050405020304" pitchFamily="18" charset="0"/>
              </a:rPr>
              <a:t>  = Integer variables representing number of slots at 			station </a:t>
            </a:r>
            <a:r>
              <a:rPr lang="en-US" sz="2300" i="1" kern="0" baseline="0" dirty="0">
                <a:solidFill>
                  <a:srgbClr val="000000"/>
                </a:solidFill>
                <a:latin typeface="Times" panose="02020603050405020304" pitchFamily="18" charset="0"/>
                <a:ea typeface="Tahoma" pitchFamily="34" charset="0"/>
                <a:cs typeface="Times" panose="02020603050405020304" pitchFamily="18" charset="0"/>
              </a:rPr>
              <a:t>j</a:t>
            </a:r>
            <a:r>
              <a:rPr lang="en-US" sz="2300" kern="0" baseline="0" dirty="0">
                <a:solidFill>
                  <a:srgbClr val="000000"/>
                </a:solidFill>
                <a:latin typeface="Times" panose="02020603050405020304" pitchFamily="18" charset="0"/>
                <a:ea typeface="Tahoma" pitchFamily="34" charset="0"/>
                <a:cs typeface="Times" panose="02020603050405020304" pitchFamily="18" charset="0"/>
              </a:rPr>
              <a:t>, where </a:t>
            </a:r>
            <a:r>
              <a:rPr lang="en-US" sz="2300" i="1" kern="0" baseline="0" dirty="0">
                <a:solidFill>
                  <a:srgbClr val="000000"/>
                </a:solidFill>
                <a:latin typeface="Times" panose="02020603050405020304" pitchFamily="18" charset="0"/>
                <a:ea typeface="Tahoma" pitchFamily="34" charset="0"/>
                <a:cs typeface="Times" panose="02020603050405020304" pitchFamily="18" charset="0"/>
              </a:rPr>
              <a:t>j</a:t>
            </a:r>
            <a:r>
              <a:rPr lang="en-US" sz="2300" kern="0" baseline="0" dirty="0">
                <a:solidFill>
                  <a:srgbClr val="000000"/>
                </a:solidFill>
                <a:latin typeface="Times" panose="02020603050405020304" pitchFamily="18" charset="0"/>
                <a:ea typeface="Tahoma" pitchFamily="34" charset="0"/>
                <a:cs typeface="Times" panose="02020603050405020304" pitchFamily="18" charset="0"/>
              </a:rPr>
              <a:t> = 1, …, 11</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2300" b="1" i="0" u="none" strike="noStrike" kern="0" cap="none" spc="0" normalizeH="0" baseline="0" noProof="0" dirty="0">
                <a:ln>
                  <a:noFill/>
                </a:ln>
                <a:solidFill>
                  <a:srgbClr val="000000"/>
                </a:solidFill>
                <a:effectLst/>
                <a:uLnTx/>
                <a:uFillTx/>
                <a:latin typeface="Times" panose="02020603050405020304" pitchFamily="18" charset="0"/>
                <a:ea typeface="Tahoma" pitchFamily="34" charset="0"/>
                <a:cs typeface="Times" panose="02020603050405020304" pitchFamily="18" charset="0"/>
              </a:rPr>
              <a:t>		</a:t>
            </a:r>
            <a:r>
              <a:rPr kumimoji="0" lang="en-US" sz="2300" b="0" i="1"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BF</a:t>
            </a:r>
            <a:r>
              <a:rPr lang="en-US" sz="2300" i="1" noProof="0" dirty="0">
                <a:solidFill>
                  <a:srgbClr val="000000"/>
                </a:solidFill>
                <a:latin typeface="Times" panose="02020603050405020304" pitchFamily="18" charset="0"/>
                <a:cs typeface="Times" panose="02020603050405020304" pitchFamily="18" charset="0"/>
              </a:rPr>
              <a:t> </a:t>
            </a:r>
            <a:r>
              <a:rPr kumimoji="0" lang="en-US" sz="23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 = Regression spline basis function </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2300" b="1" i="0" u="none" strike="noStrike" kern="1200" cap="none" spc="0" normalizeH="0" baseline="0" noProof="0" dirty="0">
                <a:ln>
                  <a:noFill/>
                </a:ln>
                <a:solidFill>
                  <a:srgbClr val="FF0000"/>
                </a:solidFill>
                <a:effectLst/>
                <a:uLnTx/>
                <a:uFillTx/>
                <a:latin typeface="Times" panose="02020603050405020304" pitchFamily="18" charset="0"/>
                <a:ea typeface="+mn-ea"/>
                <a:cs typeface="Times" panose="02020603050405020304" pitchFamily="18" charset="0"/>
                <a:sym typeface="Symbol"/>
              </a:rPr>
              <a:t>Coefficients:</a:t>
            </a:r>
            <a:r>
              <a:rPr kumimoji="0" lang="en-US" sz="23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sym typeface="Symbol"/>
              </a:rPr>
              <a:t>	</a:t>
            </a:r>
            <a:r>
              <a:rPr kumimoji="0" lang="en-US" sz="2300" b="0" i="1"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sym typeface="Symbol"/>
              </a:rPr>
              <a:t></a:t>
            </a:r>
            <a:r>
              <a:rPr kumimoji="0" lang="en-US" sz="2300" b="0" i="1"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    </a:t>
            </a:r>
            <a:r>
              <a:rPr kumimoji="0" lang="en-US" sz="23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 Regression coefficients or least square estimators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endParaRPr>
          </a:p>
          <a:p>
            <a:pPr lvl="0" fontAlgn="auto">
              <a:spcBef>
                <a:spcPts val="300"/>
              </a:spcBef>
              <a:spcAft>
                <a:spcPts val="0"/>
              </a:spcAft>
              <a:defRPr/>
            </a:pPr>
            <a:r>
              <a:rPr lang="en-US" sz="2300" b="1" baseline="0" dirty="0">
                <a:solidFill>
                  <a:srgbClr val="FF0000"/>
                </a:solidFill>
                <a:latin typeface="Times" panose="02020603050405020304" pitchFamily="18" charset="0"/>
                <a:cs typeface="Times" panose="02020603050405020304" pitchFamily="18" charset="0"/>
                <a:sym typeface="Symbol"/>
              </a:rPr>
              <a:t>Response:</a:t>
            </a:r>
            <a:r>
              <a:rPr kumimoji="0" lang="en-US" sz="2300" b="1" i="0" u="none" strike="noStrike" kern="0" cap="none" spc="0" normalizeH="0" baseline="0" noProof="0" dirty="0">
                <a:ln>
                  <a:noFill/>
                </a:ln>
                <a:solidFill>
                  <a:srgbClr val="FF0000"/>
                </a:solidFill>
                <a:effectLst/>
                <a:uLnTx/>
                <a:uFillTx/>
                <a:latin typeface="Times New Roman" pitchFamily="18" charset="0"/>
                <a:ea typeface="Tahoma" pitchFamily="34" charset="0"/>
                <a:cs typeface="Times New Roman" pitchFamily="18" charset="0"/>
              </a:rPr>
              <a:t> </a:t>
            </a:r>
            <a:r>
              <a:rPr kumimoji="0" lang="en-US" sz="2300" b="0"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 </a:t>
            </a:r>
            <a:r>
              <a:rPr kumimoji="0" lang="en-US" sz="23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a:t>
            </a:r>
            <a:r>
              <a:rPr lang="en-US" sz="2300" baseline="0" dirty="0">
                <a:solidFill>
                  <a:srgbClr val="000000"/>
                </a:solidFill>
                <a:latin typeface="Times New Roman" pitchFamily="18" charset="0"/>
                <a:cs typeface="Times New Roman" pitchFamily="18" charset="0"/>
              </a:rPr>
              <a:t>Predicted r</a:t>
            </a:r>
            <a:r>
              <a:rPr kumimoji="0" lang="en-US" sz="23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evenue</a:t>
            </a:r>
            <a:r>
              <a:rPr kumimoji="0" lang="en-US" sz="23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obtained using MARS</a:t>
            </a:r>
          </a:p>
          <a:p>
            <a:pPr marL="0" marR="0" lvl="0" indent="0" algn="l" defTabSz="914400" rtl="0" eaLnBrk="1" fontAlgn="auto" latinLnBrk="0" hangingPunct="1">
              <a:lnSpc>
                <a:spcPct val="100000"/>
              </a:lnSpc>
              <a:spcBef>
                <a:spcPts val="300"/>
              </a:spcBef>
              <a:spcAft>
                <a:spcPts val="0"/>
              </a:spcAft>
              <a:buClrTx/>
              <a:buSzTx/>
              <a:buFontTx/>
              <a:buNone/>
              <a:tabLst/>
              <a:defRPr/>
            </a:pPr>
            <a:endParaRPr kumimoji="0" lang="en-US" sz="2300" b="0" i="0" u="none" strike="noStrike" kern="0" cap="none" spc="0" normalizeH="0" baseline="0" noProof="0" dirty="0">
              <a:ln>
                <a:noFill/>
              </a:ln>
              <a:solidFill>
                <a:srgbClr val="00CC99">
                  <a:lumMod val="75000"/>
                </a:srgbClr>
              </a:solidFill>
              <a:effectLst/>
              <a:uLnTx/>
              <a:uFillTx/>
              <a:latin typeface="Times New Roman" pitchFamily="18" charset="0"/>
              <a:ea typeface="Tahoma" pitchFamily="34" charset="0"/>
              <a:cs typeface="Times New Roman" pitchFamily="18" charset="0"/>
            </a:endParaRPr>
          </a:p>
        </p:txBody>
      </p:sp>
      <p:sp>
        <p:nvSpPr>
          <p:cNvPr id="165897" name="Rectangle 9"/>
          <p:cNvSpPr>
            <a:spLocks noChangeArrowheads="1"/>
          </p:cNvSpPr>
          <p:nvPr/>
        </p:nvSpPr>
        <p:spPr bwMode="auto">
          <a:xfrm>
            <a:off x="45720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cxnSp>
        <p:nvCxnSpPr>
          <p:cNvPr id="6" name="Straight Connector 5"/>
          <p:cNvCxnSpPr/>
          <p:nvPr/>
        </p:nvCxnSpPr>
        <p:spPr>
          <a:xfrm>
            <a:off x="610936" y="990600"/>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stretch>
            <a:fillRect/>
          </a:stretch>
        </p:blipFill>
        <p:spPr>
          <a:xfrm>
            <a:off x="2057400" y="2922450"/>
            <a:ext cx="11425432" cy="625067"/>
          </a:xfrm>
          <a:prstGeom prst="rect">
            <a:avLst/>
          </a:prstGeom>
        </p:spPr>
      </p:pic>
      <p:sp>
        <p:nvSpPr>
          <p:cNvPr id="8" name="TextBox 7"/>
          <p:cNvSpPr txBox="1"/>
          <p:nvPr/>
        </p:nvSpPr>
        <p:spPr>
          <a:xfrm>
            <a:off x="5867400" y="6096000"/>
            <a:ext cx="3048000" cy="348813"/>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500" b="1" i="0" u="none" strike="noStrike" kern="1200" cap="none" spc="0" normalizeH="0" baseline="-25000" noProof="0" dirty="0">
                <a:ln>
                  <a:noFill/>
                </a:ln>
                <a:solidFill>
                  <a:srgbClr val="333399"/>
                </a:solidFill>
                <a:effectLst/>
                <a:uLnTx/>
                <a:uFillTx/>
                <a:latin typeface="Times New Roman" panose="02020603050405020304" pitchFamily="18" charset="0"/>
                <a:ea typeface="+mn-ea"/>
                <a:cs typeface="Times New Roman" panose="02020603050405020304" pitchFamily="18" charset="0"/>
              </a:rPr>
              <a:t>Ukesh Chawal</a:t>
            </a:r>
          </a:p>
        </p:txBody>
      </p:sp>
      <p:sp>
        <p:nvSpPr>
          <p:cNvPr id="10"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301C0DC1-45C0-483F-A12C-4AA374B14CCF}" type="slidenum">
              <a:rPr lang="en-US" sz="1700" baseline="0" smtClean="0">
                <a:solidFill>
                  <a:srgbClr val="0000CC"/>
                </a:solidFill>
                <a:latin typeface="Times New Roman" pitchFamily="18" charset="0"/>
              </a:rPr>
              <a:t>36</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387371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834"/>
            <a:ext cx="8001000" cy="799207"/>
          </a:xfrm>
        </p:spPr>
        <p:txBody>
          <a:bodyPr>
            <a:normAutofit/>
          </a:bodyPr>
          <a:lstStyle/>
          <a:p>
            <a:r>
              <a:rPr lang="en-US" sz="3000" dirty="0">
                <a:latin typeface="Times New Roman" pitchFamily="18" charset="0"/>
                <a:cs typeface="Times New Roman" pitchFamily="18" charset="0"/>
              </a:rPr>
              <a:t>Fit statistical model of performance</a:t>
            </a:r>
            <a:endParaRPr lang="en-US" sz="3000" b="1" dirty="0">
              <a:solidFill>
                <a:schemeClr val="accent6"/>
              </a:solidFill>
              <a:latin typeface="Times New Roman" pitchFamily="18" charset="0"/>
              <a:cs typeface="Times New Roman" pitchFamily="18" charset="0"/>
            </a:endParaRPr>
          </a:p>
        </p:txBody>
      </p:sp>
      <p:sp>
        <p:nvSpPr>
          <p:cNvPr id="16589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Angsana New" pitchFamily="18" charset="-34"/>
            </a:endParaRPr>
          </a:p>
        </p:txBody>
      </p:sp>
      <p:sp>
        <p:nvSpPr>
          <p:cNvPr id="257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Angsana New" pitchFamily="18" charset="-34"/>
            </a:endParaRPr>
          </a:p>
        </p:txBody>
      </p:sp>
      <p:sp>
        <p:nvSpPr>
          <p:cNvPr id="26112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Angsana New" pitchFamily="18" charset="-34"/>
            </a:endParaRPr>
          </a:p>
        </p:txBody>
      </p:sp>
      <p:sp>
        <p:nvSpPr>
          <p:cNvPr id="263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Angsana New" pitchFamily="18" charset="-34"/>
            </a:endParaRPr>
          </a:p>
        </p:txBody>
      </p:sp>
      <p:sp>
        <p:nvSpPr>
          <p:cNvPr id="263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Angsana New" pitchFamily="18" charset="-34"/>
            </a:endParaRPr>
          </a:p>
        </p:txBody>
      </p:sp>
      <p:sp>
        <p:nvSpPr>
          <p:cNvPr id="5"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h-TH" sz="1800" b="0" i="0" u="none" strike="noStrike" kern="1200" cap="none" spc="0" normalizeH="0" baseline="0" noProof="0">
              <a:ln>
                <a:noFill/>
              </a:ln>
              <a:solidFill>
                <a:srgbClr val="000000"/>
              </a:solidFill>
              <a:effectLst/>
              <a:uLnTx/>
              <a:uFillTx/>
              <a:latin typeface="Arial"/>
              <a:ea typeface="+mn-ea"/>
              <a:cs typeface="Angsana New" pitchFamily="18" charset="-34"/>
            </a:endParaRPr>
          </a:p>
        </p:txBody>
      </p:sp>
      <p:sp>
        <p:nvSpPr>
          <p:cNvPr id="7"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h-TH" sz="1800" b="0" i="0" u="none" strike="noStrike" kern="1200" cap="none" spc="0" normalizeH="0" baseline="0" noProof="0">
              <a:ln>
                <a:noFill/>
              </a:ln>
              <a:solidFill>
                <a:srgbClr val="000000"/>
              </a:solidFill>
              <a:effectLst/>
              <a:uLnTx/>
              <a:uFillTx/>
              <a:latin typeface="Arial"/>
              <a:ea typeface="+mn-ea"/>
              <a:cs typeface="Angsana New" pitchFamily="18" charset="-34"/>
            </a:endParaRPr>
          </a:p>
        </p:txBody>
      </p:sp>
      <p:sp>
        <p:nvSpPr>
          <p:cNvPr id="22" name="Rectangle 7"/>
          <p:cNvSpPr>
            <a:spLocks noChangeArrowheads="1"/>
          </p:cNvSpPr>
          <p:nvPr/>
        </p:nvSpPr>
        <p:spPr bwMode="auto">
          <a:xfrm>
            <a:off x="574729" y="5392862"/>
            <a:ext cx="8374935"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defRPr/>
            </a:pPr>
            <a:r>
              <a:rPr lang="en-US" sz="2000" baseline="0" dirty="0">
                <a:solidFill>
                  <a:schemeClr val="tx1"/>
                </a:solidFill>
                <a:latin typeface="Times" panose="02020603050405020304" pitchFamily="18" charset="0"/>
                <a:cs typeface="Times" panose="02020603050405020304" pitchFamily="18" charset="0"/>
              </a:rPr>
              <a:t>9 basis functions should be the best size of the fitted model.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i="0" u="none" strike="noStrike" kern="1200" cap="none" spc="0" normalizeH="0" baseline="0" noProof="0" dirty="0">
                <a:ln>
                  <a:noFill/>
                </a:ln>
                <a:solidFill>
                  <a:schemeClr val="tx1"/>
                </a:solidFill>
                <a:effectLst/>
                <a:uLnTx/>
                <a:uFillTx/>
                <a:latin typeface="Times" panose="02020603050405020304" pitchFamily="18" charset="0"/>
                <a:ea typeface="+mn-ea"/>
                <a:cs typeface="Times" panose="02020603050405020304" pitchFamily="18" charset="0"/>
              </a:rPr>
              <a:t>Stations 1 (Palmer) and 4 (Rockwall) are not important.</a:t>
            </a:r>
            <a:endParaRPr kumimoji="0" lang="en-US" sz="2400" b="0" i="0" u="none" strike="noStrike" kern="1200" cap="none" spc="0" normalizeH="0" baseline="0" noProof="0" dirty="0">
              <a:ln>
                <a:noFill/>
              </a:ln>
              <a:solidFill>
                <a:srgbClr val="00CC99">
                  <a:lumMod val="75000"/>
                </a:srgbClr>
              </a:solidFill>
              <a:effectLst/>
              <a:uLnTx/>
              <a:uFillTx/>
              <a:latin typeface="Times New Roman" pitchFamily="18" charset="0"/>
              <a:ea typeface="+mn-ea"/>
              <a:cs typeface="Times New Roman" pitchFamily="18" charset="0"/>
            </a:endParaRPr>
          </a:p>
        </p:txBody>
      </p:sp>
      <p:sp>
        <p:nvSpPr>
          <p:cNvPr id="3" name="Rectangle 2">
            <a:extLst>
              <a:ext uri="{FF2B5EF4-FFF2-40B4-BE49-F238E27FC236}">
                <a16:creationId xmlns:a16="http://schemas.microsoft.com/office/drawing/2014/main" id="{FA4658AA-8C99-48DD-A465-79474B506D97}"/>
              </a:ext>
            </a:extLst>
          </p:cNvPr>
          <p:cNvSpPr/>
          <p:nvPr/>
        </p:nvSpPr>
        <p:spPr>
          <a:xfrm>
            <a:off x="609600" y="1113807"/>
            <a:ext cx="4131129" cy="1326517"/>
          </a:xfrm>
          <a:prstGeom prst="rect">
            <a:avLst/>
          </a:prstGeom>
        </p:spPr>
        <p:txBody>
          <a:bodyPr wrap="square">
            <a:spAutoFit/>
          </a:bodyPr>
          <a:lstStyle/>
          <a:p>
            <a:pPr marL="0" marR="0" lvl="0" indent="0" algn="l" defTabSz="914400" rtl="0" eaLnBrk="1" fontAlgn="base" latinLnBrk="0" hangingPunct="1">
              <a:lnSpc>
                <a:spcPct val="115000"/>
              </a:lnSpc>
              <a:spcBef>
                <a:spcPts val="0"/>
              </a:spcBef>
              <a:spcAft>
                <a:spcPts val="1000"/>
              </a:spcAft>
              <a:buClrTx/>
              <a:buSzTx/>
              <a:buFontTx/>
              <a:buNone/>
              <a:tabLst/>
              <a:defRPr/>
            </a:pPr>
            <a:endParaRPr kumimoji="0" lang="en-US" sz="2400" b="0" i="0" u="none" strike="noStrike" kern="1200" cap="none" spc="0" normalizeH="0" baseline="-2500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15000"/>
              </a:lnSpc>
              <a:spcBef>
                <a:spcPts val="0"/>
              </a:spcBef>
              <a:spcAft>
                <a:spcPts val="1000"/>
              </a:spcAft>
              <a:buClrTx/>
              <a:buSzTx/>
              <a:buFontTx/>
              <a:buNone/>
              <a:tabLst/>
              <a:defRPr/>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15000"/>
              </a:lnSpc>
              <a:spcBef>
                <a:spcPts val="0"/>
              </a:spcBef>
              <a:spcAft>
                <a:spcPts val="1000"/>
              </a:spcAft>
              <a:buClrTx/>
              <a:buSzTx/>
              <a:buFontTx/>
              <a:buNone/>
              <a:tabLst/>
              <a:defRPr/>
            </a:pPr>
            <a:endParaRPr kumimoji="0" lang="en-US" sz="2400" b="0" i="0" u="none" strike="noStrike" kern="1200" cap="none" spc="0" normalizeH="0" baseline="-2500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533400" y="1066800"/>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p:nvPicPr>
        <p:blipFill>
          <a:blip r:embed="rId3"/>
          <a:stretch>
            <a:fillRect/>
          </a:stretch>
        </p:blipFill>
        <p:spPr>
          <a:xfrm>
            <a:off x="152400" y="1227561"/>
            <a:ext cx="10667999" cy="583630"/>
          </a:xfrm>
          <a:prstGeom prst="rect">
            <a:avLst/>
          </a:prstGeom>
        </p:spPr>
      </p:pic>
      <p:sp>
        <p:nvSpPr>
          <p:cNvPr id="20" name="TextBox 19"/>
          <p:cNvSpPr txBox="1"/>
          <p:nvPr/>
        </p:nvSpPr>
        <p:spPr>
          <a:xfrm>
            <a:off x="5867400" y="6096000"/>
            <a:ext cx="3048000" cy="348813"/>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500" b="1" i="0" u="none" strike="noStrike" kern="1200" cap="none" spc="0" normalizeH="0" baseline="-25000" noProof="0" dirty="0">
                <a:ln>
                  <a:noFill/>
                </a:ln>
                <a:solidFill>
                  <a:srgbClr val="333399"/>
                </a:solidFill>
                <a:effectLst/>
                <a:uLnTx/>
                <a:uFillTx/>
                <a:latin typeface="Times New Roman" panose="02020603050405020304" pitchFamily="18" charset="0"/>
                <a:ea typeface="+mn-ea"/>
                <a:cs typeface="Times New Roman" panose="02020603050405020304" pitchFamily="18" charset="0"/>
              </a:rPr>
              <a:t>Ukesh Chawal</a:t>
            </a:r>
          </a:p>
        </p:txBody>
      </p:sp>
      <p:sp>
        <p:nvSpPr>
          <p:cNvPr id="16"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0C8F6081-33E6-45A2-93CE-1825B3A1B003}" type="slidenum">
              <a:rPr lang="en-US" sz="1700" baseline="0" smtClean="0">
                <a:solidFill>
                  <a:srgbClr val="0000CC"/>
                </a:solidFill>
                <a:latin typeface="Times New Roman" pitchFamily="18" charset="0"/>
              </a:rPr>
              <a:t>37</a:t>
            </a:fld>
            <a:endParaRPr lang="en-US" sz="1700" baseline="0" dirty="0">
              <a:solidFill>
                <a:srgbClr val="0000CC"/>
              </a:solidFill>
              <a:latin typeface="Times New Roman" pitchFamily="18" charset="0"/>
            </a:endParaRPr>
          </a:p>
        </p:txBody>
      </p:sp>
      <p:pic>
        <p:nvPicPr>
          <p:cNvPr id="4" name="Picture 3"/>
          <p:cNvPicPr>
            <a:picLocks noChangeAspect="1"/>
          </p:cNvPicPr>
          <p:nvPr/>
        </p:nvPicPr>
        <p:blipFill>
          <a:blip r:embed="rId4"/>
          <a:stretch>
            <a:fillRect/>
          </a:stretch>
        </p:blipFill>
        <p:spPr>
          <a:xfrm>
            <a:off x="914400" y="1137380"/>
            <a:ext cx="5448300" cy="952500"/>
          </a:xfrm>
          <a:prstGeom prst="rect">
            <a:avLst/>
          </a:prstGeom>
        </p:spPr>
      </p:pic>
      <p:grpSp>
        <p:nvGrpSpPr>
          <p:cNvPr id="21" name="Group 20"/>
          <p:cNvGrpSpPr/>
          <p:nvPr/>
        </p:nvGrpSpPr>
        <p:grpSpPr>
          <a:xfrm>
            <a:off x="3263432" y="2016643"/>
            <a:ext cx="5555535" cy="3429188"/>
            <a:chOff x="0" y="0"/>
            <a:chExt cx="6067425" cy="3962400"/>
          </a:xfrm>
        </p:grpSpPr>
        <p:pic>
          <p:nvPicPr>
            <p:cNvPr id="23" name="Content Placeholder 3" descr="DFW supernodes Map.jpg"/>
            <p:cNvPicPr>
              <a:picLocks noChangeAspect="1"/>
            </p:cNvPicPr>
            <p:nvPr/>
          </p:nvPicPr>
          <p:blipFill>
            <a:blip r:embed="rId5" cstate="print"/>
            <a:stretch>
              <a:fillRect/>
            </a:stretch>
          </p:blipFill>
          <p:spPr>
            <a:xfrm>
              <a:off x="0" y="0"/>
              <a:ext cx="6067425" cy="3962400"/>
            </a:xfrm>
            <a:prstGeom prst="rect">
              <a:avLst/>
            </a:prstGeom>
          </p:spPr>
        </p:pic>
        <p:grpSp>
          <p:nvGrpSpPr>
            <p:cNvPr id="24" name="Group 23"/>
            <p:cNvGrpSpPr/>
            <p:nvPr/>
          </p:nvGrpSpPr>
          <p:grpSpPr>
            <a:xfrm>
              <a:off x="44118" y="132924"/>
              <a:ext cx="5818284" cy="3719971"/>
              <a:chOff x="44118" y="132924"/>
              <a:chExt cx="5818284" cy="3719971"/>
            </a:xfrm>
          </p:grpSpPr>
          <p:sp>
            <p:nvSpPr>
              <p:cNvPr id="25" name="TextBox 6"/>
              <p:cNvSpPr txBox="1"/>
              <p:nvPr/>
            </p:nvSpPr>
            <p:spPr>
              <a:xfrm>
                <a:off x="1298087" y="132924"/>
                <a:ext cx="868045"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9. Denton</a:t>
                </a:r>
                <a:endParaRPr lang="en-US" sz="1600" dirty="0">
                  <a:latin typeface="Times New Roman" panose="02020603050405020304" pitchFamily="18" charset="0"/>
                  <a:ea typeface="Times New Roman" panose="02020603050405020304" pitchFamily="18" charset="0"/>
                </a:endParaRPr>
              </a:p>
            </p:txBody>
          </p:sp>
          <p:sp>
            <p:nvSpPr>
              <p:cNvPr id="26" name="TextBox 7"/>
              <p:cNvSpPr txBox="1"/>
              <p:nvPr/>
            </p:nvSpPr>
            <p:spPr>
              <a:xfrm>
                <a:off x="3818419" y="610876"/>
                <a:ext cx="70612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8. Plano</a:t>
                </a:r>
                <a:endParaRPr lang="en-US" sz="1600" dirty="0">
                  <a:latin typeface="Times New Roman" panose="02020603050405020304" pitchFamily="18" charset="0"/>
                  <a:ea typeface="Times New Roman" panose="02020603050405020304" pitchFamily="18" charset="0"/>
                </a:endParaRPr>
              </a:p>
            </p:txBody>
          </p:sp>
          <p:sp>
            <p:nvSpPr>
              <p:cNvPr id="27" name="TextBox 8"/>
              <p:cNvSpPr txBox="1"/>
              <p:nvPr/>
            </p:nvSpPr>
            <p:spPr>
              <a:xfrm>
                <a:off x="4729562" y="893184"/>
                <a:ext cx="113284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10. Greenville</a:t>
                </a:r>
                <a:endParaRPr lang="en-US" sz="1600" dirty="0">
                  <a:latin typeface="Times New Roman" panose="02020603050405020304" pitchFamily="18" charset="0"/>
                  <a:ea typeface="Times New Roman" panose="02020603050405020304" pitchFamily="18" charset="0"/>
                </a:endParaRPr>
              </a:p>
            </p:txBody>
          </p:sp>
          <p:sp>
            <p:nvSpPr>
              <p:cNvPr id="28" name="TextBox 9"/>
              <p:cNvSpPr txBox="1"/>
              <p:nvPr/>
            </p:nvSpPr>
            <p:spPr>
              <a:xfrm>
                <a:off x="3818419" y="2281958"/>
                <a:ext cx="981075" cy="225765"/>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2. Heartland</a:t>
                </a:r>
                <a:endParaRPr lang="en-US" sz="1600" dirty="0">
                  <a:latin typeface="Times New Roman" panose="02020603050405020304" pitchFamily="18" charset="0"/>
                  <a:ea typeface="Times New Roman" panose="02020603050405020304" pitchFamily="18" charset="0"/>
                </a:endParaRPr>
              </a:p>
            </p:txBody>
          </p:sp>
          <p:sp>
            <p:nvSpPr>
              <p:cNvPr id="29" name="TextBox 10"/>
              <p:cNvSpPr txBox="1"/>
              <p:nvPr/>
            </p:nvSpPr>
            <p:spPr>
              <a:xfrm>
                <a:off x="3020225" y="3499546"/>
                <a:ext cx="798195"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 Palmer</a:t>
                </a:r>
                <a:endParaRPr lang="en-US" sz="1600" dirty="0">
                  <a:latin typeface="Times New Roman" panose="02020603050405020304" pitchFamily="18" charset="0"/>
                  <a:ea typeface="Times New Roman" panose="02020603050405020304" pitchFamily="18" charset="0"/>
                </a:endParaRPr>
              </a:p>
            </p:txBody>
          </p:sp>
          <p:sp>
            <p:nvSpPr>
              <p:cNvPr id="30" name="TextBox 11"/>
              <p:cNvSpPr txBox="1"/>
              <p:nvPr/>
            </p:nvSpPr>
            <p:spPr>
              <a:xfrm>
                <a:off x="3804409" y="1828463"/>
                <a:ext cx="951231"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4. Rockwall</a:t>
                </a:r>
                <a:endParaRPr lang="en-US" sz="1600" dirty="0">
                  <a:latin typeface="Times New Roman" panose="02020603050405020304" pitchFamily="18" charset="0"/>
                  <a:ea typeface="Times New Roman" panose="02020603050405020304" pitchFamily="18" charset="0"/>
                </a:endParaRPr>
              </a:p>
            </p:txBody>
          </p:sp>
          <p:sp>
            <p:nvSpPr>
              <p:cNvPr id="31" name="TextBox 12"/>
              <p:cNvSpPr txBox="1"/>
              <p:nvPr/>
            </p:nvSpPr>
            <p:spPr>
              <a:xfrm>
                <a:off x="2848338" y="1483752"/>
                <a:ext cx="83820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7.Garland</a:t>
                </a:r>
                <a:endParaRPr lang="en-US" sz="1600" dirty="0">
                  <a:latin typeface="Times New Roman" panose="02020603050405020304" pitchFamily="18" charset="0"/>
                  <a:ea typeface="Times New Roman" panose="02020603050405020304" pitchFamily="18" charset="0"/>
                </a:endParaRPr>
              </a:p>
            </p:txBody>
          </p:sp>
          <p:sp>
            <p:nvSpPr>
              <p:cNvPr id="32" name="TextBox 13"/>
              <p:cNvSpPr txBox="1"/>
              <p:nvPr/>
            </p:nvSpPr>
            <p:spPr>
              <a:xfrm>
                <a:off x="2166133" y="2240941"/>
                <a:ext cx="774700" cy="261126"/>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5. Dallas</a:t>
                </a:r>
                <a:endParaRPr lang="en-US" sz="1600" dirty="0">
                  <a:latin typeface="Times New Roman" panose="02020603050405020304" pitchFamily="18" charset="0"/>
                  <a:ea typeface="Times New Roman" panose="02020603050405020304" pitchFamily="18" charset="0"/>
                </a:endParaRPr>
              </a:p>
            </p:txBody>
          </p:sp>
          <p:sp>
            <p:nvSpPr>
              <p:cNvPr id="33" name="TextBox 14"/>
              <p:cNvSpPr txBox="1"/>
              <p:nvPr/>
            </p:nvSpPr>
            <p:spPr>
              <a:xfrm>
                <a:off x="386705" y="2143190"/>
                <a:ext cx="1101091"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3. Fort Worth</a:t>
                </a:r>
                <a:endParaRPr lang="en-US" sz="1600" dirty="0">
                  <a:latin typeface="Times New Roman" panose="02020603050405020304" pitchFamily="18" charset="0"/>
                  <a:ea typeface="Times New Roman" panose="02020603050405020304" pitchFamily="18" charset="0"/>
                </a:endParaRPr>
              </a:p>
            </p:txBody>
          </p:sp>
          <p:sp>
            <p:nvSpPr>
              <p:cNvPr id="34" name="TextBox 15"/>
              <p:cNvSpPr txBox="1"/>
              <p:nvPr/>
            </p:nvSpPr>
            <p:spPr>
              <a:xfrm>
                <a:off x="1909762" y="3591768"/>
                <a:ext cx="1123951"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6. Waxahachie</a:t>
                </a:r>
                <a:endParaRPr lang="en-US" sz="1600" dirty="0">
                  <a:latin typeface="Times New Roman" panose="02020603050405020304" pitchFamily="18" charset="0"/>
                  <a:ea typeface="Times New Roman" panose="02020603050405020304" pitchFamily="18" charset="0"/>
                </a:endParaRPr>
              </a:p>
            </p:txBody>
          </p:sp>
          <p:sp>
            <p:nvSpPr>
              <p:cNvPr id="35" name="TextBox 16"/>
              <p:cNvSpPr txBox="1"/>
              <p:nvPr/>
            </p:nvSpPr>
            <p:spPr>
              <a:xfrm>
                <a:off x="44118" y="3397442"/>
                <a:ext cx="86614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11. Godley</a:t>
                </a:r>
                <a:endParaRPr lang="en-US" sz="1600" dirty="0">
                  <a:latin typeface="Times New Roman" panose="02020603050405020304" pitchFamily="18" charset="0"/>
                  <a:ea typeface="Times New Roman" panose="02020603050405020304" pitchFamily="18" charset="0"/>
                </a:endParaRPr>
              </a:p>
            </p:txBody>
          </p:sp>
        </p:grpSp>
      </p:grpSp>
      <p:pic>
        <p:nvPicPr>
          <p:cNvPr id="8" name="Picture 7"/>
          <p:cNvPicPr>
            <a:picLocks noChangeAspect="1"/>
          </p:cNvPicPr>
          <p:nvPr/>
        </p:nvPicPr>
        <p:blipFill>
          <a:blip r:embed="rId6"/>
          <a:stretch>
            <a:fillRect/>
          </a:stretch>
        </p:blipFill>
        <p:spPr>
          <a:xfrm>
            <a:off x="621957" y="2214249"/>
            <a:ext cx="2653458" cy="2905289"/>
          </a:xfrm>
          <a:prstGeom prst="rect">
            <a:avLst/>
          </a:prstGeom>
        </p:spPr>
      </p:pic>
      <p:sp>
        <p:nvSpPr>
          <p:cNvPr id="36" name="Rectangle 7"/>
          <p:cNvSpPr>
            <a:spLocks noChangeArrowheads="1"/>
          </p:cNvSpPr>
          <p:nvPr/>
        </p:nvSpPr>
        <p:spPr bwMode="auto">
          <a:xfrm>
            <a:off x="6680666" y="5628874"/>
            <a:ext cx="2819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Times" panose="02020603050405020304" pitchFamily="18" charset="0"/>
                <a:ea typeface="+mn-ea"/>
                <a:cs typeface="Times" panose="02020603050405020304" pitchFamily="18" charset="0"/>
              </a:rPr>
              <a:t>Testing </a:t>
            </a:r>
            <a:r>
              <a:rPr kumimoji="0" lang="en-US" sz="2400" b="0" i="1" u="none" strike="noStrike" kern="1200" cap="none" spc="0" normalizeH="0" baseline="0" noProof="0" dirty="0">
                <a:ln>
                  <a:noFill/>
                </a:ln>
                <a:solidFill>
                  <a:schemeClr val="accent1"/>
                </a:solidFill>
                <a:effectLst/>
                <a:uLnTx/>
                <a:uFillTx/>
                <a:latin typeface="Times" panose="02020603050405020304" pitchFamily="18" charset="0"/>
                <a:ea typeface="+mn-ea"/>
                <a:cs typeface="Times" panose="02020603050405020304" pitchFamily="18" charset="0"/>
              </a:rPr>
              <a:t>R</a:t>
            </a:r>
            <a:r>
              <a:rPr kumimoji="0" lang="en-US" sz="2400" b="0" i="0" u="none" strike="noStrike" kern="1200" cap="none" spc="0" normalizeH="0" baseline="30000" noProof="0" dirty="0">
                <a:ln>
                  <a:noFill/>
                </a:ln>
                <a:solidFill>
                  <a:schemeClr val="accent1"/>
                </a:solidFill>
                <a:effectLst/>
                <a:uLnTx/>
                <a:uFillTx/>
                <a:latin typeface="Times" panose="02020603050405020304" pitchFamily="18" charset="0"/>
                <a:ea typeface="+mn-ea"/>
                <a:cs typeface="Times" panose="02020603050405020304" pitchFamily="18" charset="0"/>
              </a:rPr>
              <a:t>2</a:t>
            </a:r>
            <a:r>
              <a:rPr kumimoji="0" lang="en-US" sz="2400" b="0" i="0" u="none" strike="noStrike" kern="1200" cap="none" spc="0" normalizeH="0" baseline="0" noProof="0" dirty="0">
                <a:ln>
                  <a:noFill/>
                </a:ln>
                <a:solidFill>
                  <a:schemeClr val="accent1"/>
                </a:solidFill>
                <a:effectLst/>
                <a:uLnTx/>
                <a:uFillTx/>
                <a:latin typeface="Times" panose="02020603050405020304" pitchFamily="18" charset="0"/>
                <a:ea typeface="+mn-ea"/>
                <a:cs typeface="Times" panose="02020603050405020304" pitchFamily="18" charset="0"/>
              </a:rPr>
              <a:t> is 0.944</a:t>
            </a:r>
            <a:endParaRPr kumimoji="0" lang="en-US" sz="2400" b="0" i="0" u="none" strike="noStrike" kern="1200" cap="none" spc="0" normalizeH="0" baseline="0" noProof="0" dirty="0">
              <a:ln>
                <a:noFill/>
              </a:ln>
              <a:solidFill>
                <a:schemeClr val="accent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5004359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down)">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 calcmode="lin" valueType="num">
                                      <p:cBhvr additive="base">
                                        <p:cTn id="12"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randombar(horizontal)">
                                      <p:cBhvr>
                                        <p:cTn id="1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394655" y="104254"/>
            <a:ext cx="2637260"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Separable Case </a:t>
            </a:r>
          </a:p>
        </p:txBody>
      </p:sp>
      <p:sp>
        <p:nvSpPr>
          <p:cNvPr id="4" name="Rectangle 3"/>
          <p:cNvSpPr txBox="1">
            <a:spLocks noChangeArrowheads="1"/>
          </p:cNvSpPr>
          <p:nvPr/>
        </p:nvSpPr>
        <p:spPr>
          <a:xfrm>
            <a:off x="685800" y="1143000"/>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802082" y="627474"/>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9"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AFF2C0F4-CFF5-4A12-AC69-45D40C665D92}" type="slidenum">
              <a:rPr lang="en-US" sz="1700" baseline="0" smtClean="0">
                <a:solidFill>
                  <a:srgbClr val="0000CC"/>
                </a:solidFill>
                <a:latin typeface="Times New Roman" pitchFamily="18" charset="0"/>
              </a:rPr>
              <a:t>38</a:t>
            </a:fld>
            <a:endParaRPr lang="en-US" sz="1700" baseline="0" dirty="0">
              <a:solidFill>
                <a:srgbClr val="0000CC"/>
              </a:solidFill>
              <a:latin typeface="Times New Roman" pitchFamily="18" charset="0"/>
            </a:endParaRPr>
          </a:p>
        </p:txBody>
      </p:sp>
      <p:sp>
        <p:nvSpPr>
          <p:cNvPr id="5" name="Rectangle 4"/>
          <p:cNvSpPr/>
          <p:nvPr/>
        </p:nvSpPr>
        <p:spPr>
          <a:xfrm>
            <a:off x="2427284" y="539239"/>
            <a:ext cx="4572000" cy="338554"/>
          </a:xfrm>
          <a:prstGeom prst="rect">
            <a:avLst/>
          </a:prstGeom>
        </p:spPr>
        <p:txBody>
          <a:bodyPr>
            <a:spAutoFit/>
          </a:bodyPr>
          <a:lstStyle/>
          <a:p>
            <a:pPr algn="ctr"/>
            <a:r>
              <a:rPr lang="en-US" dirty="0">
                <a:solidFill>
                  <a:schemeClr val="tx1"/>
                </a:solidFill>
                <a:latin typeface="Times New Roman" panose="02020603050405020304" pitchFamily="18" charset="0"/>
                <a:cs typeface="Times New Roman" panose="02020603050405020304" pitchFamily="18" charset="0"/>
              </a:rPr>
              <a:t>Number of slots and profits per stations</a:t>
            </a:r>
          </a:p>
        </p:txBody>
      </p:sp>
      <p:pic>
        <p:nvPicPr>
          <p:cNvPr id="2" name="Picture 1"/>
          <p:cNvPicPr>
            <a:picLocks noChangeAspect="1"/>
          </p:cNvPicPr>
          <p:nvPr/>
        </p:nvPicPr>
        <p:blipFill>
          <a:blip r:embed="rId3"/>
          <a:stretch>
            <a:fillRect/>
          </a:stretch>
        </p:blipFill>
        <p:spPr>
          <a:xfrm>
            <a:off x="1873835" y="914400"/>
            <a:ext cx="5678899" cy="4417027"/>
          </a:xfrm>
          <a:prstGeom prst="rect">
            <a:avLst/>
          </a:prstGeom>
        </p:spPr>
      </p:pic>
      <p:sp>
        <p:nvSpPr>
          <p:cNvPr id="3" name="Rectangle 2"/>
          <p:cNvSpPr/>
          <p:nvPr/>
        </p:nvSpPr>
        <p:spPr>
          <a:xfrm>
            <a:off x="446084" y="5313432"/>
            <a:ext cx="8534400" cy="707886"/>
          </a:xfrm>
          <a:prstGeom prst="rect">
            <a:avLst/>
          </a:prstGeom>
        </p:spPr>
        <p:txBody>
          <a:bodyPr wrap="square">
            <a:spAutoFit/>
          </a:bodyPr>
          <a:lstStyle/>
          <a:p>
            <a:pPr fontAlgn="auto">
              <a:spcBef>
                <a:spcPct val="20000"/>
              </a:spcBef>
              <a:spcAft>
                <a:spcPts val="0"/>
              </a:spcAft>
              <a:buClr>
                <a:schemeClr val="accent1"/>
              </a:buClr>
              <a:buSzPct val="70000"/>
              <a:defRPr/>
            </a:pPr>
            <a:r>
              <a:rPr lang="en-US" sz="2000" baseline="0" dirty="0">
                <a:solidFill>
                  <a:schemeClr val="tx1"/>
                </a:solidFill>
                <a:latin typeface="Times New Roman" pitchFamily="18" charset="0"/>
              </a:rPr>
              <a:t>DACE helps us to understand the relationship between number of slots to be opened (input) and the profit generated (output).</a:t>
            </a:r>
          </a:p>
        </p:txBody>
      </p:sp>
    </p:spTree>
    <p:extLst>
      <p:ext uri="{BB962C8B-B14F-4D97-AF65-F5344CB8AC3E}">
        <p14:creationId xmlns:p14="http://schemas.microsoft.com/office/powerpoint/2010/main" val="27655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1001" y="762000"/>
            <a:ext cx="8534400" cy="5172121"/>
          </a:xfrm>
          <a:prstGeom prst="rect">
            <a:avLst/>
          </a:prstGeom>
        </p:spPr>
      </p:pic>
      <p:sp>
        <p:nvSpPr>
          <p:cNvPr id="23554" name="Rectangle 2"/>
          <p:cNvSpPr>
            <a:spLocks noChangeArrowheads="1"/>
          </p:cNvSpPr>
          <p:nvPr/>
        </p:nvSpPr>
        <p:spPr bwMode="auto">
          <a:xfrm>
            <a:off x="3048002" y="219818"/>
            <a:ext cx="2111475" cy="954107"/>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DACE Steps</a:t>
            </a:r>
          </a:p>
          <a:p>
            <a:pPr algn="ctr" defTabSz="865188" eaLnBrk="0" hangingPunct="0"/>
            <a:endParaRPr lang="en-US" sz="2800" b="1" baseline="0" dirty="0">
              <a:solidFill>
                <a:srgbClr val="333399"/>
              </a:solidFill>
              <a:latin typeface="Times New Roman" pitchFamily="18" charset="0"/>
            </a:endParaRPr>
          </a:p>
        </p:txBody>
      </p:sp>
      <p:sp>
        <p:nvSpPr>
          <p:cNvPr id="14" name="Rectangle 3"/>
          <p:cNvSpPr txBox="1">
            <a:spLocks noChangeArrowheads="1"/>
          </p:cNvSpPr>
          <p:nvPr/>
        </p:nvSpPr>
        <p:spPr>
          <a:xfrm>
            <a:off x="77404" y="1214485"/>
            <a:ext cx="8609396" cy="4719637"/>
          </a:xfrm>
          <a:prstGeom prst="rect">
            <a:avLst/>
          </a:prstGeom>
        </p:spPr>
        <p:txBody>
          <a:bodyPr>
            <a:normAutofit/>
          </a:bodyPr>
          <a:lstStyle/>
          <a:p>
            <a:pPr marL="342900" indent="-342900" fontAlgn="auto">
              <a:spcBef>
                <a:spcPct val="20000"/>
              </a:spcBef>
              <a:spcAft>
                <a:spcPts val="0"/>
              </a:spcAft>
              <a:buClr>
                <a:schemeClr val="accent1"/>
              </a:buClr>
              <a:buSzPct val="70000"/>
              <a:buFont typeface="Wingdings" pitchFamily="2" charset="2"/>
              <a:buChar char="Ø"/>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sp>
        <p:nvSpPr>
          <p:cNvPr id="11" name="TextBox 10"/>
          <p:cNvSpPr txBox="1"/>
          <p:nvPr/>
        </p:nvSpPr>
        <p:spPr>
          <a:xfrm>
            <a:off x="7396655" y="4508441"/>
            <a:ext cx="1828458" cy="400110"/>
          </a:xfrm>
          <a:prstGeom prst="rect">
            <a:avLst/>
          </a:prstGeom>
          <a:noFill/>
        </p:spPr>
        <p:txBody>
          <a:bodyPr wrap="square" rtlCol="0">
            <a:spAutoFit/>
          </a:bodyPr>
          <a:lstStyle/>
          <a:p>
            <a:r>
              <a:rPr lang="en-US" sz="2000" b="1" baseline="0" dirty="0" err="1">
                <a:solidFill>
                  <a:srgbClr val="FF0000"/>
                </a:solidFill>
              </a:rPr>
              <a:t>Metamodel</a:t>
            </a:r>
            <a:endParaRPr lang="en-US" sz="2000" b="1" baseline="0" dirty="0"/>
          </a:p>
        </p:txBody>
      </p:sp>
      <p:cxnSp>
        <p:nvCxnSpPr>
          <p:cNvPr id="12" name="Straight Arrow Connector 11"/>
          <p:cNvCxnSpPr/>
          <p:nvPr/>
        </p:nvCxnSpPr>
        <p:spPr>
          <a:xfrm flipV="1">
            <a:off x="8158484" y="2951120"/>
            <a:ext cx="304800" cy="1624026"/>
          </a:xfrm>
          <a:prstGeom prst="straightConnector1">
            <a:avLst/>
          </a:prstGeom>
          <a:ln w="19050">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533400" y="762000"/>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9"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2E9465C8-CACC-492C-9E8F-C017F1AD9A19}" type="slidenum">
              <a:rPr lang="en-US" sz="1700" baseline="0" smtClean="0">
                <a:solidFill>
                  <a:srgbClr val="0000CC"/>
                </a:solidFill>
                <a:latin typeface="Times New Roman" pitchFamily="18" charset="0"/>
              </a:rPr>
              <a:t>39</a:t>
            </a:fld>
            <a:endParaRPr lang="en-US" sz="1700" baseline="0" dirty="0">
              <a:solidFill>
                <a:srgbClr val="0000CC"/>
              </a:solidFill>
              <a:latin typeface="Times New Roman" pitchFamily="18" charset="0"/>
            </a:endParaRPr>
          </a:p>
        </p:txBody>
      </p:sp>
      <p:sp>
        <p:nvSpPr>
          <p:cNvPr id="10" name="Rectangle 3"/>
          <p:cNvSpPr>
            <a:spLocks noChangeArrowheads="1"/>
          </p:cNvSpPr>
          <p:nvPr/>
        </p:nvSpPr>
        <p:spPr bwMode="auto">
          <a:xfrm>
            <a:off x="344906" y="4751394"/>
            <a:ext cx="7619999" cy="1263592"/>
          </a:xfrm>
          <a:prstGeom prst="rect">
            <a:avLst/>
          </a:prstGeom>
          <a:noFill/>
          <a:ln w="28575" algn="ctr">
            <a:solidFill>
              <a:srgbClr val="C00000"/>
            </a:solidFill>
            <a:round/>
            <a:headEnd/>
            <a:tailEnd/>
          </a:ln>
        </p:spPr>
        <p:txBody>
          <a:bodyPr/>
          <a:lstStyle/>
          <a:p>
            <a:pPr algn="ctr" eaLnBrk="0" hangingPunct="0"/>
            <a:endParaRPr lang="en-US" sz="4000" b="1" baseline="0">
              <a:solidFill>
                <a:schemeClr val="accent6"/>
              </a:solidFill>
              <a:latin typeface="Bookman Old Style Bold" charset="0"/>
            </a:endParaRPr>
          </a:p>
        </p:txBody>
      </p:sp>
    </p:spTree>
    <p:extLst>
      <p:ext uri="{BB962C8B-B14F-4D97-AF65-F5344CB8AC3E}">
        <p14:creationId xmlns:p14="http://schemas.microsoft.com/office/powerpoint/2010/main" val="20978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E1F99CEC-77D6-4D75-BBC2-5F2257FF94FC}" type="slidenum">
              <a:rPr lang="en-US" sz="1700" baseline="0" smtClean="0">
                <a:solidFill>
                  <a:srgbClr val="0000CC"/>
                </a:solidFill>
                <a:latin typeface="Times New Roman" pitchFamily="18" charset="0"/>
              </a:rPr>
              <a:t>4</a:t>
            </a:fld>
            <a:endParaRPr lang="en-US" sz="1700" baseline="0" dirty="0">
              <a:solidFill>
                <a:srgbClr val="0000CC"/>
              </a:solidFill>
              <a:latin typeface="Times New Roman" pitchFamily="18" charset="0"/>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7" name="Straight Connector 16"/>
          <p:cNvCxnSpPr/>
          <p:nvPr/>
        </p:nvCxnSpPr>
        <p:spPr>
          <a:xfrm>
            <a:off x="882112" y="5885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grpSp>
        <p:nvGrpSpPr>
          <p:cNvPr id="11" name="Group 10"/>
          <p:cNvGrpSpPr/>
          <p:nvPr/>
        </p:nvGrpSpPr>
        <p:grpSpPr>
          <a:xfrm>
            <a:off x="568743" y="1364024"/>
            <a:ext cx="8553610" cy="4503376"/>
            <a:chOff x="0" y="0"/>
            <a:chExt cx="6067425" cy="3962400"/>
          </a:xfrm>
        </p:grpSpPr>
        <p:pic>
          <p:nvPicPr>
            <p:cNvPr id="12" name="Content Placeholder 3" descr="DFW supernodes Map.jpg"/>
            <p:cNvPicPr>
              <a:picLocks noChangeAspect="1"/>
            </p:cNvPicPr>
            <p:nvPr/>
          </p:nvPicPr>
          <p:blipFill>
            <a:blip r:embed="rId3" cstate="print"/>
            <a:stretch>
              <a:fillRect/>
            </a:stretch>
          </p:blipFill>
          <p:spPr>
            <a:xfrm>
              <a:off x="0" y="0"/>
              <a:ext cx="6067425" cy="3962400"/>
            </a:xfrm>
            <a:prstGeom prst="rect">
              <a:avLst/>
            </a:prstGeom>
          </p:spPr>
        </p:pic>
        <p:grpSp>
          <p:nvGrpSpPr>
            <p:cNvPr id="14" name="Group 13"/>
            <p:cNvGrpSpPr/>
            <p:nvPr/>
          </p:nvGrpSpPr>
          <p:grpSpPr>
            <a:xfrm>
              <a:off x="44118" y="132924"/>
              <a:ext cx="5818284" cy="3719971"/>
              <a:chOff x="44118" y="132924"/>
              <a:chExt cx="5818284" cy="3719971"/>
            </a:xfrm>
          </p:grpSpPr>
          <p:sp>
            <p:nvSpPr>
              <p:cNvPr id="15" name="TextBox 6"/>
              <p:cNvSpPr txBox="1"/>
              <p:nvPr/>
            </p:nvSpPr>
            <p:spPr>
              <a:xfrm>
                <a:off x="1298087" y="132924"/>
                <a:ext cx="868045"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9. Denton</a:t>
                </a:r>
                <a:endParaRPr lang="en-US" sz="1600" dirty="0">
                  <a:latin typeface="Times New Roman" panose="02020603050405020304" pitchFamily="18" charset="0"/>
                  <a:ea typeface="Times New Roman" panose="02020603050405020304" pitchFamily="18" charset="0"/>
                </a:endParaRPr>
              </a:p>
            </p:txBody>
          </p:sp>
          <p:sp>
            <p:nvSpPr>
              <p:cNvPr id="16" name="TextBox 7"/>
              <p:cNvSpPr txBox="1"/>
              <p:nvPr/>
            </p:nvSpPr>
            <p:spPr>
              <a:xfrm>
                <a:off x="3818419" y="610876"/>
                <a:ext cx="70612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8. Plano</a:t>
                </a:r>
                <a:endParaRPr lang="en-US" sz="1600" dirty="0">
                  <a:latin typeface="Times New Roman" panose="02020603050405020304" pitchFamily="18" charset="0"/>
                  <a:ea typeface="Times New Roman" panose="02020603050405020304" pitchFamily="18" charset="0"/>
                </a:endParaRPr>
              </a:p>
            </p:txBody>
          </p:sp>
          <p:sp>
            <p:nvSpPr>
              <p:cNvPr id="18" name="TextBox 8"/>
              <p:cNvSpPr txBox="1"/>
              <p:nvPr/>
            </p:nvSpPr>
            <p:spPr>
              <a:xfrm>
                <a:off x="4729562" y="893184"/>
                <a:ext cx="113284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10. Greenville</a:t>
                </a:r>
                <a:endParaRPr lang="en-US" sz="1600" dirty="0">
                  <a:latin typeface="Times New Roman" panose="02020603050405020304" pitchFamily="18" charset="0"/>
                  <a:ea typeface="Times New Roman" panose="02020603050405020304" pitchFamily="18" charset="0"/>
                </a:endParaRPr>
              </a:p>
            </p:txBody>
          </p:sp>
          <p:sp>
            <p:nvSpPr>
              <p:cNvPr id="19" name="TextBox 9"/>
              <p:cNvSpPr txBox="1"/>
              <p:nvPr/>
            </p:nvSpPr>
            <p:spPr>
              <a:xfrm>
                <a:off x="3818419" y="2281958"/>
                <a:ext cx="981075" cy="225765"/>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2. Heartland</a:t>
                </a:r>
                <a:endParaRPr lang="en-US" sz="1600" dirty="0">
                  <a:latin typeface="Times New Roman" panose="02020603050405020304" pitchFamily="18" charset="0"/>
                  <a:ea typeface="Times New Roman" panose="02020603050405020304" pitchFamily="18" charset="0"/>
                </a:endParaRPr>
              </a:p>
            </p:txBody>
          </p:sp>
          <p:sp>
            <p:nvSpPr>
              <p:cNvPr id="20" name="TextBox 10"/>
              <p:cNvSpPr txBox="1"/>
              <p:nvPr/>
            </p:nvSpPr>
            <p:spPr>
              <a:xfrm>
                <a:off x="3020225" y="3499546"/>
                <a:ext cx="798195"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 Palmer</a:t>
                </a:r>
                <a:endParaRPr lang="en-US" sz="1600" dirty="0">
                  <a:latin typeface="Times New Roman" panose="02020603050405020304" pitchFamily="18" charset="0"/>
                  <a:ea typeface="Times New Roman" panose="02020603050405020304" pitchFamily="18" charset="0"/>
                </a:endParaRPr>
              </a:p>
            </p:txBody>
          </p:sp>
          <p:sp>
            <p:nvSpPr>
              <p:cNvPr id="21" name="TextBox 11"/>
              <p:cNvSpPr txBox="1"/>
              <p:nvPr/>
            </p:nvSpPr>
            <p:spPr>
              <a:xfrm>
                <a:off x="3804409" y="1828463"/>
                <a:ext cx="951231"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4. Rockwall</a:t>
                </a:r>
                <a:endParaRPr lang="en-US" sz="1600" dirty="0">
                  <a:latin typeface="Times New Roman" panose="02020603050405020304" pitchFamily="18" charset="0"/>
                  <a:ea typeface="Times New Roman" panose="02020603050405020304" pitchFamily="18" charset="0"/>
                </a:endParaRPr>
              </a:p>
            </p:txBody>
          </p:sp>
          <p:sp>
            <p:nvSpPr>
              <p:cNvPr id="22" name="TextBox 12"/>
              <p:cNvSpPr txBox="1"/>
              <p:nvPr/>
            </p:nvSpPr>
            <p:spPr>
              <a:xfrm>
                <a:off x="2848338" y="1483752"/>
                <a:ext cx="83820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7.Garland</a:t>
                </a:r>
                <a:endParaRPr lang="en-US" sz="1600" dirty="0">
                  <a:latin typeface="Times New Roman" panose="02020603050405020304" pitchFamily="18" charset="0"/>
                  <a:ea typeface="Times New Roman" panose="02020603050405020304" pitchFamily="18" charset="0"/>
                </a:endParaRPr>
              </a:p>
            </p:txBody>
          </p:sp>
          <p:sp>
            <p:nvSpPr>
              <p:cNvPr id="23" name="TextBox 13"/>
              <p:cNvSpPr txBox="1"/>
              <p:nvPr/>
            </p:nvSpPr>
            <p:spPr>
              <a:xfrm>
                <a:off x="2166133" y="2240941"/>
                <a:ext cx="77470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5. Dallas</a:t>
                </a:r>
                <a:endParaRPr lang="en-US" sz="1600" dirty="0">
                  <a:latin typeface="Times New Roman" panose="02020603050405020304" pitchFamily="18" charset="0"/>
                  <a:ea typeface="Times New Roman" panose="02020603050405020304" pitchFamily="18" charset="0"/>
                </a:endParaRPr>
              </a:p>
            </p:txBody>
          </p:sp>
          <p:sp>
            <p:nvSpPr>
              <p:cNvPr id="24" name="TextBox 14"/>
              <p:cNvSpPr txBox="1"/>
              <p:nvPr/>
            </p:nvSpPr>
            <p:spPr>
              <a:xfrm>
                <a:off x="386705" y="2143190"/>
                <a:ext cx="1101091"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3. Fort Worth</a:t>
                </a:r>
                <a:endParaRPr lang="en-US" sz="1600" dirty="0">
                  <a:latin typeface="Times New Roman" panose="02020603050405020304" pitchFamily="18" charset="0"/>
                  <a:ea typeface="Times New Roman" panose="02020603050405020304" pitchFamily="18" charset="0"/>
                </a:endParaRPr>
              </a:p>
            </p:txBody>
          </p:sp>
          <p:sp>
            <p:nvSpPr>
              <p:cNvPr id="25" name="TextBox 15"/>
              <p:cNvSpPr txBox="1"/>
              <p:nvPr/>
            </p:nvSpPr>
            <p:spPr>
              <a:xfrm>
                <a:off x="1909762" y="3591768"/>
                <a:ext cx="1123951"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6. Waxahachie</a:t>
                </a:r>
                <a:endParaRPr lang="en-US" sz="1600" dirty="0">
                  <a:latin typeface="Times New Roman" panose="02020603050405020304" pitchFamily="18" charset="0"/>
                  <a:ea typeface="Times New Roman" panose="02020603050405020304" pitchFamily="18" charset="0"/>
                </a:endParaRPr>
              </a:p>
            </p:txBody>
          </p:sp>
          <p:sp>
            <p:nvSpPr>
              <p:cNvPr id="26" name="TextBox 16"/>
              <p:cNvSpPr txBox="1"/>
              <p:nvPr/>
            </p:nvSpPr>
            <p:spPr>
              <a:xfrm>
                <a:off x="44118" y="3397442"/>
                <a:ext cx="86614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11. Godley</a:t>
                </a:r>
                <a:endParaRPr lang="en-US" sz="1600" dirty="0">
                  <a:latin typeface="Times New Roman" panose="02020603050405020304" pitchFamily="18" charset="0"/>
                  <a:ea typeface="Times New Roman" panose="02020603050405020304" pitchFamily="18" charset="0"/>
                </a:endParaRPr>
              </a:p>
            </p:txBody>
          </p:sp>
        </p:grpSp>
      </p:grpSp>
      <p:sp>
        <p:nvSpPr>
          <p:cNvPr id="29" name="Rectangle 2"/>
          <p:cNvSpPr>
            <a:spLocks noChangeArrowheads="1"/>
          </p:cNvSpPr>
          <p:nvPr/>
        </p:nvSpPr>
        <p:spPr bwMode="auto">
          <a:xfrm>
            <a:off x="882112" y="29709"/>
            <a:ext cx="7239000" cy="558800"/>
          </a:xfrm>
          <a:prstGeom prst="rect">
            <a:avLst/>
          </a:prstGeom>
          <a:noFill/>
          <a:ln w="12700">
            <a:noFill/>
            <a:miter lim="800000"/>
            <a:headEnd/>
            <a:tailEnd/>
          </a:ln>
        </p:spPr>
        <p:txBody>
          <a:bodyPr lIns="85593" tIns="42045" rIns="85593" bIns="42045" anchor="ctr"/>
          <a:lstStyle/>
          <a:p>
            <a:pPr algn="ctr" defTabSz="865188" eaLnBrk="0" hangingPunct="0"/>
            <a:r>
              <a:rPr lang="en-US" sz="3200" b="1" baseline="0" dirty="0">
                <a:solidFill>
                  <a:srgbClr val="333399"/>
                </a:solidFill>
                <a:latin typeface="Times New Roman" pitchFamily="18" charset="0"/>
              </a:rPr>
              <a:t>Problem Definition</a:t>
            </a:r>
          </a:p>
        </p:txBody>
      </p:sp>
      <p:sp>
        <p:nvSpPr>
          <p:cNvPr id="30" name="Rectangle 3"/>
          <p:cNvSpPr txBox="1">
            <a:spLocks noChangeArrowheads="1"/>
          </p:cNvSpPr>
          <p:nvPr/>
        </p:nvSpPr>
        <p:spPr>
          <a:xfrm>
            <a:off x="430349" y="724450"/>
            <a:ext cx="6172199" cy="476361"/>
          </a:xfrm>
          <a:prstGeom prst="rect">
            <a:avLst/>
          </a:prstGeom>
        </p:spPr>
        <p:txBody>
          <a:bodyPr>
            <a:normAutofit/>
          </a:bodyPr>
          <a:lstStyle/>
          <a:p>
            <a:pPr fontAlgn="auto">
              <a:spcBef>
                <a:spcPct val="20000"/>
              </a:spcBef>
              <a:spcAft>
                <a:spcPts val="0"/>
              </a:spcAft>
              <a:buClr>
                <a:schemeClr val="accent1"/>
              </a:buClr>
              <a:buSzPct val="70000"/>
              <a:defRPr/>
            </a:pPr>
            <a:r>
              <a:rPr lang="en-US" sz="2000" baseline="0" dirty="0">
                <a:solidFill>
                  <a:srgbClr val="FF0000"/>
                </a:solidFill>
                <a:latin typeface="Times New Roman" pitchFamily="18" charset="0"/>
              </a:rPr>
              <a:t>How many slots to be opened at each station?</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cs typeface="+mn-cs"/>
            </a:endParaRPr>
          </a:p>
          <a:p>
            <a:pPr marL="1257300" lvl="2" indent="-342900" fontAlgn="auto">
              <a:spcBef>
                <a:spcPct val="20000"/>
              </a:spcBef>
              <a:spcAft>
                <a:spcPts val="0"/>
              </a:spcAft>
              <a:buClr>
                <a:schemeClr val="accent1"/>
              </a:buClr>
              <a:buSzPct val="70000"/>
              <a:buFont typeface="Wingdings" panose="05000000000000000000" pitchFamily="2" charset="2"/>
              <a:buChar char="v"/>
              <a:defRPr/>
            </a:pPr>
            <a:endParaRPr lang="en-US" sz="2200" baseline="0" dirty="0">
              <a:solidFill>
                <a:schemeClr val="tx1"/>
              </a:solidFill>
              <a:latin typeface="Times New Roman" pitchFamily="18" charset="0"/>
              <a:cs typeface="+mn-cs"/>
            </a:endParaRPr>
          </a:p>
        </p:txBody>
      </p:sp>
      <p:pic>
        <p:nvPicPr>
          <p:cNvPr id="35" name="Picture 34"/>
          <p:cNvPicPr>
            <a:picLocks noChangeAspect="1"/>
          </p:cNvPicPr>
          <p:nvPr/>
        </p:nvPicPr>
        <p:blipFill>
          <a:blip r:embed="rId4"/>
          <a:stretch>
            <a:fillRect/>
          </a:stretch>
        </p:blipFill>
        <p:spPr>
          <a:xfrm>
            <a:off x="3152705" y="1363294"/>
            <a:ext cx="681098" cy="833294"/>
          </a:xfrm>
          <a:prstGeom prst="rect">
            <a:avLst/>
          </a:prstGeom>
        </p:spPr>
      </p:pic>
      <p:pic>
        <p:nvPicPr>
          <p:cNvPr id="46" name="Picture 45"/>
          <p:cNvPicPr>
            <a:picLocks noChangeAspect="1"/>
          </p:cNvPicPr>
          <p:nvPr/>
        </p:nvPicPr>
        <p:blipFill>
          <a:blip r:embed="rId4"/>
          <a:stretch>
            <a:fillRect/>
          </a:stretch>
        </p:blipFill>
        <p:spPr>
          <a:xfrm>
            <a:off x="5585318" y="524680"/>
            <a:ext cx="1155622" cy="1413854"/>
          </a:xfrm>
          <a:prstGeom prst="rect">
            <a:avLst/>
          </a:prstGeom>
        </p:spPr>
      </p:pic>
      <p:pic>
        <p:nvPicPr>
          <p:cNvPr id="47" name="Picture 46"/>
          <p:cNvPicPr>
            <a:picLocks noChangeAspect="1"/>
          </p:cNvPicPr>
          <p:nvPr/>
        </p:nvPicPr>
        <p:blipFill>
          <a:blip r:embed="rId4"/>
          <a:stretch>
            <a:fillRect/>
          </a:stretch>
        </p:blipFill>
        <p:spPr>
          <a:xfrm>
            <a:off x="6860486" y="3749034"/>
            <a:ext cx="681098" cy="833294"/>
          </a:xfrm>
          <a:prstGeom prst="rect">
            <a:avLst/>
          </a:prstGeom>
        </p:spPr>
      </p:pic>
      <p:pic>
        <p:nvPicPr>
          <p:cNvPr id="48" name="Picture 47"/>
          <p:cNvPicPr>
            <a:picLocks noChangeAspect="1"/>
          </p:cNvPicPr>
          <p:nvPr/>
        </p:nvPicPr>
        <p:blipFill>
          <a:blip r:embed="rId4"/>
          <a:stretch>
            <a:fillRect/>
          </a:stretch>
        </p:blipFill>
        <p:spPr>
          <a:xfrm>
            <a:off x="6710302" y="2925922"/>
            <a:ext cx="681098" cy="833294"/>
          </a:xfrm>
          <a:prstGeom prst="rect">
            <a:avLst/>
          </a:prstGeom>
        </p:spPr>
      </p:pic>
      <p:pic>
        <p:nvPicPr>
          <p:cNvPr id="49" name="Picture 48"/>
          <p:cNvPicPr>
            <a:picLocks noChangeAspect="1"/>
          </p:cNvPicPr>
          <p:nvPr/>
        </p:nvPicPr>
        <p:blipFill>
          <a:blip r:embed="rId4"/>
          <a:stretch>
            <a:fillRect/>
          </a:stretch>
        </p:blipFill>
        <p:spPr>
          <a:xfrm>
            <a:off x="8138606" y="2110894"/>
            <a:ext cx="681098" cy="833294"/>
          </a:xfrm>
          <a:prstGeom prst="rect">
            <a:avLst/>
          </a:prstGeom>
        </p:spPr>
      </p:pic>
      <p:pic>
        <p:nvPicPr>
          <p:cNvPr id="50" name="Picture 49"/>
          <p:cNvPicPr>
            <a:picLocks noChangeAspect="1"/>
          </p:cNvPicPr>
          <p:nvPr/>
        </p:nvPicPr>
        <p:blipFill>
          <a:blip r:embed="rId4"/>
          <a:stretch>
            <a:fillRect/>
          </a:stretch>
        </p:blipFill>
        <p:spPr>
          <a:xfrm>
            <a:off x="6515590" y="1959744"/>
            <a:ext cx="681098" cy="833294"/>
          </a:xfrm>
          <a:prstGeom prst="rect">
            <a:avLst/>
          </a:prstGeom>
        </p:spPr>
      </p:pic>
      <p:pic>
        <p:nvPicPr>
          <p:cNvPr id="51" name="Picture 50"/>
          <p:cNvPicPr>
            <a:picLocks noChangeAspect="1"/>
          </p:cNvPicPr>
          <p:nvPr/>
        </p:nvPicPr>
        <p:blipFill>
          <a:blip r:embed="rId4"/>
          <a:stretch>
            <a:fillRect/>
          </a:stretch>
        </p:blipFill>
        <p:spPr>
          <a:xfrm>
            <a:off x="5268670" y="2793733"/>
            <a:ext cx="681098" cy="833294"/>
          </a:xfrm>
          <a:prstGeom prst="rect">
            <a:avLst/>
          </a:prstGeom>
        </p:spPr>
      </p:pic>
      <p:pic>
        <p:nvPicPr>
          <p:cNvPr id="52" name="Picture 51"/>
          <p:cNvPicPr>
            <a:picLocks noChangeAspect="1"/>
          </p:cNvPicPr>
          <p:nvPr/>
        </p:nvPicPr>
        <p:blipFill>
          <a:blip r:embed="rId4"/>
          <a:stretch>
            <a:fillRect/>
          </a:stretch>
        </p:blipFill>
        <p:spPr>
          <a:xfrm>
            <a:off x="4255254" y="3659219"/>
            <a:ext cx="681098" cy="833294"/>
          </a:xfrm>
          <a:prstGeom prst="rect">
            <a:avLst/>
          </a:prstGeom>
        </p:spPr>
      </p:pic>
      <p:pic>
        <p:nvPicPr>
          <p:cNvPr id="53" name="Picture 52"/>
          <p:cNvPicPr>
            <a:picLocks noChangeAspect="1"/>
          </p:cNvPicPr>
          <p:nvPr/>
        </p:nvPicPr>
        <p:blipFill>
          <a:blip r:embed="rId4"/>
          <a:stretch>
            <a:fillRect/>
          </a:stretch>
        </p:blipFill>
        <p:spPr>
          <a:xfrm>
            <a:off x="5490201" y="5093622"/>
            <a:ext cx="681098" cy="833294"/>
          </a:xfrm>
          <a:prstGeom prst="rect">
            <a:avLst/>
          </a:prstGeom>
        </p:spPr>
      </p:pic>
      <p:pic>
        <p:nvPicPr>
          <p:cNvPr id="54" name="Picture 53"/>
          <p:cNvPicPr>
            <a:picLocks noChangeAspect="1"/>
          </p:cNvPicPr>
          <p:nvPr/>
        </p:nvPicPr>
        <p:blipFill>
          <a:blip r:embed="rId4"/>
          <a:stretch>
            <a:fillRect/>
          </a:stretch>
        </p:blipFill>
        <p:spPr>
          <a:xfrm>
            <a:off x="4185008" y="5093622"/>
            <a:ext cx="681098" cy="833294"/>
          </a:xfrm>
          <a:prstGeom prst="rect">
            <a:avLst/>
          </a:prstGeom>
        </p:spPr>
      </p:pic>
      <p:pic>
        <p:nvPicPr>
          <p:cNvPr id="55" name="Picture 54"/>
          <p:cNvPicPr>
            <a:picLocks noChangeAspect="1"/>
          </p:cNvPicPr>
          <p:nvPr/>
        </p:nvPicPr>
        <p:blipFill>
          <a:blip r:embed="rId4"/>
          <a:stretch>
            <a:fillRect/>
          </a:stretch>
        </p:blipFill>
        <p:spPr>
          <a:xfrm>
            <a:off x="1456658" y="4924707"/>
            <a:ext cx="681098" cy="833294"/>
          </a:xfrm>
          <a:prstGeom prst="rect">
            <a:avLst/>
          </a:prstGeom>
        </p:spPr>
      </p:pic>
      <p:pic>
        <p:nvPicPr>
          <p:cNvPr id="56" name="Picture 55"/>
          <p:cNvPicPr>
            <a:picLocks noChangeAspect="1"/>
          </p:cNvPicPr>
          <p:nvPr/>
        </p:nvPicPr>
        <p:blipFill>
          <a:blip r:embed="rId4"/>
          <a:stretch>
            <a:fillRect/>
          </a:stretch>
        </p:blipFill>
        <p:spPr>
          <a:xfrm>
            <a:off x="2058185" y="3494268"/>
            <a:ext cx="681098" cy="833294"/>
          </a:xfrm>
          <a:prstGeom prst="rect">
            <a:avLst/>
          </a:prstGeom>
        </p:spPr>
      </p:pic>
    </p:spTree>
    <p:extLst>
      <p:ext uri="{BB962C8B-B14F-4D97-AF65-F5344CB8AC3E}">
        <p14:creationId xmlns:p14="http://schemas.microsoft.com/office/powerpoint/2010/main" val="4420792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wipe(down)">
                                      <p:cBhvr>
                                        <p:cTn id="7" dur="500"/>
                                        <p:tgtEl>
                                          <p:spTgt spid="30">
                                            <p:txEl>
                                              <p:pRg st="0" end="0"/>
                                            </p:txEl>
                                          </p:spTgt>
                                        </p:tgtEl>
                                      </p:cBhvr>
                                    </p:animEffect>
                                  </p:childTnLst>
                                </p:cTn>
                              </p:par>
                              <p:par>
                                <p:cTn id="8" presetID="45"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2000"/>
                                        <p:tgtEl>
                                          <p:spTgt spid="35"/>
                                        </p:tgtEl>
                                      </p:cBhvr>
                                    </p:animEffect>
                                    <p:anim calcmode="lin" valueType="num">
                                      <p:cBhvr>
                                        <p:cTn id="11" dur="2000" fill="hold"/>
                                        <p:tgtEl>
                                          <p:spTgt spid="35"/>
                                        </p:tgtEl>
                                        <p:attrNameLst>
                                          <p:attrName>ppt_w</p:attrName>
                                        </p:attrNameLst>
                                      </p:cBhvr>
                                      <p:tavLst>
                                        <p:tav tm="0" fmla="#ppt_w*sin(2.5*pi*$)">
                                          <p:val>
                                            <p:fltVal val="0"/>
                                          </p:val>
                                        </p:tav>
                                        <p:tav tm="100000">
                                          <p:val>
                                            <p:fltVal val="1"/>
                                          </p:val>
                                        </p:tav>
                                      </p:tavLst>
                                    </p:anim>
                                    <p:anim calcmode="lin" valueType="num">
                                      <p:cBhvr>
                                        <p:cTn id="12" dur="2000" fill="hold"/>
                                        <p:tgtEl>
                                          <p:spTgt spid="35"/>
                                        </p:tgtEl>
                                        <p:attrNameLst>
                                          <p:attrName>ppt_h</p:attrName>
                                        </p:attrNameLst>
                                      </p:cBhvr>
                                      <p:tavLst>
                                        <p:tav tm="0">
                                          <p:val>
                                            <p:strVal val="#ppt_h"/>
                                          </p:val>
                                        </p:tav>
                                        <p:tav tm="100000">
                                          <p:val>
                                            <p:strVal val="#ppt_h"/>
                                          </p:val>
                                        </p:tav>
                                      </p:tavLst>
                                    </p:anim>
                                  </p:childTnLst>
                                </p:cTn>
                              </p:par>
                              <p:par>
                                <p:cTn id="13" presetID="26"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down)">
                                      <p:cBhvr>
                                        <p:cTn id="15" dur="580">
                                          <p:stCondLst>
                                            <p:cond delay="0"/>
                                          </p:stCondLst>
                                        </p:cTn>
                                        <p:tgtEl>
                                          <p:spTgt spid="46"/>
                                        </p:tgtEl>
                                      </p:cBhvr>
                                    </p:animEffect>
                                    <p:anim calcmode="lin" valueType="num">
                                      <p:cBhvr>
                                        <p:cTn id="16"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21" dur="26">
                                          <p:stCondLst>
                                            <p:cond delay="650"/>
                                          </p:stCondLst>
                                        </p:cTn>
                                        <p:tgtEl>
                                          <p:spTgt spid="46"/>
                                        </p:tgtEl>
                                      </p:cBhvr>
                                      <p:to x="100000" y="60000"/>
                                    </p:animScale>
                                    <p:animScale>
                                      <p:cBhvr>
                                        <p:cTn id="22" dur="166" decel="50000">
                                          <p:stCondLst>
                                            <p:cond delay="676"/>
                                          </p:stCondLst>
                                        </p:cTn>
                                        <p:tgtEl>
                                          <p:spTgt spid="46"/>
                                        </p:tgtEl>
                                      </p:cBhvr>
                                      <p:to x="100000" y="100000"/>
                                    </p:animScale>
                                    <p:animScale>
                                      <p:cBhvr>
                                        <p:cTn id="23" dur="26">
                                          <p:stCondLst>
                                            <p:cond delay="1312"/>
                                          </p:stCondLst>
                                        </p:cTn>
                                        <p:tgtEl>
                                          <p:spTgt spid="46"/>
                                        </p:tgtEl>
                                      </p:cBhvr>
                                      <p:to x="100000" y="80000"/>
                                    </p:animScale>
                                    <p:animScale>
                                      <p:cBhvr>
                                        <p:cTn id="24" dur="166" decel="50000">
                                          <p:stCondLst>
                                            <p:cond delay="1338"/>
                                          </p:stCondLst>
                                        </p:cTn>
                                        <p:tgtEl>
                                          <p:spTgt spid="46"/>
                                        </p:tgtEl>
                                      </p:cBhvr>
                                      <p:to x="100000" y="100000"/>
                                    </p:animScale>
                                    <p:animScale>
                                      <p:cBhvr>
                                        <p:cTn id="25" dur="26">
                                          <p:stCondLst>
                                            <p:cond delay="1642"/>
                                          </p:stCondLst>
                                        </p:cTn>
                                        <p:tgtEl>
                                          <p:spTgt spid="46"/>
                                        </p:tgtEl>
                                      </p:cBhvr>
                                      <p:to x="100000" y="90000"/>
                                    </p:animScale>
                                    <p:animScale>
                                      <p:cBhvr>
                                        <p:cTn id="26" dur="166" decel="50000">
                                          <p:stCondLst>
                                            <p:cond delay="1668"/>
                                          </p:stCondLst>
                                        </p:cTn>
                                        <p:tgtEl>
                                          <p:spTgt spid="46"/>
                                        </p:tgtEl>
                                      </p:cBhvr>
                                      <p:to x="100000" y="100000"/>
                                    </p:animScale>
                                    <p:animScale>
                                      <p:cBhvr>
                                        <p:cTn id="27" dur="26">
                                          <p:stCondLst>
                                            <p:cond delay="1808"/>
                                          </p:stCondLst>
                                        </p:cTn>
                                        <p:tgtEl>
                                          <p:spTgt spid="46"/>
                                        </p:tgtEl>
                                      </p:cBhvr>
                                      <p:to x="100000" y="95000"/>
                                    </p:animScale>
                                    <p:animScale>
                                      <p:cBhvr>
                                        <p:cTn id="28" dur="166" decel="50000">
                                          <p:stCondLst>
                                            <p:cond delay="1834"/>
                                          </p:stCondLst>
                                        </p:cTn>
                                        <p:tgtEl>
                                          <p:spTgt spid="46"/>
                                        </p:tgtEl>
                                      </p:cBhvr>
                                      <p:to x="100000" y="100000"/>
                                    </p:animScale>
                                  </p:childTnLst>
                                </p:cTn>
                              </p:par>
                              <p:par>
                                <p:cTn id="29" presetID="45"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2000"/>
                                        <p:tgtEl>
                                          <p:spTgt spid="47"/>
                                        </p:tgtEl>
                                      </p:cBhvr>
                                    </p:animEffect>
                                    <p:anim calcmode="lin" valueType="num">
                                      <p:cBhvr>
                                        <p:cTn id="32" dur="2000" fill="hold"/>
                                        <p:tgtEl>
                                          <p:spTgt spid="47"/>
                                        </p:tgtEl>
                                        <p:attrNameLst>
                                          <p:attrName>ppt_w</p:attrName>
                                        </p:attrNameLst>
                                      </p:cBhvr>
                                      <p:tavLst>
                                        <p:tav tm="0" fmla="#ppt_w*sin(2.5*pi*$)">
                                          <p:val>
                                            <p:fltVal val="0"/>
                                          </p:val>
                                        </p:tav>
                                        <p:tav tm="100000">
                                          <p:val>
                                            <p:fltVal val="1"/>
                                          </p:val>
                                        </p:tav>
                                      </p:tavLst>
                                    </p:anim>
                                    <p:anim calcmode="lin" valueType="num">
                                      <p:cBhvr>
                                        <p:cTn id="33" dur="2000" fill="hold"/>
                                        <p:tgtEl>
                                          <p:spTgt spid="47"/>
                                        </p:tgtEl>
                                        <p:attrNameLst>
                                          <p:attrName>ppt_h</p:attrName>
                                        </p:attrNameLst>
                                      </p:cBhvr>
                                      <p:tavLst>
                                        <p:tav tm="0">
                                          <p:val>
                                            <p:strVal val="#ppt_h"/>
                                          </p:val>
                                        </p:tav>
                                        <p:tav tm="100000">
                                          <p:val>
                                            <p:strVal val="#ppt_h"/>
                                          </p:val>
                                        </p:tav>
                                      </p:tavLst>
                                    </p:anim>
                                  </p:childTnLst>
                                </p:cTn>
                              </p:par>
                              <p:par>
                                <p:cTn id="34" presetID="45"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2000"/>
                                        <p:tgtEl>
                                          <p:spTgt spid="48"/>
                                        </p:tgtEl>
                                      </p:cBhvr>
                                    </p:animEffect>
                                    <p:anim calcmode="lin" valueType="num">
                                      <p:cBhvr>
                                        <p:cTn id="37" dur="2000" fill="hold"/>
                                        <p:tgtEl>
                                          <p:spTgt spid="48"/>
                                        </p:tgtEl>
                                        <p:attrNameLst>
                                          <p:attrName>ppt_w</p:attrName>
                                        </p:attrNameLst>
                                      </p:cBhvr>
                                      <p:tavLst>
                                        <p:tav tm="0" fmla="#ppt_w*sin(2.5*pi*$)">
                                          <p:val>
                                            <p:fltVal val="0"/>
                                          </p:val>
                                        </p:tav>
                                        <p:tav tm="100000">
                                          <p:val>
                                            <p:fltVal val="1"/>
                                          </p:val>
                                        </p:tav>
                                      </p:tavLst>
                                    </p:anim>
                                    <p:anim calcmode="lin" valueType="num">
                                      <p:cBhvr>
                                        <p:cTn id="38" dur="2000" fill="hold"/>
                                        <p:tgtEl>
                                          <p:spTgt spid="48"/>
                                        </p:tgtEl>
                                        <p:attrNameLst>
                                          <p:attrName>ppt_h</p:attrName>
                                        </p:attrNameLst>
                                      </p:cBhvr>
                                      <p:tavLst>
                                        <p:tav tm="0">
                                          <p:val>
                                            <p:strVal val="#ppt_h"/>
                                          </p:val>
                                        </p:tav>
                                        <p:tav tm="100000">
                                          <p:val>
                                            <p:strVal val="#ppt_h"/>
                                          </p:val>
                                        </p:tav>
                                      </p:tavLst>
                                    </p:anim>
                                  </p:childTnLst>
                                </p:cTn>
                              </p:par>
                              <p:par>
                                <p:cTn id="39" presetID="45"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2000"/>
                                        <p:tgtEl>
                                          <p:spTgt spid="49"/>
                                        </p:tgtEl>
                                      </p:cBhvr>
                                    </p:animEffect>
                                    <p:anim calcmode="lin" valueType="num">
                                      <p:cBhvr>
                                        <p:cTn id="42" dur="2000" fill="hold"/>
                                        <p:tgtEl>
                                          <p:spTgt spid="49"/>
                                        </p:tgtEl>
                                        <p:attrNameLst>
                                          <p:attrName>ppt_w</p:attrName>
                                        </p:attrNameLst>
                                      </p:cBhvr>
                                      <p:tavLst>
                                        <p:tav tm="0" fmla="#ppt_w*sin(2.5*pi*$)">
                                          <p:val>
                                            <p:fltVal val="0"/>
                                          </p:val>
                                        </p:tav>
                                        <p:tav tm="100000">
                                          <p:val>
                                            <p:fltVal val="1"/>
                                          </p:val>
                                        </p:tav>
                                      </p:tavLst>
                                    </p:anim>
                                    <p:anim calcmode="lin" valueType="num">
                                      <p:cBhvr>
                                        <p:cTn id="43" dur="2000" fill="hold"/>
                                        <p:tgtEl>
                                          <p:spTgt spid="49"/>
                                        </p:tgtEl>
                                        <p:attrNameLst>
                                          <p:attrName>ppt_h</p:attrName>
                                        </p:attrNameLst>
                                      </p:cBhvr>
                                      <p:tavLst>
                                        <p:tav tm="0">
                                          <p:val>
                                            <p:strVal val="#ppt_h"/>
                                          </p:val>
                                        </p:tav>
                                        <p:tav tm="100000">
                                          <p:val>
                                            <p:strVal val="#ppt_h"/>
                                          </p:val>
                                        </p:tav>
                                      </p:tavLst>
                                    </p:anim>
                                  </p:childTnLst>
                                </p:cTn>
                              </p:par>
                              <p:par>
                                <p:cTn id="44" presetID="45" presetClass="entr" presetSubtype="0" fill="hold"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2000"/>
                                        <p:tgtEl>
                                          <p:spTgt spid="50"/>
                                        </p:tgtEl>
                                      </p:cBhvr>
                                    </p:animEffect>
                                    <p:anim calcmode="lin" valueType="num">
                                      <p:cBhvr>
                                        <p:cTn id="47" dur="2000" fill="hold"/>
                                        <p:tgtEl>
                                          <p:spTgt spid="50"/>
                                        </p:tgtEl>
                                        <p:attrNameLst>
                                          <p:attrName>ppt_w</p:attrName>
                                        </p:attrNameLst>
                                      </p:cBhvr>
                                      <p:tavLst>
                                        <p:tav tm="0" fmla="#ppt_w*sin(2.5*pi*$)">
                                          <p:val>
                                            <p:fltVal val="0"/>
                                          </p:val>
                                        </p:tav>
                                        <p:tav tm="100000">
                                          <p:val>
                                            <p:fltVal val="1"/>
                                          </p:val>
                                        </p:tav>
                                      </p:tavLst>
                                    </p:anim>
                                    <p:anim calcmode="lin" valueType="num">
                                      <p:cBhvr>
                                        <p:cTn id="48" dur="2000" fill="hold"/>
                                        <p:tgtEl>
                                          <p:spTgt spid="50"/>
                                        </p:tgtEl>
                                        <p:attrNameLst>
                                          <p:attrName>ppt_h</p:attrName>
                                        </p:attrNameLst>
                                      </p:cBhvr>
                                      <p:tavLst>
                                        <p:tav tm="0">
                                          <p:val>
                                            <p:strVal val="#ppt_h"/>
                                          </p:val>
                                        </p:tav>
                                        <p:tav tm="100000">
                                          <p:val>
                                            <p:strVal val="#ppt_h"/>
                                          </p:val>
                                        </p:tav>
                                      </p:tavLst>
                                    </p:anim>
                                  </p:childTnLst>
                                </p:cTn>
                              </p:par>
                              <p:par>
                                <p:cTn id="49" presetID="45"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2000"/>
                                        <p:tgtEl>
                                          <p:spTgt spid="51"/>
                                        </p:tgtEl>
                                      </p:cBhvr>
                                    </p:animEffect>
                                    <p:anim calcmode="lin" valueType="num">
                                      <p:cBhvr>
                                        <p:cTn id="52" dur="2000" fill="hold"/>
                                        <p:tgtEl>
                                          <p:spTgt spid="51"/>
                                        </p:tgtEl>
                                        <p:attrNameLst>
                                          <p:attrName>ppt_w</p:attrName>
                                        </p:attrNameLst>
                                      </p:cBhvr>
                                      <p:tavLst>
                                        <p:tav tm="0" fmla="#ppt_w*sin(2.5*pi*$)">
                                          <p:val>
                                            <p:fltVal val="0"/>
                                          </p:val>
                                        </p:tav>
                                        <p:tav tm="100000">
                                          <p:val>
                                            <p:fltVal val="1"/>
                                          </p:val>
                                        </p:tav>
                                      </p:tavLst>
                                    </p:anim>
                                    <p:anim calcmode="lin" valueType="num">
                                      <p:cBhvr>
                                        <p:cTn id="53" dur="2000" fill="hold"/>
                                        <p:tgtEl>
                                          <p:spTgt spid="51"/>
                                        </p:tgtEl>
                                        <p:attrNameLst>
                                          <p:attrName>ppt_h</p:attrName>
                                        </p:attrNameLst>
                                      </p:cBhvr>
                                      <p:tavLst>
                                        <p:tav tm="0">
                                          <p:val>
                                            <p:strVal val="#ppt_h"/>
                                          </p:val>
                                        </p:tav>
                                        <p:tav tm="100000">
                                          <p:val>
                                            <p:strVal val="#ppt_h"/>
                                          </p:val>
                                        </p:tav>
                                      </p:tavLst>
                                    </p:anim>
                                  </p:childTnLst>
                                </p:cTn>
                              </p:par>
                              <p:par>
                                <p:cTn id="54" presetID="45" presetClass="entr" presetSubtype="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2000"/>
                                        <p:tgtEl>
                                          <p:spTgt spid="52"/>
                                        </p:tgtEl>
                                      </p:cBhvr>
                                    </p:animEffect>
                                    <p:anim calcmode="lin" valueType="num">
                                      <p:cBhvr>
                                        <p:cTn id="57" dur="2000" fill="hold"/>
                                        <p:tgtEl>
                                          <p:spTgt spid="52"/>
                                        </p:tgtEl>
                                        <p:attrNameLst>
                                          <p:attrName>ppt_w</p:attrName>
                                        </p:attrNameLst>
                                      </p:cBhvr>
                                      <p:tavLst>
                                        <p:tav tm="0" fmla="#ppt_w*sin(2.5*pi*$)">
                                          <p:val>
                                            <p:fltVal val="0"/>
                                          </p:val>
                                        </p:tav>
                                        <p:tav tm="100000">
                                          <p:val>
                                            <p:fltVal val="1"/>
                                          </p:val>
                                        </p:tav>
                                      </p:tavLst>
                                    </p:anim>
                                    <p:anim calcmode="lin" valueType="num">
                                      <p:cBhvr>
                                        <p:cTn id="58" dur="2000" fill="hold"/>
                                        <p:tgtEl>
                                          <p:spTgt spid="52"/>
                                        </p:tgtEl>
                                        <p:attrNameLst>
                                          <p:attrName>ppt_h</p:attrName>
                                        </p:attrNameLst>
                                      </p:cBhvr>
                                      <p:tavLst>
                                        <p:tav tm="0">
                                          <p:val>
                                            <p:strVal val="#ppt_h"/>
                                          </p:val>
                                        </p:tav>
                                        <p:tav tm="100000">
                                          <p:val>
                                            <p:strVal val="#ppt_h"/>
                                          </p:val>
                                        </p:tav>
                                      </p:tavLst>
                                    </p:anim>
                                  </p:childTnLst>
                                </p:cTn>
                              </p:par>
                              <p:par>
                                <p:cTn id="59" presetID="45"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2000"/>
                                        <p:tgtEl>
                                          <p:spTgt spid="53"/>
                                        </p:tgtEl>
                                      </p:cBhvr>
                                    </p:animEffect>
                                    <p:anim calcmode="lin" valueType="num">
                                      <p:cBhvr>
                                        <p:cTn id="62" dur="2000" fill="hold"/>
                                        <p:tgtEl>
                                          <p:spTgt spid="53"/>
                                        </p:tgtEl>
                                        <p:attrNameLst>
                                          <p:attrName>ppt_w</p:attrName>
                                        </p:attrNameLst>
                                      </p:cBhvr>
                                      <p:tavLst>
                                        <p:tav tm="0" fmla="#ppt_w*sin(2.5*pi*$)">
                                          <p:val>
                                            <p:fltVal val="0"/>
                                          </p:val>
                                        </p:tav>
                                        <p:tav tm="100000">
                                          <p:val>
                                            <p:fltVal val="1"/>
                                          </p:val>
                                        </p:tav>
                                      </p:tavLst>
                                    </p:anim>
                                    <p:anim calcmode="lin" valueType="num">
                                      <p:cBhvr>
                                        <p:cTn id="63" dur="2000" fill="hold"/>
                                        <p:tgtEl>
                                          <p:spTgt spid="53"/>
                                        </p:tgtEl>
                                        <p:attrNameLst>
                                          <p:attrName>ppt_h</p:attrName>
                                        </p:attrNameLst>
                                      </p:cBhvr>
                                      <p:tavLst>
                                        <p:tav tm="0">
                                          <p:val>
                                            <p:strVal val="#ppt_h"/>
                                          </p:val>
                                        </p:tav>
                                        <p:tav tm="100000">
                                          <p:val>
                                            <p:strVal val="#ppt_h"/>
                                          </p:val>
                                        </p:tav>
                                      </p:tavLst>
                                    </p:anim>
                                  </p:childTnLst>
                                </p:cTn>
                              </p:par>
                              <p:par>
                                <p:cTn id="64" presetID="45" presetClass="entr" presetSubtype="0"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2000"/>
                                        <p:tgtEl>
                                          <p:spTgt spid="54"/>
                                        </p:tgtEl>
                                      </p:cBhvr>
                                    </p:animEffect>
                                    <p:anim calcmode="lin" valueType="num">
                                      <p:cBhvr>
                                        <p:cTn id="67" dur="2000" fill="hold"/>
                                        <p:tgtEl>
                                          <p:spTgt spid="54"/>
                                        </p:tgtEl>
                                        <p:attrNameLst>
                                          <p:attrName>ppt_w</p:attrName>
                                        </p:attrNameLst>
                                      </p:cBhvr>
                                      <p:tavLst>
                                        <p:tav tm="0" fmla="#ppt_w*sin(2.5*pi*$)">
                                          <p:val>
                                            <p:fltVal val="0"/>
                                          </p:val>
                                        </p:tav>
                                        <p:tav tm="100000">
                                          <p:val>
                                            <p:fltVal val="1"/>
                                          </p:val>
                                        </p:tav>
                                      </p:tavLst>
                                    </p:anim>
                                    <p:anim calcmode="lin" valueType="num">
                                      <p:cBhvr>
                                        <p:cTn id="68" dur="2000" fill="hold"/>
                                        <p:tgtEl>
                                          <p:spTgt spid="54"/>
                                        </p:tgtEl>
                                        <p:attrNameLst>
                                          <p:attrName>ppt_h</p:attrName>
                                        </p:attrNameLst>
                                      </p:cBhvr>
                                      <p:tavLst>
                                        <p:tav tm="0">
                                          <p:val>
                                            <p:strVal val="#ppt_h"/>
                                          </p:val>
                                        </p:tav>
                                        <p:tav tm="100000">
                                          <p:val>
                                            <p:strVal val="#ppt_h"/>
                                          </p:val>
                                        </p:tav>
                                      </p:tavLst>
                                    </p:anim>
                                  </p:childTnLst>
                                </p:cTn>
                              </p:par>
                              <p:par>
                                <p:cTn id="69" presetID="45" presetClass="entr" presetSubtype="0" fill="hold"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2000"/>
                                        <p:tgtEl>
                                          <p:spTgt spid="55"/>
                                        </p:tgtEl>
                                      </p:cBhvr>
                                    </p:animEffect>
                                    <p:anim calcmode="lin" valueType="num">
                                      <p:cBhvr>
                                        <p:cTn id="72" dur="2000" fill="hold"/>
                                        <p:tgtEl>
                                          <p:spTgt spid="55"/>
                                        </p:tgtEl>
                                        <p:attrNameLst>
                                          <p:attrName>ppt_w</p:attrName>
                                        </p:attrNameLst>
                                      </p:cBhvr>
                                      <p:tavLst>
                                        <p:tav tm="0" fmla="#ppt_w*sin(2.5*pi*$)">
                                          <p:val>
                                            <p:fltVal val="0"/>
                                          </p:val>
                                        </p:tav>
                                        <p:tav tm="100000">
                                          <p:val>
                                            <p:fltVal val="1"/>
                                          </p:val>
                                        </p:tav>
                                      </p:tavLst>
                                    </p:anim>
                                    <p:anim calcmode="lin" valueType="num">
                                      <p:cBhvr>
                                        <p:cTn id="73" dur="2000" fill="hold"/>
                                        <p:tgtEl>
                                          <p:spTgt spid="55"/>
                                        </p:tgtEl>
                                        <p:attrNameLst>
                                          <p:attrName>ppt_h</p:attrName>
                                        </p:attrNameLst>
                                      </p:cBhvr>
                                      <p:tavLst>
                                        <p:tav tm="0">
                                          <p:val>
                                            <p:strVal val="#ppt_h"/>
                                          </p:val>
                                        </p:tav>
                                        <p:tav tm="100000">
                                          <p:val>
                                            <p:strVal val="#ppt_h"/>
                                          </p:val>
                                        </p:tav>
                                      </p:tavLst>
                                    </p:anim>
                                  </p:childTnLst>
                                </p:cTn>
                              </p:par>
                              <p:par>
                                <p:cTn id="74" presetID="45" presetClass="entr" presetSubtype="0" fill="hold"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fade">
                                      <p:cBhvr>
                                        <p:cTn id="76" dur="2000"/>
                                        <p:tgtEl>
                                          <p:spTgt spid="56"/>
                                        </p:tgtEl>
                                      </p:cBhvr>
                                    </p:animEffect>
                                    <p:anim calcmode="lin" valueType="num">
                                      <p:cBhvr>
                                        <p:cTn id="77" dur="2000" fill="hold"/>
                                        <p:tgtEl>
                                          <p:spTgt spid="56"/>
                                        </p:tgtEl>
                                        <p:attrNameLst>
                                          <p:attrName>ppt_w</p:attrName>
                                        </p:attrNameLst>
                                      </p:cBhvr>
                                      <p:tavLst>
                                        <p:tav tm="0" fmla="#ppt_w*sin(2.5*pi*$)">
                                          <p:val>
                                            <p:fltVal val="0"/>
                                          </p:val>
                                        </p:tav>
                                        <p:tav tm="100000">
                                          <p:val>
                                            <p:fltVal val="1"/>
                                          </p:val>
                                        </p:tav>
                                      </p:tavLst>
                                    </p:anim>
                                    <p:anim calcmode="lin" valueType="num">
                                      <p:cBhvr>
                                        <p:cTn id="78" dur="2000" fill="hold"/>
                                        <p:tgtEl>
                                          <p:spTgt spid="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886226" y="537002"/>
            <a:ext cx="6515886" cy="523220"/>
          </a:xfrm>
          <a:prstGeom prst="rect">
            <a:avLst/>
          </a:prstGeom>
          <a:noFill/>
          <a:ln w="9525">
            <a:noFill/>
            <a:miter lim="800000"/>
            <a:headEnd/>
            <a:tailEnd/>
          </a:ln>
        </p:spPr>
        <p:txBody>
          <a:bodyPr wrap="none">
            <a:spAutoFit/>
          </a:bodyPr>
          <a:lstStyle/>
          <a:p>
            <a:pPr marL="0" marR="0" lvl="0" indent="0" algn="ctr" defTabSz="865188"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333399"/>
                </a:solidFill>
                <a:effectLst/>
                <a:uLnTx/>
                <a:uFillTx/>
                <a:latin typeface="Times New Roman" pitchFamily="18" charset="0"/>
                <a:ea typeface="+mn-ea"/>
                <a:cs typeface="Angsana New" pitchFamily="18" charset="-34"/>
              </a:rPr>
              <a:t>Optimizing EV System using DACE ADP</a:t>
            </a:r>
          </a:p>
        </p:txBody>
      </p:sp>
      <p:sp>
        <p:nvSpPr>
          <p:cNvPr id="4" name="Rectangle 3"/>
          <p:cNvSpPr txBox="1">
            <a:spLocks noChangeArrowheads="1"/>
          </p:cNvSpPr>
          <p:nvPr/>
        </p:nvSpPr>
        <p:spPr>
          <a:xfrm>
            <a:off x="228600" y="1143000"/>
            <a:ext cx="8512175" cy="4719637"/>
          </a:xfrm>
          <a:prstGeom prst="rect">
            <a:avLst/>
          </a:prstGeom>
        </p:spPr>
        <p:txBody>
          <a:bodyPr>
            <a:normAutofit/>
          </a:bodyPr>
          <a:lstStyle/>
          <a:p>
            <a:pPr marL="0" marR="0" lvl="0" indent="0" algn="l" defTabSz="914400" rtl="0" eaLnBrk="1" fontAlgn="auto" latinLnBrk="0" hangingPunct="1">
              <a:lnSpc>
                <a:spcPct val="100000"/>
              </a:lnSpc>
              <a:spcBef>
                <a:spcPct val="20000"/>
              </a:spcBef>
              <a:spcAft>
                <a:spcPts val="0"/>
              </a:spcAft>
              <a:buClr>
                <a:srgbClr val="5B9BD5"/>
              </a:buClr>
              <a:buSzPct val="70000"/>
              <a:buFontTx/>
              <a:buNone/>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Angsana New" pitchFamily="18" charset="-34"/>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500" b="1" i="0" u="none" strike="noStrike" kern="1200" cap="none" spc="0" normalizeH="0" baseline="-25000" noProof="0" dirty="0">
                <a:ln>
                  <a:noFill/>
                </a:ln>
                <a:solidFill>
                  <a:srgbClr val="333399"/>
                </a:solidFill>
                <a:effectLst/>
                <a:uLnTx/>
                <a:uFillTx/>
                <a:latin typeface="Times New Roman" panose="02020603050405020304" pitchFamily="18" charset="0"/>
                <a:ea typeface="+mn-ea"/>
                <a:cs typeface="Times New Roman" panose="02020603050405020304" pitchFamily="18" charset="0"/>
              </a:rPr>
              <a:t>Ukesh Chawal</a:t>
            </a:r>
          </a:p>
        </p:txBody>
      </p:sp>
      <p:cxnSp>
        <p:nvCxnSpPr>
          <p:cNvPr id="6" name="Straight Connector 5"/>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Rectangle 3"/>
          <p:cNvSpPr txBox="1">
            <a:spLocks noChangeArrowheads="1"/>
          </p:cNvSpPr>
          <p:nvPr/>
        </p:nvSpPr>
        <p:spPr>
          <a:xfrm>
            <a:off x="500432" y="1143000"/>
            <a:ext cx="8730489" cy="856665"/>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
                <a:srgbClr val="5B9BD5"/>
              </a:buClr>
              <a:buSzPct val="70000"/>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Angsana New" pitchFamily="18" charset="-34"/>
              </a:rPr>
              <a:t>Solve the generated MARS equation in a LP Solver  </a:t>
            </a:r>
          </a:p>
          <a:p>
            <a:pPr marL="800100" lvl="1" indent="-342900" fontAlgn="auto">
              <a:spcBef>
                <a:spcPct val="20000"/>
              </a:spcBef>
              <a:spcAft>
                <a:spcPts val="0"/>
              </a:spcAft>
              <a:buClr>
                <a:srgbClr val="5B9BD5"/>
              </a:buClr>
              <a:buSzPct val="70000"/>
              <a:buFont typeface="Wingdings" panose="05000000000000000000" pitchFamily="2" charset="2"/>
              <a:buChar char="v"/>
              <a:defRPr/>
            </a:pPr>
            <a:r>
              <a:rPr lang="en-US" sz="2000" baseline="0" dirty="0">
                <a:solidFill>
                  <a:prstClr val="black"/>
                </a:solidFill>
                <a:latin typeface="Times New Roman" pitchFamily="18" charset="0"/>
              </a:rPr>
              <a:t>Obtain</a:t>
            </a:r>
            <a:r>
              <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Angsana New" pitchFamily="18" charset="-34"/>
              </a:rPr>
              <a:t> the </a:t>
            </a:r>
            <a:r>
              <a:rPr kumimoji="0" lang="en-US" sz="2000" b="0" i="0" u="none" strike="noStrike" kern="1200" cap="none" spc="0" normalizeH="0" baseline="0" noProof="0" dirty="0">
                <a:ln>
                  <a:noFill/>
                </a:ln>
                <a:solidFill>
                  <a:srgbClr val="FF0000"/>
                </a:solidFill>
                <a:effectLst/>
                <a:uLnTx/>
                <a:uFillTx/>
                <a:latin typeface="Times New Roman" pitchFamily="18" charset="0"/>
                <a:ea typeface="+mn-ea"/>
                <a:cs typeface="Angsana New" pitchFamily="18" charset="-34"/>
              </a:rPr>
              <a:t>optimal system design</a:t>
            </a:r>
          </a:p>
          <a:p>
            <a:pPr marL="342900" marR="0" lvl="0" indent="-342900" algn="l" defTabSz="914400" rtl="0" eaLnBrk="1" fontAlgn="auto" latinLnBrk="0" hangingPunct="1">
              <a:lnSpc>
                <a:spcPct val="100000"/>
              </a:lnSpc>
              <a:spcBef>
                <a:spcPct val="20000"/>
              </a:spcBef>
              <a:spcAft>
                <a:spcPts val="0"/>
              </a:spcAft>
              <a:buClr>
                <a:srgbClr val="5B9BD5"/>
              </a:buClr>
              <a:buSzPct val="70000"/>
              <a:buFont typeface="Wingdings" panose="05000000000000000000" pitchFamily="2" charset="2"/>
              <a:buChar char="Ø"/>
              <a:tabLst/>
              <a:defRPr/>
            </a:pPr>
            <a:endPar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Angsana New" pitchFamily="18" charset="-34"/>
            </a:endParaRPr>
          </a:p>
          <a:p>
            <a:pPr marL="342900" marR="0" lvl="0" indent="-342900" algn="l" defTabSz="914400" rtl="0" eaLnBrk="1" fontAlgn="auto" latinLnBrk="0" hangingPunct="1">
              <a:lnSpc>
                <a:spcPct val="100000"/>
              </a:lnSpc>
              <a:spcBef>
                <a:spcPct val="20000"/>
              </a:spcBef>
              <a:spcAft>
                <a:spcPts val="0"/>
              </a:spcAft>
              <a:buClr>
                <a:srgbClr val="5B9BD5"/>
              </a:buClr>
              <a:buSzPct val="70000"/>
              <a:buFont typeface="Wingdings" panose="05000000000000000000" pitchFamily="2" charset="2"/>
              <a:buChar char="Ø"/>
              <a:tabLst/>
              <a:defRPr/>
            </a:pPr>
            <a:endPar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Angsana New" pitchFamily="18" charset="-34"/>
            </a:endParaRPr>
          </a:p>
          <a:p>
            <a:pPr marL="0" marR="0" lvl="0" indent="0" algn="l" defTabSz="914400" rtl="0" eaLnBrk="1" fontAlgn="auto" latinLnBrk="0" hangingPunct="1">
              <a:lnSpc>
                <a:spcPct val="100000"/>
              </a:lnSpc>
              <a:spcBef>
                <a:spcPct val="20000"/>
              </a:spcBef>
              <a:spcAft>
                <a:spcPts val="0"/>
              </a:spcAft>
              <a:buClr>
                <a:srgbClr val="5B9BD5"/>
              </a:buClr>
              <a:buSzPct val="70000"/>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Angsana New" pitchFamily="18" charset="-34"/>
            </a:endParaRPr>
          </a:p>
        </p:txBody>
      </p:sp>
      <p:sp>
        <p:nvSpPr>
          <p:cNvPr id="9"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marL="0" marR="0" lvl="0" indent="0" algn="r" defTabSz="865188" rtl="0" eaLnBrk="0" fontAlgn="base" latinLnBrk="0" hangingPunct="0">
              <a:lnSpc>
                <a:spcPct val="100000"/>
              </a:lnSpc>
              <a:spcBef>
                <a:spcPct val="0"/>
              </a:spcBef>
              <a:spcAft>
                <a:spcPct val="0"/>
              </a:spcAft>
              <a:buClrTx/>
              <a:buSzTx/>
              <a:buFontTx/>
              <a:buNone/>
              <a:tabLst/>
              <a:defRPr/>
            </a:pPr>
            <a:fld id="{14E8B44D-4D02-4B3A-8F00-300F28DADD3A}" type="slidenum">
              <a:rPr kumimoji="0" lang="en-US" sz="1700" b="0" i="0" u="none" strike="noStrike" kern="1200" cap="none" spc="0" normalizeH="0" baseline="0" noProof="0" smtClean="0">
                <a:ln>
                  <a:noFill/>
                </a:ln>
                <a:solidFill>
                  <a:srgbClr val="0000CC"/>
                </a:solidFill>
                <a:effectLst/>
                <a:uLnTx/>
                <a:uFillTx/>
                <a:latin typeface="Times New Roman" pitchFamily="18" charset="0"/>
                <a:ea typeface="+mn-ea"/>
                <a:cs typeface="Angsana New" pitchFamily="18" charset="-34"/>
              </a:rPr>
              <a:pPr marL="0" marR="0" lvl="0" indent="0" algn="r" defTabSz="865188" rtl="0" eaLnBrk="0" fontAlgn="base" latinLnBrk="0" hangingPunct="0">
                <a:lnSpc>
                  <a:spcPct val="100000"/>
                </a:lnSpc>
                <a:spcBef>
                  <a:spcPct val="0"/>
                </a:spcBef>
                <a:spcAft>
                  <a:spcPct val="0"/>
                </a:spcAft>
                <a:buClrTx/>
                <a:buSzTx/>
                <a:buFontTx/>
                <a:buNone/>
                <a:tabLst/>
                <a:defRPr/>
              </a:pPr>
              <a:t>40</a:t>
            </a:fld>
            <a:endParaRPr kumimoji="0" lang="en-US" sz="1700" b="0" i="0" u="none" strike="noStrike" kern="1200" cap="none" spc="0" normalizeH="0" baseline="0" noProof="0" dirty="0">
              <a:ln>
                <a:noFill/>
              </a:ln>
              <a:solidFill>
                <a:srgbClr val="0000CC"/>
              </a:solidFill>
              <a:effectLst/>
              <a:uLnTx/>
              <a:uFillTx/>
              <a:latin typeface="Times New Roman" pitchFamily="18" charset="0"/>
              <a:ea typeface="+mn-ea"/>
              <a:cs typeface="Angsana New" pitchFamily="18" charset="-34"/>
            </a:endParaRPr>
          </a:p>
        </p:txBody>
      </p:sp>
      <p:pic>
        <p:nvPicPr>
          <p:cNvPr id="14" name="Picture 13">
            <a:extLst>
              <a:ext uri="{FF2B5EF4-FFF2-40B4-BE49-F238E27FC236}">
                <a16:creationId xmlns:a16="http://schemas.microsoft.com/office/drawing/2014/main" id="{156127AF-1765-40AB-8A2E-DF2F9C736F89}"/>
              </a:ext>
            </a:extLst>
          </p:cNvPr>
          <p:cNvPicPr>
            <a:picLocks noChangeAspect="1"/>
          </p:cNvPicPr>
          <p:nvPr/>
        </p:nvPicPr>
        <p:blipFill>
          <a:blip r:embed="rId3"/>
          <a:stretch>
            <a:fillRect/>
          </a:stretch>
        </p:blipFill>
        <p:spPr>
          <a:xfrm>
            <a:off x="674913" y="1999665"/>
            <a:ext cx="11669487" cy="1301033"/>
          </a:xfrm>
          <a:prstGeom prst="rect">
            <a:avLst/>
          </a:prstGeom>
        </p:spPr>
      </p:pic>
      <p:sp>
        <p:nvSpPr>
          <p:cNvPr id="17" name="Rectangle 3">
            <a:extLst>
              <a:ext uri="{FF2B5EF4-FFF2-40B4-BE49-F238E27FC236}">
                <a16:creationId xmlns:a16="http://schemas.microsoft.com/office/drawing/2014/main" id="{22210B6D-E5E6-440C-92E7-EDCEEA52DDFD}"/>
              </a:ext>
            </a:extLst>
          </p:cNvPr>
          <p:cNvSpPr txBox="1">
            <a:spLocks noChangeArrowheads="1"/>
          </p:cNvSpPr>
          <p:nvPr/>
        </p:nvSpPr>
        <p:spPr>
          <a:xfrm>
            <a:off x="504443" y="3087358"/>
            <a:ext cx="8730489" cy="2018042"/>
          </a:xfrm>
          <a:prstGeom prst="rect">
            <a:avLst/>
          </a:prstGeom>
        </p:spPr>
        <p:txBody>
          <a:bodyPr>
            <a:normAutofit fontScale="92500"/>
          </a:bodyPr>
          <a:lstStyle/>
          <a:p>
            <a:pPr marL="342900" marR="0" lvl="0" indent="-342900" algn="l" defTabSz="914400" rtl="0" eaLnBrk="1" fontAlgn="auto" latinLnBrk="0" hangingPunct="1">
              <a:lnSpc>
                <a:spcPct val="100000"/>
              </a:lnSpc>
              <a:spcBef>
                <a:spcPct val="20000"/>
              </a:spcBef>
              <a:spcAft>
                <a:spcPts val="0"/>
              </a:spcAft>
              <a:buClr>
                <a:srgbClr val="5B9BD5"/>
              </a:buClr>
              <a:buSzPct val="70000"/>
              <a:buFont typeface="Wingdings" panose="05000000000000000000" pitchFamily="2" charset="2"/>
              <a:buChar char="Ø"/>
              <a:tabLst/>
              <a:defRPr/>
            </a:pPr>
            <a:endPar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Angsana New" pitchFamily="18" charset="-34"/>
            </a:endParaRPr>
          </a:p>
          <a:p>
            <a:pPr marL="342900" marR="0" lvl="0" indent="-342900" algn="l" defTabSz="914400" rtl="0" eaLnBrk="1" fontAlgn="auto" latinLnBrk="0" hangingPunct="1">
              <a:lnSpc>
                <a:spcPct val="100000"/>
              </a:lnSpc>
              <a:spcBef>
                <a:spcPct val="20000"/>
              </a:spcBef>
              <a:spcAft>
                <a:spcPts val="0"/>
              </a:spcAft>
              <a:buClr>
                <a:srgbClr val="5B9BD5"/>
              </a:buClr>
              <a:buSzPct val="70000"/>
              <a:buFont typeface="Wingdings" panose="05000000000000000000" pitchFamily="2" charset="2"/>
              <a:buChar char="Ø"/>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Angsana New" pitchFamily="18" charset="-34"/>
              </a:rPr>
              <a:t>The obtained system design are then substituted in the control problem equation (</a:t>
            </a:r>
            <a:r>
              <a:rPr kumimoji="0" lang="en-US" sz="2200" b="0" i="0" u="none" strike="noStrike" kern="1200" cap="none" spc="0" normalizeH="0" baseline="0" noProof="0" dirty="0">
                <a:ln>
                  <a:noFill/>
                </a:ln>
                <a:solidFill>
                  <a:schemeClr val="accent1">
                    <a:lumMod val="75000"/>
                  </a:schemeClr>
                </a:solidFill>
                <a:effectLst/>
                <a:uLnTx/>
                <a:uFillTx/>
                <a:latin typeface="Times New Roman" pitchFamily="18" charset="0"/>
                <a:ea typeface="+mn-ea"/>
                <a:cs typeface="Angsana New" pitchFamily="18" charset="-34"/>
              </a:rPr>
              <a:t>Step 2 of DACE steps</a:t>
            </a: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Angsana New" pitchFamily="18" charset="-34"/>
              </a:rPr>
              <a:t>) to generate the true revenue (                        ).</a:t>
            </a:r>
          </a:p>
          <a:p>
            <a:pPr marL="342900" marR="0" lvl="0" indent="-342900" algn="l" defTabSz="914400" rtl="0" eaLnBrk="1" fontAlgn="auto" latinLnBrk="0" hangingPunct="1">
              <a:lnSpc>
                <a:spcPct val="100000"/>
              </a:lnSpc>
              <a:spcBef>
                <a:spcPct val="20000"/>
              </a:spcBef>
              <a:spcAft>
                <a:spcPts val="0"/>
              </a:spcAft>
              <a:buClr>
                <a:srgbClr val="5B9BD5"/>
              </a:buClr>
              <a:buSzPct val="70000"/>
              <a:buFont typeface="Wingdings" panose="05000000000000000000" pitchFamily="2" charset="2"/>
              <a:buChar char="Ø"/>
              <a:tabLst/>
              <a:defRPr/>
            </a:pPr>
            <a:endPar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Angsana New" pitchFamily="18" charset="-34"/>
            </a:endParaRPr>
          </a:p>
          <a:p>
            <a:pPr marL="342900" marR="0" lvl="0" indent="-342900" algn="l" defTabSz="914400" rtl="0" eaLnBrk="1" fontAlgn="auto" latinLnBrk="0" hangingPunct="1">
              <a:lnSpc>
                <a:spcPct val="100000"/>
              </a:lnSpc>
              <a:spcBef>
                <a:spcPct val="20000"/>
              </a:spcBef>
              <a:spcAft>
                <a:spcPts val="0"/>
              </a:spcAft>
              <a:buClr>
                <a:srgbClr val="5B9BD5"/>
              </a:buClr>
              <a:buSzPct val="70000"/>
              <a:buFont typeface="Wingdings" panose="05000000000000000000" pitchFamily="2" charset="2"/>
              <a:buChar char="Ø"/>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Angsana New" pitchFamily="18" charset="-34"/>
              </a:rPr>
              <a:t>The </a:t>
            </a:r>
            <a:r>
              <a:rPr kumimoji="0" lang="en-US" sz="2200" b="0" i="0" u="none" strike="noStrike" kern="1200" cap="none" spc="0" normalizeH="0" baseline="0" noProof="0" dirty="0">
                <a:ln>
                  <a:noFill/>
                </a:ln>
                <a:solidFill>
                  <a:srgbClr val="FF0000"/>
                </a:solidFill>
                <a:effectLst/>
                <a:uLnTx/>
                <a:uFillTx/>
                <a:latin typeface="Times New Roman" pitchFamily="18" charset="0"/>
                <a:ea typeface="+mn-ea"/>
                <a:cs typeface="Angsana New" pitchFamily="18" charset="-34"/>
              </a:rPr>
              <a:t>true profit </a:t>
            </a: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Angsana New" pitchFamily="18" charset="-34"/>
              </a:rPr>
              <a:t>is </a:t>
            </a:r>
            <a:r>
              <a:rPr lang="en-US" sz="2200" baseline="0" dirty="0">
                <a:solidFill>
                  <a:prstClr val="black"/>
                </a:solidFill>
                <a:latin typeface="Times New Roman" pitchFamily="18" charset="0"/>
              </a:rPr>
              <a:t>then </a:t>
            </a: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Angsana New" pitchFamily="18" charset="-34"/>
              </a:rPr>
              <a:t>calculated by subtracting the cost component</a:t>
            </a:r>
            <a:endPar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Angsana New" pitchFamily="18" charset="-34"/>
            </a:endParaRPr>
          </a:p>
          <a:p>
            <a:pPr marL="342900" marR="0" lvl="0" indent="-342900" algn="l" defTabSz="914400" rtl="0" eaLnBrk="1" fontAlgn="auto" latinLnBrk="0" hangingPunct="1">
              <a:lnSpc>
                <a:spcPct val="100000"/>
              </a:lnSpc>
              <a:spcBef>
                <a:spcPct val="20000"/>
              </a:spcBef>
              <a:spcAft>
                <a:spcPts val="0"/>
              </a:spcAft>
              <a:buClr>
                <a:srgbClr val="5B9BD5"/>
              </a:buClr>
              <a:buSzPct val="70000"/>
              <a:buFont typeface="Wingdings" panose="05000000000000000000" pitchFamily="2" charset="2"/>
              <a:buChar char="Ø"/>
              <a:tabLst/>
              <a:defRPr/>
            </a:pPr>
            <a:endPar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Angsana New" pitchFamily="18" charset="-34"/>
            </a:endParaRPr>
          </a:p>
          <a:p>
            <a:pPr marL="0" marR="0" lvl="0" indent="0" algn="l" defTabSz="914400" rtl="0" eaLnBrk="1" fontAlgn="auto" latinLnBrk="0" hangingPunct="1">
              <a:lnSpc>
                <a:spcPct val="100000"/>
              </a:lnSpc>
              <a:spcBef>
                <a:spcPct val="20000"/>
              </a:spcBef>
              <a:spcAft>
                <a:spcPts val="0"/>
              </a:spcAft>
              <a:buClr>
                <a:srgbClr val="5B9BD5"/>
              </a:buClr>
              <a:buSzPct val="70000"/>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Angsana New" pitchFamily="18" charset="-34"/>
            </a:endParaRPr>
          </a:p>
        </p:txBody>
      </p:sp>
      <p:pic>
        <p:nvPicPr>
          <p:cNvPr id="16" name="Picture 15">
            <a:extLst>
              <a:ext uri="{FF2B5EF4-FFF2-40B4-BE49-F238E27FC236}">
                <a16:creationId xmlns:a16="http://schemas.microsoft.com/office/drawing/2014/main" id="{BCD45BED-9884-427B-902B-E4A422238E79}"/>
              </a:ext>
            </a:extLst>
          </p:cNvPr>
          <p:cNvPicPr>
            <a:picLocks noChangeAspect="1"/>
          </p:cNvPicPr>
          <p:nvPr/>
        </p:nvPicPr>
        <p:blipFill>
          <a:blip r:embed="rId4"/>
          <a:stretch>
            <a:fillRect/>
          </a:stretch>
        </p:blipFill>
        <p:spPr>
          <a:xfrm>
            <a:off x="674911" y="5023891"/>
            <a:ext cx="11669487" cy="691109"/>
          </a:xfrm>
          <a:prstGeom prst="rect">
            <a:avLst/>
          </a:prstGeom>
        </p:spPr>
      </p:pic>
      <p:pic>
        <p:nvPicPr>
          <p:cNvPr id="19" name="Picture 18">
            <a:extLst>
              <a:ext uri="{FF2B5EF4-FFF2-40B4-BE49-F238E27FC236}">
                <a16:creationId xmlns:a16="http://schemas.microsoft.com/office/drawing/2014/main" id="{FBF56570-43F5-470A-847B-B9E61290C90C}"/>
              </a:ext>
            </a:extLst>
          </p:cNvPr>
          <p:cNvPicPr>
            <a:picLocks noChangeAspect="1"/>
          </p:cNvPicPr>
          <p:nvPr/>
        </p:nvPicPr>
        <p:blipFill>
          <a:blip r:embed="rId5"/>
          <a:stretch>
            <a:fillRect/>
          </a:stretch>
        </p:blipFill>
        <p:spPr>
          <a:xfrm>
            <a:off x="2971800" y="3804603"/>
            <a:ext cx="8382000" cy="609688"/>
          </a:xfrm>
          <a:prstGeom prst="rect">
            <a:avLst/>
          </a:prstGeom>
        </p:spPr>
      </p:pic>
      <p:cxnSp>
        <p:nvCxnSpPr>
          <p:cNvPr id="15" name="Straight Connector 14">
            <a:extLst>
              <a:ext uri="{FF2B5EF4-FFF2-40B4-BE49-F238E27FC236}">
                <a16:creationId xmlns:a16="http://schemas.microsoft.com/office/drawing/2014/main" id="{9597102E-0A79-4E46-89C3-7EAA5C75EE7F}"/>
              </a:ext>
            </a:extLst>
          </p:cNvPr>
          <p:cNvCxnSpPr/>
          <p:nvPr/>
        </p:nvCxnSpPr>
        <p:spPr bwMode="auto">
          <a:xfrm>
            <a:off x="674911" y="2438400"/>
            <a:ext cx="12954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6CB1A00E-2CC4-4115-A646-089BEB2898B0}"/>
              </a:ext>
            </a:extLst>
          </p:cNvPr>
          <p:cNvCxnSpPr>
            <a:cxnSpLocks/>
          </p:cNvCxnSpPr>
          <p:nvPr/>
        </p:nvCxnSpPr>
        <p:spPr bwMode="auto">
          <a:xfrm>
            <a:off x="674911" y="5486400"/>
            <a:ext cx="1915889"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74198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6"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strips(downRight)">
                                      <p:cBhvr>
                                        <p:cTn id="13" dur="1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par>
                                <p:cTn id="22" presetID="22" presetClass="entr" presetSubtype="4"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par>
                                <p:cTn id="25" presetID="18" presetClass="entr" presetSubtype="6"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strips(downRight)">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53142" y="529389"/>
            <a:ext cx="7277954"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Optimizing System Design using DACE MILP</a:t>
            </a:r>
          </a:p>
        </p:txBody>
      </p:sp>
      <p:sp>
        <p:nvSpPr>
          <p:cNvPr id="4" name="Rectangle 3"/>
          <p:cNvSpPr txBox="1">
            <a:spLocks noChangeArrowheads="1"/>
          </p:cNvSpPr>
          <p:nvPr/>
        </p:nvSpPr>
        <p:spPr>
          <a:xfrm>
            <a:off x="228600" y="1143000"/>
            <a:ext cx="85121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Rectangle 3"/>
          <p:cNvSpPr txBox="1">
            <a:spLocks noChangeArrowheads="1"/>
          </p:cNvSpPr>
          <p:nvPr/>
        </p:nvSpPr>
        <p:spPr>
          <a:xfrm>
            <a:off x="432422" y="1179094"/>
            <a:ext cx="8730489" cy="856665"/>
          </a:xfrm>
          <a:prstGeom prst="rect">
            <a:avLst/>
          </a:prstGeom>
        </p:spPr>
        <p:txBody>
          <a:bodyPr>
            <a:normAutofit/>
          </a:bodyPr>
          <a:lstStyle/>
          <a:p>
            <a:pPr marL="342900" lvl="0" indent="-342900" fontAlgn="auto">
              <a:spcBef>
                <a:spcPct val="20000"/>
              </a:spcBef>
              <a:spcAft>
                <a:spcPts val="0"/>
              </a:spcAft>
              <a:buClr>
                <a:srgbClr val="5B9BD5"/>
              </a:buClr>
              <a:buSzPct val="70000"/>
              <a:buFont typeface="Wingdings" panose="05000000000000000000" pitchFamily="2" charset="2"/>
              <a:buChar char="Ø"/>
              <a:defRPr/>
            </a:pPr>
            <a:r>
              <a:rPr lang="en-US" sz="2000" baseline="0" dirty="0">
                <a:solidFill>
                  <a:prstClr val="black"/>
                </a:solidFill>
                <a:latin typeface="Times New Roman" pitchFamily="18" charset="0"/>
              </a:rPr>
              <a:t>Solve the generated MARS equation in a LP Solver  </a:t>
            </a:r>
          </a:p>
          <a:p>
            <a:pPr marL="800100" lvl="1" indent="-342900" fontAlgn="auto">
              <a:spcBef>
                <a:spcPct val="20000"/>
              </a:spcBef>
              <a:spcAft>
                <a:spcPts val="0"/>
              </a:spcAft>
              <a:buClr>
                <a:srgbClr val="5B9BD5"/>
              </a:buClr>
              <a:buSzPct val="70000"/>
              <a:buFont typeface="Wingdings" panose="05000000000000000000" pitchFamily="2" charset="2"/>
              <a:buChar char="v"/>
              <a:defRPr/>
            </a:pPr>
            <a:r>
              <a:rPr lang="en-US" sz="2000" baseline="0" dirty="0">
                <a:solidFill>
                  <a:prstClr val="black"/>
                </a:solidFill>
                <a:latin typeface="Times New Roman" pitchFamily="18" charset="0"/>
              </a:rPr>
              <a:t>Obtain the </a:t>
            </a:r>
            <a:r>
              <a:rPr lang="en-US" sz="2000" baseline="0" dirty="0">
                <a:solidFill>
                  <a:srgbClr val="FF0000"/>
                </a:solidFill>
                <a:latin typeface="Times New Roman" pitchFamily="18" charset="0"/>
              </a:rPr>
              <a:t>optimal system design</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fontAlgn="auto">
              <a:spcBef>
                <a:spcPct val="20000"/>
              </a:spcBef>
              <a:spcAft>
                <a:spcPts val="0"/>
              </a:spcAft>
              <a:buClr>
                <a:schemeClr val="accent1"/>
              </a:buClr>
              <a:buSzPct val="70000"/>
              <a:defRPr/>
            </a:pPr>
            <a:endParaRPr lang="en-US" sz="2200" baseline="0" dirty="0">
              <a:solidFill>
                <a:schemeClr val="tx1"/>
              </a:solidFill>
              <a:latin typeface="Times New Roman" pitchFamily="18" charset="0"/>
              <a:cs typeface="+mn-cs"/>
            </a:endParaRPr>
          </a:p>
        </p:txBody>
      </p:sp>
      <p:sp>
        <p:nvSpPr>
          <p:cNvPr id="9"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14E8B44D-4D02-4B3A-8F00-300F28DADD3A}" type="slidenum">
              <a:rPr lang="en-US" sz="1700" baseline="0" smtClean="0">
                <a:solidFill>
                  <a:srgbClr val="0000CC"/>
                </a:solidFill>
                <a:latin typeface="Times New Roman" pitchFamily="18" charset="0"/>
              </a:rPr>
              <a:t>41</a:t>
            </a:fld>
            <a:endParaRPr lang="en-US" sz="1700" baseline="0" dirty="0">
              <a:solidFill>
                <a:srgbClr val="0000CC"/>
              </a:solidFill>
              <a:latin typeface="Times New Roman" pitchFamily="18" charset="0"/>
            </a:endParaRPr>
          </a:p>
        </p:txBody>
      </p:sp>
      <p:sp>
        <p:nvSpPr>
          <p:cNvPr id="17" name="Rectangle 3">
            <a:extLst>
              <a:ext uri="{FF2B5EF4-FFF2-40B4-BE49-F238E27FC236}">
                <a16:creationId xmlns:a16="http://schemas.microsoft.com/office/drawing/2014/main" id="{22210B6D-E5E6-440C-92E7-EDCEEA52DDFD}"/>
              </a:ext>
            </a:extLst>
          </p:cNvPr>
          <p:cNvSpPr txBox="1">
            <a:spLocks noChangeArrowheads="1"/>
          </p:cNvSpPr>
          <p:nvPr/>
        </p:nvSpPr>
        <p:spPr>
          <a:xfrm>
            <a:off x="428411" y="3257592"/>
            <a:ext cx="8730489" cy="1618577"/>
          </a:xfrm>
          <a:prstGeom prst="rect">
            <a:avLst/>
          </a:prstGeom>
        </p:spPr>
        <p:txBody>
          <a:bodyPr>
            <a:normAutofit fontScale="92500"/>
          </a:bodyPr>
          <a:lstStyle/>
          <a:p>
            <a:pPr marL="342900" lvl="0" indent="-342900" fontAlgn="auto">
              <a:spcBef>
                <a:spcPct val="20000"/>
              </a:spcBef>
              <a:spcAft>
                <a:spcPts val="0"/>
              </a:spcAft>
              <a:buClr>
                <a:srgbClr val="5B9BD5"/>
              </a:buClr>
              <a:buSzPct val="70000"/>
              <a:buFont typeface="Wingdings" panose="05000000000000000000" pitchFamily="2" charset="2"/>
              <a:buChar char="Ø"/>
              <a:defRPr/>
            </a:pPr>
            <a:r>
              <a:rPr lang="en-US" sz="2200" baseline="0" dirty="0">
                <a:solidFill>
                  <a:prstClr val="black"/>
                </a:solidFill>
                <a:latin typeface="Times New Roman" pitchFamily="18" charset="0"/>
              </a:rPr>
              <a:t>The obtained system design are then substituted in the control problem equation (</a:t>
            </a:r>
            <a:r>
              <a:rPr lang="en-US" sz="2200" baseline="0" dirty="0">
                <a:solidFill>
                  <a:schemeClr val="accent1">
                    <a:lumMod val="75000"/>
                  </a:schemeClr>
                </a:solidFill>
                <a:latin typeface="Times New Roman" pitchFamily="18" charset="0"/>
              </a:rPr>
              <a:t>Step 2 of DACE steps</a:t>
            </a:r>
            <a:r>
              <a:rPr lang="en-US" sz="2200" baseline="0" dirty="0">
                <a:solidFill>
                  <a:prstClr val="black"/>
                </a:solidFill>
                <a:latin typeface="Times New Roman" pitchFamily="18" charset="0"/>
              </a:rPr>
              <a:t>) to generate the true revenue (                        ).</a:t>
            </a:r>
          </a:p>
          <a:p>
            <a:pPr marL="342900" lvl="0" indent="-342900" fontAlgn="auto">
              <a:spcBef>
                <a:spcPct val="20000"/>
              </a:spcBef>
              <a:spcAft>
                <a:spcPts val="0"/>
              </a:spcAft>
              <a:buClr>
                <a:srgbClr val="5B9BD5"/>
              </a:buClr>
              <a:buSzPct val="70000"/>
              <a:buFont typeface="Wingdings" panose="05000000000000000000" pitchFamily="2" charset="2"/>
              <a:buChar char="Ø"/>
              <a:defRPr/>
            </a:pPr>
            <a:endParaRPr lang="en-US" sz="2200" baseline="0" dirty="0">
              <a:solidFill>
                <a:prstClr val="black"/>
              </a:solidFill>
              <a:latin typeface="Times New Roman" pitchFamily="18" charset="0"/>
            </a:endParaRPr>
          </a:p>
          <a:p>
            <a:pPr marL="342900" lvl="0" indent="-342900" fontAlgn="auto">
              <a:spcBef>
                <a:spcPct val="20000"/>
              </a:spcBef>
              <a:spcAft>
                <a:spcPts val="0"/>
              </a:spcAft>
              <a:buClr>
                <a:srgbClr val="5B9BD5"/>
              </a:buClr>
              <a:buSzPct val="70000"/>
              <a:buFont typeface="Wingdings" panose="05000000000000000000" pitchFamily="2" charset="2"/>
              <a:buChar char="Ø"/>
              <a:defRPr/>
            </a:pPr>
            <a:r>
              <a:rPr lang="en-US" sz="2200" baseline="0" dirty="0">
                <a:solidFill>
                  <a:prstClr val="black"/>
                </a:solidFill>
                <a:latin typeface="Times New Roman" pitchFamily="18" charset="0"/>
              </a:rPr>
              <a:t>The </a:t>
            </a:r>
            <a:r>
              <a:rPr lang="en-US" sz="2200" baseline="0" dirty="0">
                <a:solidFill>
                  <a:srgbClr val="FF0000"/>
                </a:solidFill>
                <a:latin typeface="Times New Roman" pitchFamily="18" charset="0"/>
              </a:rPr>
              <a:t>true profit </a:t>
            </a:r>
            <a:r>
              <a:rPr lang="en-US" sz="2200" baseline="0" dirty="0">
                <a:solidFill>
                  <a:prstClr val="black"/>
                </a:solidFill>
                <a:latin typeface="Times New Roman" pitchFamily="18" charset="0"/>
              </a:rPr>
              <a:t>is then calculated by subtracting the cost component</a:t>
            </a:r>
            <a:endParaRPr lang="en-US" sz="2000" baseline="0" dirty="0">
              <a:solidFill>
                <a:prstClr val="black"/>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000" baseline="0" dirty="0">
              <a:solidFill>
                <a:schemeClr val="tx1"/>
              </a:solidFill>
              <a:latin typeface="Times New Roman" pitchFamily="18" charset="0"/>
            </a:endParaRPr>
          </a:p>
          <a:p>
            <a:pPr fontAlgn="auto">
              <a:spcBef>
                <a:spcPct val="20000"/>
              </a:spcBef>
              <a:spcAft>
                <a:spcPts val="0"/>
              </a:spcAft>
              <a:buClr>
                <a:schemeClr val="accent1"/>
              </a:buClr>
              <a:buSzPct val="70000"/>
              <a:defRPr/>
            </a:pPr>
            <a:endParaRPr lang="en-US" sz="2200" baseline="0" dirty="0">
              <a:solidFill>
                <a:schemeClr val="tx1"/>
              </a:solidFill>
              <a:latin typeface="Times New Roman" pitchFamily="18" charset="0"/>
              <a:cs typeface="+mn-cs"/>
            </a:endParaRPr>
          </a:p>
        </p:txBody>
      </p:sp>
      <p:pic>
        <p:nvPicPr>
          <p:cNvPr id="5" name="Picture 4"/>
          <p:cNvPicPr>
            <a:picLocks noChangeAspect="1"/>
          </p:cNvPicPr>
          <p:nvPr/>
        </p:nvPicPr>
        <p:blipFill>
          <a:blip r:embed="rId3"/>
          <a:stretch>
            <a:fillRect/>
          </a:stretch>
        </p:blipFill>
        <p:spPr>
          <a:xfrm>
            <a:off x="653142" y="1935392"/>
            <a:ext cx="11081658" cy="1247120"/>
          </a:xfrm>
          <a:prstGeom prst="rect">
            <a:avLst/>
          </a:prstGeom>
        </p:spPr>
      </p:pic>
      <p:pic>
        <p:nvPicPr>
          <p:cNvPr id="12" name="Picture 11"/>
          <p:cNvPicPr>
            <a:picLocks noChangeAspect="1"/>
          </p:cNvPicPr>
          <p:nvPr/>
        </p:nvPicPr>
        <p:blipFill>
          <a:blip r:embed="rId4"/>
          <a:stretch>
            <a:fillRect/>
          </a:stretch>
        </p:blipFill>
        <p:spPr>
          <a:xfrm>
            <a:off x="381001" y="5127036"/>
            <a:ext cx="12039599" cy="725910"/>
          </a:xfrm>
          <a:prstGeom prst="rect">
            <a:avLst/>
          </a:prstGeom>
        </p:spPr>
      </p:pic>
      <p:pic>
        <p:nvPicPr>
          <p:cNvPr id="16" name="Picture 15"/>
          <p:cNvPicPr>
            <a:picLocks noChangeAspect="1"/>
          </p:cNvPicPr>
          <p:nvPr/>
        </p:nvPicPr>
        <p:blipFill>
          <a:blip r:embed="rId5"/>
          <a:stretch>
            <a:fillRect/>
          </a:stretch>
        </p:blipFill>
        <p:spPr>
          <a:xfrm>
            <a:off x="2360617" y="3616731"/>
            <a:ext cx="9597188" cy="538105"/>
          </a:xfrm>
          <a:prstGeom prst="rect">
            <a:avLst/>
          </a:prstGeom>
        </p:spPr>
      </p:pic>
      <p:cxnSp>
        <p:nvCxnSpPr>
          <p:cNvPr id="13" name="Straight Connector 12">
            <a:extLst>
              <a:ext uri="{FF2B5EF4-FFF2-40B4-BE49-F238E27FC236}">
                <a16:creationId xmlns:a16="http://schemas.microsoft.com/office/drawing/2014/main" id="{F2579FBC-338A-4A13-82EA-BA00AF41E7BB}"/>
              </a:ext>
            </a:extLst>
          </p:cNvPr>
          <p:cNvCxnSpPr/>
          <p:nvPr/>
        </p:nvCxnSpPr>
        <p:spPr bwMode="auto">
          <a:xfrm>
            <a:off x="653142" y="2362200"/>
            <a:ext cx="12954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7842C022-B121-48EC-868D-BD7C922772C4}"/>
              </a:ext>
            </a:extLst>
          </p:cNvPr>
          <p:cNvCxnSpPr>
            <a:cxnSpLocks/>
          </p:cNvCxnSpPr>
          <p:nvPr/>
        </p:nvCxnSpPr>
        <p:spPr bwMode="auto">
          <a:xfrm>
            <a:off x="381001" y="5562600"/>
            <a:ext cx="1915889"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22613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childTnLst>
                                </p:cTn>
                              </p:par>
                              <p:par>
                                <p:cTn id="13" presetID="50" presetClass="entr" presetSubtype="0" decel="10000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1000" fill="hold"/>
                                        <p:tgtEl>
                                          <p:spTgt spid="16"/>
                                        </p:tgtEl>
                                        <p:attrNameLst>
                                          <p:attrName>ppt_w</p:attrName>
                                        </p:attrNameLst>
                                      </p:cBhvr>
                                      <p:tavLst>
                                        <p:tav tm="0">
                                          <p:val>
                                            <p:strVal val="#ppt_w+.3"/>
                                          </p:val>
                                        </p:tav>
                                        <p:tav tm="100000">
                                          <p:val>
                                            <p:strVal val="#ppt_w"/>
                                          </p:val>
                                        </p:tav>
                                      </p:tavLst>
                                    </p:anim>
                                    <p:anim calcmode="lin" valueType="num">
                                      <p:cBhvr>
                                        <p:cTn id="16" dur="1000" fill="hold"/>
                                        <p:tgtEl>
                                          <p:spTgt spid="16"/>
                                        </p:tgtEl>
                                        <p:attrNameLst>
                                          <p:attrName>ppt_h</p:attrName>
                                        </p:attrNameLst>
                                      </p:cBhvr>
                                      <p:tavLst>
                                        <p:tav tm="0">
                                          <p:val>
                                            <p:strVal val="#ppt_h"/>
                                          </p:val>
                                        </p:tav>
                                        <p:tav tm="100000">
                                          <p:val>
                                            <p:strVal val="#ppt_h"/>
                                          </p:val>
                                        </p:tav>
                                      </p:tavLst>
                                    </p:anim>
                                    <p:animEffect transition="in" filter="fade">
                                      <p:cBhvr>
                                        <p:cTn id="17" dur="1000"/>
                                        <p:tgtEl>
                                          <p:spTgt spid="16"/>
                                        </p:tgtEl>
                                      </p:cBhvr>
                                    </p:animEffect>
                                  </p:childTnLst>
                                </p:cTn>
                              </p:par>
                              <p:par>
                                <p:cTn id="18" presetID="50" presetClass="entr" presetSubtype="0" decel="10000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1000" fill="hold"/>
                                        <p:tgtEl>
                                          <p:spTgt spid="17"/>
                                        </p:tgtEl>
                                        <p:attrNameLst>
                                          <p:attrName>ppt_w</p:attrName>
                                        </p:attrNameLst>
                                      </p:cBhvr>
                                      <p:tavLst>
                                        <p:tav tm="0">
                                          <p:val>
                                            <p:strVal val="#ppt_w+.3"/>
                                          </p:val>
                                        </p:tav>
                                        <p:tav tm="100000">
                                          <p:val>
                                            <p:strVal val="#ppt_w"/>
                                          </p:val>
                                        </p:tav>
                                      </p:tavLst>
                                    </p:anim>
                                    <p:anim calcmode="lin" valueType="num">
                                      <p:cBhvr>
                                        <p:cTn id="21" dur="1000" fill="hold"/>
                                        <p:tgtEl>
                                          <p:spTgt spid="17"/>
                                        </p:tgtEl>
                                        <p:attrNameLst>
                                          <p:attrName>ppt_h</p:attrName>
                                        </p:attrNameLst>
                                      </p:cBhvr>
                                      <p:tavLst>
                                        <p:tav tm="0">
                                          <p:val>
                                            <p:strVal val="#ppt_h"/>
                                          </p:val>
                                        </p:tav>
                                        <p:tav tm="100000">
                                          <p:val>
                                            <p:strVal val="#ppt_h"/>
                                          </p:val>
                                        </p:tav>
                                      </p:tavLst>
                                    </p:anim>
                                    <p:animEffect transition="in" filter="fade">
                                      <p:cBhvr>
                                        <p:cTn id="22" dur="1000"/>
                                        <p:tgtEl>
                                          <p:spTgt spid="17"/>
                                        </p:tgtEl>
                                      </p:cBhvr>
                                    </p:animEffect>
                                  </p:childTnLst>
                                </p:cTn>
                              </p:par>
                              <p:par>
                                <p:cTn id="23" presetID="50" presetClass="entr" presetSubtype="0" decel="10000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strVal val="#ppt_w+.3"/>
                                          </p:val>
                                        </p:tav>
                                        <p:tav tm="100000">
                                          <p:val>
                                            <p:strVal val="#ppt_w"/>
                                          </p:val>
                                        </p:tav>
                                      </p:tavLst>
                                    </p:anim>
                                    <p:anim calcmode="lin" valueType="num">
                                      <p:cBhvr>
                                        <p:cTn id="26" dur="1000" fill="hold"/>
                                        <p:tgtEl>
                                          <p:spTgt spid="12"/>
                                        </p:tgtEl>
                                        <p:attrNameLst>
                                          <p:attrName>ppt_h</p:attrName>
                                        </p:attrNameLst>
                                      </p:cBhvr>
                                      <p:tavLst>
                                        <p:tav tm="0">
                                          <p:val>
                                            <p:strVal val="#ppt_h"/>
                                          </p:val>
                                        </p:tav>
                                        <p:tav tm="100000">
                                          <p:val>
                                            <p:strVal val="#ppt_h"/>
                                          </p:val>
                                        </p:tav>
                                      </p:tavLst>
                                    </p:anim>
                                    <p:animEffect transition="in" filter="fade">
                                      <p:cBhvr>
                                        <p:cTn id="27" dur="1000"/>
                                        <p:tgtEl>
                                          <p:spTgt spid="12"/>
                                        </p:tgtEl>
                                      </p:cBhvr>
                                    </p:animEffect>
                                  </p:childTnLst>
                                </p:cTn>
                              </p:par>
                              <p:par>
                                <p:cTn id="28" presetID="18" presetClass="entr" presetSubtype="6"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strips(downRight)">
                                      <p:cBhvr>
                                        <p:cTn id="30" dur="1000"/>
                                        <p:tgtEl>
                                          <p:spTgt spid="13"/>
                                        </p:tgtEl>
                                      </p:cBhvr>
                                    </p:animEffect>
                                  </p:childTnLst>
                                </p:cTn>
                              </p:par>
                              <p:par>
                                <p:cTn id="31" presetID="18" presetClass="entr" presetSubtype="6"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strips(downRight)">
                                      <p:cBhvr>
                                        <p:cTn id="3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464862" y="98502"/>
            <a:ext cx="3358612" cy="954107"/>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First Stage Solutions</a:t>
            </a:r>
          </a:p>
          <a:p>
            <a:pPr algn="ctr" defTabSz="865188" eaLnBrk="0" hangingPunct="0"/>
            <a:endParaRPr lang="en-US" sz="2800" b="1" baseline="0" dirty="0">
              <a:solidFill>
                <a:srgbClr val="333399"/>
              </a:solidFill>
              <a:latin typeface="Times New Roman" pitchFamily="18" charset="0"/>
            </a:endParaRPr>
          </a:p>
        </p:txBody>
      </p:sp>
      <p:sp>
        <p:nvSpPr>
          <p:cNvPr id="4" name="Rectangle 3"/>
          <p:cNvSpPr txBox="1">
            <a:spLocks noChangeArrowheads="1"/>
          </p:cNvSpPr>
          <p:nvPr/>
        </p:nvSpPr>
        <p:spPr>
          <a:xfrm>
            <a:off x="685800" y="1143001"/>
            <a:ext cx="8054975" cy="342438"/>
          </a:xfrm>
          <a:prstGeom prst="rect">
            <a:avLst/>
          </a:prstGeom>
        </p:spPr>
        <p:txBody>
          <a:bodyPr>
            <a:normAutofit fontScale="62500" lnSpcReduction="20000"/>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685800" y="609600"/>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9" name="Slide Number Placeholder 3"/>
          <p:cNvSpPr txBox="1">
            <a:spLocks noGrp="1"/>
          </p:cNvSpPr>
          <p:nvPr/>
        </p:nvSpPr>
        <p:spPr bwMode="auto">
          <a:xfrm>
            <a:off x="8636000" y="6270407"/>
            <a:ext cx="508000" cy="428625"/>
          </a:xfrm>
          <a:prstGeom prst="rect">
            <a:avLst/>
          </a:prstGeom>
          <a:noFill/>
          <a:ln w="9525">
            <a:noFill/>
            <a:miter lim="800000"/>
            <a:headEnd/>
            <a:tailEnd/>
          </a:ln>
        </p:spPr>
        <p:txBody>
          <a:bodyPr lIns="86493" tIns="43247" rIns="86493" bIns="43247"/>
          <a:lstStyle/>
          <a:p>
            <a:pPr algn="r" defTabSz="865188" eaLnBrk="0" hangingPunct="0"/>
            <a:fld id="{7EE579A5-CFB1-40F9-8655-B73515C3989F}" type="slidenum">
              <a:rPr lang="en-US" sz="1700" baseline="0" smtClean="0">
                <a:solidFill>
                  <a:srgbClr val="0000CC"/>
                </a:solidFill>
                <a:latin typeface="Times New Roman" pitchFamily="18" charset="0"/>
              </a:rPr>
              <a:t>42</a:t>
            </a:fld>
            <a:endParaRPr lang="en-US" sz="1700" baseline="0" dirty="0">
              <a:solidFill>
                <a:srgbClr val="0000CC"/>
              </a:solidFill>
              <a:latin typeface="Times New Roman" pitchFamily="18" charset="0"/>
            </a:endParaRPr>
          </a:p>
        </p:txBody>
      </p:sp>
      <p:sp>
        <p:nvSpPr>
          <p:cNvPr id="3" name="Rectangle 1"/>
          <p:cNvSpPr>
            <a:spLocks noChangeArrowheads="1"/>
          </p:cNvSpPr>
          <p:nvPr/>
        </p:nvSpPr>
        <p:spPr bwMode="auto">
          <a:xfrm>
            <a:off x="971550" y="182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3" name="Rectangle 3"/>
              <p:cNvSpPr txBox="1">
                <a:spLocks noChangeArrowheads="1"/>
              </p:cNvSpPr>
              <p:nvPr/>
            </p:nvSpPr>
            <p:spPr>
              <a:xfrm>
                <a:off x="457201" y="609600"/>
                <a:ext cx="8458200" cy="5398639"/>
              </a:xfrm>
              <a:prstGeom prst="rect">
                <a:avLst/>
              </a:prstGeom>
            </p:spPr>
            <p:txBody>
              <a:bodyPr>
                <a:normAutofit/>
              </a:bodyPr>
              <a:lstStyle/>
              <a:p>
                <a:pPr fontAlgn="auto">
                  <a:spcBef>
                    <a:spcPct val="20000"/>
                  </a:spcBef>
                  <a:spcAft>
                    <a:spcPts val="0"/>
                  </a:spcAft>
                  <a:buClr>
                    <a:schemeClr val="accent1"/>
                  </a:buClr>
                  <a:buSzPct val="70000"/>
                  <a:defRPr/>
                </a:pPr>
                <a:r>
                  <a:rPr lang="en-US" sz="2800" u="sng" baseline="0" dirty="0">
                    <a:solidFill>
                      <a:srgbClr val="FF0000"/>
                    </a:solidFill>
                    <a:latin typeface="Times New Roman" pitchFamily="18" charset="0"/>
                    <a:cs typeface="+mn-cs"/>
                  </a:rPr>
                  <a:t>System design solutions </a:t>
                </a:r>
              </a:p>
              <a:p>
                <a:pPr lvl="1">
                  <a:lnSpc>
                    <a:spcPct val="107000"/>
                  </a:lnSpc>
                  <a:spcBef>
                    <a:spcPts val="0"/>
                  </a:spcBef>
                  <a:spcAft>
                    <a:spcPts val="0"/>
                  </a:spcAft>
                </a:pPr>
                <a14:m>
                  <m:oMath xmlns:m="http://schemas.openxmlformats.org/officeDocument/2006/math">
                    <m:r>
                      <a:rPr lang="en-US" i="1" smtClean="0">
                        <a:solidFill>
                          <a:srgbClr val="203864"/>
                        </a:solidFill>
                        <a:latin typeface="Cambria Math" panose="02040503050406030204" pitchFamily="18" charset="0"/>
                      </a:rPr>
                      <m:t> </m:t>
                    </m:r>
                    <m:r>
                      <a:rPr lang="en-US"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𝑀</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𝑁𝑠</m:t>
                        </m:r>
                      </m:e>
                      <m:sub>
                        <m:r>
                          <a:rPr lang="en-US" i="1">
                            <a:solidFill>
                              <a:schemeClr val="tx1"/>
                            </a:solidFill>
                            <a:latin typeface="Cambria Math" panose="02040503050406030204" pitchFamily="18" charset="0"/>
                          </a:rPr>
                          <m:t>𝑀</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oMath>
                </a14:m>
                <a:r>
                  <a:rPr lang="en-US" dirty="0">
                    <a:solidFill>
                      <a:schemeClr val="tx1"/>
                    </a:solidFill>
                  </a:rPr>
                  <a:t>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MILP design</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pPr lvl="1">
                  <a:lnSpc>
                    <a:spcPct val="107000"/>
                  </a:lnSpc>
                  <a:spcBef>
                    <a:spcPts val="0"/>
                  </a:spcBef>
                  <a:spcAft>
                    <a:spcPts val="0"/>
                  </a:spcAft>
                </a:pPr>
                <a14:m>
                  <m:oMath xmlns:m="http://schemas.openxmlformats.org/officeDocument/2006/math">
                    <m:r>
                      <a:rPr lang="en-US" b="0"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a:solidFill>
                              <a:schemeClr val="tx1"/>
                            </a:solidFill>
                            <a:latin typeface="Cambria Math" panose="02040503050406030204" pitchFamily="18" charset="0"/>
                          </a:rPr>
                          <m:t>𝑥</m:t>
                        </m:r>
                      </m:e>
                      <m:sub>
                        <m:r>
                          <a:rPr lang="en-US" b="0" i="1">
                            <a:solidFill>
                              <a:schemeClr val="tx1"/>
                            </a:solidFill>
                            <a:latin typeface="Cambria Math" panose="02040503050406030204" pitchFamily="18" charset="0"/>
                          </a:rPr>
                          <m:t>𝐷𝑀</m:t>
                        </m:r>
                      </m:sub>
                      <m:sup>
                        <m:r>
                          <a:rPr lang="en-US" b="0" i="1">
                            <a:solidFill>
                              <a:schemeClr val="tx1"/>
                            </a:solidFill>
                            <a:latin typeface="Cambria Math" panose="02040503050406030204" pitchFamily="18" charset="0"/>
                          </a:rPr>
                          <m:t>∗</m:t>
                        </m:r>
                      </m:sup>
                    </m:sSubSup>
                    <m:r>
                      <a:rPr lang="en-US" b="0"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a:solidFill>
                              <a:schemeClr val="tx1"/>
                            </a:solidFill>
                            <a:latin typeface="Cambria Math" panose="02040503050406030204" pitchFamily="18" charset="0"/>
                          </a:rPr>
                          <m:t>𝑁𝑠</m:t>
                        </m:r>
                      </m:e>
                      <m:sub>
                        <m:r>
                          <a:rPr lang="en-US" b="0" i="1">
                            <a:solidFill>
                              <a:schemeClr val="tx1"/>
                            </a:solidFill>
                            <a:latin typeface="Cambria Math" panose="02040503050406030204" pitchFamily="18" charset="0"/>
                          </a:rPr>
                          <m:t>𝐷𝑀</m:t>
                        </m:r>
                      </m:sub>
                      <m:sup>
                        <m:r>
                          <a:rPr lang="en-US" b="0" i="1">
                            <a:solidFill>
                              <a:schemeClr val="tx1"/>
                            </a:solidFill>
                            <a:latin typeface="Cambria Math" panose="02040503050406030204" pitchFamily="18" charset="0"/>
                          </a:rPr>
                          <m:t>∗</m:t>
                        </m:r>
                      </m:sup>
                    </m:sSubSup>
                    <m:r>
                      <a:rPr lang="en-US" b="0" i="1">
                        <a:solidFill>
                          <a:schemeClr val="tx1"/>
                        </a:solidFill>
                        <a:latin typeface="Cambria Math" panose="02040503050406030204" pitchFamily="18" charset="0"/>
                      </a:rPr>
                      <m:t>)</m:t>
                    </m:r>
                  </m:oMath>
                </a14:m>
                <a:r>
                  <a:rPr lang="en-US" dirty="0">
                    <a:solidFill>
                      <a:schemeClr val="tx1"/>
                    </a:solidFill>
                  </a:rPr>
                  <a:t> –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DACE MILP design</a:t>
                </a:r>
                <a:endParaRPr lang="en-US" dirty="0">
                  <a:solidFill>
                    <a:schemeClr val="tx1"/>
                  </a:solidFill>
                  <a:latin typeface="Times New Roman" panose="02020603050405020304" pitchFamily="18" charset="0"/>
                  <a:cs typeface="Times New Roman" panose="02020603050405020304" pitchFamily="18" charset="0"/>
                </a:endParaRPr>
              </a:p>
              <a:p>
                <a:pPr lvl="1">
                  <a:lnSpc>
                    <a:spcPct val="107000"/>
                  </a:lnSpc>
                  <a:spcBef>
                    <a:spcPts val="0"/>
                  </a:spcBef>
                  <a:spcAft>
                    <a:spcPts val="0"/>
                  </a:spcAft>
                </a:pPr>
                <a14:m>
                  <m:oMath xmlns:m="http://schemas.openxmlformats.org/officeDocument/2006/math">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a:solidFill>
                              <a:schemeClr val="tx1"/>
                            </a:solidFill>
                            <a:latin typeface="Cambria Math" panose="02040503050406030204" pitchFamily="18" charset="0"/>
                          </a:rPr>
                          <m:t>𝑥</m:t>
                        </m:r>
                      </m:e>
                      <m:sub>
                        <m:r>
                          <a:rPr lang="en-US" b="0" i="1">
                            <a:solidFill>
                              <a:schemeClr val="tx1"/>
                            </a:solidFill>
                            <a:latin typeface="Cambria Math" panose="02040503050406030204" pitchFamily="18" charset="0"/>
                          </a:rPr>
                          <m:t>𝐷𝐴</m:t>
                        </m:r>
                      </m:sub>
                      <m:sup>
                        <m:r>
                          <a:rPr lang="en-US" b="0" i="1">
                            <a:solidFill>
                              <a:schemeClr val="tx1"/>
                            </a:solidFill>
                            <a:latin typeface="Cambria Math" panose="02040503050406030204" pitchFamily="18" charset="0"/>
                          </a:rPr>
                          <m:t>∗</m:t>
                        </m:r>
                      </m:sup>
                    </m:sSubSup>
                    <m:r>
                      <a:rPr lang="en-US" b="0"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a:solidFill>
                              <a:schemeClr val="tx1"/>
                            </a:solidFill>
                            <a:latin typeface="Cambria Math" panose="02040503050406030204" pitchFamily="18" charset="0"/>
                          </a:rPr>
                          <m:t>𝑁𝑠</m:t>
                        </m:r>
                      </m:e>
                      <m:sub>
                        <m:r>
                          <a:rPr lang="en-US" b="0" i="1">
                            <a:solidFill>
                              <a:schemeClr val="tx1"/>
                            </a:solidFill>
                            <a:latin typeface="Cambria Math" panose="02040503050406030204" pitchFamily="18" charset="0"/>
                          </a:rPr>
                          <m:t>𝐷𝐴</m:t>
                        </m:r>
                      </m:sub>
                      <m:sup>
                        <m:r>
                          <a:rPr lang="en-US" b="0" i="1">
                            <a:solidFill>
                              <a:schemeClr val="tx1"/>
                            </a:solidFill>
                            <a:latin typeface="Cambria Math" panose="02040503050406030204" pitchFamily="18" charset="0"/>
                          </a:rPr>
                          <m:t>∗</m:t>
                        </m:r>
                      </m:sup>
                    </m:sSubSup>
                    <m:r>
                      <a:rPr lang="en-US" b="0" i="1">
                        <a:solidFill>
                          <a:schemeClr val="tx1"/>
                        </a:solidFill>
                        <a:latin typeface="Cambria Math" panose="02040503050406030204" pitchFamily="18" charset="0"/>
                      </a:rPr>
                      <m:t>)</m:t>
                    </m:r>
                  </m:oMath>
                </a14:m>
                <a:r>
                  <a:rPr lang="en-US" dirty="0">
                    <a:solidFill>
                      <a:schemeClr val="tx1"/>
                    </a:solidFill>
                  </a:rPr>
                  <a:t> –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DACE ADP design</a:t>
                </a:r>
                <a:endParaRPr lang="en-US" dirty="0">
                  <a:solidFill>
                    <a:schemeClr val="tx1"/>
                  </a:solidFill>
                  <a:latin typeface="Times New Roman" panose="02020603050405020304" pitchFamily="18" charset="0"/>
                  <a:cs typeface="Times New Roman" panose="02020603050405020304" pitchFamily="18" charset="0"/>
                </a:endParaRPr>
              </a:p>
              <a:p>
                <a:pPr fontAlgn="auto">
                  <a:spcBef>
                    <a:spcPct val="20000"/>
                  </a:spcBef>
                  <a:spcAft>
                    <a:spcPts val="0"/>
                  </a:spcAft>
                  <a:buClr>
                    <a:schemeClr val="accent1"/>
                  </a:buClr>
                  <a:buSzPct val="70000"/>
                  <a:defRPr/>
                </a:pPr>
                <a:endParaRPr lang="en-US" u="sng" baseline="0" dirty="0">
                  <a:solidFill>
                    <a:srgbClr val="FF0000"/>
                  </a:solidFill>
                  <a:latin typeface="Times New Roman" pitchFamily="18" charset="0"/>
                </a:endParaRPr>
              </a:p>
              <a:p>
                <a:pPr fontAlgn="auto">
                  <a:spcBef>
                    <a:spcPct val="20000"/>
                  </a:spcBef>
                  <a:spcAft>
                    <a:spcPts val="0"/>
                  </a:spcAft>
                  <a:buClr>
                    <a:schemeClr val="accent1"/>
                  </a:buClr>
                  <a:buSzPct val="70000"/>
                  <a:defRPr/>
                </a:pPr>
                <a:r>
                  <a:rPr lang="en-US" sz="3000" u="sng" baseline="0" dirty="0">
                    <a:solidFill>
                      <a:srgbClr val="FF0000"/>
                    </a:solidFill>
                    <a:latin typeface="Times New Roman" pitchFamily="18" charset="0"/>
                  </a:rPr>
                  <a:t>System solutions (overall profits)</a:t>
                </a:r>
              </a:p>
              <a:p>
                <a:pPr marL="342900" indent="-342900" fontAlgn="auto">
                  <a:spcBef>
                    <a:spcPct val="20000"/>
                  </a:spcBef>
                  <a:spcAft>
                    <a:spcPts val="0"/>
                  </a:spcAft>
                  <a:buClr>
                    <a:schemeClr val="accent1"/>
                  </a:buClr>
                  <a:buSzPct val="70000"/>
                  <a:buFont typeface="Wingdings" panose="05000000000000000000" pitchFamily="2" charset="2"/>
                  <a:buChar char="q"/>
                  <a:defRPr/>
                </a:pPr>
                <a:r>
                  <a:rPr lang="en-US" sz="2600" baseline="0" dirty="0">
                    <a:solidFill>
                      <a:srgbClr val="0099FF"/>
                    </a:solidFill>
                    <a:latin typeface="Times New Roman" pitchFamily="18" charset="0"/>
                  </a:rPr>
                  <a:t>Deterministic Environment – evaluated using MILP</a:t>
                </a:r>
              </a:p>
              <a:p>
                <a:pPr lvl="1">
                  <a:lnSpc>
                    <a:spcPct val="107000"/>
                  </a:lnSpc>
                  <a:spcBef>
                    <a:spcPts val="0"/>
                  </a:spcBef>
                  <a:spcAft>
                    <a:spcPts val="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𝑍</m:t>
                        </m:r>
                      </m:e>
                      <m:sub>
                        <m:r>
                          <a:rPr lang="en-US" i="1">
                            <a:solidFill>
                              <a:schemeClr val="tx1"/>
                            </a:solidFill>
                            <a:latin typeface="Cambria Math" panose="02040503050406030204" pitchFamily="18" charset="0"/>
                          </a:rPr>
                          <m:t>𝑀</m:t>
                        </m:r>
                      </m:sub>
                    </m:sSub>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𝑀</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𝑁𝑠</m:t>
                        </m:r>
                      </m:e>
                      <m:sub>
                        <m:r>
                          <a:rPr lang="en-US" i="1">
                            <a:solidFill>
                              <a:schemeClr val="tx1"/>
                            </a:solidFill>
                            <a:latin typeface="Cambria Math" panose="02040503050406030204" pitchFamily="18" charset="0"/>
                          </a:rPr>
                          <m:t>𝑀</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oMath>
                </a14:m>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profits obtained evaluating MILP design</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endParaRPr lang="en-US" dirty="0">
                  <a:solidFill>
                    <a:schemeClr val="tx1"/>
                  </a:solidFill>
                </a:endParaRPr>
              </a:p>
              <a:p>
                <a:pPr lvl="1">
                  <a:lnSpc>
                    <a:spcPct val="107000"/>
                  </a:lnSpc>
                  <a:spcBef>
                    <a:spcPts val="0"/>
                  </a:spcBef>
                  <a:spcAft>
                    <a:spcPts val="0"/>
                  </a:spcAft>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𝑍</m:t>
                        </m:r>
                      </m:e>
                      <m:sub>
                        <m:r>
                          <a:rPr lang="en-US" i="1">
                            <a:solidFill>
                              <a:schemeClr val="tx1"/>
                            </a:solidFill>
                            <a:latin typeface="Cambria Math" panose="02040503050406030204" pitchFamily="18" charset="0"/>
                          </a:rPr>
                          <m:t>𝑀</m:t>
                        </m:r>
                      </m:sub>
                    </m:sSub>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𝐷𝑀</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𝑁𝑠</m:t>
                        </m:r>
                      </m:e>
                      <m:sub>
                        <m:r>
                          <a:rPr lang="en-US" i="1">
                            <a:solidFill>
                              <a:schemeClr val="tx1"/>
                            </a:solidFill>
                            <a:latin typeface="Cambria Math" panose="02040503050406030204" pitchFamily="18" charset="0"/>
                          </a:rPr>
                          <m:t>𝐷𝑀</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oMath>
                </a14:m>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profits obtained evaluating DACE MILP design</a:t>
                </a:r>
                <a:endParaRPr lang="en-US" dirty="0">
                  <a:solidFill>
                    <a:schemeClr val="tx1"/>
                  </a:solidFill>
                  <a:latin typeface="Times New Roman" panose="02020603050405020304" pitchFamily="18" charset="0"/>
                  <a:cs typeface="Times New Roman" panose="02020603050405020304" pitchFamily="18" charset="0"/>
                </a:endParaRPr>
              </a:p>
              <a:p>
                <a:pPr lvl="1">
                  <a:lnSpc>
                    <a:spcPct val="107000"/>
                  </a:lnSpc>
                  <a:spcBef>
                    <a:spcPts val="0"/>
                  </a:spcBef>
                  <a:spcAft>
                    <a:spcPts val="0"/>
                  </a:spcAft>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𝑍</m:t>
                        </m:r>
                      </m:e>
                      <m:sub>
                        <m:r>
                          <a:rPr lang="en-US" i="1">
                            <a:solidFill>
                              <a:schemeClr val="tx1"/>
                            </a:solidFill>
                            <a:latin typeface="Cambria Math" panose="02040503050406030204" pitchFamily="18" charset="0"/>
                          </a:rPr>
                          <m:t>𝑀</m:t>
                        </m:r>
                      </m:sub>
                    </m:sSub>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𝐷𝐴</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𝑁𝑠</m:t>
                        </m:r>
                      </m:e>
                      <m:sub>
                        <m:r>
                          <a:rPr lang="en-US" i="1">
                            <a:solidFill>
                              <a:schemeClr val="tx1"/>
                            </a:solidFill>
                            <a:latin typeface="Cambria Math" panose="02040503050406030204" pitchFamily="18" charset="0"/>
                          </a:rPr>
                          <m:t>𝐷𝐴</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oMath>
                </a14:m>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profits obtained evaluating DACE ADP design</a:t>
                </a:r>
                <a:endPar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lvl="1">
                  <a:lnSpc>
                    <a:spcPct val="107000"/>
                  </a:lnSpc>
                  <a:spcBef>
                    <a:spcPts val="0"/>
                  </a:spcBef>
                  <a:spcAft>
                    <a:spcPts val="0"/>
                  </a:spcAft>
                </a:pPr>
                <a:endParaRPr lang="en-US" dirty="0">
                  <a:solidFill>
                    <a:schemeClr val="tx1"/>
                  </a:solidFill>
                </a:endParaRPr>
              </a:p>
              <a:p>
                <a:pPr marL="342900" indent="-342900" fontAlgn="auto">
                  <a:spcBef>
                    <a:spcPct val="20000"/>
                  </a:spcBef>
                  <a:spcAft>
                    <a:spcPts val="0"/>
                  </a:spcAft>
                  <a:buClr>
                    <a:schemeClr val="accent1"/>
                  </a:buClr>
                  <a:buSzPct val="70000"/>
                  <a:buFont typeface="Wingdings" panose="05000000000000000000" pitchFamily="2" charset="2"/>
                  <a:buChar char="q"/>
                  <a:defRPr/>
                </a:pPr>
                <a:r>
                  <a:rPr lang="en-US" sz="2600" baseline="0" dirty="0">
                    <a:solidFill>
                      <a:srgbClr val="0099FF"/>
                    </a:solidFill>
                    <a:latin typeface="Times New Roman" pitchFamily="18" charset="0"/>
                  </a:rPr>
                  <a:t>Stochastic Environment – evaluated using DACE ADP</a:t>
                </a:r>
                <a:endParaRPr lang="en-US" sz="2600" baseline="0" dirty="0">
                  <a:solidFill>
                    <a:schemeClr val="tx1"/>
                  </a:solidFill>
                  <a:latin typeface="Times New Roman" pitchFamily="18" charset="0"/>
                  <a:cs typeface="+mn-cs"/>
                </a:endParaRPr>
              </a:p>
              <a:p>
                <a:pPr lvl="1">
                  <a:lnSpc>
                    <a:spcPct val="107000"/>
                  </a:lnSpc>
                  <a:spcBef>
                    <a:spcPts val="0"/>
                  </a:spcBef>
                  <a:spcAft>
                    <a:spcPts val="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𝑍</m:t>
                        </m:r>
                      </m:e>
                      <m:sub>
                        <m:r>
                          <a:rPr lang="en-US" b="0" i="1" smtClean="0">
                            <a:solidFill>
                              <a:schemeClr val="tx1"/>
                            </a:solidFill>
                            <a:latin typeface="Cambria Math" panose="02040503050406030204" pitchFamily="18" charset="0"/>
                          </a:rPr>
                          <m:t>𝐷𝐴</m:t>
                        </m:r>
                      </m:sub>
                    </m:sSub>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𝑀</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𝑁𝑠</m:t>
                        </m:r>
                      </m:e>
                      <m:sub>
                        <m:r>
                          <a:rPr lang="en-US" i="1">
                            <a:solidFill>
                              <a:schemeClr val="tx1"/>
                            </a:solidFill>
                            <a:latin typeface="Cambria Math" panose="02040503050406030204" pitchFamily="18" charset="0"/>
                          </a:rPr>
                          <m:t>𝑀</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oMath>
                </a14:m>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profits obtained evaluating MILP design</a:t>
                </a:r>
                <a:endParaRPr lang="en-US" dirty="0">
                  <a:solidFill>
                    <a:schemeClr val="tx1"/>
                  </a:solidFill>
                  <a:latin typeface="Times New Roman" panose="02020603050405020304" pitchFamily="18" charset="0"/>
                  <a:cs typeface="Times New Roman" panose="02020603050405020304" pitchFamily="18" charset="0"/>
                </a:endParaRPr>
              </a:p>
              <a:p>
                <a:pPr lvl="1">
                  <a:lnSpc>
                    <a:spcPct val="107000"/>
                  </a:lnSpc>
                  <a:spcBef>
                    <a:spcPts val="0"/>
                  </a:spcBef>
                  <a:spcAft>
                    <a:spcPts val="0"/>
                  </a:spcAft>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𝑍</m:t>
                        </m:r>
                      </m:e>
                      <m:sub>
                        <m:r>
                          <a:rPr lang="en-US" b="0" i="1" smtClean="0">
                            <a:solidFill>
                              <a:schemeClr val="tx1"/>
                            </a:solidFill>
                            <a:latin typeface="Cambria Math" panose="02040503050406030204" pitchFamily="18" charset="0"/>
                          </a:rPr>
                          <m:t>𝐷𝐴</m:t>
                        </m:r>
                      </m:sub>
                    </m:sSub>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𝐷𝑀</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𝑁𝑠</m:t>
                        </m:r>
                      </m:e>
                      <m:sub>
                        <m:r>
                          <a:rPr lang="en-US" i="1">
                            <a:solidFill>
                              <a:schemeClr val="tx1"/>
                            </a:solidFill>
                            <a:latin typeface="Cambria Math" panose="02040503050406030204" pitchFamily="18" charset="0"/>
                          </a:rPr>
                          <m:t>𝐷𝑀</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oMath>
                </a14:m>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profits obtained evaluating DACE MILP design</a:t>
                </a:r>
                <a:endParaRPr lang="en-US" dirty="0">
                  <a:solidFill>
                    <a:schemeClr val="tx1"/>
                  </a:solidFill>
                  <a:latin typeface="Times New Roman" panose="02020603050405020304" pitchFamily="18" charset="0"/>
                  <a:cs typeface="Times New Roman" panose="02020603050405020304" pitchFamily="18" charset="0"/>
                </a:endParaRPr>
              </a:p>
              <a:p>
                <a:pPr lvl="1">
                  <a:lnSpc>
                    <a:spcPct val="107000"/>
                  </a:lnSpc>
                  <a:spcBef>
                    <a:spcPts val="0"/>
                  </a:spcBef>
                  <a:spcAft>
                    <a:spcPts val="0"/>
                  </a:spcAft>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𝑍</m:t>
                        </m:r>
                      </m:e>
                      <m:sub>
                        <m:r>
                          <a:rPr lang="en-US" b="0" i="1" smtClean="0">
                            <a:solidFill>
                              <a:schemeClr val="tx1"/>
                            </a:solidFill>
                            <a:latin typeface="Cambria Math" panose="02040503050406030204" pitchFamily="18" charset="0"/>
                          </a:rPr>
                          <m:t>𝐷𝐴</m:t>
                        </m:r>
                      </m:sub>
                    </m:sSub>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𝐷𝐴</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𝑁𝑠</m:t>
                        </m:r>
                      </m:e>
                      <m:sub>
                        <m:r>
                          <a:rPr lang="en-US" i="1">
                            <a:solidFill>
                              <a:schemeClr val="tx1"/>
                            </a:solidFill>
                            <a:latin typeface="Cambria Math" panose="02040503050406030204" pitchFamily="18" charset="0"/>
                          </a:rPr>
                          <m:t>𝐷𝐴</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oMath>
                </a14:m>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profits obtained evaluating DACE ADP design</a:t>
                </a:r>
                <a:endParaRPr lang="en-US" dirty="0">
                  <a:solidFill>
                    <a:schemeClr val="tx1"/>
                  </a:solidFill>
                  <a:latin typeface="Times New Roman" panose="02020603050405020304" pitchFamily="18" charset="0"/>
                  <a:cs typeface="Times New Roman" panose="02020603050405020304" pitchFamily="18" charset="0"/>
                </a:endParaRPr>
              </a:p>
              <a:p>
                <a:pPr fontAlgn="auto">
                  <a:spcBef>
                    <a:spcPct val="20000"/>
                  </a:spcBef>
                  <a:spcAft>
                    <a:spcPts val="0"/>
                  </a:spcAft>
                  <a:buClr>
                    <a:schemeClr val="accent1"/>
                  </a:buClr>
                  <a:buSzPct val="70000"/>
                  <a:defRPr/>
                </a:pPr>
                <a:endParaRPr lang="en-US" sz="2200" baseline="0" dirty="0">
                  <a:solidFill>
                    <a:schemeClr val="tx1"/>
                  </a:solidFill>
                  <a:latin typeface="Times New Roman" pitchFamily="18" charset="0"/>
                  <a:cs typeface="+mn-cs"/>
                </a:endParaRPr>
              </a:p>
              <a:p>
                <a:pPr marL="1257300" lvl="2" indent="-342900" fontAlgn="auto">
                  <a:spcBef>
                    <a:spcPct val="20000"/>
                  </a:spcBef>
                  <a:spcAft>
                    <a:spcPts val="0"/>
                  </a:spcAft>
                  <a:buClr>
                    <a:schemeClr val="accent1"/>
                  </a:buClr>
                  <a:buSzPct val="70000"/>
                  <a:buFont typeface="Wingdings" panose="05000000000000000000" pitchFamily="2" charset="2"/>
                  <a:buChar char="v"/>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cs typeface="+mn-cs"/>
                </a:endParaRPr>
              </a:p>
              <a:p>
                <a:pPr marL="1257300" lvl="2" indent="-342900" fontAlgn="auto">
                  <a:spcBef>
                    <a:spcPct val="20000"/>
                  </a:spcBef>
                  <a:spcAft>
                    <a:spcPts val="0"/>
                  </a:spcAft>
                  <a:buClr>
                    <a:schemeClr val="accent1"/>
                  </a:buClr>
                  <a:buSzPct val="70000"/>
                  <a:buFont typeface="Wingdings" panose="05000000000000000000" pitchFamily="2" charset="2"/>
                  <a:buChar char="v"/>
                  <a:defRPr/>
                </a:pPr>
                <a:endParaRPr lang="en-US" sz="2200" baseline="0" dirty="0">
                  <a:solidFill>
                    <a:schemeClr val="tx1"/>
                  </a:solidFill>
                  <a:latin typeface="Times New Roman" pitchFamily="18" charset="0"/>
                  <a:cs typeface="+mn-cs"/>
                </a:endParaRPr>
              </a:p>
            </p:txBody>
          </p:sp>
        </mc:Choice>
        <mc:Fallback>
          <p:sp>
            <p:nvSpPr>
              <p:cNvPr id="13" name="Rectangle 3"/>
              <p:cNvSpPr txBox="1">
                <a:spLocks noRot="1" noChangeAspect="1" noMove="1" noResize="1" noEditPoints="1" noAdjustHandles="1" noChangeArrowheads="1" noChangeShapeType="1" noTextEdit="1"/>
              </p:cNvSpPr>
              <p:nvPr/>
            </p:nvSpPr>
            <p:spPr>
              <a:xfrm>
                <a:off x="457201" y="609600"/>
                <a:ext cx="8458200" cy="5398639"/>
              </a:xfrm>
              <a:prstGeom prst="rect">
                <a:avLst/>
              </a:prstGeom>
              <a:blipFill>
                <a:blip r:embed="rId3"/>
                <a:stretch>
                  <a:fillRect l="-1657" t="-1129"/>
                </a:stretch>
              </a:blipFill>
            </p:spPr>
            <p:txBody>
              <a:bodyPr/>
              <a:lstStyle/>
              <a:p>
                <a:r>
                  <a:rPr lang="en-US">
                    <a:noFill/>
                  </a:rPr>
                  <a:t> </a:t>
                </a:r>
              </a:p>
            </p:txBody>
          </p:sp>
        </mc:Fallback>
      </mc:AlternateContent>
    </p:spTree>
    <p:extLst>
      <p:ext uri="{BB962C8B-B14F-4D97-AF65-F5344CB8AC3E}">
        <p14:creationId xmlns:p14="http://schemas.microsoft.com/office/powerpoint/2010/main" val="52806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3">
                                            <p:txEl>
                                              <p:pRg st="5" end="5"/>
                                            </p:txEl>
                                          </p:spTgt>
                                        </p:tgtEl>
                                        <p:attrNameLst>
                                          <p:attrName>style.visibility</p:attrName>
                                        </p:attrNameLst>
                                      </p:cBhvr>
                                      <p:to>
                                        <p:strVal val="visible"/>
                                      </p:to>
                                    </p:set>
                                    <p:animEffect transition="in" filter="wipe(down)">
                                      <p:cBhvr>
                                        <p:cTn id="10" dur="500"/>
                                        <p:tgtEl>
                                          <p:spTgt spid="1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wipe(down)">
                                      <p:cBhvr>
                                        <p:cTn id="15" dur="500"/>
                                        <p:tgtEl>
                                          <p:spTgt spid="1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wipe(down)">
                                      <p:cBhvr>
                                        <p:cTn id="18" dur="500"/>
                                        <p:tgtEl>
                                          <p:spTgt spid="1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Effect transition="in" filter="wipe(down)">
                                      <p:cBhvr>
                                        <p:cTn id="21" dur="500"/>
                                        <p:tgtEl>
                                          <p:spTgt spid="1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3">
                                            <p:txEl>
                                              <p:pRg st="6" end="6"/>
                                            </p:txEl>
                                          </p:spTgt>
                                        </p:tgtEl>
                                        <p:attrNameLst>
                                          <p:attrName>style.visibility</p:attrName>
                                        </p:attrNameLst>
                                      </p:cBhvr>
                                      <p:to>
                                        <p:strVal val="visible"/>
                                      </p:to>
                                    </p:set>
                                    <p:animEffect transition="in" filter="wipe(down)">
                                      <p:cBhvr>
                                        <p:cTn id="26" dur="500"/>
                                        <p:tgtEl>
                                          <p:spTgt spid="13">
                                            <p:txEl>
                                              <p:pRg st="6" end="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13">
                                            <p:txEl>
                                              <p:pRg st="11" end="11"/>
                                            </p:txEl>
                                          </p:spTgt>
                                        </p:tgtEl>
                                        <p:attrNameLst>
                                          <p:attrName>style.visibility</p:attrName>
                                        </p:attrNameLst>
                                      </p:cBhvr>
                                      <p:to>
                                        <p:strVal val="visible"/>
                                      </p:to>
                                    </p:set>
                                    <p:animEffect transition="in" filter="wipe(down)">
                                      <p:cBhvr>
                                        <p:cTn id="29" dur="500"/>
                                        <p:tgtEl>
                                          <p:spTgt spid="13">
                                            <p:txEl>
                                              <p:pRg st="11" end="1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3">
                                            <p:txEl>
                                              <p:pRg st="7" end="7"/>
                                            </p:txEl>
                                          </p:spTgt>
                                        </p:tgtEl>
                                        <p:attrNameLst>
                                          <p:attrName>style.visibility</p:attrName>
                                        </p:attrNameLst>
                                      </p:cBhvr>
                                      <p:to>
                                        <p:strVal val="visible"/>
                                      </p:to>
                                    </p:set>
                                    <p:animEffect transition="in" filter="barn(inVertical)">
                                      <p:cBhvr>
                                        <p:cTn id="34" dur="500"/>
                                        <p:tgtEl>
                                          <p:spTgt spid="13">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13">
                                            <p:txEl>
                                              <p:pRg st="8" end="8"/>
                                            </p:txEl>
                                          </p:spTgt>
                                        </p:tgtEl>
                                        <p:attrNameLst>
                                          <p:attrName>style.visibility</p:attrName>
                                        </p:attrNameLst>
                                      </p:cBhvr>
                                      <p:to>
                                        <p:strVal val="visible"/>
                                      </p:to>
                                    </p:set>
                                    <p:animEffect transition="in" filter="barn(inVertical)">
                                      <p:cBhvr>
                                        <p:cTn id="37" dur="500"/>
                                        <p:tgtEl>
                                          <p:spTgt spid="13">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13">
                                            <p:txEl>
                                              <p:pRg st="9" end="9"/>
                                            </p:txEl>
                                          </p:spTgt>
                                        </p:tgtEl>
                                        <p:attrNameLst>
                                          <p:attrName>style.visibility</p:attrName>
                                        </p:attrNameLst>
                                      </p:cBhvr>
                                      <p:to>
                                        <p:strVal val="visible"/>
                                      </p:to>
                                    </p:set>
                                    <p:animEffect transition="in" filter="barn(inVertical)">
                                      <p:cBhvr>
                                        <p:cTn id="40" dur="500"/>
                                        <p:tgtEl>
                                          <p:spTgt spid="1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0" presetClass="entr" presetSubtype="0" decel="100000" fill="hold" nodeType="clickEffect">
                                  <p:stCondLst>
                                    <p:cond delay="0"/>
                                  </p:stCondLst>
                                  <p:childTnLst>
                                    <p:set>
                                      <p:cBhvr>
                                        <p:cTn id="44" dur="1" fill="hold">
                                          <p:stCondLst>
                                            <p:cond delay="0"/>
                                          </p:stCondLst>
                                        </p:cTn>
                                        <p:tgtEl>
                                          <p:spTgt spid="13">
                                            <p:txEl>
                                              <p:pRg st="12" end="12"/>
                                            </p:txEl>
                                          </p:spTgt>
                                        </p:tgtEl>
                                        <p:attrNameLst>
                                          <p:attrName>style.visibility</p:attrName>
                                        </p:attrNameLst>
                                      </p:cBhvr>
                                      <p:to>
                                        <p:strVal val="visible"/>
                                      </p:to>
                                    </p:set>
                                    <p:anim calcmode="lin" valueType="num">
                                      <p:cBhvr>
                                        <p:cTn id="45" dur="1000" fill="hold"/>
                                        <p:tgtEl>
                                          <p:spTgt spid="13">
                                            <p:txEl>
                                              <p:pRg st="12" end="12"/>
                                            </p:txEl>
                                          </p:spTgt>
                                        </p:tgtEl>
                                        <p:attrNameLst>
                                          <p:attrName>ppt_w</p:attrName>
                                        </p:attrNameLst>
                                      </p:cBhvr>
                                      <p:tavLst>
                                        <p:tav tm="0">
                                          <p:val>
                                            <p:strVal val="#ppt_w+.3"/>
                                          </p:val>
                                        </p:tav>
                                        <p:tav tm="100000">
                                          <p:val>
                                            <p:strVal val="#ppt_w"/>
                                          </p:val>
                                        </p:tav>
                                      </p:tavLst>
                                    </p:anim>
                                    <p:anim calcmode="lin" valueType="num">
                                      <p:cBhvr>
                                        <p:cTn id="46" dur="1000" fill="hold"/>
                                        <p:tgtEl>
                                          <p:spTgt spid="13">
                                            <p:txEl>
                                              <p:pRg st="12" end="12"/>
                                            </p:txEl>
                                          </p:spTgt>
                                        </p:tgtEl>
                                        <p:attrNameLst>
                                          <p:attrName>ppt_h</p:attrName>
                                        </p:attrNameLst>
                                      </p:cBhvr>
                                      <p:tavLst>
                                        <p:tav tm="0">
                                          <p:val>
                                            <p:strVal val="#ppt_h"/>
                                          </p:val>
                                        </p:tav>
                                        <p:tav tm="100000">
                                          <p:val>
                                            <p:strVal val="#ppt_h"/>
                                          </p:val>
                                        </p:tav>
                                      </p:tavLst>
                                    </p:anim>
                                    <p:animEffect transition="in" filter="fade">
                                      <p:cBhvr>
                                        <p:cTn id="47" dur="1000"/>
                                        <p:tgtEl>
                                          <p:spTgt spid="13">
                                            <p:txEl>
                                              <p:pRg st="12" end="12"/>
                                            </p:txEl>
                                          </p:spTgt>
                                        </p:tgtEl>
                                      </p:cBhvr>
                                    </p:animEffect>
                                  </p:childTnLst>
                                </p:cTn>
                              </p:par>
                              <p:par>
                                <p:cTn id="48" presetID="50" presetClass="entr" presetSubtype="0" decel="100000" fill="hold" nodeType="withEffect">
                                  <p:stCondLst>
                                    <p:cond delay="0"/>
                                  </p:stCondLst>
                                  <p:childTnLst>
                                    <p:set>
                                      <p:cBhvr>
                                        <p:cTn id="49" dur="1" fill="hold">
                                          <p:stCondLst>
                                            <p:cond delay="0"/>
                                          </p:stCondLst>
                                        </p:cTn>
                                        <p:tgtEl>
                                          <p:spTgt spid="13">
                                            <p:txEl>
                                              <p:pRg st="13" end="13"/>
                                            </p:txEl>
                                          </p:spTgt>
                                        </p:tgtEl>
                                        <p:attrNameLst>
                                          <p:attrName>style.visibility</p:attrName>
                                        </p:attrNameLst>
                                      </p:cBhvr>
                                      <p:to>
                                        <p:strVal val="visible"/>
                                      </p:to>
                                    </p:set>
                                    <p:anim calcmode="lin" valueType="num">
                                      <p:cBhvr>
                                        <p:cTn id="50" dur="1000" fill="hold"/>
                                        <p:tgtEl>
                                          <p:spTgt spid="13">
                                            <p:txEl>
                                              <p:pRg st="13" end="13"/>
                                            </p:txEl>
                                          </p:spTgt>
                                        </p:tgtEl>
                                        <p:attrNameLst>
                                          <p:attrName>ppt_w</p:attrName>
                                        </p:attrNameLst>
                                      </p:cBhvr>
                                      <p:tavLst>
                                        <p:tav tm="0">
                                          <p:val>
                                            <p:strVal val="#ppt_w+.3"/>
                                          </p:val>
                                        </p:tav>
                                        <p:tav tm="100000">
                                          <p:val>
                                            <p:strVal val="#ppt_w"/>
                                          </p:val>
                                        </p:tav>
                                      </p:tavLst>
                                    </p:anim>
                                    <p:anim calcmode="lin" valueType="num">
                                      <p:cBhvr>
                                        <p:cTn id="51" dur="1000" fill="hold"/>
                                        <p:tgtEl>
                                          <p:spTgt spid="13">
                                            <p:txEl>
                                              <p:pRg st="13" end="13"/>
                                            </p:txEl>
                                          </p:spTgt>
                                        </p:tgtEl>
                                        <p:attrNameLst>
                                          <p:attrName>ppt_h</p:attrName>
                                        </p:attrNameLst>
                                      </p:cBhvr>
                                      <p:tavLst>
                                        <p:tav tm="0">
                                          <p:val>
                                            <p:strVal val="#ppt_h"/>
                                          </p:val>
                                        </p:tav>
                                        <p:tav tm="100000">
                                          <p:val>
                                            <p:strVal val="#ppt_h"/>
                                          </p:val>
                                        </p:tav>
                                      </p:tavLst>
                                    </p:anim>
                                    <p:animEffect transition="in" filter="fade">
                                      <p:cBhvr>
                                        <p:cTn id="52" dur="1000"/>
                                        <p:tgtEl>
                                          <p:spTgt spid="13">
                                            <p:txEl>
                                              <p:pRg st="13" end="13"/>
                                            </p:txEl>
                                          </p:spTgt>
                                        </p:tgtEl>
                                      </p:cBhvr>
                                    </p:animEffect>
                                  </p:childTnLst>
                                </p:cTn>
                              </p:par>
                              <p:par>
                                <p:cTn id="53" presetID="50" presetClass="entr" presetSubtype="0" decel="100000" fill="hold" nodeType="withEffect">
                                  <p:stCondLst>
                                    <p:cond delay="0"/>
                                  </p:stCondLst>
                                  <p:childTnLst>
                                    <p:set>
                                      <p:cBhvr>
                                        <p:cTn id="54" dur="1" fill="hold">
                                          <p:stCondLst>
                                            <p:cond delay="0"/>
                                          </p:stCondLst>
                                        </p:cTn>
                                        <p:tgtEl>
                                          <p:spTgt spid="13">
                                            <p:txEl>
                                              <p:pRg st="14" end="14"/>
                                            </p:txEl>
                                          </p:spTgt>
                                        </p:tgtEl>
                                        <p:attrNameLst>
                                          <p:attrName>style.visibility</p:attrName>
                                        </p:attrNameLst>
                                      </p:cBhvr>
                                      <p:to>
                                        <p:strVal val="visible"/>
                                      </p:to>
                                    </p:set>
                                    <p:anim calcmode="lin" valueType="num">
                                      <p:cBhvr>
                                        <p:cTn id="55" dur="1000" fill="hold"/>
                                        <p:tgtEl>
                                          <p:spTgt spid="13">
                                            <p:txEl>
                                              <p:pRg st="14" end="14"/>
                                            </p:txEl>
                                          </p:spTgt>
                                        </p:tgtEl>
                                        <p:attrNameLst>
                                          <p:attrName>ppt_w</p:attrName>
                                        </p:attrNameLst>
                                      </p:cBhvr>
                                      <p:tavLst>
                                        <p:tav tm="0">
                                          <p:val>
                                            <p:strVal val="#ppt_w+.3"/>
                                          </p:val>
                                        </p:tav>
                                        <p:tav tm="100000">
                                          <p:val>
                                            <p:strVal val="#ppt_w"/>
                                          </p:val>
                                        </p:tav>
                                      </p:tavLst>
                                    </p:anim>
                                    <p:anim calcmode="lin" valueType="num">
                                      <p:cBhvr>
                                        <p:cTn id="56" dur="1000" fill="hold"/>
                                        <p:tgtEl>
                                          <p:spTgt spid="13">
                                            <p:txEl>
                                              <p:pRg st="14" end="14"/>
                                            </p:txEl>
                                          </p:spTgt>
                                        </p:tgtEl>
                                        <p:attrNameLst>
                                          <p:attrName>ppt_h</p:attrName>
                                        </p:attrNameLst>
                                      </p:cBhvr>
                                      <p:tavLst>
                                        <p:tav tm="0">
                                          <p:val>
                                            <p:strVal val="#ppt_h"/>
                                          </p:val>
                                        </p:tav>
                                        <p:tav tm="100000">
                                          <p:val>
                                            <p:strVal val="#ppt_h"/>
                                          </p:val>
                                        </p:tav>
                                      </p:tavLst>
                                    </p:anim>
                                    <p:animEffect transition="in" filter="fade">
                                      <p:cBhvr>
                                        <p:cTn id="57" dur="1000"/>
                                        <p:tgtEl>
                                          <p:spTgt spid="1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E1F99CEC-77D6-4D75-BBC2-5F2257FF94FC}" type="slidenum">
              <a:rPr lang="en-US" sz="1700" baseline="0" smtClean="0">
                <a:solidFill>
                  <a:srgbClr val="0000CC"/>
                </a:solidFill>
                <a:latin typeface="Times New Roman" pitchFamily="18" charset="0"/>
              </a:rPr>
              <a:t>43</a:t>
            </a:fld>
            <a:endParaRPr lang="en-US" sz="1700" baseline="0" dirty="0">
              <a:solidFill>
                <a:srgbClr val="0000CC"/>
              </a:solidFill>
              <a:latin typeface="Times New Roman" pitchFamily="18" charset="0"/>
            </a:endParaRPr>
          </a:p>
        </p:txBody>
      </p:sp>
      <p:sp>
        <p:nvSpPr>
          <p:cNvPr id="20483" name="Rectangle 2"/>
          <p:cNvSpPr>
            <a:spLocks noChangeArrowheads="1"/>
          </p:cNvSpPr>
          <p:nvPr/>
        </p:nvSpPr>
        <p:spPr bwMode="auto">
          <a:xfrm>
            <a:off x="1143000" y="513306"/>
            <a:ext cx="6535737" cy="558800"/>
          </a:xfrm>
          <a:prstGeom prst="rect">
            <a:avLst/>
          </a:prstGeom>
          <a:noFill/>
          <a:ln w="12700">
            <a:noFill/>
            <a:miter lim="800000"/>
            <a:headEnd/>
            <a:tailEnd/>
          </a:ln>
        </p:spPr>
        <p:txBody>
          <a:bodyPr lIns="85593" tIns="42045" rIns="85593" bIns="42045" anchor="ctr"/>
          <a:lstStyle/>
          <a:p>
            <a:pPr algn="ctr" defTabSz="865188" eaLnBrk="0" hangingPunct="0"/>
            <a:r>
              <a:rPr lang="en-US" sz="3200" b="1" baseline="0" dirty="0">
                <a:solidFill>
                  <a:srgbClr val="333399"/>
                </a:solidFill>
                <a:latin typeface="Times New Roman" pitchFamily="18" charset="0"/>
              </a:rPr>
              <a:t>Presentation Outline</a:t>
            </a:r>
          </a:p>
        </p:txBody>
      </p:sp>
      <p:sp>
        <p:nvSpPr>
          <p:cNvPr id="20484" name="Rectangle 3"/>
          <p:cNvSpPr>
            <a:spLocks noGrp="1" noChangeArrowheads="1"/>
          </p:cNvSpPr>
          <p:nvPr>
            <p:ph sz="half" idx="1"/>
          </p:nvPr>
        </p:nvSpPr>
        <p:spPr>
          <a:xfrm>
            <a:off x="609601" y="1148599"/>
            <a:ext cx="4267199" cy="4864851"/>
          </a:xfrm>
        </p:spPr>
        <p:txBody>
          <a:bodyPr>
            <a:noAutofit/>
          </a:bodyPr>
          <a:lstStyle/>
          <a:p>
            <a:pPr eaLnBrk="1" hangingPunct="1">
              <a:buClr>
                <a:schemeClr val="accent1"/>
              </a:buClr>
              <a:buFont typeface="Wingdings" pitchFamily="2" charset="2"/>
              <a:buChar char="Ø"/>
            </a:pPr>
            <a:r>
              <a:rPr lang="en-US" sz="1800" dirty="0">
                <a:latin typeface="Times New Roman" pitchFamily="18" charset="0"/>
              </a:rPr>
              <a:t>Problem Definition</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Dissertation Contribution</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Summary of Proposal</a:t>
            </a:r>
          </a:p>
          <a:p>
            <a:pPr eaLnBrk="1" hangingPunct="1">
              <a:buClr>
                <a:schemeClr val="accent1"/>
              </a:buClr>
              <a:buFont typeface="Wingdings" pitchFamily="2" charset="2"/>
              <a:buChar char="Ø"/>
            </a:pPr>
            <a:endParaRPr lang="en-US" altLang="zh-CN" sz="1800" dirty="0">
              <a:latin typeface="Times New Roman" pitchFamily="18" charset="0"/>
            </a:endParaRPr>
          </a:p>
          <a:p>
            <a:pPr>
              <a:buClr>
                <a:schemeClr val="accent1"/>
              </a:buClr>
              <a:buFont typeface="Wingdings" pitchFamily="2" charset="2"/>
              <a:buChar char="Ø"/>
            </a:pPr>
            <a:r>
              <a:rPr lang="en-US" altLang="zh-CN" sz="1800" dirty="0">
                <a:latin typeface="Times New Roman" pitchFamily="18" charset="0"/>
              </a:rPr>
              <a:t>Post-Proposal Research Contribution</a:t>
            </a:r>
          </a:p>
          <a:p>
            <a:pPr>
              <a:buClr>
                <a:schemeClr val="accent1"/>
              </a:buClr>
              <a:buFont typeface="Wingdings" pitchFamily="2" charset="2"/>
              <a:buChar char="Ø"/>
            </a:pPr>
            <a:endParaRPr lang="en-US" altLang="zh-CN" sz="1800" dirty="0">
              <a:latin typeface="Times New Roman" pitchFamily="18" charset="0"/>
            </a:endParaRPr>
          </a:p>
          <a:p>
            <a:pPr>
              <a:buClr>
                <a:schemeClr val="accent1"/>
              </a:buClr>
              <a:buFont typeface="Wingdings" pitchFamily="2" charset="2"/>
              <a:buChar char="Ø"/>
            </a:pPr>
            <a:r>
              <a:rPr lang="en-US" sz="1800" dirty="0">
                <a:latin typeface="Times New Roman" pitchFamily="18" charset="0"/>
              </a:rPr>
              <a:t>A Two-Stage Design and Analysis of Computer Experiments (DACE) Approach</a:t>
            </a:r>
          </a:p>
          <a:p>
            <a:pPr>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b="1" dirty="0">
                <a:solidFill>
                  <a:srgbClr val="FF0000"/>
                </a:solidFill>
                <a:latin typeface="Times New Roman" pitchFamily="18" charset="0"/>
              </a:rPr>
              <a:t>Experimental Results</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Future Work </a:t>
            </a:r>
          </a:p>
        </p:txBody>
      </p:sp>
      <p:pic>
        <p:nvPicPr>
          <p:cNvPr id="13" name="Content Placeholder 12"/>
          <p:cNvPicPr>
            <a:picLocks noGrp="1" noChangeAspect="1"/>
          </p:cNvPicPr>
          <p:nvPr>
            <p:ph sz="half" idx="2"/>
          </p:nvPr>
        </p:nvPicPr>
        <p:blipFill>
          <a:blip r:embed="rId3"/>
          <a:stretch>
            <a:fillRect/>
          </a:stretch>
        </p:blipFill>
        <p:spPr>
          <a:xfrm>
            <a:off x="5310021" y="1140842"/>
            <a:ext cx="3813926" cy="4439703"/>
          </a:xfrm>
          <a:prstGeom prst="rect">
            <a:avLst/>
          </a:prstGeom>
        </p:spPr>
      </p:pic>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7" name="Straight Connector 16"/>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4689642" y="5668995"/>
            <a:ext cx="4486442"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Source:  https://www.pinterest.com/berat3854/solar/</a:t>
            </a:r>
          </a:p>
        </p:txBody>
      </p:sp>
    </p:spTree>
    <p:extLst>
      <p:ext uri="{BB962C8B-B14F-4D97-AF65-F5344CB8AC3E}">
        <p14:creationId xmlns:p14="http://schemas.microsoft.com/office/powerpoint/2010/main" val="38834869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20484">
                                            <p:txEl>
                                              <p:pRg st="0" end="0"/>
                                            </p:txEl>
                                          </p:spTgt>
                                        </p:tgtEl>
                                        <p:attrNameLst>
                                          <p:attrName>style.visibility</p:attrName>
                                        </p:attrNameLst>
                                      </p:cBhvr>
                                      <p:to>
                                        <p:strVal val="visible"/>
                                      </p:to>
                                    </p:set>
                                    <p:animEffect transition="in" filter="barn(inVertical)">
                                      <p:cBhvr>
                                        <p:cTn id="13" dur="500"/>
                                        <p:tgtEl>
                                          <p:spTgt spid="20484">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0484">
                                            <p:txEl>
                                              <p:pRg st="2" end="2"/>
                                            </p:txEl>
                                          </p:spTgt>
                                        </p:tgtEl>
                                        <p:attrNameLst>
                                          <p:attrName>style.visibility</p:attrName>
                                        </p:attrNameLst>
                                      </p:cBhvr>
                                      <p:to>
                                        <p:strVal val="visible"/>
                                      </p:to>
                                    </p:set>
                                    <p:animEffect transition="in" filter="barn(inVertical)">
                                      <p:cBhvr>
                                        <p:cTn id="16" dur="500"/>
                                        <p:tgtEl>
                                          <p:spTgt spid="20484">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0484">
                                            <p:txEl>
                                              <p:pRg st="4" end="4"/>
                                            </p:txEl>
                                          </p:spTgt>
                                        </p:tgtEl>
                                        <p:attrNameLst>
                                          <p:attrName>style.visibility</p:attrName>
                                        </p:attrNameLst>
                                      </p:cBhvr>
                                      <p:to>
                                        <p:strVal val="visible"/>
                                      </p:to>
                                    </p:set>
                                    <p:animEffect transition="in" filter="barn(inVertical)">
                                      <p:cBhvr>
                                        <p:cTn id="19" dur="500"/>
                                        <p:tgtEl>
                                          <p:spTgt spid="2048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0484">
                                            <p:txEl>
                                              <p:pRg st="6" end="6"/>
                                            </p:txEl>
                                          </p:spTgt>
                                        </p:tgtEl>
                                        <p:attrNameLst>
                                          <p:attrName>style.visibility</p:attrName>
                                        </p:attrNameLst>
                                      </p:cBhvr>
                                      <p:to>
                                        <p:strVal val="visible"/>
                                      </p:to>
                                    </p:set>
                                    <p:animEffect transition="in" filter="barn(inVertical)">
                                      <p:cBhvr>
                                        <p:cTn id="22" dur="500"/>
                                        <p:tgtEl>
                                          <p:spTgt spid="20484">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0484">
                                            <p:txEl>
                                              <p:pRg st="8" end="8"/>
                                            </p:txEl>
                                          </p:spTgt>
                                        </p:tgtEl>
                                        <p:attrNameLst>
                                          <p:attrName>style.visibility</p:attrName>
                                        </p:attrNameLst>
                                      </p:cBhvr>
                                      <p:to>
                                        <p:strVal val="visible"/>
                                      </p:to>
                                    </p:set>
                                    <p:animEffect transition="in" filter="barn(inVertical)">
                                      <p:cBhvr>
                                        <p:cTn id="25" dur="500"/>
                                        <p:tgtEl>
                                          <p:spTgt spid="20484">
                                            <p:txEl>
                                              <p:pRg st="8" end="8"/>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0484">
                                            <p:txEl>
                                              <p:pRg st="12" end="12"/>
                                            </p:txEl>
                                          </p:spTgt>
                                        </p:tgtEl>
                                        <p:attrNameLst>
                                          <p:attrName>style.visibility</p:attrName>
                                        </p:attrNameLst>
                                      </p:cBhvr>
                                      <p:to>
                                        <p:strVal val="visible"/>
                                      </p:to>
                                    </p:set>
                                    <p:animEffect transition="in" filter="barn(inVertical)">
                                      <p:cBhvr>
                                        <p:cTn id="28" dur="500"/>
                                        <p:tgtEl>
                                          <p:spTgt spid="20484">
                                            <p:txEl>
                                              <p:pRg st="12" end="12"/>
                                            </p:txEl>
                                          </p:spTgt>
                                        </p:tgtEl>
                                      </p:cBhvr>
                                    </p:animEffect>
                                  </p:childTnLst>
                                </p:cTn>
                              </p:par>
                              <p:par>
                                <p:cTn id="29" presetID="42" presetClass="entr" presetSubtype="0" fill="hold" nodeType="withEffect">
                                  <p:stCondLst>
                                    <p:cond delay="0"/>
                                  </p:stCondLst>
                                  <p:childTnLst>
                                    <p:set>
                                      <p:cBhvr>
                                        <p:cTn id="30" dur="1" fill="hold">
                                          <p:stCondLst>
                                            <p:cond delay="0"/>
                                          </p:stCondLst>
                                        </p:cTn>
                                        <p:tgtEl>
                                          <p:spTgt spid="20484">
                                            <p:txEl>
                                              <p:pRg st="10" end="10"/>
                                            </p:txEl>
                                          </p:spTgt>
                                        </p:tgtEl>
                                        <p:attrNameLst>
                                          <p:attrName>style.visibility</p:attrName>
                                        </p:attrNameLst>
                                      </p:cBhvr>
                                      <p:to>
                                        <p:strVal val="visible"/>
                                      </p:to>
                                    </p:set>
                                    <p:animEffect transition="in" filter="fade">
                                      <p:cBhvr>
                                        <p:cTn id="31" dur="1000"/>
                                        <p:tgtEl>
                                          <p:spTgt spid="20484">
                                            <p:txEl>
                                              <p:pRg st="10" end="10"/>
                                            </p:txEl>
                                          </p:spTgt>
                                        </p:tgtEl>
                                      </p:cBhvr>
                                    </p:animEffect>
                                    <p:anim calcmode="lin" valueType="num">
                                      <p:cBhvr>
                                        <p:cTn id="32" dur="1000" fill="hold"/>
                                        <p:tgtEl>
                                          <p:spTgt spid="20484">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2048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282034" y="21338"/>
            <a:ext cx="6175537"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DACE based ADP Results (Simulation)</a:t>
            </a:r>
          </a:p>
        </p:txBody>
      </p:sp>
      <p:sp>
        <p:nvSpPr>
          <p:cNvPr id="4" name="Rectangle 3"/>
          <p:cNvSpPr txBox="1">
            <a:spLocks noChangeArrowheads="1"/>
          </p:cNvSpPr>
          <p:nvPr/>
        </p:nvSpPr>
        <p:spPr>
          <a:xfrm>
            <a:off x="685800" y="1143000"/>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685799" y="544558"/>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Rectangle 3"/>
          <p:cNvSpPr txBox="1">
            <a:spLocks noChangeArrowheads="1"/>
          </p:cNvSpPr>
          <p:nvPr/>
        </p:nvSpPr>
        <p:spPr>
          <a:xfrm>
            <a:off x="685799" y="1143000"/>
            <a:ext cx="8054975" cy="4719637"/>
          </a:xfrm>
          <a:prstGeom prst="rect">
            <a:avLst/>
          </a:prstGeom>
        </p:spPr>
        <p:txBody>
          <a:bodyPr>
            <a:normAutofit/>
          </a:bodyPr>
          <a:lstStyle/>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cs typeface="+mn-cs"/>
            </a:endParaRPr>
          </a:p>
        </p:txBody>
      </p:sp>
      <p:sp>
        <p:nvSpPr>
          <p:cNvPr id="9"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560689BB-1578-4256-B1B5-0BA93B66FA32}" type="slidenum">
              <a:rPr lang="en-US" sz="1700" baseline="0" smtClean="0">
                <a:solidFill>
                  <a:srgbClr val="0000CC"/>
                </a:solidFill>
                <a:latin typeface="Times New Roman" pitchFamily="18" charset="0"/>
              </a:rPr>
              <a:t>44</a:t>
            </a:fld>
            <a:endParaRPr lang="en-US" sz="1700" baseline="0" dirty="0">
              <a:solidFill>
                <a:srgbClr val="0000CC"/>
              </a:solidFill>
              <a:latin typeface="Times New Roman" pitchFamily="18" charset="0"/>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383093297"/>
                  </p:ext>
                </p:extLst>
              </p:nvPr>
            </p:nvGraphicFramePr>
            <p:xfrm>
              <a:off x="304800" y="762000"/>
              <a:ext cx="8435974" cy="2056093"/>
            </p:xfrm>
            <a:graphic>
              <a:graphicData uri="http://schemas.openxmlformats.org/drawingml/2006/table">
                <a:tbl>
                  <a:tblPr firstRow="1" firstCol="1" bandRow="1">
                    <a:tableStyleId>{5C22544A-7EE6-4342-B048-85BDC9FD1C3A}</a:tableStyleId>
                  </a:tblPr>
                  <a:tblGrid>
                    <a:gridCol w="1295400">
                      <a:extLst>
                        <a:ext uri="{9D8B030D-6E8A-4147-A177-3AD203B41FA5}">
                          <a16:colId xmlns:a16="http://schemas.microsoft.com/office/drawing/2014/main" val="506343593"/>
                        </a:ext>
                      </a:extLst>
                    </a:gridCol>
                    <a:gridCol w="1174257">
                      <a:extLst>
                        <a:ext uri="{9D8B030D-6E8A-4147-A177-3AD203B41FA5}">
                          <a16:colId xmlns:a16="http://schemas.microsoft.com/office/drawing/2014/main" val="1779755036"/>
                        </a:ext>
                      </a:extLst>
                    </a:gridCol>
                    <a:gridCol w="1572749">
                      <a:extLst>
                        <a:ext uri="{9D8B030D-6E8A-4147-A177-3AD203B41FA5}">
                          <a16:colId xmlns:a16="http://schemas.microsoft.com/office/drawing/2014/main" val="3942552147"/>
                        </a:ext>
                      </a:extLst>
                    </a:gridCol>
                    <a:gridCol w="1381626">
                      <a:extLst>
                        <a:ext uri="{9D8B030D-6E8A-4147-A177-3AD203B41FA5}">
                          <a16:colId xmlns:a16="http://schemas.microsoft.com/office/drawing/2014/main" val="4061582976"/>
                        </a:ext>
                      </a:extLst>
                    </a:gridCol>
                    <a:gridCol w="1439193">
                      <a:extLst>
                        <a:ext uri="{9D8B030D-6E8A-4147-A177-3AD203B41FA5}">
                          <a16:colId xmlns:a16="http://schemas.microsoft.com/office/drawing/2014/main" val="861352117"/>
                        </a:ext>
                      </a:extLst>
                    </a:gridCol>
                    <a:gridCol w="1572749">
                      <a:extLst>
                        <a:ext uri="{9D8B030D-6E8A-4147-A177-3AD203B41FA5}">
                          <a16:colId xmlns:a16="http://schemas.microsoft.com/office/drawing/2014/main" val="3050789607"/>
                        </a:ext>
                      </a:extLst>
                    </a:gridCol>
                  </a:tblGrid>
                  <a:tr h="717227">
                    <a:tc>
                      <a:txBody>
                        <a:bodyPr/>
                        <a:lstStyle/>
                        <a:p>
                          <a:pPr marL="0" marR="0" algn="ctr">
                            <a:lnSpc>
                              <a:spcPct val="115000"/>
                            </a:lnSpc>
                            <a:spcBef>
                              <a:spcPts val="0"/>
                            </a:spcBef>
                            <a:spcAft>
                              <a:spcPts val="100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Stations(</a:t>
                          </a:r>
                          <a14:m>
                            <m:oMath xmlns:m="http://schemas.openxmlformats.org/officeDocument/2006/math">
                              <m:sSubSup>
                                <m:sSubSupPr>
                                  <m:ctrlP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600" b="0" i="1">
                                      <a:effectLst/>
                                      <a:latin typeface="Cambria Math" panose="02040503050406030204" pitchFamily="18" charset="0"/>
                                      <a:ea typeface="Times New Roman" panose="02020603050405020304" pitchFamily="18" charset="0"/>
                                      <a:cs typeface="Times New Roman" panose="02020603050405020304" pitchFamily="18" charset="0"/>
                                    </a:rPr>
                                    <m:t>𝐷𝐴</m:t>
                                  </m:r>
                                </m:sub>
                                <m:sup>
                                  <m:r>
                                    <a:rPr lang="en-US" sz="1600" b="0" i="1">
                                      <a:effectLst/>
                                      <a:latin typeface="Cambria Math" panose="02040503050406030204" pitchFamily="18" charset="0"/>
                                      <a:ea typeface="Times New Roman" panose="02020603050405020304" pitchFamily="18" charset="0"/>
                                      <a:cs typeface="Times New Roman" panose="02020603050405020304" pitchFamily="18" charset="0"/>
                                    </a:rPr>
                                    <m:t>∗</m:t>
                                  </m:r>
                                </m:sup>
                              </m:sSubSup>
                            </m:oMath>
                          </a14:m>
                          <a:r>
                            <a:rPr lang="en-US" sz="1600" b="0" dirty="0">
                              <a:effectLst/>
                              <a:latin typeface="Times New Roman" panose="02020603050405020304" pitchFamily="18" charset="0"/>
                              <a:cs typeface="Times New Roman" panose="02020603050405020304" pitchFamily="18" charset="0"/>
                            </a:rPr>
                            <a:t>) </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Fort Worth</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Dallas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Garland</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Denton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Total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05746495"/>
                      </a:ext>
                    </a:extLst>
                  </a:tr>
                  <a:tr h="621639">
                    <a:tc>
                      <a:txBody>
                        <a:bodyPr/>
                        <a:lstStyle/>
                        <a:p>
                          <a:pPr marL="457200" marR="0" indent="-457200" algn="ctr">
                            <a:lnSpc>
                              <a:spcPct val="200000"/>
                            </a:lnSpc>
                            <a:spcBef>
                              <a:spcPts val="0"/>
                            </a:spcBef>
                            <a:spcAft>
                              <a:spcPts val="0"/>
                            </a:spcAft>
                          </a:pPr>
                          <a14:m>
                            <m:oMath xmlns:m="http://schemas.openxmlformats.org/officeDocument/2006/math">
                              <m:sSubSup>
                                <m:sSubSupPr>
                                  <m:ctrlP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Slots</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b="0" i="1">
                                      <a:effectLst/>
                                      <a:latin typeface="Cambria Math" panose="02040503050406030204" pitchFamily="18" charset="0"/>
                                      <a:ea typeface="Times New Roman" panose="02020603050405020304" pitchFamily="18" charset="0"/>
                                      <a:cs typeface="Times New Roman" panose="02020603050405020304" pitchFamily="18" charset="0"/>
                                    </a:rPr>
                                    <m:t>𝑁𝑠</m:t>
                                  </m:r>
                                </m:e>
                                <m:sub>
                                  <m:r>
                                    <a:rPr lang="en-US" sz="1600" b="0" i="1">
                                      <a:effectLst/>
                                      <a:latin typeface="Cambria Math" panose="02040503050406030204" pitchFamily="18" charset="0"/>
                                      <a:ea typeface="Times New Roman" panose="02020603050405020304" pitchFamily="18" charset="0"/>
                                      <a:cs typeface="Times New Roman" panose="02020603050405020304" pitchFamily="18" charset="0"/>
                                    </a:rPr>
                                    <m:t>𝐷𝐴</m:t>
                                  </m:r>
                                </m:sub>
                                <m:sup>
                                  <m:r>
                                    <a:rPr lang="en-US" sz="1600" b="0" i="1">
                                      <a:effectLst/>
                                      <a:latin typeface="Cambria Math" panose="02040503050406030204" pitchFamily="18" charset="0"/>
                                      <a:ea typeface="Times New Roman" panose="02020603050405020304" pitchFamily="18" charset="0"/>
                                      <a:cs typeface="Times New Roman" panose="02020603050405020304" pitchFamily="18" charset="0"/>
                                    </a:rPr>
                                    <m:t>∗</m:t>
                                  </m:r>
                                </m:sup>
                              </m:sSubSup>
                            </m:oMath>
                          </a14:m>
                          <a:r>
                            <a:rPr lang="en-US" sz="1600" b="0" dirty="0">
                              <a:effectLst/>
                              <a:latin typeface="Times New Roman" panose="02020603050405020304" pitchFamily="18" charset="0"/>
                              <a:cs typeface="Times New Roman" panose="02020603050405020304" pitchFamily="18" charset="0"/>
                            </a:rPr>
                            <a:t>) </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16</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33751091"/>
                      </a:ext>
                    </a:extLst>
                  </a:tr>
                  <a:tr h="717227">
                    <a:tc>
                      <a:txBody>
                        <a:bodyPr/>
                        <a:lstStyle/>
                        <a:p>
                          <a:pPr marL="0" marR="0" indent="0" algn="ctr" defTabSz="685800" rtl="0" eaLnBrk="1" fontAlgn="auto" latinLnBrk="0" hangingPunct="1">
                            <a:lnSpc>
                              <a:spcPct val="115000"/>
                            </a:lnSpc>
                            <a:spcBef>
                              <a:spcPts val="0"/>
                            </a:spcBef>
                            <a:spcAft>
                              <a:spcPts val="0"/>
                            </a:spcAft>
                            <a:buClrTx/>
                            <a:buSzTx/>
                            <a:buFontTx/>
                            <a:buNone/>
                            <a:tabLst/>
                            <a:defRPr/>
                          </a:pPr>
                          <a:r>
                            <a:rPr lang="en-US" sz="1600" b="0" kern="1200" dirty="0">
                              <a:solidFill>
                                <a:schemeClr val="lt1"/>
                              </a:solidFill>
                              <a:effectLst/>
                              <a:latin typeface="Times New Roman" panose="02020603050405020304" pitchFamily="18" charset="0"/>
                              <a:ea typeface="+mn-ea"/>
                              <a:cs typeface="Times New Roman" panose="02020603050405020304" pitchFamily="18" charset="0"/>
                            </a:rPr>
                            <a:t>Profits (</a:t>
                          </a:r>
                          <a14:m>
                            <m:oMath xmlns:m="http://schemas.openxmlformats.org/officeDocument/2006/math">
                              <m:sSub>
                                <m:sSubPr>
                                  <m:ctrlPr>
                                    <a:rPr lang="en-US" sz="1600" b="0" i="1" kern="1200" smtClean="0">
                                      <a:solidFill>
                                        <a:schemeClr val="lt1"/>
                                      </a:solidFill>
                                      <a:effectLst/>
                                      <a:latin typeface="Cambria Math" panose="02040503050406030204" pitchFamily="18" charset="0"/>
                                      <a:ea typeface="+mn-ea"/>
                                      <a:cs typeface="+mn-cs"/>
                                    </a:rPr>
                                  </m:ctrlPr>
                                </m:sSubPr>
                                <m:e>
                                  <m:r>
                                    <a:rPr lang="en-US" sz="1600" b="0" i="1" kern="1200">
                                      <a:solidFill>
                                        <a:schemeClr val="lt1"/>
                                      </a:solidFill>
                                      <a:effectLst/>
                                      <a:latin typeface="Cambria Math" panose="02040503050406030204" pitchFamily="18" charset="0"/>
                                      <a:ea typeface="+mn-ea"/>
                                      <a:cs typeface="+mn-cs"/>
                                    </a:rPr>
                                    <m:t>𝑍</m:t>
                                  </m:r>
                                </m:e>
                                <m:sub>
                                  <m:r>
                                    <a:rPr lang="en-US" sz="1600" b="0" i="1" kern="1200">
                                      <a:solidFill>
                                        <a:schemeClr val="lt1"/>
                                      </a:solidFill>
                                      <a:effectLst/>
                                      <a:latin typeface="Cambria Math" panose="02040503050406030204" pitchFamily="18" charset="0"/>
                                      <a:ea typeface="+mn-ea"/>
                                      <a:cs typeface="+mn-cs"/>
                                    </a:rPr>
                                    <m:t>𝐷𝐴</m:t>
                                  </m:r>
                                </m:sub>
                              </m:sSub>
                            </m:oMath>
                          </a14:m>
                          <a:r>
                            <a:rPr lang="en-US" sz="1600" b="0" kern="1200" dirty="0">
                              <a:solidFill>
                                <a:schemeClr val="lt1"/>
                              </a:solidFill>
                              <a:effectLst/>
                              <a:latin typeface="Times New Roman" panose="02020603050405020304" pitchFamily="18" charset="0"/>
                              <a:ea typeface="+mn-ea"/>
                              <a:cs typeface="Times New Roman" panose="02020603050405020304" pitchFamily="18" charset="0"/>
                            </a:rPr>
                            <a:t>)</a:t>
                          </a:r>
                        </a:p>
                        <a:p>
                          <a:pPr marL="0" marR="0" algn="ctr">
                            <a:lnSpc>
                              <a:spcPct val="115000"/>
                            </a:lnSpc>
                            <a:spcBef>
                              <a:spcPts val="0"/>
                            </a:spcBef>
                            <a:spcAft>
                              <a:spcPts val="0"/>
                            </a:spcAft>
                          </a:pP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 $916.94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 $1,013.91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 $124.17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 $77.12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 $2,132.14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43871680"/>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383093297"/>
                  </p:ext>
                </p:extLst>
              </p:nvPr>
            </p:nvGraphicFramePr>
            <p:xfrm>
              <a:off x="304800" y="762000"/>
              <a:ext cx="8435974" cy="2056093"/>
            </p:xfrm>
            <a:graphic>
              <a:graphicData uri="http://schemas.openxmlformats.org/drawingml/2006/table">
                <a:tbl>
                  <a:tblPr firstRow="1" firstCol="1" bandRow="1">
                    <a:tableStyleId>{5C22544A-7EE6-4342-B048-85BDC9FD1C3A}</a:tableStyleId>
                  </a:tblPr>
                  <a:tblGrid>
                    <a:gridCol w="1295400">
                      <a:extLst>
                        <a:ext uri="{9D8B030D-6E8A-4147-A177-3AD203B41FA5}">
                          <a16:colId xmlns:a16="http://schemas.microsoft.com/office/drawing/2014/main" val="506343593"/>
                        </a:ext>
                      </a:extLst>
                    </a:gridCol>
                    <a:gridCol w="1174257">
                      <a:extLst>
                        <a:ext uri="{9D8B030D-6E8A-4147-A177-3AD203B41FA5}">
                          <a16:colId xmlns:a16="http://schemas.microsoft.com/office/drawing/2014/main" val="1779755036"/>
                        </a:ext>
                      </a:extLst>
                    </a:gridCol>
                    <a:gridCol w="1572749">
                      <a:extLst>
                        <a:ext uri="{9D8B030D-6E8A-4147-A177-3AD203B41FA5}">
                          <a16:colId xmlns:a16="http://schemas.microsoft.com/office/drawing/2014/main" val="3942552147"/>
                        </a:ext>
                      </a:extLst>
                    </a:gridCol>
                    <a:gridCol w="1381626">
                      <a:extLst>
                        <a:ext uri="{9D8B030D-6E8A-4147-A177-3AD203B41FA5}">
                          <a16:colId xmlns:a16="http://schemas.microsoft.com/office/drawing/2014/main" val="4061582976"/>
                        </a:ext>
                      </a:extLst>
                    </a:gridCol>
                    <a:gridCol w="1439193">
                      <a:extLst>
                        <a:ext uri="{9D8B030D-6E8A-4147-A177-3AD203B41FA5}">
                          <a16:colId xmlns:a16="http://schemas.microsoft.com/office/drawing/2014/main" val="861352117"/>
                        </a:ext>
                      </a:extLst>
                    </a:gridCol>
                    <a:gridCol w="1572749">
                      <a:extLst>
                        <a:ext uri="{9D8B030D-6E8A-4147-A177-3AD203B41FA5}">
                          <a16:colId xmlns:a16="http://schemas.microsoft.com/office/drawing/2014/main" val="3050789607"/>
                        </a:ext>
                      </a:extLst>
                    </a:gridCol>
                  </a:tblGrid>
                  <a:tr h="717227">
                    <a:tc>
                      <a:txBody>
                        <a:bodyPr/>
                        <a:lstStyle/>
                        <a:p>
                          <a:endParaRPr lang="en-US"/>
                        </a:p>
                      </a:txBody>
                      <a:tcPr marL="68580" marR="68580" marT="0" marB="0" anchor="b">
                        <a:blipFill>
                          <a:blip r:embed="rId3"/>
                          <a:stretch>
                            <a:fillRect l="-939" t="-1695" r="-552113" b="-200847"/>
                          </a:stretch>
                        </a:blipFill>
                      </a:tcPr>
                    </a:tc>
                    <a:tc>
                      <a:txBody>
                        <a:bodyPr/>
                        <a:lstStyle/>
                        <a:p>
                          <a:pPr marL="0" marR="0" algn="ctr">
                            <a:lnSpc>
                              <a:spcPct val="115000"/>
                            </a:lnSpc>
                            <a:spcBef>
                              <a:spcPts val="0"/>
                            </a:spcBef>
                            <a:spcAft>
                              <a:spcPts val="0"/>
                            </a:spcAft>
                          </a:pPr>
                          <a:r>
                            <a:rPr lang="en-US" sz="1600" dirty="0">
                              <a:effectLst/>
                            </a:rPr>
                            <a:t>Fort Worth</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Dallas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Garland</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Denton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Total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05746495"/>
                      </a:ext>
                    </a:extLst>
                  </a:tr>
                  <a:tr h="621639">
                    <a:tc>
                      <a:txBody>
                        <a:bodyPr/>
                        <a:lstStyle/>
                        <a:p>
                          <a:endParaRPr lang="en-US"/>
                        </a:p>
                      </a:txBody>
                      <a:tcPr marL="68580" marR="68580" marT="0" marB="0" anchor="b">
                        <a:blipFill>
                          <a:blip r:embed="rId3"/>
                          <a:stretch>
                            <a:fillRect l="-939" t="-117647" r="-552113" b="-132353"/>
                          </a:stretch>
                        </a:blipFill>
                      </a:tcPr>
                    </a:tc>
                    <a:tc>
                      <a:txBody>
                        <a:bodyPr/>
                        <a:lstStyle/>
                        <a:p>
                          <a:pPr marL="0" marR="0" algn="ctr">
                            <a:lnSpc>
                              <a:spcPct val="115000"/>
                            </a:lnSpc>
                            <a:spcBef>
                              <a:spcPts val="0"/>
                            </a:spcBef>
                            <a:spcAft>
                              <a:spcPts val="0"/>
                            </a:spcAft>
                          </a:pPr>
                          <a:r>
                            <a:rPr lang="en-US" sz="1400" dirty="0">
                              <a:effectLst/>
                            </a:rPr>
                            <a:t>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16</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33751091"/>
                      </a:ext>
                    </a:extLst>
                  </a:tr>
                  <a:tr h="717227">
                    <a:tc>
                      <a:txBody>
                        <a:bodyPr/>
                        <a:lstStyle/>
                        <a:p>
                          <a:endParaRPr lang="en-US"/>
                        </a:p>
                      </a:txBody>
                      <a:tcPr marL="68580" marR="68580" marT="0" marB="0" anchor="b">
                        <a:blipFill>
                          <a:blip r:embed="rId3"/>
                          <a:stretch>
                            <a:fillRect l="-939" t="-188136" r="-552113" b="-14407"/>
                          </a:stretch>
                        </a:blipFill>
                      </a:tcPr>
                    </a:tc>
                    <a:tc>
                      <a:txBody>
                        <a:bodyPr/>
                        <a:lstStyle/>
                        <a:p>
                          <a:pPr marL="0" marR="0" algn="ctr">
                            <a:lnSpc>
                              <a:spcPct val="115000"/>
                            </a:lnSpc>
                            <a:spcBef>
                              <a:spcPts val="0"/>
                            </a:spcBef>
                            <a:spcAft>
                              <a:spcPts val="0"/>
                            </a:spcAft>
                          </a:pPr>
                          <a:r>
                            <a:rPr lang="en-US" sz="1400" dirty="0">
                              <a:effectLst/>
                            </a:rPr>
                            <a:t> $916.94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 $1,013.91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 $124.17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 $77.12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 $2,132.14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43871680"/>
                      </a:ext>
                    </a:extLst>
                  </a:tr>
                </a:tbl>
              </a:graphicData>
            </a:graphic>
          </p:graphicFrame>
        </mc:Fallback>
      </mc:AlternateContent>
      <p:graphicFrame>
        <p:nvGraphicFramePr>
          <p:cNvPr id="10" name="Chart 9"/>
          <p:cNvGraphicFramePr/>
          <p:nvPr>
            <p:extLst>
              <p:ext uri="{D42A27DB-BD31-4B8C-83A1-F6EECF244321}">
                <p14:modId xmlns:p14="http://schemas.microsoft.com/office/powerpoint/2010/main" val="3414955012"/>
              </p:ext>
            </p:extLst>
          </p:nvPr>
        </p:nvGraphicFramePr>
        <p:xfrm>
          <a:off x="2083798" y="2371875"/>
          <a:ext cx="5536203" cy="3695822"/>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2083798" y="423446"/>
            <a:ext cx="4572000" cy="338554"/>
          </a:xfrm>
          <a:prstGeom prst="rect">
            <a:avLst/>
          </a:prstGeom>
        </p:spPr>
        <p:txBody>
          <a:bodyPr>
            <a:spAutoFit/>
          </a:bodyPr>
          <a:lstStyle/>
          <a:p>
            <a:r>
              <a:rPr lang="en-US" dirty="0">
                <a:solidFill>
                  <a:schemeClr val="tx1"/>
                </a:solidFill>
                <a:latin typeface="Times New Roman" panose="02020603050405020304" pitchFamily="18" charset="0"/>
                <a:cs typeface="Times New Roman" panose="02020603050405020304" pitchFamily="18" charset="0"/>
              </a:rPr>
              <a:t>Number of slots and profits generated per stations</a:t>
            </a:r>
          </a:p>
        </p:txBody>
      </p:sp>
    </p:spTree>
    <p:extLst>
      <p:ext uri="{BB962C8B-B14F-4D97-AF65-F5344CB8AC3E}">
        <p14:creationId xmlns:p14="http://schemas.microsoft.com/office/powerpoint/2010/main" val="321306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80">
                                          <p:stCondLst>
                                            <p:cond delay="0"/>
                                          </p:stCondLst>
                                        </p:cTn>
                                        <p:tgtEl>
                                          <p:spTgt spid="10"/>
                                        </p:tgtEl>
                                      </p:cBhvr>
                                    </p:animEffect>
                                    <p:anim calcmode="lin" valueType="num">
                                      <p:cBhvr>
                                        <p:cTn id="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5" dur="26">
                                          <p:stCondLst>
                                            <p:cond delay="650"/>
                                          </p:stCondLst>
                                        </p:cTn>
                                        <p:tgtEl>
                                          <p:spTgt spid="10"/>
                                        </p:tgtEl>
                                      </p:cBhvr>
                                      <p:to x="100000" y="60000"/>
                                    </p:animScale>
                                    <p:animScale>
                                      <p:cBhvr>
                                        <p:cTn id="26" dur="166" decel="50000">
                                          <p:stCondLst>
                                            <p:cond delay="676"/>
                                          </p:stCondLst>
                                        </p:cTn>
                                        <p:tgtEl>
                                          <p:spTgt spid="10"/>
                                        </p:tgtEl>
                                      </p:cBhvr>
                                      <p:to x="100000" y="100000"/>
                                    </p:animScale>
                                    <p:animScale>
                                      <p:cBhvr>
                                        <p:cTn id="27" dur="26">
                                          <p:stCondLst>
                                            <p:cond delay="1312"/>
                                          </p:stCondLst>
                                        </p:cTn>
                                        <p:tgtEl>
                                          <p:spTgt spid="10"/>
                                        </p:tgtEl>
                                      </p:cBhvr>
                                      <p:to x="100000" y="80000"/>
                                    </p:animScale>
                                    <p:animScale>
                                      <p:cBhvr>
                                        <p:cTn id="28" dur="166" decel="50000">
                                          <p:stCondLst>
                                            <p:cond delay="1338"/>
                                          </p:stCondLst>
                                        </p:cTn>
                                        <p:tgtEl>
                                          <p:spTgt spid="10"/>
                                        </p:tgtEl>
                                      </p:cBhvr>
                                      <p:to x="100000" y="100000"/>
                                    </p:animScale>
                                    <p:animScale>
                                      <p:cBhvr>
                                        <p:cTn id="29" dur="26">
                                          <p:stCondLst>
                                            <p:cond delay="1642"/>
                                          </p:stCondLst>
                                        </p:cTn>
                                        <p:tgtEl>
                                          <p:spTgt spid="10"/>
                                        </p:tgtEl>
                                      </p:cBhvr>
                                      <p:to x="100000" y="90000"/>
                                    </p:animScale>
                                    <p:animScale>
                                      <p:cBhvr>
                                        <p:cTn id="30" dur="166" decel="50000">
                                          <p:stCondLst>
                                            <p:cond delay="1668"/>
                                          </p:stCondLst>
                                        </p:cTn>
                                        <p:tgtEl>
                                          <p:spTgt spid="10"/>
                                        </p:tgtEl>
                                      </p:cBhvr>
                                      <p:to x="100000" y="100000"/>
                                    </p:animScale>
                                    <p:animScale>
                                      <p:cBhvr>
                                        <p:cTn id="31" dur="26">
                                          <p:stCondLst>
                                            <p:cond delay="1808"/>
                                          </p:stCondLst>
                                        </p:cTn>
                                        <p:tgtEl>
                                          <p:spTgt spid="10"/>
                                        </p:tgtEl>
                                      </p:cBhvr>
                                      <p:to x="100000" y="95000"/>
                                    </p:animScale>
                                    <p:animScale>
                                      <p:cBhvr>
                                        <p:cTn id="32"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920727" y="529389"/>
            <a:ext cx="7209025"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Designs Comparison between all the methods </a:t>
            </a:r>
          </a:p>
        </p:txBody>
      </p:sp>
      <p:sp>
        <p:nvSpPr>
          <p:cNvPr id="4" name="Rectangle 3"/>
          <p:cNvSpPr txBox="1">
            <a:spLocks noChangeArrowheads="1"/>
          </p:cNvSpPr>
          <p:nvPr/>
        </p:nvSpPr>
        <p:spPr>
          <a:xfrm>
            <a:off x="685800" y="1143000"/>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9"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D2B79366-6DCE-4A48-B960-A8356C8B8D6B}" type="slidenum">
              <a:rPr lang="en-US" sz="1700" baseline="0" smtClean="0">
                <a:solidFill>
                  <a:srgbClr val="0000CC"/>
                </a:solidFill>
                <a:latin typeface="Times New Roman" pitchFamily="18" charset="0"/>
              </a:rPr>
              <a:t>45</a:t>
            </a:fld>
            <a:endParaRPr lang="en-US" sz="1700" baseline="0" dirty="0">
              <a:solidFill>
                <a:srgbClr val="0000CC"/>
              </a:solidFill>
              <a:latin typeface="Times New Roman" pitchFamily="18" charset="0"/>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863784641"/>
                  </p:ext>
                </p:extLst>
              </p:nvPr>
            </p:nvGraphicFramePr>
            <p:xfrm>
              <a:off x="381000" y="1143001"/>
              <a:ext cx="8493612" cy="4873751"/>
            </p:xfrm>
            <a:graphic>
              <a:graphicData uri="http://schemas.openxmlformats.org/drawingml/2006/table">
                <a:tbl>
                  <a:tblPr firstRow="1" firstCol="1" bandRow="1">
                    <a:tableStyleId>{93296810-A885-4BE3-A3E7-6D5BEEA58F35}</a:tableStyleId>
                  </a:tblPr>
                  <a:tblGrid>
                    <a:gridCol w="2898454">
                      <a:extLst>
                        <a:ext uri="{9D8B030D-6E8A-4147-A177-3AD203B41FA5}">
                          <a16:colId xmlns:a16="http://schemas.microsoft.com/office/drawing/2014/main" val="1819783274"/>
                        </a:ext>
                      </a:extLst>
                    </a:gridCol>
                    <a:gridCol w="1547513">
                      <a:extLst>
                        <a:ext uri="{9D8B030D-6E8A-4147-A177-3AD203B41FA5}">
                          <a16:colId xmlns:a16="http://schemas.microsoft.com/office/drawing/2014/main" val="3255263220"/>
                        </a:ext>
                      </a:extLst>
                    </a:gridCol>
                    <a:gridCol w="1384569">
                      <a:extLst>
                        <a:ext uri="{9D8B030D-6E8A-4147-A177-3AD203B41FA5}">
                          <a16:colId xmlns:a16="http://schemas.microsoft.com/office/drawing/2014/main" val="3524630836"/>
                        </a:ext>
                      </a:extLst>
                    </a:gridCol>
                    <a:gridCol w="1331538">
                      <a:extLst>
                        <a:ext uri="{9D8B030D-6E8A-4147-A177-3AD203B41FA5}">
                          <a16:colId xmlns:a16="http://schemas.microsoft.com/office/drawing/2014/main" val="1937662982"/>
                        </a:ext>
                      </a:extLst>
                    </a:gridCol>
                    <a:gridCol w="1331538">
                      <a:extLst>
                        <a:ext uri="{9D8B030D-6E8A-4147-A177-3AD203B41FA5}">
                          <a16:colId xmlns:a16="http://schemas.microsoft.com/office/drawing/2014/main" val="2745606413"/>
                        </a:ext>
                      </a:extLst>
                    </a:gridCol>
                  </a:tblGrid>
                  <a:tr h="1680604">
                    <a:tc>
                      <a:txBody>
                        <a:bodyPr/>
                        <a:lstStyle/>
                        <a:p>
                          <a:pPr marL="0" marR="0" algn="ctr">
                            <a:lnSpc>
                              <a:spcPct val="115000"/>
                            </a:lnSpc>
                            <a:spcBef>
                              <a:spcPts val="0"/>
                            </a:spcBef>
                            <a:spcAft>
                              <a:spcPts val="100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200000"/>
                            </a:lnSpc>
                            <a:spcBef>
                              <a:spcPts val="0"/>
                            </a:spcBef>
                            <a:spcAft>
                              <a:spcPts val="0"/>
                            </a:spcAft>
                          </a:pPr>
                          <a:r>
                            <a:rPr lang="en-US" sz="2800" dirty="0">
                              <a:effectLst/>
                            </a:rPr>
                            <a:t>Fort Worth</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200000"/>
                            </a:lnSpc>
                            <a:spcBef>
                              <a:spcPts val="0"/>
                            </a:spcBef>
                            <a:spcAft>
                              <a:spcPts val="0"/>
                            </a:spcAft>
                          </a:pPr>
                          <a:r>
                            <a:rPr lang="en-US" sz="2800" dirty="0">
                              <a:effectLst/>
                            </a:rPr>
                            <a:t>Dallas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200000"/>
                            </a:lnSpc>
                            <a:spcBef>
                              <a:spcPts val="0"/>
                            </a:spcBef>
                            <a:spcAft>
                              <a:spcPts val="0"/>
                            </a:spcAft>
                          </a:pPr>
                          <a:r>
                            <a:rPr lang="en-US" sz="2800" dirty="0">
                              <a:effectLst/>
                            </a:rPr>
                            <a:t>Garland</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200000"/>
                            </a:lnSpc>
                            <a:spcBef>
                              <a:spcPts val="0"/>
                            </a:spcBef>
                            <a:spcAft>
                              <a:spcPts val="0"/>
                            </a:spcAft>
                          </a:pPr>
                          <a:r>
                            <a:rPr lang="en-US" sz="2800">
                              <a:effectLst/>
                            </a:rPr>
                            <a:t>Denton</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extLst>
                      <a:ext uri="{0D108BD9-81ED-4DB2-BD59-A6C34878D82A}">
                        <a16:rowId xmlns:a16="http://schemas.microsoft.com/office/drawing/2014/main" val="610280127"/>
                      </a:ext>
                    </a:extLst>
                  </a:tr>
                  <a:tr h="966347">
                    <a:tc>
                      <a:txBody>
                        <a:bodyPr/>
                        <a:lstStyle/>
                        <a:p>
                          <a:pPr marL="0" marR="0" algn="ctr">
                            <a:lnSpc>
                              <a:spcPct val="115000"/>
                            </a:lnSpc>
                            <a:spcBef>
                              <a:spcPts val="0"/>
                            </a:spcBef>
                            <a:spcAft>
                              <a:spcPts val="0"/>
                            </a:spcAft>
                          </a:pPr>
                          <a:r>
                            <a:rPr lang="en-US" sz="2800" dirty="0">
                              <a:effectLst/>
                            </a:rPr>
                            <a:t>DACE ADP Design</a:t>
                          </a:r>
                        </a:p>
                        <a:p>
                          <a:pPr marL="0" marR="0" lvl="0" indent="0" algn="ctr" defTabSz="685800" rtl="0" eaLnBrk="1" fontAlgn="auto" latinLnBrk="0" hangingPunct="1">
                            <a:lnSpc>
                              <a:spcPct val="115000"/>
                            </a:lnSpc>
                            <a:spcBef>
                              <a:spcPts val="0"/>
                            </a:spcBef>
                            <a:spcAft>
                              <a:spcPts val="0"/>
                            </a:spcAft>
                            <a:buClrTx/>
                            <a:buSzTx/>
                            <a:buFontTx/>
                            <a:buNone/>
                            <a:tabLst/>
                            <a:defRP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Sup>
                                <m:sSubSupPr>
                                  <m:ctrlPr>
                                    <a:rPr lang="en-US" sz="2000" b="1" i="1" kern="1200" smtClean="0">
                                      <a:solidFill>
                                        <a:schemeClr val="lt1"/>
                                      </a:solidFill>
                                      <a:effectLst/>
                                      <a:latin typeface="Cambria Math" panose="02040503050406030204" pitchFamily="18" charset="0"/>
                                      <a:ea typeface="+mn-ea"/>
                                      <a:cs typeface="+mn-cs"/>
                                    </a:rPr>
                                  </m:ctrlPr>
                                </m:sSubSupPr>
                                <m:e>
                                  <m:r>
                                    <a:rPr lang="en-US" sz="2000" b="1" i="1" kern="1200">
                                      <a:solidFill>
                                        <a:schemeClr val="lt1"/>
                                      </a:solidFill>
                                      <a:effectLst/>
                                      <a:latin typeface="Cambria Math" panose="02040503050406030204" pitchFamily="18" charset="0"/>
                                      <a:ea typeface="+mn-ea"/>
                                      <a:cs typeface="+mn-cs"/>
                                    </a:rPr>
                                    <m:t>𝑥</m:t>
                                  </m:r>
                                </m:e>
                                <m:sub>
                                  <m:r>
                                    <a:rPr lang="en-US" sz="2000" b="1" i="1" kern="1200">
                                      <a:solidFill>
                                        <a:schemeClr val="lt1"/>
                                      </a:solidFill>
                                      <a:effectLst/>
                                      <a:latin typeface="Cambria Math" panose="02040503050406030204" pitchFamily="18" charset="0"/>
                                      <a:ea typeface="+mn-ea"/>
                                      <a:cs typeface="+mn-cs"/>
                                    </a:rPr>
                                    <m:t>𝐷𝐴</m:t>
                                  </m:r>
                                </m:sub>
                                <m:sup>
                                  <m:r>
                                    <a:rPr lang="en-US" sz="2000" b="1" i="1" kern="1200">
                                      <a:solidFill>
                                        <a:schemeClr val="lt1"/>
                                      </a:solidFill>
                                      <a:effectLst/>
                                      <a:latin typeface="Cambria Math" panose="02040503050406030204" pitchFamily="18" charset="0"/>
                                      <a:ea typeface="+mn-ea"/>
                                      <a:cs typeface="+mn-cs"/>
                                    </a:rPr>
                                    <m:t>∗</m:t>
                                  </m:r>
                                </m:sup>
                              </m:sSubSup>
                              <m:r>
                                <a:rPr lang="en-US" sz="2000" b="1" i="1" kern="1200">
                                  <a:solidFill>
                                    <a:schemeClr val="lt1"/>
                                  </a:solidFill>
                                  <a:effectLst/>
                                  <a:latin typeface="Cambria Math" panose="02040503050406030204" pitchFamily="18" charset="0"/>
                                  <a:ea typeface="+mn-ea"/>
                                  <a:cs typeface="+mn-cs"/>
                                </a:rPr>
                                <m:t>,</m:t>
                              </m:r>
                              <m:sSubSup>
                                <m:sSubSupPr>
                                  <m:ctrlPr>
                                    <a:rPr lang="en-US" sz="2000" b="1" i="1" kern="1200">
                                      <a:solidFill>
                                        <a:schemeClr val="lt1"/>
                                      </a:solidFill>
                                      <a:effectLst/>
                                      <a:latin typeface="Cambria Math" panose="02040503050406030204" pitchFamily="18" charset="0"/>
                                      <a:ea typeface="+mn-ea"/>
                                      <a:cs typeface="+mn-cs"/>
                                    </a:rPr>
                                  </m:ctrlPr>
                                </m:sSubSupPr>
                                <m:e>
                                  <m:r>
                                    <a:rPr lang="en-US" sz="2000" b="1" i="1" kern="1200">
                                      <a:solidFill>
                                        <a:schemeClr val="lt1"/>
                                      </a:solidFill>
                                      <a:effectLst/>
                                      <a:latin typeface="Cambria Math" panose="02040503050406030204" pitchFamily="18" charset="0"/>
                                      <a:ea typeface="+mn-ea"/>
                                      <a:cs typeface="+mn-cs"/>
                                    </a:rPr>
                                    <m:t>𝑁𝑠</m:t>
                                  </m:r>
                                </m:e>
                                <m:sub>
                                  <m:r>
                                    <a:rPr lang="en-US" sz="2000" b="1" i="1" kern="1200">
                                      <a:solidFill>
                                        <a:schemeClr val="lt1"/>
                                      </a:solidFill>
                                      <a:effectLst/>
                                      <a:latin typeface="Cambria Math" panose="02040503050406030204" pitchFamily="18" charset="0"/>
                                      <a:ea typeface="+mn-ea"/>
                                      <a:cs typeface="+mn-cs"/>
                                    </a:rPr>
                                    <m:t>𝐷𝐴</m:t>
                                  </m:r>
                                </m:sub>
                                <m:sup>
                                  <m:r>
                                    <a:rPr lang="en-US" sz="2000" b="1" i="1" kern="1200">
                                      <a:solidFill>
                                        <a:schemeClr val="lt1"/>
                                      </a:solidFill>
                                      <a:effectLst/>
                                      <a:latin typeface="Cambria Math" panose="02040503050406030204" pitchFamily="18" charset="0"/>
                                      <a:ea typeface="+mn-ea"/>
                                      <a:cs typeface="+mn-cs"/>
                                    </a:rPr>
                                    <m:t>∗</m:t>
                                  </m:r>
                                </m:sup>
                              </m:sSubSup>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a:t>
                          </a:r>
                        </a:p>
                      </a:txBody>
                      <a:tcPr marL="72456" marR="72456" marT="0" marB="0" anchor="b"/>
                    </a:tc>
                    <a:tc>
                      <a:txBody>
                        <a:bodyPr/>
                        <a:lstStyle/>
                        <a:p>
                          <a:pPr marL="0" marR="0" algn="ctr">
                            <a:lnSpc>
                              <a:spcPct val="115000"/>
                            </a:lnSpc>
                            <a:spcBef>
                              <a:spcPts val="0"/>
                            </a:spcBef>
                            <a:spcAft>
                              <a:spcPts val="0"/>
                            </a:spcAft>
                          </a:pPr>
                          <a:r>
                            <a:rPr lang="en-US" sz="2800">
                              <a:effectLst/>
                            </a:rPr>
                            <a:t>5</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15000"/>
                            </a:lnSpc>
                            <a:spcBef>
                              <a:spcPts val="0"/>
                            </a:spcBef>
                            <a:spcAft>
                              <a:spcPts val="0"/>
                            </a:spcAft>
                          </a:pPr>
                          <a:r>
                            <a:rPr lang="en-US" sz="2800">
                              <a:effectLst/>
                            </a:rPr>
                            <a:t>5</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15000"/>
                            </a:lnSpc>
                            <a:spcBef>
                              <a:spcPts val="0"/>
                            </a:spcBef>
                            <a:spcAft>
                              <a:spcPts val="0"/>
                            </a:spcAft>
                          </a:pPr>
                          <a:r>
                            <a:rPr lang="en-US" sz="2800">
                              <a:effectLst/>
                            </a:rPr>
                            <a:t>4</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15000"/>
                            </a:lnSpc>
                            <a:spcBef>
                              <a:spcPts val="0"/>
                            </a:spcBef>
                            <a:spcAft>
                              <a:spcPts val="0"/>
                            </a:spcAft>
                          </a:pPr>
                          <a:r>
                            <a:rPr lang="en-US" sz="2800">
                              <a:effectLst/>
                            </a:rPr>
                            <a:t>2</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extLst>
                      <a:ext uri="{0D108BD9-81ED-4DB2-BD59-A6C34878D82A}">
                        <a16:rowId xmlns:a16="http://schemas.microsoft.com/office/drawing/2014/main" val="3168644984"/>
                      </a:ext>
                    </a:extLst>
                  </a:tr>
                  <a:tr h="966347">
                    <a:tc>
                      <a:txBody>
                        <a:bodyPr/>
                        <a:lstStyle/>
                        <a:p>
                          <a:pPr marL="0" marR="0" algn="ctr">
                            <a:lnSpc>
                              <a:spcPct val="115000"/>
                            </a:lnSpc>
                            <a:spcBef>
                              <a:spcPts val="0"/>
                            </a:spcBef>
                            <a:spcAft>
                              <a:spcPts val="0"/>
                            </a:spcAft>
                          </a:pPr>
                          <a:r>
                            <a:rPr lang="en-US" sz="2800" dirty="0">
                              <a:effectLst/>
                            </a:rPr>
                            <a:t>MILP Design</a:t>
                          </a:r>
                        </a:p>
                        <a:p>
                          <a:pPr marL="0" marR="0" lvl="0" indent="0" algn="ctr" defTabSz="685800" rtl="0" eaLnBrk="1" fontAlgn="auto" latinLnBrk="0" hangingPunct="1">
                            <a:lnSpc>
                              <a:spcPct val="115000"/>
                            </a:lnSpc>
                            <a:spcBef>
                              <a:spcPts val="0"/>
                            </a:spcBef>
                            <a:spcAft>
                              <a:spcPts val="0"/>
                            </a:spcAft>
                            <a:buClrTx/>
                            <a:buSzTx/>
                            <a:buFontTx/>
                            <a:buNone/>
                            <a:tabLst/>
                            <a:defRP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Sup>
                                <m:sSubSupPr>
                                  <m:ctrlPr>
                                    <a:rPr lang="en-US" sz="2000" b="1" i="1" kern="1200" smtClean="0">
                                      <a:solidFill>
                                        <a:schemeClr val="lt1"/>
                                      </a:solidFill>
                                      <a:effectLst/>
                                      <a:latin typeface="Cambria Math" panose="02040503050406030204" pitchFamily="18" charset="0"/>
                                      <a:ea typeface="+mn-ea"/>
                                      <a:cs typeface="+mn-cs"/>
                                    </a:rPr>
                                  </m:ctrlPr>
                                </m:sSubSupPr>
                                <m:e>
                                  <m:r>
                                    <a:rPr lang="en-US" sz="2000" b="1" i="1" kern="1200">
                                      <a:solidFill>
                                        <a:schemeClr val="lt1"/>
                                      </a:solidFill>
                                      <a:effectLst/>
                                      <a:latin typeface="Cambria Math" panose="02040503050406030204" pitchFamily="18" charset="0"/>
                                      <a:ea typeface="+mn-ea"/>
                                      <a:cs typeface="+mn-cs"/>
                                    </a:rPr>
                                    <m:t>𝑥</m:t>
                                  </m:r>
                                </m:e>
                                <m:sub>
                                  <m:r>
                                    <a:rPr lang="en-US" sz="2000" b="1" i="1" kern="1200">
                                      <a:solidFill>
                                        <a:schemeClr val="lt1"/>
                                      </a:solidFill>
                                      <a:effectLst/>
                                      <a:latin typeface="Cambria Math" panose="02040503050406030204" pitchFamily="18" charset="0"/>
                                      <a:ea typeface="+mn-ea"/>
                                      <a:cs typeface="+mn-cs"/>
                                    </a:rPr>
                                    <m:t>𝑀</m:t>
                                  </m:r>
                                </m:sub>
                                <m:sup>
                                  <m:r>
                                    <a:rPr lang="en-US" sz="2000" b="1" i="1" kern="1200">
                                      <a:solidFill>
                                        <a:schemeClr val="lt1"/>
                                      </a:solidFill>
                                      <a:effectLst/>
                                      <a:latin typeface="Cambria Math" panose="02040503050406030204" pitchFamily="18" charset="0"/>
                                      <a:ea typeface="+mn-ea"/>
                                      <a:cs typeface="+mn-cs"/>
                                    </a:rPr>
                                    <m:t>∗</m:t>
                                  </m:r>
                                </m:sup>
                              </m:sSubSup>
                              <m:r>
                                <a:rPr lang="en-US" sz="2000" b="1" i="1" kern="1200">
                                  <a:solidFill>
                                    <a:schemeClr val="lt1"/>
                                  </a:solidFill>
                                  <a:effectLst/>
                                  <a:latin typeface="Cambria Math" panose="02040503050406030204" pitchFamily="18" charset="0"/>
                                  <a:ea typeface="+mn-ea"/>
                                  <a:cs typeface="+mn-cs"/>
                                </a:rPr>
                                <m:t>,</m:t>
                              </m:r>
                              <m:sSubSup>
                                <m:sSubSupPr>
                                  <m:ctrlPr>
                                    <a:rPr lang="en-US" sz="2000" b="1" i="1" kern="1200">
                                      <a:solidFill>
                                        <a:schemeClr val="lt1"/>
                                      </a:solidFill>
                                      <a:effectLst/>
                                      <a:latin typeface="Cambria Math" panose="02040503050406030204" pitchFamily="18" charset="0"/>
                                      <a:ea typeface="+mn-ea"/>
                                      <a:cs typeface="+mn-cs"/>
                                    </a:rPr>
                                  </m:ctrlPr>
                                </m:sSubSupPr>
                                <m:e>
                                  <m:r>
                                    <a:rPr lang="en-US" sz="2000" b="1" i="1" kern="1200">
                                      <a:solidFill>
                                        <a:schemeClr val="lt1"/>
                                      </a:solidFill>
                                      <a:effectLst/>
                                      <a:latin typeface="Cambria Math" panose="02040503050406030204" pitchFamily="18" charset="0"/>
                                      <a:ea typeface="+mn-ea"/>
                                      <a:cs typeface="+mn-cs"/>
                                    </a:rPr>
                                    <m:t>𝑁𝑠</m:t>
                                  </m:r>
                                </m:e>
                                <m:sub>
                                  <m:r>
                                    <a:rPr lang="en-US" sz="2000" b="1" i="1" kern="1200">
                                      <a:solidFill>
                                        <a:schemeClr val="lt1"/>
                                      </a:solidFill>
                                      <a:effectLst/>
                                      <a:latin typeface="Cambria Math" panose="02040503050406030204" pitchFamily="18" charset="0"/>
                                      <a:ea typeface="+mn-ea"/>
                                      <a:cs typeface="+mn-cs"/>
                                    </a:rPr>
                                    <m:t>𝑀</m:t>
                                  </m:r>
                                </m:sub>
                                <m:sup>
                                  <m:r>
                                    <a:rPr lang="en-US" sz="2000" b="1" i="1" kern="1200">
                                      <a:solidFill>
                                        <a:schemeClr val="lt1"/>
                                      </a:solidFill>
                                      <a:effectLst/>
                                      <a:latin typeface="Cambria Math" panose="02040503050406030204" pitchFamily="18" charset="0"/>
                                      <a:ea typeface="+mn-ea"/>
                                      <a:cs typeface="+mn-cs"/>
                                    </a:rPr>
                                    <m:t>∗</m:t>
                                  </m:r>
                                </m:sup>
                              </m:sSubSup>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a:t>
                          </a:r>
                        </a:p>
                      </a:txBody>
                      <a:tcPr marL="72456" marR="72456" marT="0" marB="0" anchor="b"/>
                    </a:tc>
                    <a:tc>
                      <a:txBody>
                        <a:bodyPr/>
                        <a:lstStyle/>
                        <a:p>
                          <a:pPr marL="0" marR="0" algn="ctr">
                            <a:lnSpc>
                              <a:spcPct val="115000"/>
                            </a:lnSpc>
                            <a:spcBef>
                              <a:spcPts val="0"/>
                            </a:spcBef>
                            <a:spcAft>
                              <a:spcPts val="0"/>
                            </a:spcAft>
                          </a:pPr>
                          <a:r>
                            <a:rPr lang="en-US" sz="2800">
                              <a:effectLst/>
                            </a:rPr>
                            <a:t>5</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15000"/>
                            </a:lnSpc>
                            <a:spcBef>
                              <a:spcPts val="0"/>
                            </a:spcBef>
                            <a:spcAft>
                              <a:spcPts val="0"/>
                            </a:spcAft>
                          </a:pPr>
                          <a:r>
                            <a:rPr lang="en-US" sz="2800">
                              <a:effectLst/>
                            </a:rPr>
                            <a:t>4</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15000"/>
                            </a:lnSpc>
                            <a:spcBef>
                              <a:spcPts val="0"/>
                            </a:spcBef>
                            <a:spcAft>
                              <a:spcPts val="0"/>
                            </a:spcAft>
                          </a:pPr>
                          <a:r>
                            <a:rPr lang="en-US" sz="2800">
                              <a:effectLst/>
                            </a:rPr>
                            <a:t>3</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15000"/>
                            </a:lnSpc>
                            <a:spcBef>
                              <a:spcPts val="0"/>
                            </a:spcBef>
                            <a:spcAft>
                              <a:spcPts val="0"/>
                            </a:spcAft>
                          </a:pPr>
                          <a:r>
                            <a:rPr lang="en-US" sz="2800">
                              <a:effectLst/>
                            </a:rPr>
                            <a:t>1</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extLst>
                      <a:ext uri="{0D108BD9-81ED-4DB2-BD59-A6C34878D82A}">
                        <a16:rowId xmlns:a16="http://schemas.microsoft.com/office/drawing/2014/main" val="283640043"/>
                      </a:ext>
                    </a:extLst>
                  </a:tr>
                  <a:tr h="1260453">
                    <a:tc>
                      <a:txBody>
                        <a:bodyPr/>
                        <a:lstStyle/>
                        <a:p>
                          <a:pPr marL="0" marR="0" algn="ctr">
                            <a:lnSpc>
                              <a:spcPct val="150000"/>
                            </a:lnSpc>
                            <a:spcBef>
                              <a:spcPts val="0"/>
                            </a:spcBef>
                            <a:spcAft>
                              <a:spcPts val="0"/>
                            </a:spcAft>
                          </a:pPr>
                          <a:r>
                            <a:rPr lang="en-US" sz="2800" dirty="0">
                              <a:effectLst/>
                            </a:rPr>
                            <a:t>DACE MILP Design</a:t>
                          </a:r>
                        </a:p>
                        <a:p>
                          <a:pPr marL="0" marR="0" lvl="0" indent="0" algn="ctr" defTabSz="685800" rtl="0" eaLnBrk="1" fontAlgn="auto" latinLnBrk="0" hangingPunct="1">
                            <a:lnSpc>
                              <a:spcPct val="150000"/>
                            </a:lnSpc>
                            <a:spcBef>
                              <a:spcPts val="0"/>
                            </a:spcBef>
                            <a:spcAft>
                              <a:spcPts val="0"/>
                            </a:spcAft>
                            <a:buClrTx/>
                            <a:buSzTx/>
                            <a:buFontTx/>
                            <a:buNone/>
                            <a:tabLst/>
                            <a:defRP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Sup>
                                <m:sSubSupPr>
                                  <m:ctrlPr>
                                    <a:rPr lang="en-US" sz="2000" b="1" i="1" kern="1200" smtClean="0">
                                      <a:solidFill>
                                        <a:schemeClr val="lt1"/>
                                      </a:solidFill>
                                      <a:effectLst/>
                                      <a:latin typeface="Cambria Math" panose="02040503050406030204" pitchFamily="18" charset="0"/>
                                      <a:ea typeface="+mn-ea"/>
                                      <a:cs typeface="+mn-cs"/>
                                    </a:rPr>
                                  </m:ctrlPr>
                                </m:sSubSupPr>
                                <m:e>
                                  <m:r>
                                    <a:rPr lang="en-US" sz="2000" b="1" i="1" kern="1200">
                                      <a:solidFill>
                                        <a:schemeClr val="lt1"/>
                                      </a:solidFill>
                                      <a:effectLst/>
                                      <a:latin typeface="Cambria Math" panose="02040503050406030204" pitchFamily="18" charset="0"/>
                                      <a:ea typeface="+mn-ea"/>
                                      <a:cs typeface="+mn-cs"/>
                                    </a:rPr>
                                    <m:t>𝑥</m:t>
                                  </m:r>
                                </m:e>
                                <m:sub>
                                  <m:r>
                                    <a:rPr lang="en-US" sz="2000" b="1" i="1" kern="1200">
                                      <a:solidFill>
                                        <a:schemeClr val="lt1"/>
                                      </a:solidFill>
                                      <a:effectLst/>
                                      <a:latin typeface="Cambria Math" panose="02040503050406030204" pitchFamily="18" charset="0"/>
                                      <a:ea typeface="+mn-ea"/>
                                      <a:cs typeface="+mn-cs"/>
                                    </a:rPr>
                                    <m:t>𝐷𝑀</m:t>
                                  </m:r>
                                </m:sub>
                                <m:sup>
                                  <m:r>
                                    <a:rPr lang="en-US" sz="2000" b="1" i="1" kern="1200">
                                      <a:solidFill>
                                        <a:schemeClr val="lt1"/>
                                      </a:solidFill>
                                      <a:effectLst/>
                                      <a:latin typeface="Cambria Math" panose="02040503050406030204" pitchFamily="18" charset="0"/>
                                      <a:ea typeface="+mn-ea"/>
                                      <a:cs typeface="+mn-cs"/>
                                    </a:rPr>
                                    <m:t>∗</m:t>
                                  </m:r>
                                </m:sup>
                              </m:sSubSup>
                              <m:r>
                                <a:rPr lang="en-US" sz="2000" b="1" i="1" kern="1200">
                                  <a:solidFill>
                                    <a:schemeClr val="lt1"/>
                                  </a:solidFill>
                                  <a:effectLst/>
                                  <a:latin typeface="Cambria Math" panose="02040503050406030204" pitchFamily="18" charset="0"/>
                                  <a:ea typeface="+mn-ea"/>
                                  <a:cs typeface="+mn-cs"/>
                                </a:rPr>
                                <m:t>,</m:t>
                              </m:r>
                              <m:sSubSup>
                                <m:sSubSupPr>
                                  <m:ctrlPr>
                                    <a:rPr lang="en-US" sz="2000" b="1" i="1" kern="1200">
                                      <a:solidFill>
                                        <a:schemeClr val="lt1"/>
                                      </a:solidFill>
                                      <a:effectLst/>
                                      <a:latin typeface="Cambria Math" panose="02040503050406030204" pitchFamily="18" charset="0"/>
                                      <a:ea typeface="+mn-ea"/>
                                      <a:cs typeface="+mn-cs"/>
                                    </a:rPr>
                                  </m:ctrlPr>
                                </m:sSubSupPr>
                                <m:e>
                                  <m:r>
                                    <a:rPr lang="en-US" sz="2000" b="1" i="1" kern="1200">
                                      <a:solidFill>
                                        <a:schemeClr val="lt1"/>
                                      </a:solidFill>
                                      <a:effectLst/>
                                      <a:latin typeface="Cambria Math" panose="02040503050406030204" pitchFamily="18" charset="0"/>
                                      <a:ea typeface="+mn-ea"/>
                                      <a:cs typeface="+mn-cs"/>
                                    </a:rPr>
                                    <m:t>𝑁𝑠</m:t>
                                  </m:r>
                                </m:e>
                                <m:sub>
                                  <m:r>
                                    <a:rPr lang="en-US" sz="2000" b="1" i="1" kern="1200">
                                      <a:solidFill>
                                        <a:schemeClr val="lt1"/>
                                      </a:solidFill>
                                      <a:effectLst/>
                                      <a:latin typeface="Cambria Math" panose="02040503050406030204" pitchFamily="18" charset="0"/>
                                      <a:ea typeface="+mn-ea"/>
                                      <a:cs typeface="+mn-cs"/>
                                    </a:rPr>
                                    <m:t>𝐷𝑀</m:t>
                                  </m:r>
                                </m:sub>
                                <m:sup>
                                  <m:r>
                                    <a:rPr lang="en-US" sz="2000" b="1" i="1" kern="1200">
                                      <a:solidFill>
                                        <a:schemeClr val="lt1"/>
                                      </a:solidFill>
                                      <a:effectLst/>
                                      <a:latin typeface="Cambria Math" panose="02040503050406030204" pitchFamily="18" charset="0"/>
                                      <a:ea typeface="+mn-ea"/>
                                      <a:cs typeface="+mn-cs"/>
                                    </a:rPr>
                                    <m:t>∗</m:t>
                                  </m:r>
                                </m:sup>
                              </m:sSubSup>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a:t>
                          </a:r>
                        </a:p>
                      </a:txBody>
                      <a:tcPr marL="72456" marR="72456" marT="0" marB="0" anchor="b"/>
                    </a:tc>
                    <a:tc>
                      <a:txBody>
                        <a:bodyPr/>
                        <a:lstStyle/>
                        <a:p>
                          <a:pPr marL="0" marR="0" algn="ctr">
                            <a:lnSpc>
                              <a:spcPct val="150000"/>
                            </a:lnSpc>
                            <a:spcBef>
                              <a:spcPts val="0"/>
                            </a:spcBef>
                            <a:spcAft>
                              <a:spcPts val="0"/>
                            </a:spcAft>
                          </a:pPr>
                          <a:r>
                            <a:rPr lang="en-US" sz="2800" dirty="0">
                              <a:effectLst/>
                            </a:rPr>
                            <a:t>4</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50000"/>
                            </a:lnSpc>
                            <a:spcBef>
                              <a:spcPts val="0"/>
                            </a:spcBef>
                            <a:spcAft>
                              <a:spcPts val="0"/>
                            </a:spcAft>
                          </a:pPr>
                          <a:r>
                            <a:rPr lang="en-US" sz="2800">
                              <a:effectLst/>
                            </a:rPr>
                            <a:t>5</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50000"/>
                            </a:lnSpc>
                            <a:spcBef>
                              <a:spcPts val="0"/>
                            </a:spcBef>
                            <a:spcAft>
                              <a:spcPts val="0"/>
                            </a:spcAft>
                          </a:pPr>
                          <a:r>
                            <a:rPr lang="en-US" sz="2800">
                              <a:effectLst/>
                            </a:rPr>
                            <a:t>2</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50000"/>
                            </a:lnSpc>
                            <a:spcBef>
                              <a:spcPts val="0"/>
                            </a:spcBef>
                            <a:spcAft>
                              <a:spcPts val="0"/>
                            </a:spcAft>
                          </a:pPr>
                          <a:r>
                            <a:rPr lang="en-US" sz="2800" dirty="0">
                              <a:effectLst/>
                            </a:rPr>
                            <a:t>2</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extLst>
                      <a:ext uri="{0D108BD9-81ED-4DB2-BD59-A6C34878D82A}">
                        <a16:rowId xmlns:a16="http://schemas.microsoft.com/office/drawing/2014/main" val="800053151"/>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863784641"/>
                  </p:ext>
                </p:extLst>
              </p:nvPr>
            </p:nvGraphicFramePr>
            <p:xfrm>
              <a:off x="381000" y="1143001"/>
              <a:ext cx="8493612" cy="4873751"/>
            </p:xfrm>
            <a:graphic>
              <a:graphicData uri="http://schemas.openxmlformats.org/drawingml/2006/table">
                <a:tbl>
                  <a:tblPr firstRow="1" firstCol="1" bandRow="1">
                    <a:tableStyleId>{93296810-A885-4BE3-A3E7-6D5BEEA58F35}</a:tableStyleId>
                  </a:tblPr>
                  <a:tblGrid>
                    <a:gridCol w="2898454">
                      <a:extLst>
                        <a:ext uri="{9D8B030D-6E8A-4147-A177-3AD203B41FA5}">
                          <a16:colId xmlns:a16="http://schemas.microsoft.com/office/drawing/2014/main" val="1819783274"/>
                        </a:ext>
                      </a:extLst>
                    </a:gridCol>
                    <a:gridCol w="1547513">
                      <a:extLst>
                        <a:ext uri="{9D8B030D-6E8A-4147-A177-3AD203B41FA5}">
                          <a16:colId xmlns:a16="http://schemas.microsoft.com/office/drawing/2014/main" val="3255263220"/>
                        </a:ext>
                      </a:extLst>
                    </a:gridCol>
                    <a:gridCol w="1384569">
                      <a:extLst>
                        <a:ext uri="{9D8B030D-6E8A-4147-A177-3AD203B41FA5}">
                          <a16:colId xmlns:a16="http://schemas.microsoft.com/office/drawing/2014/main" val="3524630836"/>
                        </a:ext>
                      </a:extLst>
                    </a:gridCol>
                    <a:gridCol w="1331538">
                      <a:extLst>
                        <a:ext uri="{9D8B030D-6E8A-4147-A177-3AD203B41FA5}">
                          <a16:colId xmlns:a16="http://schemas.microsoft.com/office/drawing/2014/main" val="1937662982"/>
                        </a:ext>
                      </a:extLst>
                    </a:gridCol>
                    <a:gridCol w="1331538">
                      <a:extLst>
                        <a:ext uri="{9D8B030D-6E8A-4147-A177-3AD203B41FA5}">
                          <a16:colId xmlns:a16="http://schemas.microsoft.com/office/drawing/2014/main" val="2745606413"/>
                        </a:ext>
                      </a:extLst>
                    </a:gridCol>
                  </a:tblGrid>
                  <a:tr h="1680604">
                    <a:tc>
                      <a:txBody>
                        <a:bodyPr/>
                        <a:lstStyle/>
                        <a:p>
                          <a:pPr marL="0" marR="0" algn="ctr">
                            <a:lnSpc>
                              <a:spcPct val="115000"/>
                            </a:lnSpc>
                            <a:spcBef>
                              <a:spcPts val="0"/>
                            </a:spcBef>
                            <a:spcAft>
                              <a:spcPts val="100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200000"/>
                            </a:lnSpc>
                            <a:spcBef>
                              <a:spcPts val="0"/>
                            </a:spcBef>
                            <a:spcAft>
                              <a:spcPts val="0"/>
                            </a:spcAft>
                          </a:pPr>
                          <a:r>
                            <a:rPr lang="en-US" sz="2800" dirty="0">
                              <a:effectLst/>
                            </a:rPr>
                            <a:t>Fort Worth</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200000"/>
                            </a:lnSpc>
                            <a:spcBef>
                              <a:spcPts val="0"/>
                            </a:spcBef>
                            <a:spcAft>
                              <a:spcPts val="0"/>
                            </a:spcAft>
                          </a:pPr>
                          <a:r>
                            <a:rPr lang="en-US" sz="2800" dirty="0">
                              <a:effectLst/>
                            </a:rPr>
                            <a:t>Dallas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200000"/>
                            </a:lnSpc>
                            <a:spcBef>
                              <a:spcPts val="0"/>
                            </a:spcBef>
                            <a:spcAft>
                              <a:spcPts val="0"/>
                            </a:spcAft>
                          </a:pPr>
                          <a:r>
                            <a:rPr lang="en-US" sz="2800" dirty="0">
                              <a:effectLst/>
                            </a:rPr>
                            <a:t>Garland</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200000"/>
                            </a:lnSpc>
                            <a:spcBef>
                              <a:spcPts val="0"/>
                            </a:spcBef>
                            <a:spcAft>
                              <a:spcPts val="0"/>
                            </a:spcAft>
                          </a:pPr>
                          <a:r>
                            <a:rPr lang="en-US" sz="2800">
                              <a:effectLst/>
                            </a:rPr>
                            <a:t>Denton</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extLst>
                      <a:ext uri="{0D108BD9-81ED-4DB2-BD59-A6C34878D82A}">
                        <a16:rowId xmlns:a16="http://schemas.microsoft.com/office/drawing/2014/main" val="610280127"/>
                      </a:ext>
                    </a:extLst>
                  </a:tr>
                  <a:tr h="966347">
                    <a:tc>
                      <a:txBody>
                        <a:bodyPr/>
                        <a:lstStyle/>
                        <a:p>
                          <a:endParaRPr lang="en-US"/>
                        </a:p>
                      </a:txBody>
                      <a:tcPr marL="72456" marR="72456" marT="0" marB="0" anchor="b">
                        <a:blipFill>
                          <a:blip r:embed="rId3"/>
                          <a:stretch>
                            <a:fillRect l="-210" t="-175316" r="-193697" b="-254430"/>
                          </a:stretch>
                        </a:blipFill>
                      </a:tcPr>
                    </a:tc>
                    <a:tc>
                      <a:txBody>
                        <a:bodyPr/>
                        <a:lstStyle/>
                        <a:p>
                          <a:pPr marL="0" marR="0" algn="ctr">
                            <a:lnSpc>
                              <a:spcPct val="115000"/>
                            </a:lnSpc>
                            <a:spcBef>
                              <a:spcPts val="0"/>
                            </a:spcBef>
                            <a:spcAft>
                              <a:spcPts val="0"/>
                            </a:spcAft>
                          </a:pPr>
                          <a:r>
                            <a:rPr lang="en-US" sz="2800">
                              <a:effectLst/>
                            </a:rPr>
                            <a:t>5</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15000"/>
                            </a:lnSpc>
                            <a:spcBef>
                              <a:spcPts val="0"/>
                            </a:spcBef>
                            <a:spcAft>
                              <a:spcPts val="0"/>
                            </a:spcAft>
                          </a:pPr>
                          <a:r>
                            <a:rPr lang="en-US" sz="2800">
                              <a:effectLst/>
                            </a:rPr>
                            <a:t>5</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15000"/>
                            </a:lnSpc>
                            <a:spcBef>
                              <a:spcPts val="0"/>
                            </a:spcBef>
                            <a:spcAft>
                              <a:spcPts val="0"/>
                            </a:spcAft>
                          </a:pPr>
                          <a:r>
                            <a:rPr lang="en-US" sz="2800">
                              <a:effectLst/>
                            </a:rPr>
                            <a:t>4</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15000"/>
                            </a:lnSpc>
                            <a:spcBef>
                              <a:spcPts val="0"/>
                            </a:spcBef>
                            <a:spcAft>
                              <a:spcPts val="0"/>
                            </a:spcAft>
                          </a:pPr>
                          <a:r>
                            <a:rPr lang="en-US" sz="2800">
                              <a:effectLst/>
                            </a:rPr>
                            <a:t>2</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extLst>
                      <a:ext uri="{0D108BD9-81ED-4DB2-BD59-A6C34878D82A}">
                        <a16:rowId xmlns:a16="http://schemas.microsoft.com/office/drawing/2014/main" val="3168644984"/>
                      </a:ext>
                    </a:extLst>
                  </a:tr>
                  <a:tr h="966347">
                    <a:tc>
                      <a:txBody>
                        <a:bodyPr/>
                        <a:lstStyle/>
                        <a:p>
                          <a:endParaRPr lang="en-US"/>
                        </a:p>
                      </a:txBody>
                      <a:tcPr marL="72456" marR="72456" marT="0" marB="0" anchor="b">
                        <a:blipFill>
                          <a:blip r:embed="rId3"/>
                          <a:stretch>
                            <a:fillRect l="-210" t="-273585" r="-193697" b="-152830"/>
                          </a:stretch>
                        </a:blipFill>
                      </a:tcPr>
                    </a:tc>
                    <a:tc>
                      <a:txBody>
                        <a:bodyPr/>
                        <a:lstStyle/>
                        <a:p>
                          <a:pPr marL="0" marR="0" algn="ctr">
                            <a:lnSpc>
                              <a:spcPct val="115000"/>
                            </a:lnSpc>
                            <a:spcBef>
                              <a:spcPts val="0"/>
                            </a:spcBef>
                            <a:spcAft>
                              <a:spcPts val="0"/>
                            </a:spcAft>
                          </a:pPr>
                          <a:r>
                            <a:rPr lang="en-US" sz="2800">
                              <a:effectLst/>
                            </a:rPr>
                            <a:t>5</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15000"/>
                            </a:lnSpc>
                            <a:spcBef>
                              <a:spcPts val="0"/>
                            </a:spcBef>
                            <a:spcAft>
                              <a:spcPts val="0"/>
                            </a:spcAft>
                          </a:pPr>
                          <a:r>
                            <a:rPr lang="en-US" sz="2800">
                              <a:effectLst/>
                            </a:rPr>
                            <a:t>4</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15000"/>
                            </a:lnSpc>
                            <a:spcBef>
                              <a:spcPts val="0"/>
                            </a:spcBef>
                            <a:spcAft>
                              <a:spcPts val="0"/>
                            </a:spcAft>
                          </a:pPr>
                          <a:r>
                            <a:rPr lang="en-US" sz="2800">
                              <a:effectLst/>
                            </a:rPr>
                            <a:t>3</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15000"/>
                            </a:lnSpc>
                            <a:spcBef>
                              <a:spcPts val="0"/>
                            </a:spcBef>
                            <a:spcAft>
                              <a:spcPts val="0"/>
                            </a:spcAft>
                          </a:pPr>
                          <a:r>
                            <a:rPr lang="en-US" sz="2800">
                              <a:effectLst/>
                            </a:rPr>
                            <a:t>1</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extLst>
                      <a:ext uri="{0D108BD9-81ED-4DB2-BD59-A6C34878D82A}">
                        <a16:rowId xmlns:a16="http://schemas.microsoft.com/office/drawing/2014/main" val="283640043"/>
                      </a:ext>
                    </a:extLst>
                  </a:tr>
                  <a:tr h="1260453">
                    <a:tc>
                      <a:txBody>
                        <a:bodyPr/>
                        <a:lstStyle/>
                        <a:p>
                          <a:endParaRPr lang="en-US"/>
                        </a:p>
                      </a:txBody>
                      <a:tcPr marL="72456" marR="72456" marT="0" marB="0" anchor="b">
                        <a:blipFill>
                          <a:blip r:embed="rId3"/>
                          <a:stretch>
                            <a:fillRect l="-210" t="-286957" r="-193697" b="-17391"/>
                          </a:stretch>
                        </a:blipFill>
                      </a:tcPr>
                    </a:tc>
                    <a:tc>
                      <a:txBody>
                        <a:bodyPr/>
                        <a:lstStyle/>
                        <a:p>
                          <a:pPr marL="0" marR="0" algn="ctr">
                            <a:lnSpc>
                              <a:spcPct val="150000"/>
                            </a:lnSpc>
                            <a:spcBef>
                              <a:spcPts val="0"/>
                            </a:spcBef>
                            <a:spcAft>
                              <a:spcPts val="0"/>
                            </a:spcAft>
                          </a:pPr>
                          <a:r>
                            <a:rPr lang="en-US" sz="2800" dirty="0">
                              <a:effectLst/>
                            </a:rPr>
                            <a:t>4</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50000"/>
                            </a:lnSpc>
                            <a:spcBef>
                              <a:spcPts val="0"/>
                            </a:spcBef>
                            <a:spcAft>
                              <a:spcPts val="0"/>
                            </a:spcAft>
                          </a:pPr>
                          <a:r>
                            <a:rPr lang="en-US" sz="2800">
                              <a:effectLst/>
                            </a:rPr>
                            <a:t>5</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50000"/>
                            </a:lnSpc>
                            <a:spcBef>
                              <a:spcPts val="0"/>
                            </a:spcBef>
                            <a:spcAft>
                              <a:spcPts val="0"/>
                            </a:spcAft>
                          </a:pPr>
                          <a:r>
                            <a:rPr lang="en-US" sz="2800">
                              <a:effectLst/>
                            </a:rPr>
                            <a:t>2</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tc>
                      <a:txBody>
                        <a:bodyPr/>
                        <a:lstStyle/>
                        <a:p>
                          <a:pPr marL="0" marR="0" algn="ctr">
                            <a:lnSpc>
                              <a:spcPct val="150000"/>
                            </a:lnSpc>
                            <a:spcBef>
                              <a:spcPts val="0"/>
                            </a:spcBef>
                            <a:spcAft>
                              <a:spcPts val="0"/>
                            </a:spcAft>
                          </a:pPr>
                          <a:r>
                            <a:rPr lang="en-US" sz="2800" dirty="0">
                              <a:effectLst/>
                            </a:rPr>
                            <a:t>2</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2456" marR="72456" marT="0" marB="0" anchor="b"/>
                    </a:tc>
                    <a:extLst>
                      <a:ext uri="{0D108BD9-81ED-4DB2-BD59-A6C34878D82A}">
                        <a16:rowId xmlns:a16="http://schemas.microsoft.com/office/drawing/2014/main" val="800053151"/>
                      </a:ext>
                    </a:extLst>
                  </a:tr>
                </a:tbl>
              </a:graphicData>
            </a:graphic>
          </p:graphicFrame>
        </mc:Fallback>
      </mc:AlternateContent>
    </p:spTree>
    <p:extLst>
      <p:ext uri="{BB962C8B-B14F-4D97-AF65-F5344CB8AC3E}">
        <p14:creationId xmlns:p14="http://schemas.microsoft.com/office/powerpoint/2010/main" val="58972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15850" y="344104"/>
            <a:ext cx="7809959"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 Simulated Profits under Stochastic Environment </a:t>
            </a:r>
          </a:p>
        </p:txBody>
      </p:sp>
      <p:sp>
        <p:nvSpPr>
          <p:cNvPr id="4" name="Rectangle 3"/>
          <p:cNvSpPr txBox="1">
            <a:spLocks noChangeArrowheads="1"/>
          </p:cNvSpPr>
          <p:nvPr/>
        </p:nvSpPr>
        <p:spPr>
          <a:xfrm>
            <a:off x="685800" y="1143001"/>
            <a:ext cx="8054975" cy="342438"/>
          </a:xfrm>
          <a:prstGeom prst="rect">
            <a:avLst/>
          </a:prstGeom>
        </p:spPr>
        <p:txBody>
          <a:bodyPr>
            <a:normAutofit fontScale="62500" lnSpcReduction="20000"/>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838662" y="863644"/>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9" name="Slide Number Placeholder 3"/>
          <p:cNvSpPr txBox="1">
            <a:spLocks noGrp="1"/>
          </p:cNvSpPr>
          <p:nvPr/>
        </p:nvSpPr>
        <p:spPr bwMode="auto">
          <a:xfrm>
            <a:off x="8636000" y="6270407"/>
            <a:ext cx="508000" cy="428625"/>
          </a:xfrm>
          <a:prstGeom prst="rect">
            <a:avLst/>
          </a:prstGeom>
          <a:noFill/>
          <a:ln w="9525">
            <a:noFill/>
            <a:miter lim="800000"/>
            <a:headEnd/>
            <a:tailEnd/>
          </a:ln>
        </p:spPr>
        <p:txBody>
          <a:bodyPr lIns="86493" tIns="43247" rIns="86493" bIns="43247"/>
          <a:lstStyle/>
          <a:p>
            <a:pPr algn="r" defTabSz="865188" eaLnBrk="0" hangingPunct="0"/>
            <a:endParaRPr lang="en-US" sz="1700" baseline="0" dirty="0">
              <a:solidFill>
                <a:srgbClr val="0000CC"/>
              </a:solidFill>
              <a:latin typeface="Times New Roman" pitchFamily="18" charset="0"/>
            </a:endParaRPr>
          </a:p>
          <a:p>
            <a:pPr algn="r" defTabSz="865188" eaLnBrk="0" hangingPunct="0"/>
            <a:fld id="{65084559-86B2-447A-83CE-2F1727A9E5E0}" type="slidenum">
              <a:rPr lang="en-US" sz="1700" baseline="0" smtClean="0">
                <a:solidFill>
                  <a:srgbClr val="0000CC"/>
                </a:solidFill>
                <a:latin typeface="Times New Roman" pitchFamily="18" charset="0"/>
              </a:rPr>
              <a:t>46</a:t>
            </a:fld>
            <a:endParaRPr lang="en-US" sz="1700" baseline="0" dirty="0">
              <a:solidFill>
                <a:srgbClr val="0000CC"/>
              </a:solidFill>
              <a:latin typeface="Times New Roman" pitchFamily="18" charset="0"/>
            </a:endParaRPr>
          </a:p>
        </p:txBody>
      </p:sp>
      <p:sp>
        <p:nvSpPr>
          <p:cNvPr id="3" name="Rectangle 1"/>
          <p:cNvSpPr>
            <a:spLocks noChangeArrowheads="1"/>
          </p:cNvSpPr>
          <p:nvPr/>
        </p:nvSpPr>
        <p:spPr bwMode="auto">
          <a:xfrm>
            <a:off x="971550" y="182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57889517"/>
                  </p:ext>
                </p:extLst>
              </p:nvPr>
            </p:nvGraphicFramePr>
            <p:xfrm>
              <a:off x="314323" y="942200"/>
              <a:ext cx="8366126" cy="3722054"/>
            </p:xfrm>
            <a:graphic>
              <a:graphicData uri="http://schemas.openxmlformats.org/drawingml/2006/table">
                <a:tbl>
                  <a:tblPr/>
                  <a:tblGrid>
                    <a:gridCol w="2955926">
                      <a:extLst>
                        <a:ext uri="{9D8B030D-6E8A-4147-A177-3AD203B41FA5}">
                          <a16:colId xmlns:a16="http://schemas.microsoft.com/office/drawing/2014/main" val="461639655"/>
                        </a:ext>
                      </a:extLst>
                    </a:gridCol>
                    <a:gridCol w="2590800">
                      <a:extLst>
                        <a:ext uri="{9D8B030D-6E8A-4147-A177-3AD203B41FA5}">
                          <a16:colId xmlns:a16="http://schemas.microsoft.com/office/drawing/2014/main" val="4291315851"/>
                        </a:ext>
                      </a:extLst>
                    </a:gridCol>
                    <a:gridCol w="2819400">
                      <a:extLst>
                        <a:ext uri="{9D8B030D-6E8A-4147-A177-3AD203B41FA5}">
                          <a16:colId xmlns:a16="http://schemas.microsoft.com/office/drawing/2014/main" val="1092611642"/>
                        </a:ext>
                      </a:extLst>
                    </a:gridCol>
                  </a:tblGrid>
                  <a:tr h="1183748">
                    <a:tc>
                      <a:txBody>
                        <a:bodyPr/>
                        <a:lstStyle/>
                        <a:p>
                          <a:pPr marL="0" marR="0" indent="592455" algn="ctr" fontAlgn="base">
                            <a:lnSpc>
                              <a:spcPct val="107000"/>
                            </a:lnSpc>
                            <a:spcBef>
                              <a:spcPts val="0"/>
                            </a:spcBef>
                            <a:spcAft>
                              <a:spcPts val="0"/>
                            </a:spcAft>
                          </a:pPr>
                          <a:r>
                            <a:rPr lang="en-US" sz="2600" kern="120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Globally Optimal Solution Approaches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Approximate Solution Approaches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extLst>
                      <a:ext uri="{0D108BD9-81ED-4DB2-BD59-A6C34878D82A}">
                        <a16:rowId xmlns:a16="http://schemas.microsoft.com/office/drawing/2014/main" val="742680601"/>
                      </a:ext>
                    </a:extLst>
                  </a:tr>
                  <a:tr h="1154426">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Deterministic EV problem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MILP Design</a:t>
                          </a:r>
                        </a:p>
                        <a:p>
                          <a:pPr marL="0" marR="0" lvl="0" indent="0" algn="ctr" defTabSz="685800" rtl="0" eaLnBrk="1" fontAlgn="base" latinLnBrk="0" hangingPunct="1">
                            <a:lnSpc>
                              <a:spcPct val="107000"/>
                            </a:lnSpc>
                            <a:spcBef>
                              <a:spcPts val="0"/>
                            </a:spcBef>
                            <a:spcAft>
                              <a:spcPts val="0"/>
                            </a:spcAft>
                            <a:buClrTx/>
                            <a:buSzTx/>
                            <a:buFontTx/>
                            <a:buNone/>
                            <a:tabLst/>
                            <a:defRPr/>
                          </a:pPr>
                          <a:r>
                            <a:rPr lang="en-US" sz="2800" kern="12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sSub>
                                <m:sSubPr>
                                  <m:ctrlPr>
                                    <a:rPr lang="en-US" sz="2000" b="0" i="1" kern="1200" smtClean="0">
                                      <a:solidFill>
                                        <a:schemeClr val="accent5">
                                          <a:lumMod val="50000"/>
                                        </a:schemeClr>
                                      </a:solidFill>
                                      <a:effectLst/>
                                      <a:latin typeface="Cambria Math" panose="02040503050406030204" pitchFamily="18" charset="0"/>
                                      <a:ea typeface="+mn-ea"/>
                                      <a:cs typeface="+mn-cs"/>
                                    </a:rPr>
                                  </m:ctrlPr>
                                </m:sSubPr>
                                <m:e>
                                  <m:r>
                                    <a:rPr lang="en-US" sz="2000" b="0" i="1" kern="1200">
                                      <a:solidFill>
                                        <a:schemeClr val="accent5">
                                          <a:lumMod val="50000"/>
                                        </a:schemeClr>
                                      </a:solidFill>
                                      <a:effectLst/>
                                      <a:latin typeface="Cambria Math" panose="02040503050406030204" pitchFamily="18" charset="0"/>
                                      <a:ea typeface="+mn-ea"/>
                                      <a:cs typeface="+mn-cs"/>
                                    </a:rPr>
                                    <m:t>𝑍</m:t>
                                  </m:r>
                                </m:e>
                                <m:sub>
                                  <m:r>
                                    <a:rPr lang="en-US" sz="2000" b="0" i="1" kern="1200">
                                      <a:solidFill>
                                        <a:schemeClr val="accent5">
                                          <a:lumMod val="50000"/>
                                        </a:schemeClr>
                                      </a:solidFill>
                                      <a:effectLst/>
                                      <a:latin typeface="Cambria Math" panose="02040503050406030204" pitchFamily="18" charset="0"/>
                                      <a:ea typeface="+mn-ea"/>
                                      <a:cs typeface="+mn-cs"/>
                                    </a:rPr>
                                    <m:t>𝐷𝐴</m:t>
                                  </m:r>
                                </m:sub>
                              </m:sSub>
                              <m:r>
                                <a:rPr lang="en-US" sz="2000" b="0" i="1" kern="1200">
                                  <a:solidFill>
                                    <a:schemeClr val="accent5">
                                      <a:lumMod val="50000"/>
                                    </a:schemeClr>
                                  </a:solidFill>
                                  <a:effectLst/>
                                  <a:latin typeface="Cambria Math" panose="02040503050406030204" pitchFamily="18" charset="0"/>
                                  <a:ea typeface="+mn-ea"/>
                                  <a:cs typeface="+mn-cs"/>
                                </a:rPr>
                                <m:t>(</m:t>
                              </m:r>
                              <m:sSubSup>
                                <m:sSubSupPr>
                                  <m:ctrlPr>
                                    <a:rPr lang="en-US" sz="2000" i="1" kern="1200">
                                      <a:solidFill>
                                        <a:schemeClr val="accent5">
                                          <a:lumMod val="50000"/>
                                        </a:schemeClr>
                                      </a:solidFill>
                                      <a:effectLst/>
                                      <a:latin typeface="Cambria Math" panose="02040503050406030204" pitchFamily="18" charset="0"/>
                                      <a:ea typeface="+mn-ea"/>
                                      <a:cs typeface="+mn-cs"/>
                                    </a:rPr>
                                  </m:ctrlPr>
                                </m:sSubSupPr>
                                <m:e>
                                  <m:r>
                                    <a:rPr lang="en-US" sz="2000" i="1" kern="1200">
                                      <a:solidFill>
                                        <a:schemeClr val="accent5">
                                          <a:lumMod val="50000"/>
                                        </a:schemeClr>
                                      </a:solidFill>
                                      <a:effectLst/>
                                      <a:latin typeface="Cambria Math" panose="02040503050406030204" pitchFamily="18" charset="0"/>
                                      <a:ea typeface="+mn-ea"/>
                                      <a:cs typeface="+mn-cs"/>
                                    </a:rPr>
                                    <m:t>𝑥</m:t>
                                  </m:r>
                                </m:e>
                                <m:sub>
                                  <m:r>
                                    <a:rPr lang="en-US" sz="2000" i="1" kern="1200">
                                      <a:solidFill>
                                        <a:schemeClr val="accent5">
                                          <a:lumMod val="50000"/>
                                        </a:schemeClr>
                                      </a:solidFill>
                                      <a:effectLst/>
                                      <a:latin typeface="Cambria Math" panose="02040503050406030204" pitchFamily="18" charset="0"/>
                                      <a:ea typeface="+mn-ea"/>
                                      <a:cs typeface="+mn-cs"/>
                                    </a:rPr>
                                    <m:t>𝑀</m:t>
                                  </m:r>
                                </m:sub>
                                <m:sup>
                                  <m:r>
                                    <a:rPr lang="en-US" sz="2000" i="1" kern="1200">
                                      <a:solidFill>
                                        <a:schemeClr val="accent5">
                                          <a:lumMod val="50000"/>
                                        </a:schemeClr>
                                      </a:solidFill>
                                      <a:effectLst/>
                                      <a:latin typeface="Cambria Math" panose="02040503050406030204" pitchFamily="18" charset="0"/>
                                      <a:ea typeface="+mn-ea"/>
                                      <a:cs typeface="+mn-cs"/>
                                    </a:rPr>
                                    <m:t>∗</m:t>
                                  </m:r>
                                </m:sup>
                              </m:sSubSup>
                              <m:r>
                                <a:rPr lang="en-US" sz="2000" i="1" kern="1200">
                                  <a:solidFill>
                                    <a:schemeClr val="accent5">
                                      <a:lumMod val="50000"/>
                                    </a:schemeClr>
                                  </a:solidFill>
                                  <a:effectLst/>
                                  <a:latin typeface="Cambria Math" panose="02040503050406030204" pitchFamily="18" charset="0"/>
                                  <a:ea typeface="+mn-ea"/>
                                  <a:cs typeface="+mn-cs"/>
                                </a:rPr>
                                <m:t>,</m:t>
                              </m:r>
                              <m:sSubSup>
                                <m:sSubSupPr>
                                  <m:ctrlPr>
                                    <a:rPr lang="en-US" sz="2000" i="1" kern="1200">
                                      <a:solidFill>
                                        <a:schemeClr val="accent5">
                                          <a:lumMod val="50000"/>
                                        </a:schemeClr>
                                      </a:solidFill>
                                      <a:effectLst/>
                                      <a:latin typeface="Cambria Math" panose="02040503050406030204" pitchFamily="18" charset="0"/>
                                      <a:ea typeface="+mn-ea"/>
                                      <a:cs typeface="+mn-cs"/>
                                    </a:rPr>
                                  </m:ctrlPr>
                                </m:sSubSupPr>
                                <m:e>
                                  <m:r>
                                    <a:rPr lang="en-US" sz="2000" i="1" kern="1200">
                                      <a:solidFill>
                                        <a:schemeClr val="accent5">
                                          <a:lumMod val="50000"/>
                                        </a:schemeClr>
                                      </a:solidFill>
                                      <a:effectLst/>
                                      <a:latin typeface="Cambria Math" panose="02040503050406030204" pitchFamily="18" charset="0"/>
                                      <a:ea typeface="+mn-ea"/>
                                      <a:cs typeface="+mn-cs"/>
                                    </a:rPr>
                                    <m:t>𝑁𝑠</m:t>
                                  </m:r>
                                </m:e>
                                <m:sub>
                                  <m:r>
                                    <a:rPr lang="en-US" sz="2000" i="1" kern="1200">
                                      <a:solidFill>
                                        <a:schemeClr val="accent5">
                                          <a:lumMod val="50000"/>
                                        </a:schemeClr>
                                      </a:solidFill>
                                      <a:effectLst/>
                                      <a:latin typeface="Cambria Math" panose="02040503050406030204" pitchFamily="18" charset="0"/>
                                      <a:ea typeface="+mn-ea"/>
                                      <a:cs typeface="+mn-cs"/>
                                    </a:rPr>
                                    <m:t>𝑀</m:t>
                                  </m:r>
                                </m:sub>
                                <m:sup>
                                  <m:r>
                                    <a:rPr lang="en-US" sz="2000" i="1" kern="1200">
                                      <a:solidFill>
                                        <a:schemeClr val="accent5">
                                          <a:lumMod val="50000"/>
                                        </a:schemeClr>
                                      </a:solidFill>
                                      <a:effectLst/>
                                      <a:latin typeface="Cambria Math" panose="02040503050406030204" pitchFamily="18" charset="0"/>
                                      <a:ea typeface="+mn-ea"/>
                                      <a:cs typeface="+mn-cs"/>
                                    </a:rPr>
                                    <m:t>∗</m:t>
                                  </m:r>
                                </m:sup>
                              </m:sSubSup>
                              <m:r>
                                <a:rPr lang="en-US" sz="2000" b="1" i="1" kern="1200">
                                  <a:solidFill>
                                    <a:schemeClr val="accent5">
                                      <a:lumMod val="50000"/>
                                    </a:schemeClr>
                                  </a:solidFill>
                                  <a:effectLst/>
                                  <a:latin typeface="Cambria Math" panose="02040503050406030204" pitchFamily="18" charset="0"/>
                                  <a:ea typeface="+mn-ea"/>
                                  <a:cs typeface="+mn-cs"/>
                                </a:rPr>
                                <m:t>)</m:t>
                              </m:r>
                            </m:oMath>
                          </a14:m>
                          <a:r>
                            <a:rPr lang="en-US" sz="2800" kern="12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fontAlgn="base">
                            <a:lnSpc>
                              <a:spcPct val="107000"/>
                            </a:lnSpc>
                            <a:spcBef>
                              <a:spcPts val="0"/>
                            </a:spcBef>
                            <a:spcAft>
                              <a:spcPts val="0"/>
                            </a:spcAft>
                          </a:pPr>
                          <a:r>
                            <a:rPr lang="en-US" sz="24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$1973.35</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DACE MILP Design</a:t>
                          </a:r>
                        </a:p>
                        <a:p>
                          <a:pPr marL="0" marR="0" lvl="0" indent="0" algn="ctr" defTabSz="685800" rtl="0" eaLnBrk="1" fontAlgn="base" latinLnBrk="0" hangingPunct="1">
                            <a:lnSpc>
                              <a:spcPct val="107000"/>
                            </a:lnSpc>
                            <a:spcBef>
                              <a:spcPts val="0"/>
                            </a:spcBef>
                            <a:spcAft>
                              <a:spcPts val="0"/>
                            </a:spcAft>
                            <a:buClrTx/>
                            <a:buSzTx/>
                            <a:buFontTx/>
                            <a:buNone/>
                            <a:tabLst/>
                            <a:defRPr/>
                          </a:pPr>
                          <a:r>
                            <a:rPr lang="en-US" sz="2800" kern="120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2000" b="0" i="1" kern="1200" smtClean="0">
                                      <a:solidFill>
                                        <a:schemeClr val="accent5">
                                          <a:lumMod val="50000"/>
                                        </a:schemeClr>
                                      </a:solidFill>
                                      <a:effectLst/>
                                      <a:latin typeface="Cambria Math" panose="02040503050406030204" pitchFamily="18" charset="0"/>
                                      <a:ea typeface="+mn-ea"/>
                                      <a:cs typeface="+mn-cs"/>
                                    </a:rPr>
                                  </m:ctrlPr>
                                </m:sSubPr>
                                <m:e>
                                  <m:r>
                                    <a:rPr lang="en-US" sz="2000" b="0" i="1" kern="1200">
                                      <a:solidFill>
                                        <a:schemeClr val="accent5">
                                          <a:lumMod val="50000"/>
                                        </a:schemeClr>
                                      </a:solidFill>
                                      <a:effectLst/>
                                      <a:latin typeface="Cambria Math" panose="02040503050406030204" pitchFamily="18" charset="0"/>
                                      <a:ea typeface="+mn-ea"/>
                                      <a:cs typeface="+mn-cs"/>
                                    </a:rPr>
                                    <m:t>𝑍</m:t>
                                  </m:r>
                                </m:e>
                                <m:sub>
                                  <m:r>
                                    <a:rPr lang="en-US" sz="2000" b="0" i="1" kern="1200">
                                      <a:solidFill>
                                        <a:schemeClr val="accent5">
                                          <a:lumMod val="50000"/>
                                        </a:schemeClr>
                                      </a:solidFill>
                                      <a:effectLst/>
                                      <a:latin typeface="Cambria Math" panose="02040503050406030204" pitchFamily="18" charset="0"/>
                                      <a:ea typeface="+mn-ea"/>
                                      <a:cs typeface="+mn-cs"/>
                                    </a:rPr>
                                    <m:t>𝐷𝐴</m:t>
                                  </m:r>
                                </m:sub>
                              </m:sSub>
                              <m:r>
                                <a:rPr lang="en-US" sz="2000" b="1" i="1" kern="1200">
                                  <a:solidFill>
                                    <a:schemeClr val="accent5">
                                      <a:lumMod val="50000"/>
                                    </a:schemeClr>
                                  </a:solidFill>
                                  <a:effectLst/>
                                  <a:latin typeface="Cambria Math" panose="02040503050406030204" pitchFamily="18" charset="0"/>
                                  <a:ea typeface="+mn-ea"/>
                                  <a:cs typeface="+mn-cs"/>
                                </a:rPr>
                                <m:t>(</m:t>
                              </m:r>
                              <m:sSubSup>
                                <m:sSubSupPr>
                                  <m:ctrlPr>
                                    <a:rPr lang="en-US" sz="2000" i="1" kern="1200">
                                      <a:solidFill>
                                        <a:schemeClr val="accent5">
                                          <a:lumMod val="50000"/>
                                        </a:schemeClr>
                                      </a:solidFill>
                                      <a:effectLst/>
                                      <a:latin typeface="Cambria Math" panose="02040503050406030204" pitchFamily="18" charset="0"/>
                                      <a:ea typeface="+mn-ea"/>
                                      <a:cs typeface="+mn-cs"/>
                                    </a:rPr>
                                  </m:ctrlPr>
                                </m:sSubSupPr>
                                <m:e>
                                  <m:r>
                                    <a:rPr lang="en-US" sz="2000" i="1" kern="1200">
                                      <a:solidFill>
                                        <a:schemeClr val="accent5">
                                          <a:lumMod val="50000"/>
                                        </a:schemeClr>
                                      </a:solidFill>
                                      <a:effectLst/>
                                      <a:latin typeface="Cambria Math" panose="02040503050406030204" pitchFamily="18" charset="0"/>
                                      <a:ea typeface="+mn-ea"/>
                                      <a:cs typeface="+mn-cs"/>
                                    </a:rPr>
                                    <m:t>𝑥</m:t>
                                  </m:r>
                                </m:e>
                                <m:sub>
                                  <m:r>
                                    <a:rPr lang="en-US" sz="2000" i="1" kern="1200">
                                      <a:solidFill>
                                        <a:schemeClr val="accent5">
                                          <a:lumMod val="50000"/>
                                        </a:schemeClr>
                                      </a:solidFill>
                                      <a:effectLst/>
                                      <a:latin typeface="Cambria Math" panose="02040503050406030204" pitchFamily="18" charset="0"/>
                                      <a:ea typeface="+mn-ea"/>
                                      <a:cs typeface="+mn-cs"/>
                                    </a:rPr>
                                    <m:t>𝐷𝑀</m:t>
                                  </m:r>
                                </m:sub>
                                <m:sup>
                                  <m:r>
                                    <a:rPr lang="en-US" sz="2000" i="1" kern="1200">
                                      <a:solidFill>
                                        <a:schemeClr val="accent5">
                                          <a:lumMod val="50000"/>
                                        </a:schemeClr>
                                      </a:solidFill>
                                      <a:effectLst/>
                                      <a:latin typeface="Cambria Math" panose="02040503050406030204" pitchFamily="18" charset="0"/>
                                      <a:ea typeface="+mn-ea"/>
                                      <a:cs typeface="+mn-cs"/>
                                    </a:rPr>
                                    <m:t>∗</m:t>
                                  </m:r>
                                </m:sup>
                              </m:sSubSup>
                              <m:r>
                                <a:rPr lang="en-US" sz="2000" i="1" kern="1200">
                                  <a:solidFill>
                                    <a:schemeClr val="accent5">
                                      <a:lumMod val="50000"/>
                                    </a:schemeClr>
                                  </a:solidFill>
                                  <a:effectLst/>
                                  <a:latin typeface="Cambria Math" panose="02040503050406030204" pitchFamily="18" charset="0"/>
                                  <a:ea typeface="+mn-ea"/>
                                  <a:cs typeface="+mn-cs"/>
                                </a:rPr>
                                <m:t>,</m:t>
                              </m:r>
                              <m:sSubSup>
                                <m:sSubSupPr>
                                  <m:ctrlPr>
                                    <a:rPr lang="en-US" sz="2000" i="1" kern="1200">
                                      <a:solidFill>
                                        <a:schemeClr val="accent5">
                                          <a:lumMod val="50000"/>
                                        </a:schemeClr>
                                      </a:solidFill>
                                      <a:effectLst/>
                                      <a:latin typeface="Cambria Math" panose="02040503050406030204" pitchFamily="18" charset="0"/>
                                      <a:ea typeface="+mn-ea"/>
                                      <a:cs typeface="+mn-cs"/>
                                    </a:rPr>
                                  </m:ctrlPr>
                                </m:sSubSupPr>
                                <m:e>
                                  <m:r>
                                    <a:rPr lang="en-US" sz="2000" i="1" kern="1200">
                                      <a:solidFill>
                                        <a:schemeClr val="accent5">
                                          <a:lumMod val="50000"/>
                                        </a:schemeClr>
                                      </a:solidFill>
                                      <a:effectLst/>
                                      <a:latin typeface="Cambria Math" panose="02040503050406030204" pitchFamily="18" charset="0"/>
                                      <a:ea typeface="+mn-ea"/>
                                      <a:cs typeface="+mn-cs"/>
                                    </a:rPr>
                                    <m:t>𝑁𝑠</m:t>
                                  </m:r>
                                </m:e>
                                <m:sub>
                                  <m:r>
                                    <a:rPr lang="en-US" sz="2000" i="1" kern="1200">
                                      <a:solidFill>
                                        <a:schemeClr val="accent5">
                                          <a:lumMod val="50000"/>
                                        </a:schemeClr>
                                      </a:solidFill>
                                      <a:effectLst/>
                                      <a:latin typeface="Cambria Math" panose="02040503050406030204" pitchFamily="18" charset="0"/>
                                      <a:ea typeface="+mn-ea"/>
                                      <a:cs typeface="+mn-cs"/>
                                    </a:rPr>
                                    <m:t>𝐷𝑀</m:t>
                                  </m:r>
                                </m:sub>
                                <m:sup>
                                  <m:r>
                                    <a:rPr lang="en-US" sz="2000" i="1" kern="1200">
                                      <a:solidFill>
                                        <a:schemeClr val="accent5">
                                          <a:lumMod val="50000"/>
                                        </a:schemeClr>
                                      </a:solidFill>
                                      <a:effectLst/>
                                      <a:latin typeface="Cambria Math" panose="02040503050406030204" pitchFamily="18" charset="0"/>
                                      <a:ea typeface="+mn-ea"/>
                                      <a:cs typeface="+mn-cs"/>
                                    </a:rPr>
                                    <m:t>∗</m:t>
                                  </m:r>
                                </m:sup>
                              </m:sSubSup>
                              <m:r>
                                <a:rPr lang="en-US" sz="2000" b="1" i="1" kern="1200">
                                  <a:solidFill>
                                    <a:schemeClr val="accent5">
                                      <a:lumMod val="50000"/>
                                    </a:schemeClr>
                                  </a:solidFill>
                                  <a:effectLst/>
                                  <a:latin typeface="Cambria Math" panose="02040503050406030204" pitchFamily="18" charset="0"/>
                                  <a:ea typeface="+mn-ea"/>
                                  <a:cs typeface="+mn-cs"/>
                                </a:rPr>
                                <m:t>)</m:t>
                              </m:r>
                            </m:oMath>
                          </a14:m>
                          <a:r>
                            <a:rPr lang="en-US" sz="2800" kern="120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gn="ctr" defTabSz="685800" rtl="0" eaLnBrk="1" fontAlgn="base" latinLnBrk="0" hangingPunct="1">
                            <a:lnSpc>
                              <a:spcPct val="107000"/>
                            </a:lnSpc>
                            <a:spcBef>
                              <a:spcPts val="0"/>
                            </a:spcBef>
                            <a:spcAft>
                              <a:spcPts val="0"/>
                            </a:spcAft>
                            <a:buClrTx/>
                            <a:buSzTx/>
                            <a:buFontTx/>
                            <a:buNone/>
                            <a:tabLst/>
                            <a:defRPr/>
                          </a:pPr>
                          <a:r>
                            <a:rPr lang="en-US" sz="2400"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$2014.41</a:t>
                          </a: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extLst>
                      <a:ext uri="{0D108BD9-81ED-4DB2-BD59-A6C34878D82A}">
                        <a16:rowId xmlns:a16="http://schemas.microsoft.com/office/drawing/2014/main" val="3147892129"/>
                      </a:ext>
                    </a:extLst>
                  </a:tr>
                  <a:tr h="1183748">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Infinite horizon stochastic EV problem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Non Existent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DACE ADP Design</a:t>
                          </a:r>
                        </a:p>
                        <a:p>
                          <a:pPr marL="0" marR="0" lvl="0" indent="0" algn="ctr" defTabSz="685800" rtl="0" eaLnBrk="1" fontAlgn="base" latinLnBrk="0" hangingPunct="1">
                            <a:lnSpc>
                              <a:spcPct val="107000"/>
                            </a:lnSpc>
                            <a:spcBef>
                              <a:spcPts val="0"/>
                            </a:spcBef>
                            <a:spcAft>
                              <a:spcPts val="0"/>
                            </a:spcAft>
                            <a:buClrTx/>
                            <a:buSzTx/>
                            <a:buFontTx/>
                            <a:buNone/>
                            <a:tabLst/>
                            <a:defRPr/>
                          </a:pPr>
                          <a:r>
                            <a:rPr lang="en-US" sz="2800" kern="120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2000" b="0" i="1" kern="1200" smtClean="0">
                                      <a:solidFill>
                                        <a:schemeClr val="accent5">
                                          <a:lumMod val="50000"/>
                                        </a:schemeClr>
                                      </a:solidFill>
                                      <a:effectLst/>
                                      <a:latin typeface="Cambria Math" panose="02040503050406030204" pitchFamily="18" charset="0"/>
                                      <a:ea typeface="+mn-ea"/>
                                      <a:cs typeface="+mn-cs"/>
                                    </a:rPr>
                                  </m:ctrlPr>
                                </m:sSubPr>
                                <m:e>
                                  <m:r>
                                    <a:rPr lang="en-US" sz="2000" b="0" i="1" kern="1200">
                                      <a:solidFill>
                                        <a:schemeClr val="accent5">
                                          <a:lumMod val="50000"/>
                                        </a:schemeClr>
                                      </a:solidFill>
                                      <a:effectLst/>
                                      <a:latin typeface="Cambria Math" panose="02040503050406030204" pitchFamily="18" charset="0"/>
                                      <a:ea typeface="+mn-ea"/>
                                      <a:cs typeface="+mn-cs"/>
                                    </a:rPr>
                                    <m:t>𝑍</m:t>
                                  </m:r>
                                </m:e>
                                <m:sub>
                                  <m:r>
                                    <a:rPr lang="en-US" sz="2000" b="0" i="1" kern="1200">
                                      <a:solidFill>
                                        <a:schemeClr val="accent5">
                                          <a:lumMod val="50000"/>
                                        </a:schemeClr>
                                      </a:solidFill>
                                      <a:effectLst/>
                                      <a:latin typeface="Cambria Math" panose="02040503050406030204" pitchFamily="18" charset="0"/>
                                      <a:ea typeface="+mn-ea"/>
                                      <a:cs typeface="+mn-cs"/>
                                    </a:rPr>
                                    <m:t>𝐷𝐴</m:t>
                                  </m:r>
                                </m:sub>
                              </m:sSub>
                              <m:r>
                                <a:rPr lang="en-US" sz="2000" b="0" i="1" kern="1200">
                                  <a:solidFill>
                                    <a:schemeClr val="accent5">
                                      <a:lumMod val="50000"/>
                                    </a:schemeClr>
                                  </a:solidFill>
                                  <a:effectLst/>
                                  <a:latin typeface="Cambria Math" panose="02040503050406030204" pitchFamily="18" charset="0"/>
                                  <a:ea typeface="+mn-ea"/>
                                  <a:cs typeface="+mn-cs"/>
                                </a:rPr>
                                <m:t>(</m:t>
                              </m:r>
                              <m:sSubSup>
                                <m:sSubSupPr>
                                  <m:ctrlPr>
                                    <a:rPr lang="en-US" sz="2000" i="1" kern="1200">
                                      <a:solidFill>
                                        <a:schemeClr val="accent5">
                                          <a:lumMod val="50000"/>
                                        </a:schemeClr>
                                      </a:solidFill>
                                      <a:effectLst/>
                                      <a:latin typeface="Cambria Math" panose="02040503050406030204" pitchFamily="18" charset="0"/>
                                      <a:ea typeface="+mn-ea"/>
                                      <a:cs typeface="+mn-cs"/>
                                    </a:rPr>
                                  </m:ctrlPr>
                                </m:sSubSupPr>
                                <m:e>
                                  <m:r>
                                    <a:rPr lang="en-US" sz="2000" i="1" kern="1200">
                                      <a:solidFill>
                                        <a:schemeClr val="accent5">
                                          <a:lumMod val="50000"/>
                                        </a:schemeClr>
                                      </a:solidFill>
                                      <a:effectLst/>
                                      <a:latin typeface="Cambria Math" panose="02040503050406030204" pitchFamily="18" charset="0"/>
                                      <a:ea typeface="+mn-ea"/>
                                      <a:cs typeface="+mn-cs"/>
                                    </a:rPr>
                                    <m:t>𝑥</m:t>
                                  </m:r>
                                </m:e>
                                <m:sub>
                                  <m:r>
                                    <a:rPr lang="en-US" sz="2000" i="1" kern="1200">
                                      <a:solidFill>
                                        <a:schemeClr val="accent5">
                                          <a:lumMod val="50000"/>
                                        </a:schemeClr>
                                      </a:solidFill>
                                      <a:effectLst/>
                                      <a:latin typeface="Cambria Math" panose="02040503050406030204" pitchFamily="18" charset="0"/>
                                      <a:ea typeface="+mn-ea"/>
                                      <a:cs typeface="+mn-cs"/>
                                    </a:rPr>
                                    <m:t>𝐷𝐴</m:t>
                                  </m:r>
                                </m:sub>
                                <m:sup>
                                  <m:r>
                                    <a:rPr lang="en-US" sz="2000" i="1" kern="1200">
                                      <a:solidFill>
                                        <a:schemeClr val="accent5">
                                          <a:lumMod val="50000"/>
                                        </a:schemeClr>
                                      </a:solidFill>
                                      <a:effectLst/>
                                      <a:latin typeface="Cambria Math" panose="02040503050406030204" pitchFamily="18" charset="0"/>
                                      <a:ea typeface="+mn-ea"/>
                                      <a:cs typeface="+mn-cs"/>
                                    </a:rPr>
                                    <m:t>∗</m:t>
                                  </m:r>
                                </m:sup>
                              </m:sSubSup>
                              <m:r>
                                <a:rPr lang="en-US" sz="2000" i="1" kern="1200">
                                  <a:solidFill>
                                    <a:schemeClr val="accent5">
                                      <a:lumMod val="50000"/>
                                    </a:schemeClr>
                                  </a:solidFill>
                                  <a:effectLst/>
                                  <a:latin typeface="Cambria Math" panose="02040503050406030204" pitchFamily="18" charset="0"/>
                                  <a:ea typeface="+mn-ea"/>
                                  <a:cs typeface="+mn-cs"/>
                                </a:rPr>
                                <m:t>,</m:t>
                              </m:r>
                              <m:sSubSup>
                                <m:sSubSupPr>
                                  <m:ctrlPr>
                                    <a:rPr lang="en-US" sz="2000" i="1" kern="1200">
                                      <a:solidFill>
                                        <a:schemeClr val="accent5">
                                          <a:lumMod val="50000"/>
                                        </a:schemeClr>
                                      </a:solidFill>
                                      <a:effectLst/>
                                      <a:latin typeface="Cambria Math" panose="02040503050406030204" pitchFamily="18" charset="0"/>
                                      <a:ea typeface="+mn-ea"/>
                                      <a:cs typeface="+mn-cs"/>
                                    </a:rPr>
                                  </m:ctrlPr>
                                </m:sSubSupPr>
                                <m:e>
                                  <m:r>
                                    <a:rPr lang="en-US" sz="2000" i="1" kern="1200">
                                      <a:solidFill>
                                        <a:schemeClr val="accent5">
                                          <a:lumMod val="50000"/>
                                        </a:schemeClr>
                                      </a:solidFill>
                                      <a:effectLst/>
                                      <a:latin typeface="Cambria Math" panose="02040503050406030204" pitchFamily="18" charset="0"/>
                                      <a:ea typeface="+mn-ea"/>
                                      <a:cs typeface="+mn-cs"/>
                                    </a:rPr>
                                    <m:t>𝑁𝑠</m:t>
                                  </m:r>
                                </m:e>
                                <m:sub>
                                  <m:r>
                                    <a:rPr lang="en-US" sz="2000" i="1" kern="1200">
                                      <a:solidFill>
                                        <a:schemeClr val="accent5">
                                          <a:lumMod val="50000"/>
                                        </a:schemeClr>
                                      </a:solidFill>
                                      <a:effectLst/>
                                      <a:latin typeface="Cambria Math" panose="02040503050406030204" pitchFamily="18" charset="0"/>
                                      <a:ea typeface="+mn-ea"/>
                                      <a:cs typeface="+mn-cs"/>
                                    </a:rPr>
                                    <m:t>𝐷𝐴</m:t>
                                  </m:r>
                                </m:sub>
                                <m:sup>
                                  <m:r>
                                    <a:rPr lang="en-US" sz="2000" i="1" kern="1200">
                                      <a:solidFill>
                                        <a:schemeClr val="accent5">
                                          <a:lumMod val="50000"/>
                                        </a:schemeClr>
                                      </a:solidFill>
                                      <a:effectLst/>
                                      <a:latin typeface="Cambria Math" panose="02040503050406030204" pitchFamily="18" charset="0"/>
                                      <a:ea typeface="+mn-ea"/>
                                      <a:cs typeface="+mn-cs"/>
                                    </a:rPr>
                                    <m:t>∗</m:t>
                                  </m:r>
                                </m:sup>
                              </m:sSubSup>
                              <m:r>
                                <a:rPr lang="en-US" sz="2000" b="1" i="1" kern="1200">
                                  <a:solidFill>
                                    <a:schemeClr val="accent5">
                                      <a:lumMod val="50000"/>
                                    </a:schemeClr>
                                  </a:solidFill>
                                  <a:effectLst/>
                                  <a:latin typeface="Cambria Math" panose="02040503050406030204" pitchFamily="18" charset="0"/>
                                  <a:ea typeface="+mn-ea"/>
                                  <a:cs typeface="+mn-cs"/>
                                </a:rPr>
                                <m:t>)</m:t>
                              </m:r>
                            </m:oMath>
                          </a14:m>
                          <a:r>
                            <a:rPr lang="en-US" sz="2800" kern="120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gn="ctr" fontAlgn="base">
                            <a:lnSpc>
                              <a:spcPct val="107000"/>
                            </a:lnSpc>
                            <a:spcBef>
                              <a:spcPts val="0"/>
                            </a:spcBef>
                            <a:spcAft>
                              <a:spcPts val="0"/>
                            </a:spcAft>
                          </a:pPr>
                          <a:r>
                            <a:rPr lang="en-US" sz="2400"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$2132.14</a:t>
                          </a:r>
                          <a:endPar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extLst>
                      <a:ext uri="{0D108BD9-81ED-4DB2-BD59-A6C34878D82A}">
                        <a16:rowId xmlns:a16="http://schemas.microsoft.com/office/drawing/2014/main" val="2445354458"/>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57889517"/>
                  </p:ext>
                </p:extLst>
              </p:nvPr>
            </p:nvGraphicFramePr>
            <p:xfrm>
              <a:off x="314323" y="942200"/>
              <a:ext cx="8366126" cy="3722054"/>
            </p:xfrm>
            <a:graphic>
              <a:graphicData uri="http://schemas.openxmlformats.org/drawingml/2006/table">
                <a:tbl>
                  <a:tblPr/>
                  <a:tblGrid>
                    <a:gridCol w="2955926">
                      <a:extLst>
                        <a:ext uri="{9D8B030D-6E8A-4147-A177-3AD203B41FA5}">
                          <a16:colId xmlns:a16="http://schemas.microsoft.com/office/drawing/2014/main" val="461639655"/>
                        </a:ext>
                      </a:extLst>
                    </a:gridCol>
                    <a:gridCol w="2590800">
                      <a:extLst>
                        <a:ext uri="{9D8B030D-6E8A-4147-A177-3AD203B41FA5}">
                          <a16:colId xmlns:a16="http://schemas.microsoft.com/office/drawing/2014/main" val="4291315851"/>
                        </a:ext>
                      </a:extLst>
                    </a:gridCol>
                    <a:gridCol w="2819400">
                      <a:extLst>
                        <a:ext uri="{9D8B030D-6E8A-4147-A177-3AD203B41FA5}">
                          <a16:colId xmlns:a16="http://schemas.microsoft.com/office/drawing/2014/main" val="1092611642"/>
                        </a:ext>
                      </a:extLst>
                    </a:gridCol>
                  </a:tblGrid>
                  <a:tr h="1251014">
                    <a:tc>
                      <a:txBody>
                        <a:bodyPr/>
                        <a:lstStyle/>
                        <a:p>
                          <a:pPr marL="0" marR="0" indent="592455" algn="ctr" fontAlgn="base">
                            <a:lnSpc>
                              <a:spcPct val="107000"/>
                            </a:lnSpc>
                            <a:spcBef>
                              <a:spcPts val="0"/>
                            </a:spcBef>
                            <a:spcAft>
                              <a:spcPts val="0"/>
                            </a:spcAft>
                          </a:pPr>
                          <a:r>
                            <a:rPr lang="en-US" sz="2600" kern="120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Globally Optimal Solution Approaches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Approximate Solution Approaches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extLst>
                      <a:ext uri="{0D108BD9-81ED-4DB2-BD59-A6C34878D82A}">
                        <a16:rowId xmlns:a16="http://schemas.microsoft.com/office/drawing/2014/main" val="742680601"/>
                      </a:ext>
                    </a:extLst>
                  </a:tr>
                  <a:tr h="1220026">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Deterministic EV problem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endParaRPr lang="en-US"/>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14353" t="-111000" r="-109647" b="-118500"/>
                          </a:stretch>
                        </a:blipFill>
                      </a:tcPr>
                    </a:tc>
                    <a:tc>
                      <a:txBody>
                        <a:bodyPr/>
                        <a:lstStyle/>
                        <a:p>
                          <a:endParaRPr lang="en-US"/>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96760" t="-111000" r="-648" b="-118500"/>
                          </a:stretch>
                        </a:blipFill>
                      </a:tcPr>
                    </a:tc>
                    <a:extLst>
                      <a:ext uri="{0D108BD9-81ED-4DB2-BD59-A6C34878D82A}">
                        <a16:rowId xmlns:a16="http://schemas.microsoft.com/office/drawing/2014/main" val="3147892129"/>
                      </a:ext>
                    </a:extLst>
                  </a:tr>
                  <a:tr h="1251014">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Infinite horizon stochastic EV problem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Non Existent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endParaRPr lang="en-US"/>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96760" t="-204854" r="-648" b="-15049"/>
                          </a:stretch>
                        </a:blipFill>
                      </a:tcPr>
                    </a:tc>
                    <a:extLst>
                      <a:ext uri="{0D108BD9-81ED-4DB2-BD59-A6C34878D82A}">
                        <a16:rowId xmlns:a16="http://schemas.microsoft.com/office/drawing/2014/main" val="2445354458"/>
                      </a:ext>
                    </a:extLst>
                  </a:tr>
                </a:tbl>
              </a:graphicData>
            </a:graphic>
          </p:graphicFrame>
        </mc:Fallback>
      </mc:AlternateContent>
      <p:pic>
        <p:nvPicPr>
          <p:cNvPr id="14" name="Picture 13"/>
          <p:cNvPicPr>
            <a:picLocks noChangeAspect="1"/>
          </p:cNvPicPr>
          <p:nvPr/>
        </p:nvPicPr>
        <p:blipFill>
          <a:blip r:embed="rId4"/>
          <a:stretch>
            <a:fillRect/>
          </a:stretch>
        </p:blipFill>
        <p:spPr>
          <a:xfrm>
            <a:off x="2743200" y="5337227"/>
            <a:ext cx="10284204" cy="987373"/>
          </a:xfrm>
          <a:prstGeom prst="rect">
            <a:avLst/>
          </a:prstGeom>
        </p:spPr>
      </p:pic>
      <p:sp>
        <p:nvSpPr>
          <p:cNvPr id="15" name="Rectangle 14"/>
          <p:cNvSpPr/>
          <p:nvPr/>
        </p:nvSpPr>
        <p:spPr>
          <a:xfrm>
            <a:off x="352425" y="4648200"/>
            <a:ext cx="8486775" cy="707886"/>
          </a:xfrm>
          <a:prstGeom prst="rect">
            <a:avLst/>
          </a:prstGeom>
        </p:spPr>
        <p:txBody>
          <a:bodyPr wrap="square">
            <a:spAutoFit/>
          </a:bodyPr>
          <a:lstStyle/>
          <a:p>
            <a:r>
              <a:rPr lang="en-US" sz="2000" baseline="0" dirty="0">
                <a:solidFill>
                  <a:schemeClr val="tx1"/>
                </a:solidFill>
                <a:latin typeface="Times New Roman" pitchFamily="18" charset="0"/>
              </a:rPr>
              <a:t>An improvement 8.06% in the solution, indicating when uncertainty is considered, DACE ADP design provides the better solution.</a:t>
            </a:r>
            <a:endParaRPr lang="en-US" sz="2000" dirty="0"/>
          </a:p>
        </p:txBody>
      </p:sp>
    </p:spTree>
    <p:extLst>
      <p:ext uri="{BB962C8B-B14F-4D97-AF65-F5344CB8AC3E}">
        <p14:creationId xmlns:p14="http://schemas.microsoft.com/office/powerpoint/2010/main" val="388104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43"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
                                        <p:tgtEl>
                                          <p:spTgt spid="15"/>
                                        </p:tgtEl>
                                      </p:cBhvr>
                                    </p:animEffect>
                                    <p:anim calcmode="lin" valueType="num">
                                      <p:cBhvr>
                                        <p:cTn id="13" dur="400" fill="hold"/>
                                        <p:tgtEl>
                                          <p:spTgt spid="15"/>
                                        </p:tgtEl>
                                        <p:attrNameLst>
                                          <p:attrName>ppt_x</p:attrName>
                                        </p:attrNameLst>
                                      </p:cBhvr>
                                      <p:tavLst>
                                        <p:tav tm="0">
                                          <p:val>
                                            <p:strVal val="#ppt_x"/>
                                          </p:val>
                                        </p:tav>
                                        <p:tav tm="100000">
                                          <p:val>
                                            <p:strVal val="#ppt_x"/>
                                          </p:val>
                                        </p:tav>
                                      </p:tavLst>
                                    </p:anim>
                                    <p:anim calcmode="lin" valueType="num">
                                      <p:cBhvr>
                                        <p:cTn id="14" dur="400" fill="hold"/>
                                        <p:tgtEl>
                                          <p:spTgt spid="15"/>
                                        </p:tgtEl>
                                        <p:attrNameLst>
                                          <p:attrName>ppt_y</p:attrName>
                                        </p:attrNameLst>
                                      </p:cBhvr>
                                      <p:tavLst>
                                        <p:tav tm="0">
                                          <p:val>
                                            <p:strVal val="#ppt_y+0.31"/>
                                          </p:val>
                                        </p:tav>
                                        <p:tav tm="100000">
                                          <p:val>
                                            <p:strVal val="#ppt_y+0.31"/>
                                          </p:val>
                                        </p:tav>
                                      </p:tavLst>
                                    </p:anim>
                                    <p:anim calcmode="lin" valueType="num">
                                      <p:cBhvr>
                                        <p:cTn id="15" dur="600" decel="50000" fill="hold">
                                          <p:stCondLst>
                                            <p:cond delay="400"/>
                                          </p:stCondLst>
                                        </p:cTn>
                                        <p:tgtEl>
                                          <p:spTgt spid="1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 dur="600" decel="50000" fill="hold">
                                          <p:stCondLst>
                                            <p:cond delay="400"/>
                                          </p:stCondLst>
                                        </p:cTn>
                                        <p:tgtEl>
                                          <p:spTgt spid="1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7" presetID="43"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
                                        <p:tgtEl>
                                          <p:spTgt spid="14"/>
                                        </p:tgtEl>
                                      </p:cBhvr>
                                    </p:animEffect>
                                    <p:anim calcmode="lin" valueType="num">
                                      <p:cBhvr>
                                        <p:cTn id="20" dur="400" fill="hold"/>
                                        <p:tgtEl>
                                          <p:spTgt spid="14"/>
                                        </p:tgtEl>
                                        <p:attrNameLst>
                                          <p:attrName>ppt_x</p:attrName>
                                        </p:attrNameLst>
                                      </p:cBhvr>
                                      <p:tavLst>
                                        <p:tav tm="0">
                                          <p:val>
                                            <p:strVal val="#ppt_x"/>
                                          </p:val>
                                        </p:tav>
                                        <p:tav tm="100000">
                                          <p:val>
                                            <p:strVal val="#ppt_x"/>
                                          </p:val>
                                        </p:tav>
                                      </p:tavLst>
                                    </p:anim>
                                    <p:anim calcmode="lin" valueType="num">
                                      <p:cBhvr>
                                        <p:cTn id="21" dur="400" fill="hold"/>
                                        <p:tgtEl>
                                          <p:spTgt spid="14"/>
                                        </p:tgtEl>
                                        <p:attrNameLst>
                                          <p:attrName>ppt_y</p:attrName>
                                        </p:attrNameLst>
                                      </p:cBhvr>
                                      <p:tavLst>
                                        <p:tav tm="0">
                                          <p:val>
                                            <p:strVal val="#ppt_y+0.31"/>
                                          </p:val>
                                        </p:tav>
                                        <p:tav tm="100000">
                                          <p:val>
                                            <p:strVal val="#ppt_y+0.31"/>
                                          </p:val>
                                        </p:tav>
                                      </p:tavLst>
                                    </p:anim>
                                    <p:anim calcmode="lin" valueType="num">
                                      <p:cBhvr>
                                        <p:cTn id="22" dur="600" decel="50000" fill="hold">
                                          <p:stCondLst>
                                            <p:cond delay="400"/>
                                          </p:stCondLst>
                                        </p:cTn>
                                        <p:tgtEl>
                                          <p:spTgt spid="1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 dur="600" decel="50000" fill="hold">
                                          <p:stCondLst>
                                            <p:cond delay="400"/>
                                          </p:stCondLst>
                                        </p:cTn>
                                        <p:tgtEl>
                                          <p:spTgt spid="1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295744" y="-25586"/>
            <a:ext cx="6498703"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Profits under Deterministic Environment</a:t>
            </a: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832757" y="478542"/>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9" name="Slide Number Placeholder 3"/>
          <p:cNvSpPr txBox="1">
            <a:spLocks noGrp="1"/>
          </p:cNvSpPr>
          <p:nvPr/>
        </p:nvSpPr>
        <p:spPr bwMode="auto">
          <a:xfrm>
            <a:off x="8636000" y="6270407"/>
            <a:ext cx="508000" cy="428625"/>
          </a:xfrm>
          <a:prstGeom prst="rect">
            <a:avLst/>
          </a:prstGeom>
          <a:noFill/>
          <a:ln w="9525">
            <a:noFill/>
            <a:miter lim="800000"/>
            <a:headEnd/>
            <a:tailEnd/>
          </a:ln>
        </p:spPr>
        <p:txBody>
          <a:bodyPr lIns="86493" tIns="43247" rIns="86493" bIns="43247"/>
          <a:lstStyle/>
          <a:p>
            <a:pPr algn="r" defTabSz="865188" eaLnBrk="0" hangingPunct="0"/>
            <a:endParaRPr lang="en-US" sz="1700" baseline="0" dirty="0">
              <a:solidFill>
                <a:srgbClr val="0000CC"/>
              </a:solidFill>
              <a:latin typeface="Times New Roman" pitchFamily="18" charset="0"/>
            </a:endParaRPr>
          </a:p>
          <a:p>
            <a:pPr algn="r" defTabSz="865188" eaLnBrk="0" hangingPunct="0"/>
            <a:fld id="{45083840-2B9B-422B-9CC0-200CA5874F49}" type="slidenum">
              <a:rPr lang="en-US" sz="1700" baseline="0" smtClean="0">
                <a:solidFill>
                  <a:srgbClr val="0000CC"/>
                </a:solidFill>
                <a:latin typeface="Times New Roman" pitchFamily="18" charset="0"/>
              </a:rPr>
              <a:t>47</a:t>
            </a:fld>
            <a:endParaRPr lang="en-US" sz="1700" baseline="0" dirty="0">
              <a:solidFill>
                <a:srgbClr val="0000CC"/>
              </a:solidFill>
              <a:latin typeface="Times New Roman" pitchFamily="18" charset="0"/>
            </a:endParaRPr>
          </a:p>
        </p:txBody>
      </p:sp>
      <p:sp>
        <p:nvSpPr>
          <p:cNvPr id="3" name="Rectangle 1"/>
          <p:cNvSpPr>
            <a:spLocks noChangeArrowheads="1"/>
          </p:cNvSpPr>
          <p:nvPr/>
        </p:nvSpPr>
        <p:spPr bwMode="auto">
          <a:xfrm>
            <a:off x="971550" y="182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27606119"/>
                  </p:ext>
                </p:extLst>
              </p:nvPr>
            </p:nvGraphicFramePr>
            <p:xfrm>
              <a:off x="387698" y="560196"/>
              <a:ext cx="8366126" cy="3722054"/>
            </p:xfrm>
            <a:graphic>
              <a:graphicData uri="http://schemas.openxmlformats.org/drawingml/2006/table">
                <a:tbl>
                  <a:tblPr/>
                  <a:tblGrid>
                    <a:gridCol w="2955926">
                      <a:extLst>
                        <a:ext uri="{9D8B030D-6E8A-4147-A177-3AD203B41FA5}">
                          <a16:colId xmlns:a16="http://schemas.microsoft.com/office/drawing/2014/main" val="461639655"/>
                        </a:ext>
                      </a:extLst>
                    </a:gridCol>
                    <a:gridCol w="2590800">
                      <a:extLst>
                        <a:ext uri="{9D8B030D-6E8A-4147-A177-3AD203B41FA5}">
                          <a16:colId xmlns:a16="http://schemas.microsoft.com/office/drawing/2014/main" val="4291315851"/>
                        </a:ext>
                      </a:extLst>
                    </a:gridCol>
                    <a:gridCol w="2819400">
                      <a:extLst>
                        <a:ext uri="{9D8B030D-6E8A-4147-A177-3AD203B41FA5}">
                          <a16:colId xmlns:a16="http://schemas.microsoft.com/office/drawing/2014/main" val="1092611642"/>
                        </a:ext>
                      </a:extLst>
                    </a:gridCol>
                  </a:tblGrid>
                  <a:tr h="1235370">
                    <a:tc>
                      <a:txBody>
                        <a:bodyPr/>
                        <a:lstStyle/>
                        <a:p>
                          <a:pPr marL="0" marR="0" indent="592455" algn="ctr" fontAlgn="base">
                            <a:lnSpc>
                              <a:spcPct val="107000"/>
                            </a:lnSpc>
                            <a:spcBef>
                              <a:spcPts val="0"/>
                            </a:spcBef>
                            <a:spcAft>
                              <a:spcPts val="0"/>
                            </a:spcAft>
                          </a:pPr>
                          <a:r>
                            <a:rPr lang="en-US" sz="2600" kern="120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Globally Optimal Solution Approaches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Approximate Solution Approaches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extLst>
                      <a:ext uri="{0D108BD9-81ED-4DB2-BD59-A6C34878D82A}">
                        <a16:rowId xmlns:a16="http://schemas.microsoft.com/office/drawing/2014/main" val="742680601"/>
                      </a:ext>
                    </a:extLst>
                  </a:tr>
                  <a:tr h="906232">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Deterministic EV problem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MILP Design</a:t>
                          </a:r>
                        </a:p>
                        <a:p>
                          <a:pPr marL="0" marR="0" algn="ctr" fontAlgn="base">
                            <a:lnSpc>
                              <a:spcPct val="107000"/>
                            </a:lnSpc>
                            <a:spcBef>
                              <a:spcPts val="0"/>
                            </a:spcBef>
                            <a:spcAft>
                              <a:spcPts val="0"/>
                            </a:spcAft>
                          </a:pPr>
                          <a:r>
                            <a:rPr lang="en-US" sz="2800" b="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US" sz="2000" b="0" i="1" kern="1200" smtClean="0">
                                      <a:solidFill>
                                        <a:schemeClr val="accent5">
                                          <a:lumMod val="50000"/>
                                        </a:schemeClr>
                                      </a:solidFill>
                                      <a:effectLst/>
                                      <a:latin typeface="Cambria Math" panose="02040503050406030204" pitchFamily="18" charset="0"/>
                                      <a:ea typeface="+mn-ea"/>
                                      <a:cs typeface="+mn-cs"/>
                                    </a:rPr>
                                  </m:ctrlPr>
                                </m:sSubPr>
                                <m:e>
                                  <m:r>
                                    <a:rPr lang="en-US" sz="2000" b="0" i="1" kern="1200">
                                      <a:solidFill>
                                        <a:schemeClr val="accent5">
                                          <a:lumMod val="50000"/>
                                        </a:schemeClr>
                                      </a:solidFill>
                                      <a:effectLst/>
                                      <a:latin typeface="Cambria Math" panose="02040503050406030204" pitchFamily="18" charset="0"/>
                                      <a:ea typeface="+mn-ea"/>
                                      <a:cs typeface="+mn-cs"/>
                                    </a:rPr>
                                    <m:t>𝑍</m:t>
                                  </m:r>
                                </m:e>
                                <m:sub>
                                  <m:r>
                                    <a:rPr lang="en-US" sz="2000" b="0" i="1" kern="1200">
                                      <a:solidFill>
                                        <a:schemeClr val="accent5">
                                          <a:lumMod val="50000"/>
                                        </a:schemeClr>
                                      </a:solidFill>
                                      <a:effectLst/>
                                      <a:latin typeface="Cambria Math" panose="02040503050406030204" pitchFamily="18" charset="0"/>
                                      <a:ea typeface="+mn-ea"/>
                                      <a:cs typeface="+mn-cs"/>
                                    </a:rPr>
                                    <m:t>𝑀</m:t>
                                  </m:r>
                                </m:sub>
                              </m:sSub>
                              <m:r>
                                <a:rPr lang="en-US" sz="2000" b="0" i="1" kern="1200">
                                  <a:solidFill>
                                    <a:schemeClr val="accent5">
                                      <a:lumMod val="50000"/>
                                    </a:schemeClr>
                                  </a:solidFill>
                                  <a:effectLst/>
                                  <a:latin typeface="Cambria Math" panose="02040503050406030204" pitchFamily="18" charset="0"/>
                                  <a:ea typeface="+mn-ea"/>
                                  <a:cs typeface="+mn-cs"/>
                                </a:rPr>
                                <m:t>(</m:t>
                              </m:r>
                              <m:sSubSup>
                                <m:sSubSupPr>
                                  <m:ctrlPr>
                                    <a:rPr lang="en-US" sz="2000" b="0" i="1" kern="1200">
                                      <a:solidFill>
                                        <a:schemeClr val="accent5">
                                          <a:lumMod val="50000"/>
                                        </a:schemeClr>
                                      </a:solidFill>
                                      <a:effectLst/>
                                      <a:latin typeface="Cambria Math" panose="02040503050406030204" pitchFamily="18" charset="0"/>
                                      <a:ea typeface="+mn-ea"/>
                                      <a:cs typeface="+mn-cs"/>
                                    </a:rPr>
                                  </m:ctrlPr>
                                </m:sSubSupPr>
                                <m:e>
                                  <m:r>
                                    <a:rPr lang="en-US" sz="2000" b="0" i="1" kern="1200">
                                      <a:solidFill>
                                        <a:schemeClr val="accent5">
                                          <a:lumMod val="50000"/>
                                        </a:schemeClr>
                                      </a:solidFill>
                                      <a:effectLst/>
                                      <a:latin typeface="Cambria Math" panose="02040503050406030204" pitchFamily="18" charset="0"/>
                                      <a:ea typeface="+mn-ea"/>
                                      <a:cs typeface="+mn-cs"/>
                                    </a:rPr>
                                    <m:t>𝑥</m:t>
                                  </m:r>
                                </m:e>
                                <m:sub>
                                  <m:r>
                                    <a:rPr lang="en-US" sz="2000" b="0" i="1" kern="1200">
                                      <a:solidFill>
                                        <a:schemeClr val="accent5">
                                          <a:lumMod val="50000"/>
                                        </a:schemeClr>
                                      </a:solidFill>
                                      <a:effectLst/>
                                      <a:latin typeface="Cambria Math" panose="02040503050406030204" pitchFamily="18" charset="0"/>
                                      <a:ea typeface="+mn-ea"/>
                                      <a:cs typeface="+mn-cs"/>
                                    </a:rPr>
                                    <m:t>𝑀</m:t>
                                  </m:r>
                                </m:sub>
                                <m:sup>
                                  <m:r>
                                    <a:rPr lang="en-US" sz="2000" b="0" i="1" kern="1200">
                                      <a:solidFill>
                                        <a:schemeClr val="accent5">
                                          <a:lumMod val="50000"/>
                                        </a:schemeClr>
                                      </a:solidFill>
                                      <a:effectLst/>
                                      <a:latin typeface="Cambria Math" panose="02040503050406030204" pitchFamily="18" charset="0"/>
                                      <a:ea typeface="+mn-ea"/>
                                      <a:cs typeface="+mn-cs"/>
                                    </a:rPr>
                                    <m:t>∗</m:t>
                                  </m:r>
                                </m:sup>
                              </m:sSubSup>
                              <m:r>
                                <a:rPr lang="en-US" sz="2000" b="0" i="1" kern="1200">
                                  <a:solidFill>
                                    <a:schemeClr val="accent5">
                                      <a:lumMod val="50000"/>
                                    </a:schemeClr>
                                  </a:solidFill>
                                  <a:effectLst/>
                                  <a:latin typeface="Cambria Math" panose="02040503050406030204" pitchFamily="18" charset="0"/>
                                  <a:ea typeface="+mn-ea"/>
                                  <a:cs typeface="+mn-cs"/>
                                </a:rPr>
                                <m:t>,</m:t>
                              </m:r>
                              <m:sSubSup>
                                <m:sSubSupPr>
                                  <m:ctrlPr>
                                    <a:rPr lang="en-US" sz="2000" b="0" i="1" kern="1200">
                                      <a:solidFill>
                                        <a:schemeClr val="accent5">
                                          <a:lumMod val="50000"/>
                                        </a:schemeClr>
                                      </a:solidFill>
                                      <a:effectLst/>
                                      <a:latin typeface="Cambria Math" panose="02040503050406030204" pitchFamily="18" charset="0"/>
                                      <a:ea typeface="+mn-ea"/>
                                      <a:cs typeface="+mn-cs"/>
                                    </a:rPr>
                                  </m:ctrlPr>
                                </m:sSubSupPr>
                                <m:e>
                                  <m:r>
                                    <a:rPr lang="en-US" sz="2000" b="0" i="1" kern="1200">
                                      <a:solidFill>
                                        <a:schemeClr val="accent5">
                                          <a:lumMod val="50000"/>
                                        </a:schemeClr>
                                      </a:solidFill>
                                      <a:effectLst/>
                                      <a:latin typeface="Cambria Math" panose="02040503050406030204" pitchFamily="18" charset="0"/>
                                      <a:ea typeface="+mn-ea"/>
                                      <a:cs typeface="+mn-cs"/>
                                    </a:rPr>
                                    <m:t>𝑁𝑠</m:t>
                                  </m:r>
                                </m:e>
                                <m:sub>
                                  <m:r>
                                    <a:rPr lang="en-US" sz="2000" b="0" i="1" kern="1200">
                                      <a:solidFill>
                                        <a:schemeClr val="accent5">
                                          <a:lumMod val="50000"/>
                                        </a:schemeClr>
                                      </a:solidFill>
                                      <a:effectLst/>
                                      <a:latin typeface="Cambria Math" panose="02040503050406030204" pitchFamily="18" charset="0"/>
                                      <a:ea typeface="+mn-ea"/>
                                      <a:cs typeface="+mn-cs"/>
                                    </a:rPr>
                                    <m:t>𝑀</m:t>
                                  </m:r>
                                </m:sub>
                                <m:sup>
                                  <m:r>
                                    <a:rPr lang="en-US" sz="2000" b="0" i="1" kern="1200">
                                      <a:solidFill>
                                        <a:schemeClr val="accent5">
                                          <a:lumMod val="50000"/>
                                        </a:schemeClr>
                                      </a:solidFill>
                                      <a:effectLst/>
                                      <a:latin typeface="Cambria Math" panose="02040503050406030204" pitchFamily="18" charset="0"/>
                                      <a:ea typeface="+mn-ea"/>
                                      <a:cs typeface="+mn-cs"/>
                                    </a:rPr>
                                    <m:t>∗</m:t>
                                  </m:r>
                                </m:sup>
                              </m:sSubSup>
                              <m:r>
                                <a:rPr lang="en-US" sz="2000" b="0" i="1" kern="1200">
                                  <a:solidFill>
                                    <a:schemeClr val="accent5">
                                      <a:lumMod val="50000"/>
                                    </a:schemeClr>
                                  </a:solidFill>
                                  <a:effectLst/>
                                  <a:latin typeface="Cambria Math" panose="02040503050406030204" pitchFamily="18" charset="0"/>
                                  <a:ea typeface="+mn-ea"/>
                                  <a:cs typeface="+mn-cs"/>
                                </a:rPr>
                                <m:t>)</m:t>
                              </m:r>
                            </m:oMath>
                          </a14:m>
                          <a:r>
                            <a:rPr lang="en-US" sz="2800" b="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4000" b="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fontAlgn="base">
                            <a:lnSpc>
                              <a:spcPct val="107000"/>
                            </a:lnSpc>
                            <a:spcBef>
                              <a:spcPts val="0"/>
                            </a:spcBef>
                            <a:spcAft>
                              <a:spcPts val="0"/>
                            </a:spcAft>
                          </a:pPr>
                          <a:r>
                            <a:rPr lang="en-US" sz="24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$2689.38</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DACE MILP Design</a:t>
                          </a:r>
                        </a:p>
                        <a:p>
                          <a:pPr marL="0" marR="0" lvl="0" indent="0" algn="ctr" defTabSz="685800" rtl="0" eaLnBrk="1" fontAlgn="base" latinLnBrk="0" hangingPunct="1">
                            <a:lnSpc>
                              <a:spcPct val="107000"/>
                            </a:lnSpc>
                            <a:spcBef>
                              <a:spcPts val="0"/>
                            </a:spcBef>
                            <a:spcAft>
                              <a:spcPts val="0"/>
                            </a:spcAft>
                            <a:buClrTx/>
                            <a:buSzTx/>
                            <a:buFontTx/>
                            <a:buNone/>
                            <a:tabLst/>
                            <a:defRPr/>
                          </a:pPr>
                          <a:r>
                            <a:rPr lang="en-US" sz="2800" b="0" kern="120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2000" b="0" i="1" kern="1200" smtClean="0">
                                      <a:solidFill>
                                        <a:schemeClr val="accent5">
                                          <a:lumMod val="50000"/>
                                        </a:schemeClr>
                                      </a:solidFill>
                                      <a:effectLst/>
                                      <a:latin typeface="Cambria Math" panose="02040503050406030204" pitchFamily="18" charset="0"/>
                                      <a:ea typeface="+mn-ea"/>
                                      <a:cs typeface="+mn-cs"/>
                                    </a:rPr>
                                  </m:ctrlPr>
                                </m:sSubPr>
                                <m:e>
                                  <m:r>
                                    <a:rPr lang="en-US" sz="2000" b="0" i="1" kern="1200">
                                      <a:solidFill>
                                        <a:schemeClr val="accent5">
                                          <a:lumMod val="50000"/>
                                        </a:schemeClr>
                                      </a:solidFill>
                                      <a:effectLst/>
                                      <a:latin typeface="Cambria Math" panose="02040503050406030204" pitchFamily="18" charset="0"/>
                                      <a:ea typeface="+mn-ea"/>
                                      <a:cs typeface="+mn-cs"/>
                                    </a:rPr>
                                    <m:t>𝑍</m:t>
                                  </m:r>
                                </m:e>
                                <m:sub>
                                  <m:r>
                                    <a:rPr lang="en-US" sz="2000" b="0" i="1" kern="1200">
                                      <a:solidFill>
                                        <a:schemeClr val="accent5">
                                          <a:lumMod val="50000"/>
                                        </a:schemeClr>
                                      </a:solidFill>
                                      <a:effectLst/>
                                      <a:latin typeface="Cambria Math" panose="02040503050406030204" pitchFamily="18" charset="0"/>
                                      <a:ea typeface="+mn-ea"/>
                                      <a:cs typeface="+mn-cs"/>
                                    </a:rPr>
                                    <m:t>𝑀</m:t>
                                  </m:r>
                                </m:sub>
                              </m:sSub>
                              <m:r>
                                <a:rPr lang="en-US" sz="2000" b="0" i="1" kern="1200">
                                  <a:solidFill>
                                    <a:schemeClr val="accent5">
                                      <a:lumMod val="50000"/>
                                    </a:schemeClr>
                                  </a:solidFill>
                                  <a:effectLst/>
                                  <a:latin typeface="Cambria Math" panose="02040503050406030204" pitchFamily="18" charset="0"/>
                                  <a:ea typeface="+mn-ea"/>
                                  <a:cs typeface="+mn-cs"/>
                                </a:rPr>
                                <m:t>(</m:t>
                              </m:r>
                              <m:sSubSup>
                                <m:sSubSupPr>
                                  <m:ctrlPr>
                                    <a:rPr lang="en-US" sz="2000" b="0" i="1" kern="1200">
                                      <a:solidFill>
                                        <a:schemeClr val="accent5">
                                          <a:lumMod val="50000"/>
                                        </a:schemeClr>
                                      </a:solidFill>
                                      <a:effectLst/>
                                      <a:latin typeface="Cambria Math" panose="02040503050406030204" pitchFamily="18" charset="0"/>
                                      <a:ea typeface="+mn-ea"/>
                                      <a:cs typeface="+mn-cs"/>
                                    </a:rPr>
                                  </m:ctrlPr>
                                </m:sSubSupPr>
                                <m:e>
                                  <m:r>
                                    <a:rPr lang="en-US" sz="2000" b="0" i="1" kern="1200">
                                      <a:solidFill>
                                        <a:schemeClr val="accent5">
                                          <a:lumMod val="50000"/>
                                        </a:schemeClr>
                                      </a:solidFill>
                                      <a:effectLst/>
                                      <a:latin typeface="Cambria Math" panose="02040503050406030204" pitchFamily="18" charset="0"/>
                                      <a:ea typeface="+mn-ea"/>
                                      <a:cs typeface="+mn-cs"/>
                                    </a:rPr>
                                    <m:t>𝑥</m:t>
                                  </m:r>
                                </m:e>
                                <m:sub>
                                  <m:r>
                                    <a:rPr lang="en-US" sz="2000" b="0" i="1" kern="1200">
                                      <a:solidFill>
                                        <a:schemeClr val="accent5">
                                          <a:lumMod val="50000"/>
                                        </a:schemeClr>
                                      </a:solidFill>
                                      <a:effectLst/>
                                      <a:latin typeface="Cambria Math" panose="02040503050406030204" pitchFamily="18" charset="0"/>
                                      <a:ea typeface="+mn-ea"/>
                                      <a:cs typeface="+mn-cs"/>
                                    </a:rPr>
                                    <m:t>𝐷𝑀</m:t>
                                  </m:r>
                                </m:sub>
                                <m:sup>
                                  <m:r>
                                    <a:rPr lang="en-US" sz="2000" b="0" i="1" kern="1200">
                                      <a:solidFill>
                                        <a:schemeClr val="accent5">
                                          <a:lumMod val="50000"/>
                                        </a:schemeClr>
                                      </a:solidFill>
                                      <a:effectLst/>
                                      <a:latin typeface="Cambria Math" panose="02040503050406030204" pitchFamily="18" charset="0"/>
                                      <a:ea typeface="+mn-ea"/>
                                      <a:cs typeface="+mn-cs"/>
                                    </a:rPr>
                                    <m:t>∗</m:t>
                                  </m:r>
                                </m:sup>
                              </m:sSubSup>
                              <m:r>
                                <a:rPr lang="en-US" sz="2000" b="0" i="1" kern="1200">
                                  <a:solidFill>
                                    <a:schemeClr val="accent5">
                                      <a:lumMod val="50000"/>
                                    </a:schemeClr>
                                  </a:solidFill>
                                  <a:effectLst/>
                                  <a:latin typeface="Cambria Math" panose="02040503050406030204" pitchFamily="18" charset="0"/>
                                  <a:ea typeface="+mn-ea"/>
                                  <a:cs typeface="+mn-cs"/>
                                </a:rPr>
                                <m:t>,</m:t>
                              </m:r>
                              <m:sSubSup>
                                <m:sSubSupPr>
                                  <m:ctrlPr>
                                    <a:rPr lang="en-US" sz="2000" b="0" i="1" kern="1200">
                                      <a:solidFill>
                                        <a:schemeClr val="accent5">
                                          <a:lumMod val="50000"/>
                                        </a:schemeClr>
                                      </a:solidFill>
                                      <a:effectLst/>
                                      <a:latin typeface="Cambria Math" panose="02040503050406030204" pitchFamily="18" charset="0"/>
                                      <a:ea typeface="+mn-ea"/>
                                      <a:cs typeface="+mn-cs"/>
                                    </a:rPr>
                                  </m:ctrlPr>
                                </m:sSubSupPr>
                                <m:e>
                                  <m:r>
                                    <a:rPr lang="en-US" sz="2000" b="0" i="1" kern="1200">
                                      <a:solidFill>
                                        <a:schemeClr val="accent5">
                                          <a:lumMod val="50000"/>
                                        </a:schemeClr>
                                      </a:solidFill>
                                      <a:effectLst/>
                                      <a:latin typeface="Cambria Math" panose="02040503050406030204" pitchFamily="18" charset="0"/>
                                      <a:ea typeface="+mn-ea"/>
                                      <a:cs typeface="+mn-cs"/>
                                    </a:rPr>
                                    <m:t>𝑁𝑠</m:t>
                                  </m:r>
                                </m:e>
                                <m:sub>
                                  <m:r>
                                    <a:rPr lang="en-US" sz="2000" b="0" i="1" kern="1200">
                                      <a:solidFill>
                                        <a:schemeClr val="accent5">
                                          <a:lumMod val="50000"/>
                                        </a:schemeClr>
                                      </a:solidFill>
                                      <a:effectLst/>
                                      <a:latin typeface="Cambria Math" panose="02040503050406030204" pitchFamily="18" charset="0"/>
                                      <a:ea typeface="+mn-ea"/>
                                      <a:cs typeface="+mn-cs"/>
                                    </a:rPr>
                                    <m:t>𝐷𝑀</m:t>
                                  </m:r>
                                </m:sub>
                                <m:sup>
                                  <m:r>
                                    <a:rPr lang="en-US" sz="2000" b="0" i="1" kern="1200">
                                      <a:solidFill>
                                        <a:schemeClr val="accent5">
                                          <a:lumMod val="50000"/>
                                        </a:schemeClr>
                                      </a:solidFill>
                                      <a:effectLst/>
                                      <a:latin typeface="Cambria Math" panose="02040503050406030204" pitchFamily="18" charset="0"/>
                                      <a:ea typeface="+mn-ea"/>
                                      <a:cs typeface="+mn-cs"/>
                                    </a:rPr>
                                    <m:t>∗</m:t>
                                  </m:r>
                                </m:sup>
                              </m:sSubSup>
                              <m:r>
                                <a:rPr lang="en-US" sz="2000" b="0" i="1" kern="1200">
                                  <a:solidFill>
                                    <a:schemeClr val="accent5">
                                      <a:lumMod val="50000"/>
                                    </a:schemeClr>
                                  </a:solidFill>
                                  <a:effectLst/>
                                  <a:latin typeface="Cambria Math" panose="02040503050406030204" pitchFamily="18" charset="0"/>
                                  <a:ea typeface="+mn-ea"/>
                                  <a:cs typeface="+mn-cs"/>
                                </a:rPr>
                                <m:t>)</m:t>
                              </m:r>
                            </m:oMath>
                          </a14:m>
                          <a:r>
                            <a:rPr lang="en-US" sz="2800" b="0" kern="120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gn="ctr" fontAlgn="base">
                            <a:lnSpc>
                              <a:spcPct val="107000"/>
                            </a:lnSpc>
                            <a:spcBef>
                              <a:spcPts val="0"/>
                            </a:spcBef>
                            <a:spcAft>
                              <a:spcPts val="0"/>
                            </a:spcAft>
                          </a:pPr>
                          <a:r>
                            <a:rPr lang="en-US" sz="2400"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$2678.53</a:t>
                          </a:r>
                          <a:endPar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extLst>
                      <a:ext uri="{0D108BD9-81ED-4DB2-BD59-A6C34878D82A}">
                        <a16:rowId xmlns:a16="http://schemas.microsoft.com/office/drawing/2014/main" val="3147892129"/>
                      </a:ext>
                    </a:extLst>
                  </a:tr>
                  <a:tr h="1235370">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Infinite horizon stochastic EV problem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Non Existent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DACE ADP Design</a:t>
                          </a:r>
                        </a:p>
                        <a:p>
                          <a:pPr marL="0" marR="0" lvl="0" indent="0" algn="ctr" defTabSz="685800" rtl="0" eaLnBrk="1" fontAlgn="base" latinLnBrk="0" hangingPunct="1">
                            <a:lnSpc>
                              <a:spcPct val="107000"/>
                            </a:lnSpc>
                            <a:spcBef>
                              <a:spcPts val="0"/>
                            </a:spcBef>
                            <a:spcAft>
                              <a:spcPts val="0"/>
                            </a:spcAft>
                            <a:buClrTx/>
                            <a:buSzTx/>
                            <a:buFontTx/>
                            <a:buNone/>
                            <a:tabLst/>
                            <a:defRPr/>
                          </a:pPr>
                          <a:r>
                            <a:rPr lang="en-US" sz="2800" b="0" kern="120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2000" b="0" i="1" kern="1200" smtClean="0">
                                      <a:solidFill>
                                        <a:schemeClr val="accent5">
                                          <a:lumMod val="50000"/>
                                        </a:schemeClr>
                                      </a:solidFill>
                                      <a:effectLst/>
                                      <a:latin typeface="Cambria Math" panose="02040503050406030204" pitchFamily="18" charset="0"/>
                                      <a:ea typeface="+mn-ea"/>
                                      <a:cs typeface="+mn-cs"/>
                                    </a:rPr>
                                  </m:ctrlPr>
                                </m:sSubPr>
                                <m:e>
                                  <m:r>
                                    <a:rPr lang="en-US" sz="2000" b="0" i="1" kern="1200">
                                      <a:solidFill>
                                        <a:schemeClr val="accent5">
                                          <a:lumMod val="50000"/>
                                        </a:schemeClr>
                                      </a:solidFill>
                                      <a:effectLst/>
                                      <a:latin typeface="Cambria Math" panose="02040503050406030204" pitchFamily="18" charset="0"/>
                                      <a:ea typeface="+mn-ea"/>
                                      <a:cs typeface="+mn-cs"/>
                                    </a:rPr>
                                    <m:t>𝑍</m:t>
                                  </m:r>
                                </m:e>
                                <m:sub>
                                  <m:r>
                                    <a:rPr lang="en-US" sz="2000" b="0" i="1" kern="1200">
                                      <a:solidFill>
                                        <a:schemeClr val="accent5">
                                          <a:lumMod val="50000"/>
                                        </a:schemeClr>
                                      </a:solidFill>
                                      <a:effectLst/>
                                      <a:latin typeface="Cambria Math" panose="02040503050406030204" pitchFamily="18" charset="0"/>
                                      <a:ea typeface="+mn-ea"/>
                                      <a:cs typeface="+mn-cs"/>
                                    </a:rPr>
                                    <m:t>𝑀</m:t>
                                  </m:r>
                                </m:sub>
                              </m:sSub>
                              <m:r>
                                <a:rPr lang="en-US" sz="2000" b="0" i="1" kern="1200">
                                  <a:solidFill>
                                    <a:schemeClr val="accent5">
                                      <a:lumMod val="50000"/>
                                    </a:schemeClr>
                                  </a:solidFill>
                                  <a:effectLst/>
                                  <a:latin typeface="Cambria Math" panose="02040503050406030204" pitchFamily="18" charset="0"/>
                                  <a:ea typeface="+mn-ea"/>
                                  <a:cs typeface="+mn-cs"/>
                                </a:rPr>
                                <m:t>(</m:t>
                              </m:r>
                              <m:sSubSup>
                                <m:sSubSupPr>
                                  <m:ctrlPr>
                                    <a:rPr lang="en-US" sz="2000" b="0" i="1" kern="1200">
                                      <a:solidFill>
                                        <a:schemeClr val="accent5">
                                          <a:lumMod val="50000"/>
                                        </a:schemeClr>
                                      </a:solidFill>
                                      <a:effectLst/>
                                      <a:latin typeface="Cambria Math" panose="02040503050406030204" pitchFamily="18" charset="0"/>
                                      <a:ea typeface="+mn-ea"/>
                                      <a:cs typeface="+mn-cs"/>
                                    </a:rPr>
                                  </m:ctrlPr>
                                </m:sSubSupPr>
                                <m:e>
                                  <m:r>
                                    <a:rPr lang="en-US" sz="2000" b="0" i="1" kern="1200">
                                      <a:solidFill>
                                        <a:schemeClr val="accent5">
                                          <a:lumMod val="50000"/>
                                        </a:schemeClr>
                                      </a:solidFill>
                                      <a:effectLst/>
                                      <a:latin typeface="Cambria Math" panose="02040503050406030204" pitchFamily="18" charset="0"/>
                                      <a:ea typeface="+mn-ea"/>
                                      <a:cs typeface="+mn-cs"/>
                                    </a:rPr>
                                    <m:t>𝑥</m:t>
                                  </m:r>
                                </m:e>
                                <m:sub>
                                  <m:r>
                                    <a:rPr lang="en-US" sz="2000" b="0" i="1" kern="1200">
                                      <a:solidFill>
                                        <a:schemeClr val="accent5">
                                          <a:lumMod val="50000"/>
                                        </a:schemeClr>
                                      </a:solidFill>
                                      <a:effectLst/>
                                      <a:latin typeface="Cambria Math" panose="02040503050406030204" pitchFamily="18" charset="0"/>
                                      <a:ea typeface="+mn-ea"/>
                                      <a:cs typeface="+mn-cs"/>
                                    </a:rPr>
                                    <m:t>𝐷𝐴</m:t>
                                  </m:r>
                                </m:sub>
                                <m:sup>
                                  <m:r>
                                    <a:rPr lang="en-US" sz="2000" b="0" i="1" kern="1200">
                                      <a:solidFill>
                                        <a:schemeClr val="accent5">
                                          <a:lumMod val="50000"/>
                                        </a:schemeClr>
                                      </a:solidFill>
                                      <a:effectLst/>
                                      <a:latin typeface="Cambria Math" panose="02040503050406030204" pitchFamily="18" charset="0"/>
                                      <a:ea typeface="+mn-ea"/>
                                      <a:cs typeface="+mn-cs"/>
                                    </a:rPr>
                                    <m:t>∗</m:t>
                                  </m:r>
                                </m:sup>
                              </m:sSubSup>
                              <m:r>
                                <a:rPr lang="en-US" sz="2000" b="0" i="1" kern="1200">
                                  <a:solidFill>
                                    <a:schemeClr val="accent5">
                                      <a:lumMod val="50000"/>
                                    </a:schemeClr>
                                  </a:solidFill>
                                  <a:effectLst/>
                                  <a:latin typeface="Cambria Math" panose="02040503050406030204" pitchFamily="18" charset="0"/>
                                  <a:ea typeface="+mn-ea"/>
                                  <a:cs typeface="+mn-cs"/>
                                </a:rPr>
                                <m:t>,</m:t>
                              </m:r>
                              <m:sSubSup>
                                <m:sSubSupPr>
                                  <m:ctrlPr>
                                    <a:rPr lang="en-US" sz="2000" b="0" i="1" kern="1200">
                                      <a:solidFill>
                                        <a:schemeClr val="accent5">
                                          <a:lumMod val="50000"/>
                                        </a:schemeClr>
                                      </a:solidFill>
                                      <a:effectLst/>
                                      <a:latin typeface="Cambria Math" panose="02040503050406030204" pitchFamily="18" charset="0"/>
                                      <a:ea typeface="+mn-ea"/>
                                      <a:cs typeface="+mn-cs"/>
                                    </a:rPr>
                                  </m:ctrlPr>
                                </m:sSubSupPr>
                                <m:e>
                                  <m:r>
                                    <a:rPr lang="en-US" sz="2000" b="0" i="1" kern="1200">
                                      <a:solidFill>
                                        <a:schemeClr val="accent5">
                                          <a:lumMod val="50000"/>
                                        </a:schemeClr>
                                      </a:solidFill>
                                      <a:effectLst/>
                                      <a:latin typeface="Cambria Math" panose="02040503050406030204" pitchFamily="18" charset="0"/>
                                      <a:ea typeface="+mn-ea"/>
                                      <a:cs typeface="+mn-cs"/>
                                    </a:rPr>
                                    <m:t>𝑁𝑠</m:t>
                                  </m:r>
                                </m:e>
                                <m:sub>
                                  <m:r>
                                    <a:rPr lang="en-US" sz="2000" b="0" i="1" kern="1200">
                                      <a:solidFill>
                                        <a:schemeClr val="accent5">
                                          <a:lumMod val="50000"/>
                                        </a:schemeClr>
                                      </a:solidFill>
                                      <a:effectLst/>
                                      <a:latin typeface="Cambria Math" panose="02040503050406030204" pitchFamily="18" charset="0"/>
                                      <a:ea typeface="+mn-ea"/>
                                      <a:cs typeface="+mn-cs"/>
                                    </a:rPr>
                                    <m:t>𝐷𝐴</m:t>
                                  </m:r>
                                </m:sub>
                                <m:sup>
                                  <m:r>
                                    <a:rPr lang="en-US" sz="2000" b="0" i="1" kern="1200">
                                      <a:solidFill>
                                        <a:schemeClr val="accent5">
                                          <a:lumMod val="50000"/>
                                        </a:schemeClr>
                                      </a:solidFill>
                                      <a:effectLst/>
                                      <a:latin typeface="Cambria Math" panose="02040503050406030204" pitchFamily="18" charset="0"/>
                                      <a:ea typeface="+mn-ea"/>
                                      <a:cs typeface="+mn-cs"/>
                                    </a:rPr>
                                    <m:t>∗</m:t>
                                  </m:r>
                                </m:sup>
                              </m:sSubSup>
                              <m:r>
                                <a:rPr lang="en-US" sz="2000" b="0" i="1" kern="1200">
                                  <a:solidFill>
                                    <a:schemeClr val="accent5">
                                      <a:lumMod val="50000"/>
                                    </a:schemeClr>
                                  </a:solidFill>
                                  <a:effectLst/>
                                  <a:latin typeface="Cambria Math" panose="02040503050406030204" pitchFamily="18" charset="0"/>
                                  <a:ea typeface="+mn-ea"/>
                                  <a:cs typeface="+mn-cs"/>
                                </a:rPr>
                                <m:t>)</m:t>
                              </m:r>
                            </m:oMath>
                          </a14:m>
                          <a:r>
                            <a:rPr lang="en-US" sz="2800" b="0" kern="120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gn="ctr" fontAlgn="base">
                            <a:lnSpc>
                              <a:spcPct val="107000"/>
                            </a:lnSpc>
                            <a:spcBef>
                              <a:spcPts val="0"/>
                            </a:spcBef>
                            <a:spcAft>
                              <a:spcPts val="0"/>
                            </a:spcAft>
                          </a:pPr>
                          <a:r>
                            <a:rPr lang="en-US" sz="2400"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$2669.06</a:t>
                          </a:r>
                          <a:endPar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extLst>
                      <a:ext uri="{0D108BD9-81ED-4DB2-BD59-A6C34878D82A}">
                        <a16:rowId xmlns:a16="http://schemas.microsoft.com/office/drawing/2014/main" val="2445354458"/>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27606119"/>
                  </p:ext>
                </p:extLst>
              </p:nvPr>
            </p:nvGraphicFramePr>
            <p:xfrm>
              <a:off x="387698" y="560196"/>
              <a:ext cx="8366126" cy="3783204"/>
            </p:xfrm>
            <a:graphic>
              <a:graphicData uri="http://schemas.openxmlformats.org/drawingml/2006/table">
                <a:tbl>
                  <a:tblPr/>
                  <a:tblGrid>
                    <a:gridCol w="2955926">
                      <a:extLst>
                        <a:ext uri="{9D8B030D-6E8A-4147-A177-3AD203B41FA5}">
                          <a16:colId xmlns:a16="http://schemas.microsoft.com/office/drawing/2014/main" val="461639655"/>
                        </a:ext>
                      </a:extLst>
                    </a:gridCol>
                    <a:gridCol w="2590800">
                      <a:extLst>
                        <a:ext uri="{9D8B030D-6E8A-4147-A177-3AD203B41FA5}">
                          <a16:colId xmlns:a16="http://schemas.microsoft.com/office/drawing/2014/main" val="4291315851"/>
                        </a:ext>
                      </a:extLst>
                    </a:gridCol>
                    <a:gridCol w="2819400">
                      <a:extLst>
                        <a:ext uri="{9D8B030D-6E8A-4147-A177-3AD203B41FA5}">
                          <a16:colId xmlns:a16="http://schemas.microsoft.com/office/drawing/2014/main" val="1092611642"/>
                        </a:ext>
                      </a:extLst>
                    </a:gridCol>
                  </a:tblGrid>
                  <a:tr h="1271969">
                    <a:tc>
                      <a:txBody>
                        <a:bodyPr/>
                        <a:lstStyle/>
                        <a:p>
                          <a:pPr marL="0" marR="0" indent="592455" algn="ctr" fontAlgn="base">
                            <a:lnSpc>
                              <a:spcPct val="107000"/>
                            </a:lnSpc>
                            <a:spcBef>
                              <a:spcPts val="0"/>
                            </a:spcBef>
                            <a:spcAft>
                              <a:spcPts val="0"/>
                            </a:spcAft>
                          </a:pPr>
                          <a:r>
                            <a:rPr lang="en-US" sz="2600" kern="120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Globally Optimal Solution Approaches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Approximate Solution Approaches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extLst>
                      <a:ext uri="{0D108BD9-81ED-4DB2-BD59-A6C34878D82A}">
                        <a16:rowId xmlns:a16="http://schemas.microsoft.com/office/drawing/2014/main" val="742680601"/>
                      </a:ext>
                    </a:extLst>
                  </a:tr>
                  <a:tr h="1239266">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Deterministic EV problem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endParaRPr lang="en-US"/>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5"/>
                          <a:stretch>
                            <a:fillRect l="-114353" t="-110294" r="-109647" b="-116176"/>
                          </a:stretch>
                        </a:blipFill>
                      </a:tcPr>
                    </a:tc>
                    <a:tc>
                      <a:txBody>
                        <a:bodyPr/>
                        <a:lstStyle/>
                        <a:p>
                          <a:endParaRPr lang="en-US"/>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5"/>
                          <a:stretch>
                            <a:fillRect l="-196760" t="-110294" r="-648" b="-116176"/>
                          </a:stretch>
                        </a:blipFill>
                      </a:tcPr>
                    </a:tc>
                    <a:extLst>
                      <a:ext uri="{0D108BD9-81ED-4DB2-BD59-A6C34878D82A}">
                        <a16:rowId xmlns:a16="http://schemas.microsoft.com/office/drawing/2014/main" val="3147892129"/>
                      </a:ext>
                    </a:extLst>
                  </a:tr>
                  <a:tr h="1271969">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Infinite horizon stochastic EV problem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Non Existent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endParaRPr lang="en-US"/>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5"/>
                          <a:stretch>
                            <a:fillRect l="-196760" t="-205263" r="-648" b="-13397"/>
                          </a:stretch>
                        </a:blipFill>
                      </a:tcPr>
                    </a:tc>
                    <a:extLst>
                      <a:ext uri="{0D108BD9-81ED-4DB2-BD59-A6C34878D82A}">
                        <a16:rowId xmlns:a16="http://schemas.microsoft.com/office/drawing/2014/main" val="2445354458"/>
                      </a:ext>
                    </a:extLst>
                  </a:tr>
                </a:tbl>
              </a:graphicData>
            </a:graphic>
          </p:graphicFrame>
        </mc:Fallback>
      </mc:AlternateContent>
      <p:pic>
        <p:nvPicPr>
          <p:cNvPr id="4" name="Picture 3"/>
          <p:cNvPicPr>
            <a:picLocks noChangeAspect="1"/>
          </p:cNvPicPr>
          <p:nvPr/>
        </p:nvPicPr>
        <p:blipFill>
          <a:blip r:embed="rId6"/>
          <a:stretch>
            <a:fillRect/>
          </a:stretch>
        </p:blipFill>
        <p:spPr>
          <a:xfrm>
            <a:off x="2148794" y="4953000"/>
            <a:ext cx="10896599" cy="1046168"/>
          </a:xfrm>
          <a:prstGeom prst="rect">
            <a:avLst/>
          </a:prstGeom>
        </p:spPr>
      </p:pic>
      <p:sp>
        <p:nvSpPr>
          <p:cNvPr id="5" name="Rectangle 4"/>
          <p:cNvSpPr/>
          <p:nvPr/>
        </p:nvSpPr>
        <p:spPr>
          <a:xfrm>
            <a:off x="387698" y="4321314"/>
            <a:ext cx="9144000" cy="707886"/>
          </a:xfrm>
          <a:prstGeom prst="rect">
            <a:avLst/>
          </a:prstGeom>
        </p:spPr>
        <p:txBody>
          <a:bodyPr wrap="square">
            <a:spAutoFit/>
          </a:bodyPr>
          <a:lstStyle/>
          <a:p>
            <a:pPr eaLnBrk="0" hangingPunct="0">
              <a:defRPr/>
            </a:pPr>
            <a:r>
              <a:rPr lang="en-US" sz="2000" baseline="0" dirty="0">
                <a:solidFill>
                  <a:schemeClr val="tx1"/>
                </a:solidFill>
                <a:latin typeface="Times New Roman" pitchFamily="18" charset="0"/>
              </a:rPr>
              <a:t>The results provides near optimal solutions with a loss of 0.41% justifying the effectiveness of the DACE framework.</a:t>
            </a:r>
            <a:endParaRPr lang="en-US" sz="2000" b="1"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Rectangle 9"/>
          <p:cNvSpPr/>
          <p:nvPr/>
        </p:nvSpPr>
        <p:spPr>
          <a:xfrm>
            <a:off x="387698" y="5634335"/>
            <a:ext cx="8407400" cy="461665"/>
          </a:xfrm>
          <a:prstGeom prst="rect">
            <a:avLst/>
          </a:prstGeom>
        </p:spPr>
        <p:txBody>
          <a:bodyPr wrap="square">
            <a:spAutoFit/>
          </a:bodyPr>
          <a:lstStyle/>
          <a:p>
            <a:pPr eaLnBrk="0" hangingPunct="0">
              <a:defRPr/>
            </a:pPr>
            <a:r>
              <a:rPr lang="en-US" baseline="0" dirty="0">
                <a:solidFill>
                  <a:srgbClr val="0099FF"/>
                </a:solidFill>
                <a:latin typeface="Times New Roman" pitchFamily="18" charset="0"/>
              </a:rPr>
              <a:t>DACE is a </a:t>
            </a:r>
            <a:r>
              <a:rPr kumimoji="1" lang="en-US" baseline="0" dirty="0">
                <a:solidFill>
                  <a:srgbClr val="0099FF"/>
                </a:solidFill>
                <a:latin typeface="Times New Roman" pitchFamily="18" charset="0"/>
              </a:rPr>
              <a:t>solution approach that provides a near optimal solution.</a:t>
            </a:r>
            <a:endParaRPr lang="en-US" b="1" baseline="0" dirty="0">
              <a:solidFill>
                <a:srgbClr val="0099FF"/>
              </a:solidFill>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5256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 calcmode="lin" valueType="num">
                                      <p:cBhvr>
                                        <p:cTn id="12" dur="500" fill="hold"/>
                                        <p:tgtEl>
                                          <p:spTgt spid="5"/>
                                        </p:tgtEl>
                                        <p:attrNameLst>
                                          <p:attrName>style.rotation</p:attrName>
                                        </p:attrNameLst>
                                      </p:cBhvr>
                                      <p:tavLst>
                                        <p:tav tm="0">
                                          <p:val>
                                            <p:fltVal val="360"/>
                                          </p:val>
                                        </p:tav>
                                        <p:tav tm="100000">
                                          <p:val>
                                            <p:fltVal val="0"/>
                                          </p:val>
                                        </p:tav>
                                      </p:tavLst>
                                    </p:anim>
                                    <p:animEffect transition="in" filter="fade">
                                      <p:cBhvr>
                                        <p:cTn id="13" dur="500"/>
                                        <p:tgtEl>
                                          <p:spTgt spid="5"/>
                                        </p:tgtEl>
                                      </p:cBhvr>
                                    </p:animEffect>
                                  </p:childTnLst>
                                </p:cTn>
                              </p:par>
                              <p:par>
                                <p:cTn id="14" presetID="49" presetClass="entr" presetSubtype="0" decel="10000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360"/>
                                          </p:val>
                                        </p:tav>
                                        <p:tav tm="100000">
                                          <p:val>
                                            <p:fltVal val="0"/>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80">
                                          <p:stCondLst>
                                            <p:cond delay="0"/>
                                          </p:stCondLst>
                                        </p:cTn>
                                        <p:tgtEl>
                                          <p:spTgt spid="10"/>
                                        </p:tgtEl>
                                      </p:cBhvr>
                                    </p:animEffect>
                                    <p:anim calcmode="lin" valueType="num">
                                      <p:cBhvr>
                                        <p:cTn id="25"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0" dur="26">
                                          <p:stCondLst>
                                            <p:cond delay="650"/>
                                          </p:stCondLst>
                                        </p:cTn>
                                        <p:tgtEl>
                                          <p:spTgt spid="10"/>
                                        </p:tgtEl>
                                      </p:cBhvr>
                                      <p:to x="100000" y="60000"/>
                                    </p:animScale>
                                    <p:animScale>
                                      <p:cBhvr>
                                        <p:cTn id="31" dur="166" decel="50000">
                                          <p:stCondLst>
                                            <p:cond delay="676"/>
                                          </p:stCondLst>
                                        </p:cTn>
                                        <p:tgtEl>
                                          <p:spTgt spid="10"/>
                                        </p:tgtEl>
                                      </p:cBhvr>
                                      <p:to x="100000" y="100000"/>
                                    </p:animScale>
                                    <p:animScale>
                                      <p:cBhvr>
                                        <p:cTn id="32" dur="26">
                                          <p:stCondLst>
                                            <p:cond delay="1312"/>
                                          </p:stCondLst>
                                        </p:cTn>
                                        <p:tgtEl>
                                          <p:spTgt spid="10"/>
                                        </p:tgtEl>
                                      </p:cBhvr>
                                      <p:to x="100000" y="80000"/>
                                    </p:animScale>
                                    <p:animScale>
                                      <p:cBhvr>
                                        <p:cTn id="33" dur="166" decel="50000">
                                          <p:stCondLst>
                                            <p:cond delay="1338"/>
                                          </p:stCondLst>
                                        </p:cTn>
                                        <p:tgtEl>
                                          <p:spTgt spid="10"/>
                                        </p:tgtEl>
                                      </p:cBhvr>
                                      <p:to x="100000" y="100000"/>
                                    </p:animScale>
                                    <p:animScale>
                                      <p:cBhvr>
                                        <p:cTn id="34" dur="26">
                                          <p:stCondLst>
                                            <p:cond delay="1642"/>
                                          </p:stCondLst>
                                        </p:cTn>
                                        <p:tgtEl>
                                          <p:spTgt spid="10"/>
                                        </p:tgtEl>
                                      </p:cBhvr>
                                      <p:to x="100000" y="90000"/>
                                    </p:animScale>
                                    <p:animScale>
                                      <p:cBhvr>
                                        <p:cTn id="35" dur="166" decel="50000">
                                          <p:stCondLst>
                                            <p:cond delay="1668"/>
                                          </p:stCondLst>
                                        </p:cTn>
                                        <p:tgtEl>
                                          <p:spTgt spid="10"/>
                                        </p:tgtEl>
                                      </p:cBhvr>
                                      <p:to x="100000" y="100000"/>
                                    </p:animScale>
                                    <p:animScale>
                                      <p:cBhvr>
                                        <p:cTn id="36" dur="26">
                                          <p:stCondLst>
                                            <p:cond delay="1808"/>
                                          </p:stCondLst>
                                        </p:cTn>
                                        <p:tgtEl>
                                          <p:spTgt spid="10"/>
                                        </p:tgtEl>
                                      </p:cBhvr>
                                      <p:to x="100000" y="95000"/>
                                    </p:animScale>
                                    <p:animScale>
                                      <p:cBhvr>
                                        <p:cTn id="37"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511013" y="495855"/>
            <a:ext cx="3922741" cy="954107"/>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CPU Time Comparisons</a:t>
            </a:r>
          </a:p>
          <a:p>
            <a:pPr algn="ctr" defTabSz="865188" eaLnBrk="0" hangingPunct="0"/>
            <a:endParaRPr lang="en-US" sz="2800" b="1" baseline="0" dirty="0">
              <a:solidFill>
                <a:srgbClr val="333399"/>
              </a:solidFill>
              <a:latin typeface="Times New Roman" pitchFamily="18" charset="0"/>
            </a:endParaRPr>
          </a:p>
        </p:txBody>
      </p:sp>
      <p:sp>
        <p:nvSpPr>
          <p:cNvPr id="4" name="Rectangle 3"/>
          <p:cNvSpPr txBox="1">
            <a:spLocks noChangeArrowheads="1"/>
          </p:cNvSpPr>
          <p:nvPr/>
        </p:nvSpPr>
        <p:spPr>
          <a:xfrm>
            <a:off x="685800" y="1143001"/>
            <a:ext cx="8054975" cy="342438"/>
          </a:xfrm>
          <a:prstGeom prst="rect">
            <a:avLst/>
          </a:prstGeom>
        </p:spPr>
        <p:txBody>
          <a:bodyPr>
            <a:normAutofit fontScale="62500" lnSpcReduction="20000"/>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9" name="Slide Number Placeholder 3"/>
          <p:cNvSpPr txBox="1">
            <a:spLocks noGrp="1"/>
          </p:cNvSpPr>
          <p:nvPr/>
        </p:nvSpPr>
        <p:spPr bwMode="auto">
          <a:xfrm>
            <a:off x="8636000" y="6270407"/>
            <a:ext cx="508000" cy="428625"/>
          </a:xfrm>
          <a:prstGeom prst="rect">
            <a:avLst/>
          </a:prstGeom>
          <a:noFill/>
          <a:ln w="9525">
            <a:noFill/>
            <a:miter lim="800000"/>
            <a:headEnd/>
            <a:tailEnd/>
          </a:ln>
        </p:spPr>
        <p:txBody>
          <a:bodyPr lIns="86493" tIns="43247" rIns="86493" bIns="43247"/>
          <a:lstStyle/>
          <a:p>
            <a:pPr algn="r" defTabSz="865188" eaLnBrk="0" hangingPunct="0"/>
            <a:endParaRPr lang="en-US" sz="1700" baseline="0" dirty="0">
              <a:solidFill>
                <a:srgbClr val="0000CC"/>
              </a:solidFill>
              <a:latin typeface="Times New Roman" pitchFamily="18" charset="0"/>
            </a:endParaRPr>
          </a:p>
          <a:p>
            <a:pPr algn="r" defTabSz="865188" eaLnBrk="0" hangingPunct="0"/>
            <a:fld id="{F01177C1-D4D9-4051-BFE5-F3BA180883B7}" type="slidenum">
              <a:rPr lang="en-US" sz="1700" baseline="0" smtClean="0">
                <a:solidFill>
                  <a:srgbClr val="0000CC"/>
                </a:solidFill>
                <a:latin typeface="Times New Roman" pitchFamily="18" charset="0"/>
              </a:rPr>
              <a:t>48</a:t>
            </a:fld>
            <a:endParaRPr lang="en-US" sz="1700" baseline="0" dirty="0">
              <a:solidFill>
                <a:srgbClr val="0000CC"/>
              </a:solidFill>
              <a:latin typeface="Times New Roman" pitchFamily="18" charset="0"/>
            </a:endParaRPr>
          </a:p>
        </p:txBody>
      </p:sp>
      <p:sp>
        <p:nvSpPr>
          <p:cNvPr id="3" name="Rectangle 1"/>
          <p:cNvSpPr>
            <a:spLocks noChangeArrowheads="1"/>
          </p:cNvSpPr>
          <p:nvPr/>
        </p:nvSpPr>
        <p:spPr bwMode="auto">
          <a:xfrm>
            <a:off x="971550" y="182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211798507"/>
              </p:ext>
            </p:extLst>
          </p:nvPr>
        </p:nvGraphicFramePr>
        <p:xfrm>
          <a:off x="289321" y="1119354"/>
          <a:ext cx="8366126" cy="3408260"/>
        </p:xfrm>
        <a:graphic>
          <a:graphicData uri="http://schemas.openxmlformats.org/drawingml/2006/table">
            <a:tbl>
              <a:tblPr/>
              <a:tblGrid>
                <a:gridCol w="2955926">
                  <a:extLst>
                    <a:ext uri="{9D8B030D-6E8A-4147-A177-3AD203B41FA5}">
                      <a16:colId xmlns:a16="http://schemas.microsoft.com/office/drawing/2014/main" val="461639655"/>
                    </a:ext>
                  </a:extLst>
                </a:gridCol>
                <a:gridCol w="2590800">
                  <a:extLst>
                    <a:ext uri="{9D8B030D-6E8A-4147-A177-3AD203B41FA5}">
                      <a16:colId xmlns:a16="http://schemas.microsoft.com/office/drawing/2014/main" val="4291315851"/>
                    </a:ext>
                  </a:extLst>
                </a:gridCol>
                <a:gridCol w="2819400">
                  <a:extLst>
                    <a:ext uri="{9D8B030D-6E8A-4147-A177-3AD203B41FA5}">
                      <a16:colId xmlns:a16="http://schemas.microsoft.com/office/drawing/2014/main" val="1092611642"/>
                    </a:ext>
                  </a:extLst>
                </a:gridCol>
              </a:tblGrid>
              <a:tr h="1235370">
                <a:tc>
                  <a:txBody>
                    <a:bodyPr/>
                    <a:lstStyle/>
                    <a:p>
                      <a:pPr marL="0" marR="0" indent="592455" algn="ctr" fontAlgn="base">
                        <a:lnSpc>
                          <a:spcPct val="107000"/>
                        </a:lnSpc>
                        <a:spcBef>
                          <a:spcPts val="0"/>
                        </a:spcBef>
                        <a:spcAft>
                          <a:spcPts val="0"/>
                        </a:spcAft>
                      </a:pPr>
                      <a:r>
                        <a:rPr lang="en-US" sz="2600" kern="120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Globally Optimal Solution Approaches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Approximate Solution Approaches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extLst>
                  <a:ext uri="{0D108BD9-81ED-4DB2-BD59-A6C34878D82A}">
                    <a16:rowId xmlns:a16="http://schemas.microsoft.com/office/drawing/2014/main" val="742680601"/>
                  </a:ext>
                </a:extLst>
              </a:tr>
              <a:tr h="906232">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Deterministic EV problem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MILP Design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fontAlgn="base">
                        <a:lnSpc>
                          <a:spcPct val="107000"/>
                        </a:lnSpc>
                        <a:spcBef>
                          <a:spcPts val="0"/>
                        </a:spcBef>
                        <a:spcAft>
                          <a:spcPts val="0"/>
                        </a:spcAft>
                      </a:pPr>
                      <a:r>
                        <a:rPr lang="en-US" sz="24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4 days</a:t>
                      </a:r>
                      <a:r>
                        <a:rPr lang="en-US" sz="2400" kern="1200" baseline="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23 hours</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DACE MILP Design</a:t>
                      </a:r>
                    </a:p>
                    <a:p>
                      <a:pPr marL="0" marR="0" algn="ctr" fontAlgn="base">
                        <a:lnSpc>
                          <a:spcPct val="107000"/>
                        </a:lnSpc>
                        <a:spcBef>
                          <a:spcPts val="0"/>
                        </a:spcBef>
                        <a:spcAft>
                          <a:spcPts val="0"/>
                        </a:spcAft>
                      </a:pPr>
                      <a:r>
                        <a:rPr lang="en-US" sz="2400"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54 min 40 sec</a:t>
                      </a: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extLst>
                  <a:ext uri="{0D108BD9-81ED-4DB2-BD59-A6C34878D82A}">
                    <a16:rowId xmlns:a16="http://schemas.microsoft.com/office/drawing/2014/main" val="3147892129"/>
                  </a:ext>
                </a:extLst>
              </a:tr>
              <a:tr h="1235370">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Infinite horizon stochastic EV problem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Non Existent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DACE ADP Design</a:t>
                      </a:r>
                    </a:p>
                    <a:p>
                      <a:pPr marL="0" marR="0" algn="ctr" fontAlgn="base">
                        <a:lnSpc>
                          <a:spcPct val="107000"/>
                        </a:lnSpc>
                        <a:spcBef>
                          <a:spcPts val="0"/>
                        </a:spcBef>
                        <a:spcAft>
                          <a:spcPts val="0"/>
                        </a:spcAft>
                      </a:pPr>
                      <a:r>
                        <a:rPr lang="en-US" sz="2400"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2400" kern="1200" baseline="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days 3 hours</a:t>
                      </a:r>
                      <a:endParaRPr lang="en-US" sz="2400"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fontAlgn="base">
                        <a:lnSpc>
                          <a:spcPct val="107000"/>
                        </a:lnSpc>
                        <a:spcBef>
                          <a:spcPts val="0"/>
                        </a:spcBef>
                        <a:spcAft>
                          <a:spcPts val="0"/>
                        </a:spcAft>
                      </a:pPr>
                      <a:endParaRPr lang="en-US" sz="24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extLst>
                  <a:ext uri="{0D108BD9-81ED-4DB2-BD59-A6C34878D82A}">
                    <a16:rowId xmlns:a16="http://schemas.microsoft.com/office/drawing/2014/main" val="2445354458"/>
                  </a:ext>
                </a:extLst>
              </a:tr>
            </a:tbl>
          </a:graphicData>
        </a:graphic>
      </p:graphicFrame>
      <p:sp>
        <p:nvSpPr>
          <p:cNvPr id="12" name="Rectangle 11"/>
          <p:cNvSpPr/>
          <p:nvPr/>
        </p:nvSpPr>
        <p:spPr>
          <a:xfrm>
            <a:off x="333772" y="4688021"/>
            <a:ext cx="8321675" cy="1200329"/>
          </a:xfrm>
          <a:prstGeom prst="rect">
            <a:avLst/>
          </a:prstGeom>
        </p:spPr>
        <p:txBody>
          <a:bodyPr wrap="square">
            <a:spAutoFit/>
          </a:bodyPr>
          <a:lstStyle/>
          <a:p>
            <a:pPr fontAlgn="auto">
              <a:spcBef>
                <a:spcPct val="20000"/>
              </a:spcBef>
              <a:spcAft>
                <a:spcPts val="0"/>
              </a:spcAft>
              <a:buClr>
                <a:schemeClr val="accent1"/>
              </a:buClr>
              <a:buSzPct val="70000"/>
              <a:defRPr/>
            </a:pPr>
            <a:r>
              <a:rPr lang="en-US" baseline="0" dirty="0">
                <a:solidFill>
                  <a:schemeClr val="tx1"/>
                </a:solidFill>
                <a:latin typeface="Times New Roman" pitchFamily="18" charset="0"/>
              </a:rPr>
              <a:t>Furthermore, it reduces the computational time from 4 days and 23 hours to 54 min 40 sec, making it a much more suitable option for practical use.</a:t>
            </a:r>
            <a:endParaRPr lang="en-US" sz="1800" b="1"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8828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E1F99CEC-77D6-4D75-BBC2-5F2257FF94FC}" type="slidenum">
              <a:rPr lang="en-US" sz="1700" baseline="0" smtClean="0">
                <a:solidFill>
                  <a:srgbClr val="0000CC"/>
                </a:solidFill>
                <a:latin typeface="Times New Roman" pitchFamily="18" charset="0"/>
              </a:rPr>
              <a:t>49</a:t>
            </a:fld>
            <a:endParaRPr lang="en-US" sz="1700" baseline="0" dirty="0">
              <a:solidFill>
                <a:srgbClr val="0000CC"/>
              </a:solidFill>
              <a:latin typeface="Times New Roman" pitchFamily="18" charset="0"/>
            </a:endParaRPr>
          </a:p>
        </p:txBody>
      </p:sp>
      <p:sp>
        <p:nvSpPr>
          <p:cNvPr id="20483" name="Rectangle 2"/>
          <p:cNvSpPr>
            <a:spLocks noChangeArrowheads="1"/>
          </p:cNvSpPr>
          <p:nvPr/>
        </p:nvSpPr>
        <p:spPr bwMode="auto">
          <a:xfrm>
            <a:off x="1143000" y="513306"/>
            <a:ext cx="6535737" cy="558800"/>
          </a:xfrm>
          <a:prstGeom prst="rect">
            <a:avLst/>
          </a:prstGeom>
          <a:noFill/>
          <a:ln w="12700">
            <a:noFill/>
            <a:miter lim="800000"/>
            <a:headEnd/>
            <a:tailEnd/>
          </a:ln>
        </p:spPr>
        <p:txBody>
          <a:bodyPr lIns="85593" tIns="42045" rIns="85593" bIns="42045" anchor="ctr"/>
          <a:lstStyle/>
          <a:p>
            <a:pPr algn="ctr" defTabSz="865188" eaLnBrk="0" hangingPunct="0"/>
            <a:r>
              <a:rPr lang="en-US" sz="3200" b="1" baseline="0" dirty="0">
                <a:solidFill>
                  <a:srgbClr val="333399"/>
                </a:solidFill>
                <a:latin typeface="Times New Roman" pitchFamily="18" charset="0"/>
              </a:rPr>
              <a:t>Presentation Outline</a:t>
            </a:r>
          </a:p>
        </p:txBody>
      </p:sp>
      <p:sp>
        <p:nvSpPr>
          <p:cNvPr id="20484" name="Rectangle 3"/>
          <p:cNvSpPr>
            <a:spLocks noGrp="1" noChangeArrowheads="1"/>
          </p:cNvSpPr>
          <p:nvPr>
            <p:ph sz="half" idx="1"/>
          </p:nvPr>
        </p:nvSpPr>
        <p:spPr>
          <a:xfrm>
            <a:off x="609601" y="1148599"/>
            <a:ext cx="4267199" cy="4864851"/>
          </a:xfrm>
        </p:spPr>
        <p:txBody>
          <a:bodyPr>
            <a:noAutofit/>
          </a:bodyPr>
          <a:lstStyle/>
          <a:p>
            <a:pPr eaLnBrk="1" hangingPunct="1">
              <a:buClr>
                <a:schemeClr val="accent1"/>
              </a:buClr>
              <a:buFont typeface="Wingdings" pitchFamily="2" charset="2"/>
              <a:buChar char="Ø"/>
            </a:pPr>
            <a:r>
              <a:rPr lang="en-US" sz="1800" dirty="0">
                <a:latin typeface="Times New Roman" pitchFamily="18" charset="0"/>
              </a:rPr>
              <a:t>Problem Definition</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Dissertation Contribution</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Summary of Proposal</a:t>
            </a:r>
          </a:p>
          <a:p>
            <a:pPr eaLnBrk="1" hangingPunct="1">
              <a:buClr>
                <a:schemeClr val="accent1"/>
              </a:buClr>
              <a:buFont typeface="Wingdings" pitchFamily="2" charset="2"/>
              <a:buChar char="Ø"/>
            </a:pPr>
            <a:endParaRPr lang="en-US" altLang="zh-CN" sz="1800" dirty="0">
              <a:latin typeface="Times New Roman" pitchFamily="18" charset="0"/>
            </a:endParaRPr>
          </a:p>
          <a:p>
            <a:pPr>
              <a:buClr>
                <a:schemeClr val="accent1"/>
              </a:buClr>
              <a:buFont typeface="Wingdings" pitchFamily="2" charset="2"/>
              <a:buChar char="Ø"/>
            </a:pPr>
            <a:r>
              <a:rPr lang="en-US" altLang="zh-CN" sz="1800" dirty="0">
                <a:latin typeface="Times New Roman" pitchFamily="18" charset="0"/>
              </a:rPr>
              <a:t>Post-Proposal Research Contribution</a:t>
            </a:r>
          </a:p>
          <a:p>
            <a:pPr>
              <a:buClr>
                <a:schemeClr val="accent1"/>
              </a:buClr>
              <a:buFont typeface="Wingdings" pitchFamily="2" charset="2"/>
              <a:buChar char="Ø"/>
            </a:pPr>
            <a:endParaRPr lang="en-US" altLang="zh-CN" sz="1800" dirty="0">
              <a:latin typeface="Times New Roman" pitchFamily="18" charset="0"/>
            </a:endParaRPr>
          </a:p>
          <a:p>
            <a:pPr>
              <a:buClr>
                <a:schemeClr val="accent1"/>
              </a:buClr>
              <a:buFont typeface="Wingdings" pitchFamily="2" charset="2"/>
              <a:buChar char="Ø"/>
            </a:pPr>
            <a:r>
              <a:rPr lang="en-US" sz="1800" dirty="0">
                <a:latin typeface="Times New Roman" pitchFamily="18" charset="0"/>
              </a:rPr>
              <a:t>A Two-Stage Design and Analysis of Computer Experiments (DACE) Approach</a:t>
            </a:r>
          </a:p>
          <a:p>
            <a:pPr>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Experimental Results</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b="1" dirty="0">
                <a:solidFill>
                  <a:srgbClr val="FF0000"/>
                </a:solidFill>
                <a:latin typeface="Times New Roman" pitchFamily="18" charset="0"/>
              </a:rPr>
              <a:t>Future Work </a:t>
            </a:r>
          </a:p>
        </p:txBody>
      </p:sp>
      <p:pic>
        <p:nvPicPr>
          <p:cNvPr id="13" name="Content Placeholder 12"/>
          <p:cNvPicPr>
            <a:picLocks noGrp="1" noChangeAspect="1"/>
          </p:cNvPicPr>
          <p:nvPr>
            <p:ph sz="half" idx="2"/>
          </p:nvPr>
        </p:nvPicPr>
        <p:blipFill>
          <a:blip r:embed="rId3"/>
          <a:stretch>
            <a:fillRect/>
          </a:stretch>
        </p:blipFill>
        <p:spPr>
          <a:xfrm>
            <a:off x="5310021" y="1140842"/>
            <a:ext cx="3813926" cy="4439703"/>
          </a:xfrm>
          <a:prstGeom prst="rect">
            <a:avLst/>
          </a:prstGeom>
        </p:spPr>
      </p:pic>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7" name="Straight Connector 16"/>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4689642" y="5668995"/>
            <a:ext cx="4486442"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Source:  https://www.pinterest.com/berat3854/solar/</a:t>
            </a:r>
          </a:p>
        </p:txBody>
      </p:sp>
    </p:spTree>
    <p:extLst>
      <p:ext uri="{BB962C8B-B14F-4D97-AF65-F5344CB8AC3E}">
        <p14:creationId xmlns:p14="http://schemas.microsoft.com/office/powerpoint/2010/main" val="41162672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20484">
                                            <p:txEl>
                                              <p:pRg st="0" end="0"/>
                                            </p:txEl>
                                          </p:spTgt>
                                        </p:tgtEl>
                                        <p:attrNameLst>
                                          <p:attrName>style.visibility</p:attrName>
                                        </p:attrNameLst>
                                      </p:cBhvr>
                                      <p:to>
                                        <p:strVal val="visible"/>
                                      </p:to>
                                    </p:set>
                                    <p:animEffect transition="in" filter="barn(inVertical)">
                                      <p:cBhvr>
                                        <p:cTn id="13" dur="500"/>
                                        <p:tgtEl>
                                          <p:spTgt spid="20484">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0484">
                                            <p:txEl>
                                              <p:pRg st="2" end="2"/>
                                            </p:txEl>
                                          </p:spTgt>
                                        </p:tgtEl>
                                        <p:attrNameLst>
                                          <p:attrName>style.visibility</p:attrName>
                                        </p:attrNameLst>
                                      </p:cBhvr>
                                      <p:to>
                                        <p:strVal val="visible"/>
                                      </p:to>
                                    </p:set>
                                    <p:animEffect transition="in" filter="barn(inVertical)">
                                      <p:cBhvr>
                                        <p:cTn id="16" dur="500"/>
                                        <p:tgtEl>
                                          <p:spTgt spid="20484">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0484">
                                            <p:txEl>
                                              <p:pRg st="4" end="4"/>
                                            </p:txEl>
                                          </p:spTgt>
                                        </p:tgtEl>
                                        <p:attrNameLst>
                                          <p:attrName>style.visibility</p:attrName>
                                        </p:attrNameLst>
                                      </p:cBhvr>
                                      <p:to>
                                        <p:strVal val="visible"/>
                                      </p:to>
                                    </p:set>
                                    <p:animEffect transition="in" filter="barn(inVertical)">
                                      <p:cBhvr>
                                        <p:cTn id="19" dur="500"/>
                                        <p:tgtEl>
                                          <p:spTgt spid="2048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0484">
                                            <p:txEl>
                                              <p:pRg st="6" end="6"/>
                                            </p:txEl>
                                          </p:spTgt>
                                        </p:tgtEl>
                                        <p:attrNameLst>
                                          <p:attrName>style.visibility</p:attrName>
                                        </p:attrNameLst>
                                      </p:cBhvr>
                                      <p:to>
                                        <p:strVal val="visible"/>
                                      </p:to>
                                    </p:set>
                                    <p:animEffect transition="in" filter="barn(inVertical)">
                                      <p:cBhvr>
                                        <p:cTn id="22" dur="500"/>
                                        <p:tgtEl>
                                          <p:spTgt spid="20484">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0484">
                                            <p:txEl>
                                              <p:pRg st="8" end="8"/>
                                            </p:txEl>
                                          </p:spTgt>
                                        </p:tgtEl>
                                        <p:attrNameLst>
                                          <p:attrName>style.visibility</p:attrName>
                                        </p:attrNameLst>
                                      </p:cBhvr>
                                      <p:to>
                                        <p:strVal val="visible"/>
                                      </p:to>
                                    </p:set>
                                    <p:animEffect transition="in" filter="barn(inVertical)">
                                      <p:cBhvr>
                                        <p:cTn id="25" dur="500"/>
                                        <p:tgtEl>
                                          <p:spTgt spid="20484">
                                            <p:txEl>
                                              <p:pRg st="8" end="8"/>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0484">
                                            <p:txEl>
                                              <p:pRg st="10" end="10"/>
                                            </p:txEl>
                                          </p:spTgt>
                                        </p:tgtEl>
                                        <p:attrNameLst>
                                          <p:attrName>style.visibility</p:attrName>
                                        </p:attrNameLst>
                                      </p:cBhvr>
                                      <p:to>
                                        <p:strVal val="visible"/>
                                      </p:to>
                                    </p:set>
                                    <p:animEffect transition="in" filter="barn(inVertical)">
                                      <p:cBhvr>
                                        <p:cTn id="28" dur="500"/>
                                        <p:tgtEl>
                                          <p:spTgt spid="20484">
                                            <p:txEl>
                                              <p:pRg st="10" end="10"/>
                                            </p:txEl>
                                          </p:spTgt>
                                        </p:tgtEl>
                                      </p:cBhvr>
                                    </p:animEffect>
                                  </p:childTnLst>
                                </p:cTn>
                              </p:par>
                              <p:par>
                                <p:cTn id="29" presetID="42" presetClass="entr" presetSubtype="0" fill="hold" nodeType="withEffect">
                                  <p:stCondLst>
                                    <p:cond delay="0"/>
                                  </p:stCondLst>
                                  <p:childTnLst>
                                    <p:set>
                                      <p:cBhvr>
                                        <p:cTn id="30" dur="1" fill="hold">
                                          <p:stCondLst>
                                            <p:cond delay="0"/>
                                          </p:stCondLst>
                                        </p:cTn>
                                        <p:tgtEl>
                                          <p:spTgt spid="20484">
                                            <p:txEl>
                                              <p:pRg st="12" end="12"/>
                                            </p:txEl>
                                          </p:spTgt>
                                        </p:tgtEl>
                                        <p:attrNameLst>
                                          <p:attrName>style.visibility</p:attrName>
                                        </p:attrNameLst>
                                      </p:cBhvr>
                                      <p:to>
                                        <p:strVal val="visible"/>
                                      </p:to>
                                    </p:set>
                                    <p:animEffect transition="in" filter="fade">
                                      <p:cBhvr>
                                        <p:cTn id="31" dur="1000"/>
                                        <p:tgtEl>
                                          <p:spTgt spid="20484">
                                            <p:txEl>
                                              <p:pRg st="12" end="12"/>
                                            </p:txEl>
                                          </p:spTgt>
                                        </p:tgtEl>
                                      </p:cBhvr>
                                    </p:animEffect>
                                    <p:anim calcmode="lin" valueType="num">
                                      <p:cBhvr>
                                        <p:cTn id="32" dur="1000" fill="hold"/>
                                        <p:tgtEl>
                                          <p:spTgt spid="20484">
                                            <p:txEl>
                                              <p:pRg st="12" end="12"/>
                                            </p:txEl>
                                          </p:spTgt>
                                        </p:tgtEl>
                                        <p:attrNameLst>
                                          <p:attrName>ppt_x</p:attrName>
                                        </p:attrNameLst>
                                      </p:cBhvr>
                                      <p:tavLst>
                                        <p:tav tm="0">
                                          <p:val>
                                            <p:strVal val="#ppt_x"/>
                                          </p:val>
                                        </p:tav>
                                        <p:tav tm="100000">
                                          <p:val>
                                            <p:strVal val="#ppt_x"/>
                                          </p:val>
                                        </p:tav>
                                      </p:tavLst>
                                    </p:anim>
                                    <p:anim calcmode="lin" valueType="num">
                                      <p:cBhvr>
                                        <p:cTn id="33" dur="1000" fill="hold"/>
                                        <p:tgtEl>
                                          <p:spTgt spid="2048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E1F99CEC-77D6-4D75-BBC2-5F2257FF94FC}" type="slidenum">
              <a:rPr lang="en-US" sz="1700" baseline="0" smtClean="0">
                <a:solidFill>
                  <a:srgbClr val="0000CC"/>
                </a:solidFill>
                <a:latin typeface="Times New Roman" pitchFamily="18" charset="0"/>
              </a:rPr>
              <a:t>5</a:t>
            </a:fld>
            <a:endParaRPr lang="en-US" sz="1700" baseline="0" dirty="0">
              <a:solidFill>
                <a:srgbClr val="0000CC"/>
              </a:solidFill>
              <a:latin typeface="Times New Roman" pitchFamily="18" charset="0"/>
            </a:endParaRPr>
          </a:p>
        </p:txBody>
      </p:sp>
      <p:sp>
        <p:nvSpPr>
          <p:cNvPr id="20483" name="Rectangle 2"/>
          <p:cNvSpPr>
            <a:spLocks noChangeArrowheads="1"/>
          </p:cNvSpPr>
          <p:nvPr/>
        </p:nvSpPr>
        <p:spPr bwMode="auto">
          <a:xfrm>
            <a:off x="1241463" y="33035"/>
            <a:ext cx="6535737" cy="558800"/>
          </a:xfrm>
          <a:prstGeom prst="rect">
            <a:avLst/>
          </a:prstGeom>
          <a:noFill/>
          <a:ln w="12700">
            <a:noFill/>
            <a:miter lim="800000"/>
            <a:headEnd/>
            <a:tailEnd/>
          </a:ln>
        </p:spPr>
        <p:txBody>
          <a:bodyPr lIns="85593" tIns="42045" rIns="85593" bIns="42045" anchor="ctr"/>
          <a:lstStyle/>
          <a:p>
            <a:pPr algn="ctr" defTabSz="865188" eaLnBrk="0" hangingPunct="0"/>
            <a:r>
              <a:rPr lang="en-US" sz="3200" b="1" baseline="0" dirty="0">
                <a:solidFill>
                  <a:srgbClr val="333399"/>
                </a:solidFill>
                <a:latin typeface="Times New Roman" pitchFamily="18" charset="0"/>
              </a:rPr>
              <a:t>Problem Definition</a:t>
            </a: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7" name="Straight Connector 16"/>
          <p:cNvCxnSpPr/>
          <p:nvPr/>
        </p:nvCxnSpPr>
        <p:spPr>
          <a:xfrm>
            <a:off x="786371" y="591835"/>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grpSp>
        <p:nvGrpSpPr>
          <p:cNvPr id="11" name="Group 10"/>
          <p:cNvGrpSpPr/>
          <p:nvPr/>
        </p:nvGrpSpPr>
        <p:grpSpPr>
          <a:xfrm>
            <a:off x="568743" y="1364025"/>
            <a:ext cx="8553610" cy="4501488"/>
            <a:chOff x="0" y="0"/>
            <a:chExt cx="6067425" cy="3962400"/>
          </a:xfrm>
        </p:grpSpPr>
        <p:pic>
          <p:nvPicPr>
            <p:cNvPr id="12" name="Content Placeholder 3" descr="DFW supernodes Map.jpg"/>
            <p:cNvPicPr>
              <a:picLocks noChangeAspect="1"/>
            </p:cNvPicPr>
            <p:nvPr/>
          </p:nvPicPr>
          <p:blipFill>
            <a:blip r:embed="rId3" cstate="print"/>
            <a:stretch>
              <a:fillRect/>
            </a:stretch>
          </p:blipFill>
          <p:spPr>
            <a:xfrm>
              <a:off x="0" y="0"/>
              <a:ext cx="6067425" cy="3962400"/>
            </a:xfrm>
            <a:prstGeom prst="rect">
              <a:avLst/>
            </a:prstGeom>
          </p:spPr>
        </p:pic>
        <p:grpSp>
          <p:nvGrpSpPr>
            <p:cNvPr id="14" name="Group 13"/>
            <p:cNvGrpSpPr/>
            <p:nvPr/>
          </p:nvGrpSpPr>
          <p:grpSpPr>
            <a:xfrm>
              <a:off x="44118" y="132924"/>
              <a:ext cx="5818284" cy="3719971"/>
              <a:chOff x="44118" y="132924"/>
              <a:chExt cx="5818284" cy="3719971"/>
            </a:xfrm>
          </p:grpSpPr>
          <p:sp>
            <p:nvSpPr>
              <p:cNvPr id="15" name="TextBox 6"/>
              <p:cNvSpPr txBox="1"/>
              <p:nvPr/>
            </p:nvSpPr>
            <p:spPr>
              <a:xfrm>
                <a:off x="1298087" y="132924"/>
                <a:ext cx="868045"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9. Denton</a:t>
                </a:r>
                <a:endParaRPr lang="en-US" sz="1600" dirty="0">
                  <a:latin typeface="Times New Roman" panose="02020603050405020304" pitchFamily="18" charset="0"/>
                  <a:ea typeface="Times New Roman" panose="02020603050405020304" pitchFamily="18" charset="0"/>
                </a:endParaRPr>
              </a:p>
            </p:txBody>
          </p:sp>
          <p:sp>
            <p:nvSpPr>
              <p:cNvPr id="16" name="TextBox 7"/>
              <p:cNvSpPr txBox="1"/>
              <p:nvPr/>
            </p:nvSpPr>
            <p:spPr>
              <a:xfrm>
                <a:off x="3818419" y="610876"/>
                <a:ext cx="70612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8. Plano</a:t>
                </a:r>
                <a:endParaRPr lang="en-US" sz="1600" dirty="0">
                  <a:latin typeface="Times New Roman" panose="02020603050405020304" pitchFamily="18" charset="0"/>
                  <a:ea typeface="Times New Roman" panose="02020603050405020304" pitchFamily="18" charset="0"/>
                </a:endParaRPr>
              </a:p>
            </p:txBody>
          </p:sp>
          <p:sp>
            <p:nvSpPr>
              <p:cNvPr id="18" name="TextBox 8"/>
              <p:cNvSpPr txBox="1"/>
              <p:nvPr/>
            </p:nvSpPr>
            <p:spPr>
              <a:xfrm>
                <a:off x="4729562" y="893184"/>
                <a:ext cx="113284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10. Greenville</a:t>
                </a:r>
                <a:endParaRPr lang="en-US" sz="1600" dirty="0">
                  <a:latin typeface="Times New Roman" panose="02020603050405020304" pitchFamily="18" charset="0"/>
                  <a:ea typeface="Times New Roman" panose="02020603050405020304" pitchFamily="18" charset="0"/>
                </a:endParaRPr>
              </a:p>
            </p:txBody>
          </p:sp>
          <p:sp>
            <p:nvSpPr>
              <p:cNvPr id="19" name="TextBox 9"/>
              <p:cNvSpPr txBox="1"/>
              <p:nvPr/>
            </p:nvSpPr>
            <p:spPr>
              <a:xfrm>
                <a:off x="3818419" y="2281958"/>
                <a:ext cx="981075" cy="225765"/>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2. Heartland</a:t>
                </a:r>
                <a:endParaRPr lang="en-US" sz="1600" dirty="0">
                  <a:latin typeface="Times New Roman" panose="02020603050405020304" pitchFamily="18" charset="0"/>
                  <a:ea typeface="Times New Roman" panose="02020603050405020304" pitchFamily="18" charset="0"/>
                </a:endParaRPr>
              </a:p>
            </p:txBody>
          </p:sp>
          <p:sp>
            <p:nvSpPr>
              <p:cNvPr id="20" name="TextBox 10"/>
              <p:cNvSpPr txBox="1"/>
              <p:nvPr/>
            </p:nvSpPr>
            <p:spPr>
              <a:xfrm>
                <a:off x="3020225" y="3499546"/>
                <a:ext cx="798195"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 Palmer</a:t>
                </a:r>
                <a:endParaRPr lang="en-US" sz="1600" dirty="0">
                  <a:latin typeface="Times New Roman" panose="02020603050405020304" pitchFamily="18" charset="0"/>
                  <a:ea typeface="Times New Roman" panose="02020603050405020304" pitchFamily="18" charset="0"/>
                </a:endParaRPr>
              </a:p>
            </p:txBody>
          </p:sp>
          <p:sp>
            <p:nvSpPr>
              <p:cNvPr id="21" name="TextBox 11"/>
              <p:cNvSpPr txBox="1"/>
              <p:nvPr/>
            </p:nvSpPr>
            <p:spPr>
              <a:xfrm>
                <a:off x="3804409" y="1828463"/>
                <a:ext cx="951231"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4. Rockwall</a:t>
                </a:r>
                <a:endParaRPr lang="en-US" sz="1600" dirty="0">
                  <a:latin typeface="Times New Roman" panose="02020603050405020304" pitchFamily="18" charset="0"/>
                  <a:ea typeface="Times New Roman" panose="02020603050405020304" pitchFamily="18" charset="0"/>
                </a:endParaRPr>
              </a:p>
            </p:txBody>
          </p:sp>
          <p:sp>
            <p:nvSpPr>
              <p:cNvPr id="22" name="TextBox 12"/>
              <p:cNvSpPr txBox="1"/>
              <p:nvPr/>
            </p:nvSpPr>
            <p:spPr>
              <a:xfrm>
                <a:off x="2848338" y="1483752"/>
                <a:ext cx="83820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7.Garland</a:t>
                </a:r>
                <a:endParaRPr lang="en-US" sz="1600" dirty="0">
                  <a:latin typeface="Times New Roman" panose="02020603050405020304" pitchFamily="18" charset="0"/>
                  <a:ea typeface="Times New Roman" panose="02020603050405020304" pitchFamily="18" charset="0"/>
                </a:endParaRPr>
              </a:p>
            </p:txBody>
          </p:sp>
          <p:sp>
            <p:nvSpPr>
              <p:cNvPr id="23" name="TextBox 13"/>
              <p:cNvSpPr txBox="1"/>
              <p:nvPr/>
            </p:nvSpPr>
            <p:spPr>
              <a:xfrm>
                <a:off x="2166133" y="2240941"/>
                <a:ext cx="77470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5. Dallas</a:t>
                </a:r>
                <a:endParaRPr lang="en-US" sz="1600" dirty="0">
                  <a:latin typeface="Times New Roman" panose="02020603050405020304" pitchFamily="18" charset="0"/>
                  <a:ea typeface="Times New Roman" panose="02020603050405020304" pitchFamily="18" charset="0"/>
                </a:endParaRPr>
              </a:p>
            </p:txBody>
          </p:sp>
          <p:sp>
            <p:nvSpPr>
              <p:cNvPr id="24" name="TextBox 14"/>
              <p:cNvSpPr txBox="1"/>
              <p:nvPr/>
            </p:nvSpPr>
            <p:spPr>
              <a:xfrm>
                <a:off x="386705" y="2143190"/>
                <a:ext cx="1101091"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3. Fort Worth</a:t>
                </a:r>
                <a:endParaRPr lang="en-US" sz="1600" dirty="0">
                  <a:latin typeface="Times New Roman" panose="02020603050405020304" pitchFamily="18" charset="0"/>
                  <a:ea typeface="Times New Roman" panose="02020603050405020304" pitchFamily="18" charset="0"/>
                </a:endParaRPr>
              </a:p>
            </p:txBody>
          </p:sp>
          <p:sp>
            <p:nvSpPr>
              <p:cNvPr id="25" name="TextBox 15"/>
              <p:cNvSpPr txBox="1"/>
              <p:nvPr/>
            </p:nvSpPr>
            <p:spPr>
              <a:xfrm>
                <a:off x="1909762" y="3591768"/>
                <a:ext cx="1123951"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6. Waxahachie</a:t>
                </a:r>
                <a:endParaRPr lang="en-US" sz="1600" dirty="0">
                  <a:latin typeface="Times New Roman" panose="02020603050405020304" pitchFamily="18" charset="0"/>
                  <a:ea typeface="Times New Roman" panose="02020603050405020304" pitchFamily="18" charset="0"/>
                </a:endParaRPr>
              </a:p>
            </p:txBody>
          </p:sp>
          <p:sp>
            <p:nvSpPr>
              <p:cNvPr id="26" name="TextBox 16"/>
              <p:cNvSpPr txBox="1"/>
              <p:nvPr/>
            </p:nvSpPr>
            <p:spPr>
              <a:xfrm>
                <a:off x="44118" y="3397442"/>
                <a:ext cx="86614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11. Godley</a:t>
                </a:r>
                <a:endParaRPr lang="en-US" sz="1600" dirty="0">
                  <a:latin typeface="Times New Roman" panose="02020603050405020304" pitchFamily="18" charset="0"/>
                  <a:ea typeface="Times New Roman" panose="02020603050405020304" pitchFamily="18" charset="0"/>
                </a:endParaRPr>
              </a:p>
            </p:txBody>
          </p:sp>
        </p:grpSp>
      </p:grpSp>
      <p:grpSp>
        <p:nvGrpSpPr>
          <p:cNvPr id="27" name="Group 26"/>
          <p:cNvGrpSpPr/>
          <p:nvPr/>
        </p:nvGrpSpPr>
        <p:grpSpPr>
          <a:xfrm>
            <a:off x="3163924" y="1402179"/>
            <a:ext cx="625152" cy="485281"/>
            <a:chOff x="7226865" y="4909107"/>
            <a:chExt cx="649140" cy="567149"/>
          </a:xfrm>
        </p:grpSpPr>
        <p:pic>
          <p:nvPicPr>
            <p:cNvPr id="28" name="Picture 27" descr="http://www.energydigital.com/renewable_energy/electricvehicle2.jpg"/>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226865" y="5067367"/>
              <a:ext cx="516960" cy="40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7" descr="http://icons.iconarchive.com/icons/oxygen-icons.org/oxygen/256/Status-battery-charging-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1642" y="4909107"/>
              <a:ext cx="264363" cy="2643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6466620" y="1896555"/>
            <a:ext cx="625152" cy="485281"/>
            <a:chOff x="7226865" y="4909107"/>
            <a:chExt cx="649140" cy="567149"/>
          </a:xfrm>
        </p:grpSpPr>
        <p:pic>
          <p:nvPicPr>
            <p:cNvPr id="31" name="Picture 30" descr="http://www.energydigital.com/renewable_energy/electricvehicle2.jpg"/>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226865" y="5067367"/>
              <a:ext cx="516960" cy="40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7" descr="http://icons.iconarchive.com/icons/oxygen-icons.org/oxygen/256/Status-battery-charging-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1642" y="4909107"/>
              <a:ext cx="264363" cy="2643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6677002" y="3288861"/>
            <a:ext cx="625152" cy="485281"/>
            <a:chOff x="7226865" y="4909107"/>
            <a:chExt cx="649140" cy="567149"/>
          </a:xfrm>
        </p:grpSpPr>
        <p:pic>
          <p:nvPicPr>
            <p:cNvPr id="37" name="Picture 36" descr="http://www.energydigital.com/renewable_energy/electricvehicle2.jpg"/>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226865" y="5067367"/>
              <a:ext cx="516960" cy="40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27" descr="http://icons.iconarchive.com/icons/oxygen-icons.org/oxygen/256/Status-battery-charging-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1642" y="4909107"/>
              <a:ext cx="264363" cy="2643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p:cNvGrpSpPr/>
          <p:nvPr/>
        </p:nvGrpSpPr>
        <p:grpSpPr>
          <a:xfrm>
            <a:off x="8151980" y="2202009"/>
            <a:ext cx="625152" cy="485281"/>
            <a:chOff x="7226865" y="4909107"/>
            <a:chExt cx="649140" cy="567149"/>
          </a:xfrm>
        </p:grpSpPr>
        <p:pic>
          <p:nvPicPr>
            <p:cNvPr id="40" name="Picture 39" descr="http://www.energydigital.com/renewable_energy/electricvehicle2.jpg"/>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226865" y="5067367"/>
              <a:ext cx="516960" cy="40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7" descr="http://icons.iconarchive.com/icons/oxygen-icons.org/oxygen/256/Status-battery-charging-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1642" y="4909107"/>
              <a:ext cx="264363" cy="2643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p:cNvGrpSpPr/>
          <p:nvPr/>
        </p:nvGrpSpPr>
        <p:grpSpPr>
          <a:xfrm>
            <a:off x="4088167" y="5323248"/>
            <a:ext cx="625152" cy="485281"/>
            <a:chOff x="7226865" y="4909107"/>
            <a:chExt cx="649140" cy="567149"/>
          </a:xfrm>
        </p:grpSpPr>
        <p:pic>
          <p:nvPicPr>
            <p:cNvPr id="43" name="Picture 42" descr="http://www.energydigital.com/renewable_energy/electricvehicle2.jpg"/>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226865" y="5067367"/>
              <a:ext cx="516960" cy="40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27" descr="http://icons.iconarchive.com/icons/oxygen-icons.org/oxygen/256/Status-battery-charging-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1642" y="4909107"/>
              <a:ext cx="264363" cy="2643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 44"/>
          <p:cNvGrpSpPr/>
          <p:nvPr/>
        </p:nvGrpSpPr>
        <p:grpSpPr>
          <a:xfrm>
            <a:off x="1461199" y="5097046"/>
            <a:ext cx="625152" cy="485281"/>
            <a:chOff x="7226865" y="4909107"/>
            <a:chExt cx="649140" cy="567149"/>
          </a:xfrm>
        </p:grpSpPr>
        <p:pic>
          <p:nvPicPr>
            <p:cNvPr id="46" name="Picture 45" descr="http://www.energydigital.com/renewable_energy/electricvehicle2.jpg"/>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226865" y="5067367"/>
              <a:ext cx="516960" cy="40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27" descr="http://icons.iconarchive.com/icons/oxygen-icons.org/oxygen/256/Status-battery-charging-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1642" y="4909107"/>
              <a:ext cx="264363" cy="2643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Group 47"/>
          <p:cNvGrpSpPr/>
          <p:nvPr/>
        </p:nvGrpSpPr>
        <p:grpSpPr>
          <a:xfrm>
            <a:off x="5334887" y="2874932"/>
            <a:ext cx="625152" cy="485281"/>
            <a:chOff x="7226865" y="4909107"/>
            <a:chExt cx="649140" cy="567149"/>
          </a:xfrm>
        </p:grpSpPr>
        <p:pic>
          <p:nvPicPr>
            <p:cNvPr id="49" name="Picture 48" descr="http://www.energydigital.com/renewable_energy/electricvehicle2.jpg"/>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226865" y="5067367"/>
              <a:ext cx="516960" cy="40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27" descr="http://icons.iconarchive.com/icons/oxygen-icons.org/oxygen/256/Status-battery-charging-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1642" y="4909107"/>
              <a:ext cx="264363" cy="2643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50"/>
          <p:cNvGrpSpPr/>
          <p:nvPr/>
        </p:nvGrpSpPr>
        <p:grpSpPr>
          <a:xfrm>
            <a:off x="4260089" y="3737905"/>
            <a:ext cx="625152" cy="485281"/>
            <a:chOff x="7226865" y="4909107"/>
            <a:chExt cx="649140" cy="567149"/>
          </a:xfrm>
        </p:grpSpPr>
        <p:pic>
          <p:nvPicPr>
            <p:cNvPr id="52" name="Picture 51" descr="http://www.energydigital.com/renewable_energy/electricvehicle2.jpg"/>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226865" y="5067367"/>
              <a:ext cx="516960" cy="40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27" descr="http://icons.iconarchive.com/icons/oxygen-icons.org/oxygen/256/Status-battery-charging-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1642" y="4909107"/>
              <a:ext cx="264363" cy="2643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p:cNvGrpSpPr/>
          <p:nvPr/>
        </p:nvGrpSpPr>
        <p:grpSpPr>
          <a:xfrm>
            <a:off x="2104673" y="3638727"/>
            <a:ext cx="625152" cy="485281"/>
            <a:chOff x="7226865" y="4909107"/>
            <a:chExt cx="649140" cy="567149"/>
          </a:xfrm>
        </p:grpSpPr>
        <p:pic>
          <p:nvPicPr>
            <p:cNvPr id="55" name="Picture 54" descr="http://www.energydigital.com/renewable_energy/electricvehicle2.jpg"/>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226865" y="5067367"/>
              <a:ext cx="516960" cy="40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27" descr="http://icons.iconarchive.com/icons/oxygen-icons.org/oxygen/256/Status-battery-charging-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1642" y="4909107"/>
              <a:ext cx="264363" cy="2643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oup 56"/>
          <p:cNvGrpSpPr/>
          <p:nvPr/>
        </p:nvGrpSpPr>
        <p:grpSpPr>
          <a:xfrm>
            <a:off x="6901185" y="3818943"/>
            <a:ext cx="625152" cy="485281"/>
            <a:chOff x="7226865" y="4909107"/>
            <a:chExt cx="649140" cy="567149"/>
          </a:xfrm>
        </p:grpSpPr>
        <p:pic>
          <p:nvPicPr>
            <p:cNvPr id="58" name="Picture 57" descr="http://www.energydigital.com/renewable_energy/electricvehicle2.jpg"/>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226865" y="5067367"/>
              <a:ext cx="516960" cy="40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27" descr="http://icons.iconarchive.com/icons/oxygen-icons.org/oxygen/256/Status-battery-charging-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1642" y="4909107"/>
              <a:ext cx="264363" cy="2643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p:cNvGrpSpPr/>
          <p:nvPr/>
        </p:nvGrpSpPr>
        <p:grpSpPr>
          <a:xfrm>
            <a:off x="5453299" y="5146157"/>
            <a:ext cx="625152" cy="485281"/>
            <a:chOff x="7226865" y="4909107"/>
            <a:chExt cx="649140" cy="567149"/>
          </a:xfrm>
        </p:grpSpPr>
        <p:pic>
          <p:nvPicPr>
            <p:cNvPr id="61" name="Picture 60" descr="http://www.energydigital.com/renewable_energy/electricvehicle2.jpg"/>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226865" y="5067367"/>
              <a:ext cx="516960" cy="40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27" descr="http://icons.iconarchive.com/icons/oxygen-icons.org/oxygen/256/Status-battery-charging-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1642" y="4909107"/>
              <a:ext cx="264363" cy="264363"/>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Rectangle 3"/>
          <p:cNvSpPr txBox="1">
            <a:spLocks noChangeArrowheads="1"/>
          </p:cNvSpPr>
          <p:nvPr/>
        </p:nvSpPr>
        <p:spPr>
          <a:xfrm>
            <a:off x="464038" y="636931"/>
            <a:ext cx="8089958" cy="758929"/>
          </a:xfrm>
          <a:prstGeom prst="rect">
            <a:avLst/>
          </a:prstGeom>
        </p:spPr>
        <p:txBody>
          <a:bodyPr>
            <a:normAutofit lnSpcReduction="10000"/>
          </a:bodyPr>
          <a:lstStyle/>
          <a:p>
            <a:pPr fontAlgn="auto">
              <a:spcBef>
                <a:spcPct val="20000"/>
              </a:spcBef>
              <a:spcAft>
                <a:spcPts val="0"/>
              </a:spcAft>
              <a:buClr>
                <a:schemeClr val="accent1"/>
              </a:buClr>
              <a:buSzPct val="70000"/>
              <a:defRPr/>
            </a:pPr>
            <a:r>
              <a:rPr lang="en-US" sz="2000" baseline="0" dirty="0">
                <a:solidFill>
                  <a:srgbClr val="FF0000"/>
                </a:solidFill>
                <a:latin typeface="Times New Roman" pitchFamily="18" charset="0"/>
              </a:rPr>
              <a:t>How much revenue can be generated from power trading component?</a:t>
            </a:r>
          </a:p>
          <a:p>
            <a:pPr fontAlgn="auto">
              <a:spcBef>
                <a:spcPct val="20000"/>
              </a:spcBef>
              <a:spcAft>
                <a:spcPts val="0"/>
              </a:spcAft>
              <a:buClr>
                <a:schemeClr val="accent1"/>
              </a:buClr>
              <a:buSzPct val="70000"/>
              <a:defRPr/>
            </a:pPr>
            <a:r>
              <a:rPr lang="en-US" sz="2000" baseline="0" dirty="0">
                <a:solidFill>
                  <a:srgbClr val="FF0000"/>
                </a:solidFill>
                <a:latin typeface="Times New Roman" pitchFamily="18" charset="0"/>
              </a:rPr>
              <a:t>How much revenue can be generated from sales component?</a:t>
            </a:r>
          </a:p>
          <a:p>
            <a:pPr marL="1257300" lvl="2" indent="-342900" fontAlgn="auto">
              <a:spcBef>
                <a:spcPct val="20000"/>
              </a:spcBef>
              <a:spcAft>
                <a:spcPts val="0"/>
              </a:spcAft>
              <a:buClr>
                <a:schemeClr val="accent1"/>
              </a:buClr>
              <a:buSzPct val="70000"/>
              <a:buFont typeface="Wingdings" panose="05000000000000000000" pitchFamily="2" charset="2"/>
              <a:buChar char="v"/>
              <a:defRPr/>
            </a:pPr>
            <a:endParaRPr lang="en-US" sz="20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cs typeface="+mn-cs"/>
            </a:endParaRPr>
          </a:p>
          <a:p>
            <a:pPr marL="1257300" lvl="2" indent="-342900" fontAlgn="auto">
              <a:spcBef>
                <a:spcPct val="20000"/>
              </a:spcBef>
              <a:spcAft>
                <a:spcPts val="0"/>
              </a:spcAft>
              <a:buClr>
                <a:schemeClr val="accent1"/>
              </a:buClr>
              <a:buSzPct val="70000"/>
              <a:buFont typeface="Wingdings" panose="05000000000000000000" pitchFamily="2" charset="2"/>
              <a:buChar char="v"/>
              <a:defRPr/>
            </a:pPr>
            <a:endParaRPr lang="en-US" sz="2200" baseline="0" dirty="0">
              <a:solidFill>
                <a:schemeClr val="tx1"/>
              </a:solidFill>
              <a:latin typeface="Times New Roman" pitchFamily="18" charset="0"/>
              <a:cs typeface="+mn-cs"/>
            </a:endParaRPr>
          </a:p>
        </p:txBody>
      </p:sp>
      <p:grpSp>
        <p:nvGrpSpPr>
          <p:cNvPr id="65" name="Group 64"/>
          <p:cNvGrpSpPr/>
          <p:nvPr/>
        </p:nvGrpSpPr>
        <p:grpSpPr>
          <a:xfrm>
            <a:off x="7680648" y="531114"/>
            <a:ext cx="625152" cy="485281"/>
            <a:chOff x="7226865" y="4909107"/>
            <a:chExt cx="649140" cy="567149"/>
          </a:xfrm>
        </p:grpSpPr>
        <p:pic>
          <p:nvPicPr>
            <p:cNvPr id="66" name="Picture 65" descr="http://www.energydigital.com/renewable_energy/electricvehicle2.jpg"/>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226865" y="5067367"/>
              <a:ext cx="516960" cy="40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27" descr="http://icons.iconarchive.com/icons/oxygen-icons.org/oxygen/256/Status-battery-charging-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1642" y="4909107"/>
              <a:ext cx="264363" cy="264363"/>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3"/>
          <p:cNvPicPr>
            <a:picLocks noChangeAspect="1"/>
          </p:cNvPicPr>
          <p:nvPr/>
        </p:nvPicPr>
        <p:blipFill>
          <a:blip r:embed="rId7"/>
          <a:stretch>
            <a:fillRect/>
          </a:stretch>
        </p:blipFill>
        <p:spPr>
          <a:xfrm>
            <a:off x="6767493" y="924203"/>
            <a:ext cx="324279" cy="415827"/>
          </a:xfrm>
          <a:prstGeom prst="rect">
            <a:avLst/>
          </a:prstGeom>
        </p:spPr>
      </p:pic>
      <p:pic>
        <p:nvPicPr>
          <p:cNvPr id="79" name="Picture 78"/>
          <p:cNvPicPr>
            <a:picLocks noChangeAspect="1"/>
          </p:cNvPicPr>
          <p:nvPr/>
        </p:nvPicPr>
        <p:blipFill>
          <a:blip r:embed="rId7"/>
          <a:stretch>
            <a:fillRect/>
          </a:stretch>
        </p:blipFill>
        <p:spPr>
          <a:xfrm>
            <a:off x="4861496" y="3807359"/>
            <a:ext cx="324279" cy="415827"/>
          </a:xfrm>
          <a:prstGeom prst="rect">
            <a:avLst/>
          </a:prstGeom>
        </p:spPr>
      </p:pic>
      <p:pic>
        <p:nvPicPr>
          <p:cNvPr id="80" name="Picture 79"/>
          <p:cNvPicPr>
            <a:picLocks noChangeAspect="1"/>
          </p:cNvPicPr>
          <p:nvPr/>
        </p:nvPicPr>
        <p:blipFill>
          <a:blip r:embed="rId7"/>
          <a:stretch>
            <a:fillRect/>
          </a:stretch>
        </p:blipFill>
        <p:spPr>
          <a:xfrm>
            <a:off x="3782251" y="1471633"/>
            <a:ext cx="324279" cy="415827"/>
          </a:xfrm>
          <a:prstGeom prst="rect">
            <a:avLst/>
          </a:prstGeom>
        </p:spPr>
      </p:pic>
      <p:pic>
        <p:nvPicPr>
          <p:cNvPr id="81" name="Picture 80"/>
          <p:cNvPicPr>
            <a:picLocks noChangeAspect="1"/>
          </p:cNvPicPr>
          <p:nvPr/>
        </p:nvPicPr>
        <p:blipFill>
          <a:blip r:embed="rId7"/>
          <a:stretch>
            <a:fillRect/>
          </a:stretch>
        </p:blipFill>
        <p:spPr>
          <a:xfrm>
            <a:off x="5939801" y="2932523"/>
            <a:ext cx="324279" cy="415827"/>
          </a:xfrm>
          <a:prstGeom prst="rect">
            <a:avLst/>
          </a:prstGeom>
        </p:spPr>
      </p:pic>
      <p:pic>
        <p:nvPicPr>
          <p:cNvPr id="82" name="Picture 81"/>
          <p:cNvPicPr>
            <a:picLocks noChangeAspect="1"/>
          </p:cNvPicPr>
          <p:nvPr/>
        </p:nvPicPr>
        <p:blipFill>
          <a:blip r:embed="rId7"/>
          <a:stretch>
            <a:fillRect/>
          </a:stretch>
        </p:blipFill>
        <p:spPr>
          <a:xfrm>
            <a:off x="7100636" y="1954360"/>
            <a:ext cx="324279" cy="415827"/>
          </a:xfrm>
          <a:prstGeom prst="rect">
            <a:avLst/>
          </a:prstGeom>
        </p:spPr>
      </p:pic>
      <p:pic>
        <p:nvPicPr>
          <p:cNvPr id="83" name="Picture 82"/>
          <p:cNvPicPr>
            <a:picLocks noChangeAspect="1"/>
          </p:cNvPicPr>
          <p:nvPr/>
        </p:nvPicPr>
        <p:blipFill>
          <a:blip r:embed="rId7"/>
          <a:stretch>
            <a:fillRect/>
          </a:stretch>
        </p:blipFill>
        <p:spPr>
          <a:xfrm>
            <a:off x="8745298" y="2245654"/>
            <a:ext cx="324279" cy="415827"/>
          </a:xfrm>
          <a:prstGeom prst="rect">
            <a:avLst/>
          </a:prstGeom>
        </p:spPr>
      </p:pic>
      <p:pic>
        <p:nvPicPr>
          <p:cNvPr id="84" name="Picture 83"/>
          <p:cNvPicPr>
            <a:picLocks noChangeAspect="1"/>
          </p:cNvPicPr>
          <p:nvPr/>
        </p:nvPicPr>
        <p:blipFill>
          <a:blip r:embed="rId7"/>
          <a:stretch>
            <a:fillRect/>
          </a:stretch>
        </p:blipFill>
        <p:spPr>
          <a:xfrm>
            <a:off x="7281916" y="3328778"/>
            <a:ext cx="324279" cy="415827"/>
          </a:xfrm>
          <a:prstGeom prst="rect">
            <a:avLst/>
          </a:prstGeom>
        </p:spPr>
      </p:pic>
      <p:pic>
        <p:nvPicPr>
          <p:cNvPr id="85" name="Picture 84"/>
          <p:cNvPicPr>
            <a:picLocks noChangeAspect="1"/>
          </p:cNvPicPr>
          <p:nvPr/>
        </p:nvPicPr>
        <p:blipFill>
          <a:blip r:embed="rId7"/>
          <a:stretch>
            <a:fillRect/>
          </a:stretch>
        </p:blipFill>
        <p:spPr>
          <a:xfrm>
            <a:off x="7543294" y="3851006"/>
            <a:ext cx="324279" cy="415827"/>
          </a:xfrm>
          <a:prstGeom prst="rect">
            <a:avLst/>
          </a:prstGeom>
        </p:spPr>
      </p:pic>
      <p:pic>
        <p:nvPicPr>
          <p:cNvPr id="86" name="Picture 85"/>
          <p:cNvPicPr>
            <a:picLocks noChangeAspect="1"/>
          </p:cNvPicPr>
          <p:nvPr/>
        </p:nvPicPr>
        <p:blipFill>
          <a:blip r:embed="rId7"/>
          <a:stretch>
            <a:fillRect/>
          </a:stretch>
        </p:blipFill>
        <p:spPr>
          <a:xfrm>
            <a:off x="6047919" y="5190683"/>
            <a:ext cx="324279" cy="415827"/>
          </a:xfrm>
          <a:prstGeom prst="rect">
            <a:avLst/>
          </a:prstGeom>
        </p:spPr>
      </p:pic>
      <p:pic>
        <p:nvPicPr>
          <p:cNvPr id="87" name="Picture 86"/>
          <p:cNvPicPr>
            <a:picLocks noChangeAspect="1"/>
          </p:cNvPicPr>
          <p:nvPr/>
        </p:nvPicPr>
        <p:blipFill>
          <a:blip r:embed="rId7"/>
          <a:stretch>
            <a:fillRect/>
          </a:stretch>
        </p:blipFill>
        <p:spPr>
          <a:xfrm>
            <a:off x="4560962" y="5429530"/>
            <a:ext cx="324279" cy="415827"/>
          </a:xfrm>
          <a:prstGeom prst="rect">
            <a:avLst/>
          </a:prstGeom>
        </p:spPr>
      </p:pic>
      <p:pic>
        <p:nvPicPr>
          <p:cNvPr id="88" name="Picture 87"/>
          <p:cNvPicPr>
            <a:picLocks noChangeAspect="1"/>
          </p:cNvPicPr>
          <p:nvPr/>
        </p:nvPicPr>
        <p:blipFill>
          <a:blip r:embed="rId7"/>
          <a:stretch>
            <a:fillRect/>
          </a:stretch>
        </p:blipFill>
        <p:spPr>
          <a:xfrm>
            <a:off x="2729825" y="3751828"/>
            <a:ext cx="324279" cy="415827"/>
          </a:xfrm>
          <a:prstGeom prst="rect">
            <a:avLst/>
          </a:prstGeom>
        </p:spPr>
      </p:pic>
      <p:pic>
        <p:nvPicPr>
          <p:cNvPr id="89" name="Picture 88"/>
          <p:cNvPicPr>
            <a:picLocks noChangeAspect="1"/>
          </p:cNvPicPr>
          <p:nvPr/>
        </p:nvPicPr>
        <p:blipFill>
          <a:blip r:embed="rId7"/>
          <a:stretch>
            <a:fillRect/>
          </a:stretch>
        </p:blipFill>
        <p:spPr>
          <a:xfrm>
            <a:off x="2111353" y="5164104"/>
            <a:ext cx="324279" cy="415827"/>
          </a:xfrm>
          <a:prstGeom prst="rect">
            <a:avLst/>
          </a:prstGeom>
        </p:spPr>
      </p:pic>
    </p:spTree>
    <p:extLst>
      <p:ext uri="{BB962C8B-B14F-4D97-AF65-F5344CB8AC3E}">
        <p14:creationId xmlns:p14="http://schemas.microsoft.com/office/powerpoint/2010/main" val="15993042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par>
                                <p:cTn id="11" presetID="3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1000" fill="hold"/>
                                        <p:tgtEl>
                                          <p:spTgt spid="30"/>
                                        </p:tgtEl>
                                        <p:attrNameLst>
                                          <p:attrName>ppt_w</p:attrName>
                                        </p:attrNameLst>
                                      </p:cBhvr>
                                      <p:tavLst>
                                        <p:tav tm="0">
                                          <p:val>
                                            <p:fltVal val="0"/>
                                          </p:val>
                                        </p:tav>
                                        <p:tav tm="100000">
                                          <p:val>
                                            <p:strVal val="#ppt_w"/>
                                          </p:val>
                                        </p:tav>
                                      </p:tavLst>
                                    </p:anim>
                                    <p:anim calcmode="lin" valueType="num">
                                      <p:cBhvr>
                                        <p:cTn id="14" dur="1000" fill="hold"/>
                                        <p:tgtEl>
                                          <p:spTgt spid="30"/>
                                        </p:tgtEl>
                                        <p:attrNameLst>
                                          <p:attrName>ppt_h</p:attrName>
                                        </p:attrNameLst>
                                      </p:cBhvr>
                                      <p:tavLst>
                                        <p:tav tm="0">
                                          <p:val>
                                            <p:fltVal val="0"/>
                                          </p:val>
                                        </p:tav>
                                        <p:tav tm="100000">
                                          <p:val>
                                            <p:strVal val="#ppt_h"/>
                                          </p:val>
                                        </p:tav>
                                      </p:tavLst>
                                    </p:anim>
                                    <p:anim calcmode="lin" valueType="num">
                                      <p:cBhvr>
                                        <p:cTn id="15" dur="1000" fill="hold"/>
                                        <p:tgtEl>
                                          <p:spTgt spid="30"/>
                                        </p:tgtEl>
                                        <p:attrNameLst>
                                          <p:attrName>style.rotation</p:attrName>
                                        </p:attrNameLst>
                                      </p:cBhvr>
                                      <p:tavLst>
                                        <p:tav tm="0">
                                          <p:val>
                                            <p:fltVal val="90"/>
                                          </p:val>
                                        </p:tav>
                                        <p:tav tm="100000">
                                          <p:val>
                                            <p:fltVal val="0"/>
                                          </p:val>
                                        </p:tav>
                                      </p:tavLst>
                                    </p:anim>
                                    <p:animEffect transition="in" filter="fade">
                                      <p:cBhvr>
                                        <p:cTn id="16" dur="1000"/>
                                        <p:tgtEl>
                                          <p:spTgt spid="30"/>
                                        </p:tgtEl>
                                      </p:cBhvr>
                                    </p:animEffect>
                                  </p:childTnLst>
                                </p:cTn>
                              </p:par>
                              <p:par>
                                <p:cTn id="17" presetID="3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1000" fill="hold"/>
                                        <p:tgtEl>
                                          <p:spTgt spid="36"/>
                                        </p:tgtEl>
                                        <p:attrNameLst>
                                          <p:attrName>ppt_w</p:attrName>
                                        </p:attrNameLst>
                                      </p:cBhvr>
                                      <p:tavLst>
                                        <p:tav tm="0">
                                          <p:val>
                                            <p:fltVal val="0"/>
                                          </p:val>
                                        </p:tav>
                                        <p:tav tm="100000">
                                          <p:val>
                                            <p:strVal val="#ppt_w"/>
                                          </p:val>
                                        </p:tav>
                                      </p:tavLst>
                                    </p:anim>
                                    <p:anim calcmode="lin" valueType="num">
                                      <p:cBhvr>
                                        <p:cTn id="20" dur="1000" fill="hold"/>
                                        <p:tgtEl>
                                          <p:spTgt spid="36"/>
                                        </p:tgtEl>
                                        <p:attrNameLst>
                                          <p:attrName>ppt_h</p:attrName>
                                        </p:attrNameLst>
                                      </p:cBhvr>
                                      <p:tavLst>
                                        <p:tav tm="0">
                                          <p:val>
                                            <p:fltVal val="0"/>
                                          </p:val>
                                        </p:tav>
                                        <p:tav tm="100000">
                                          <p:val>
                                            <p:strVal val="#ppt_h"/>
                                          </p:val>
                                        </p:tav>
                                      </p:tavLst>
                                    </p:anim>
                                    <p:anim calcmode="lin" valueType="num">
                                      <p:cBhvr>
                                        <p:cTn id="21" dur="1000" fill="hold"/>
                                        <p:tgtEl>
                                          <p:spTgt spid="36"/>
                                        </p:tgtEl>
                                        <p:attrNameLst>
                                          <p:attrName>style.rotation</p:attrName>
                                        </p:attrNameLst>
                                      </p:cBhvr>
                                      <p:tavLst>
                                        <p:tav tm="0">
                                          <p:val>
                                            <p:fltVal val="90"/>
                                          </p:val>
                                        </p:tav>
                                        <p:tav tm="100000">
                                          <p:val>
                                            <p:fltVal val="0"/>
                                          </p:val>
                                        </p:tav>
                                      </p:tavLst>
                                    </p:anim>
                                    <p:animEffect transition="in" filter="fade">
                                      <p:cBhvr>
                                        <p:cTn id="22" dur="1000"/>
                                        <p:tgtEl>
                                          <p:spTgt spid="36"/>
                                        </p:tgtEl>
                                      </p:cBhvr>
                                    </p:animEffect>
                                  </p:childTnLst>
                                </p:cTn>
                              </p:par>
                              <p:par>
                                <p:cTn id="23" presetID="3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1000" fill="hold"/>
                                        <p:tgtEl>
                                          <p:spTgt spid="39"/>
                                        </p:tgtEl>
                                        <p:attrNameLst>
                                          <p:attrName>ppt_w</p:attrName>
                                        </p:attrNameLst>
                                      </p:cBhvr>
                                      <p:tavLst>
                                        <p:tav tm="0">
                                          <p:val>
                                            <p:fltVal val="0"/>
                                          </p:val>
                                        </p:tav>
                                        <p:tav tm="100000">
                                          <p:val>
                                            <p:strVal val="#ppt_w"/>
                                          </p:val>
                                        </p:tav>
                                      </p:tavLst>
                                    </p:anim>
                                    <p:anim calcmode="lin" valueType="num">
                                      <p:cBhvr>
                                        <p:cTn id="26" dur="1000" fill="hold"/>
                                        <p:tgtEl>
                                          <p:spTgt spid="39"/>
                                        </p:tgtEl>
                                        <p:attrNameLst>
                                          <p:attrName>ppt_h</p:attrName>
                                        </p:attrNameLst>
                                      </p:cBhvr>
                                      <p:tavLst>
                                        <p:tav tm="0">
                                          <p:val>
                                            <p:fltVal val="0"/>
                                          </p:val>
                                        </p:tav>
                                        <p:tav tm="100000">
                                          <p:val>
                                            <p:strVal val="#ppt_h"/>
                                          </p:val>
                                        </p:tav>
                                      </p:tavLst>
                                    </p:anim>
                                    <p:anim calcmode="lin" valueType="num">
                                      <p:cBhvr>
                                        <p:cTn id="27" dur="1000" fill="hold"/>
                                        <p:tgtEl>
                                          <p:spTgt spid="39"/>
                                        </p:tgtEl>
                                        <p:attrNameLst>
                                          <p:attrName>style.rotation</p:attrName>
                                        </p:attrNameLst>
                                      </p:cBhvr>
                                      <p:tavLst>
                                        <p:tav tm="0">
                                          <p:val>
                                            <p:fltVal val="90"/>
                                          </p:val>
                                        </p:tav>
                                        <p:tav tm="100000">
                                          <p:val>
                                            <p:fltVal val="0"/>
                                          </p:val>
                                        </p:tav>
                                      </p:tavLst>
                                    </p:anim>
                                    <p:animEffect transition="in" filter="fade">
                                      <p:cBhvr>
                                        <p:cTn id="28" dur="1000"/>
                                        <p:tgtEl>
                                          <p:spTgt spid="39"/>
                                        </p:tgtEl>
                                      </p:cBhvr>
                                    </p:animEffect>
                                  </p:childTnLst>
                                </p:cTn>
                              </p:par>
                              <p:par>
                                <p:cTn id="29" presetID="3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1000" fill="hold"/>
                                        <p:tgtEl>
                                          <p:spTgt spid="45"/>
                                        </p:tgtEl>
                                        <p:attrNameLst>
                                          <p:attrName>ppt_w</p:attrName>
                                        </p:attrNameLst>
                                      </p:cBhvr>
                                      <p:tavLst>
                                        <p:tav tm="0">
                                          <p:val>
                                            <p:fltVal val="0"/>
                                          </p:val>
                                        </p:tav>
                                        <p:tav tm="100000">
                                          <p:val>
                                            <p:strVal val="#ppt_w"/>
                                          </p:val>
                                        </p:tav>
                                      </p:tavLst>
                                    </p:anim>
                                    <p:anim calcmode="lin" valueType="num">
                                      <p:cBhvr>
                                        <p:cTn id="38" dur="1000" fill="hold"/>
                                        <p:tgtEl>
                                          <p:spTgt spid="45"/>
                                        </p:tgtEl>
                                        <p:attrNameLst>
                                          <p:attrName>ppt_h</p:attrName>
                                        </p:attrNameLst>
                                      </p:cBhvr>
                                      <p:tavLst>
                                        <p:tav tm="0">
                                          <p:val>
                                            <p:fltVal val="0"/>
                                          </p:val>
                                        </p:tav>
                                        <p:tav tm="100000">
                                          <p:val>
                                            <p:strVal val="#ppt_h"/>
                                          </p:val>
                                        </p:tav>
                                      </p:tavLst>
                                    </p:anim>
                                    <p:anim calcmode="lin" valueType="num">
                                      <p:cBhvr>
                                        <p:cTn id="39" dur="1000" fill="hold"/>
                                        <p:tgtEl>
                                          <p:spTgt spid="45"/>
                                        </p:tgtEl>
                                        <p:attrNameLst>
                                          <p:attrName>style.rotation</p:attrName>
                                        </p:attrNameLst>
                                      </p:cBhvr>
                                      <p:tavLst>
                                        <p:tav tm="0">
                                          <p:val>
                                            <p:fltVal val="90"/>
                                          </p:val>
                                        </p:tav>
                                        <p:tav tm="100000">
                                          <p:val>
                                            <p:fltVal val="0"/>
                                          </p:val>
                                        </p:tav>
                                      </p:tavLst>
                                    </p:anim>
                                    <p:animEffect transition="in" filter="fade">
                                      <p:cBhvr>
                                        <p:cTn id="40" dur="1000"/>
                                        <p:tgtEl>
                                          <p:spTgt spid="45"/>
                                        </p:tgtEl>
                                      </p:cBhvr>
                                    </p:animEffect>
                                  </p:childTnLst>
                                </p:cTn>
                              </p:par>
                              <p:par>
                                <p:cTn id="41" presetID="3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p:cTn id="43" dur="1000" fill="hold"/>
                                        <p:tgtEl>
                                          <p:spTgt spid="48"/>
                                        </p:tgtEl>
                                        <p:attrNameLst>
                                          <p:attrName>ppt_w</p:attrName>
                                        </p:attrNameLst>
                                      </p:cBhvr>
                                      <p:tavLst>
                                        <p:tav tm="0">
                                          <p:val>
                                            <p:fltVal val="0"/>
                                          </p:val>
                                        </p:tav>
                                        <p:tav tm="100000">
                                          <p:val>
                                            <p:strVal val="#ppt_w"/>
                                          </p:val>
                                        </p:tav>
                                      </p:tavLst>
                                    </p:anim>
                                    <p:anim calcmode="lin" valueType="num">
                                      <p:cBhvr>
                                        <p:cTn id="44" dur="1000" fill="hold"/>
                                        <p:tgtEl>
                                          <p:spTgt spid="48"/>
                                        </p:tgtEl>
                                        <p:attrNameLst>
                                          <p:attrName>ppt_h</p:attrName>
                                        </p:attrNameLst>
                                      </p:cBhvr>
                                      <p:tavLst>
                                        <p:tav tm="0">
                                          <p:val>
                                            <p:fltVal val="0"/>
                                          </p:val>
                                        </p:tav>
                                        <p:tav tm="100000">
                                          <p:val>
                                            <p:strVal val="#ppt_h"/>
                                          </p:val>
                                        </p:tav>
                                      </p:tavLst>
                                    </p:anim>
                                    <p:anim calcmode="lin" valueType="num">
                                      <p:cBhvr>
                                        <p:cTn id="45" dur="1000" fill="hold"/>
                                        <p:tgtEl>
                                          <p:spTgt spid="48"/>
                                        </p:tgtEl>
                                        <p:attrNameLst>
                                          <p:attrName>style.rotation</p:attrName>
                                        </p:attrNameLst>
                                      </p:cBhvr>
                                      <p:tavLst>
                                        <p:tav tm="0">
                                          <p:val>
                                            <p:fltVal val="90"/>
                                          </p:val>
                                        </p:tav>
                                        <p:tav tm="100000">
                                          <p:val>
                                            <p:fltVal val="0"/>
                                          </p:val>
                                        </p:tav>
                                      </p:tavLst>
                                    </p:anim>
                                    <p:animEffect transition="in" filter="fade">
                                      <p:cBhvr>
                                        <p:cTn id="46" dur="1000"/>
                                        <p:tgtEl>
                                          <p:spTgt spid="48"/>
                                        </p:tgtEl>
                                      </p:cBhvr>
                                    </p:animEffect>
                                  </p:childTnLst>
                                </p:cTn>
                              </p:par>
                              <p:par>
                                <p:cTn id="47" presetID="31"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p:cTn id="49" dur="1000" fill="hold"/>
                                        <p:tgtEl>
                                          <p:spTgt spid="51"/>
                                        </p:tgtEl>
                                        <p:attrNameLst>
                                          <p:attrName>ppt_w</p:attrName>
                                        </p:attrNameLst>
                                      </p:cBhvr>
                                      <p:tavLst>
                                        <p:tav tm="0">
                                          <p:val>
                                            <p:fltVal val="0"/>
                                          </p:val>
                                        </p:tav>
                                        <p:tav tm="100000">
                                          <p:val>
                                            <p:strVal val="#ppt_w"/>
                                          </p:val>
                                        </p:tav>
                                      </p:tavLst>
                                    </p:anim>
                                    <p:anim calcmode="lin" valueType="num">
                                      <p:cBhvr>
                                        <p:cTn id="50" dur="1000" fill="hold"/>
                                        <p:tgtEl>
                                          <p:spTgt spid="51"/>
                                        </p:tgtEl>
                                        <p:attrNameLst>
                                          <p:attrName>ppt_h</p:attrName>
                                        </p:attrNameLst>
                                      </p:cBhvr>
                                      <p:tavLst>
                                        <p:tav tm="0">
                                          <p:val>
                                            <p:fltVal val="0"/>
                                          </p:val>
                                        </p:tav>
                                        <p:tav tm="100000">
                                          <p:val>
                                            <p:strVal val="#ppt_h"/>
                                          </p:val>
                                        </p:tav>
                                      </p:tavLst>
                                    </p:anim>
                                    <p:anim calcmode="lin" valueType="num">
                                      <p:cBhvr>
                                        <p:cTn id="51" dur="1000" fill="hold"/>
                                        <p:tgtEl>
                                          <p:spTgt spid="51"/>
                                        </p:tgtEl>
                                        <p:attrNameLst>
                                          <p:attrName>style.rotation</p:attrName>
                                        </p:attrNameLst>
                                      </p:cBhvr>
                                      <p:tavLst>
                                        <p:tav tm="0">
                                          <p:val>
                                            <p:fltVal val="90"/>
                                          </p:val>
                                        </p:tav>
                                        <p:tav tm="100000">
                                          <p:val>
                                            <p:fltVal val="0"/>
                                          </p:val>
                                        </p:tav>
                                      </p:tavLst>
                                    </p:anim>
                                    <p:animEffect transition="in" filter="fade">
                                      <p:cBhvr>
                                        <p:cTn id="52" dur="1000"/>
                                        <p:tgtEl>
                                          <p:spTgt spid="51"/>
                                        </p:tgtEl>
                                      </p:cBhvr>
                                    </p:animEffect>
                                  </p:childTnLst>
                                </p:cTn>
                              </p:par>
                              <p:par>
                                <p:cTn id="53" presetID="31"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anim calcmode="lin" valueType="num">
                                      <p:cBhvr>
                                        <p:cTn id="55" dur="1000" fill="hold"/>
                                        <p:tgtEl>
                                          <p:spTgt spid="54"/>
                                        </p:tgtEl>
                                        <p:attrNameLst>
                                          <p:attrName>ppt_w</p:attrName>
                                        </p:attrNameLst>
                                      </p:cBhvr>
                                      <p:tavLst>
                                        <p:tav tm="0">
                                          <p:val>
                                            <p:fltVal val="0"/>
                                          </p:val>
                                        </p:tav>
                                        <p:tav tm="100000">
                                          <p:val>
                                            <p:strVal val="#ppt_w"/>
                                          </p:val>
                                        </p:tav>
                                      </p:tavLst>
                                    </p:anim>
                                    <p:anim calcmode="lin" valueType="num">
                                      <p:cBhvr>
                                        <p:cTn id="56" dur="1000" fill="hold"/>
                                        <p:tgtEl>
                                          <p:spTgt spid="54"/>
                                        </p:tgtEl>
                                        <p:attrNameLst>
                                          <p:attrName>ppt_h</p:attrName>
                                        </p:attrNameLst>
                                      </p:cBhvr>
                                      <p:tavLst>
                                        <p:tav tm="0">
                                          <p:val>
                                            <p:fltVal val="0"/>
                                          </p:val>
                                        </p:tav>
                                        <p:tav tm="100000">
                                          <p:val>
                                            <p:strVal val="#ppt_h"/>
                                          </p:val>
                                        </p:tav>
                                      </p:tavLst>
                                    </p:anim>
                                    <p:anim calcmode="lin" valueType="num">
                                      <p:cBhvr>
                                        <p:cTn id="57" dur="1000" fill="hold"/>
                                        <p:tgtEl>
                                          <p:spTgt spid="54"/>
                                        </p:tgtEl>
                                        <p:attrNameLst>
                                          <p:attrName>style.rotation</p:attrName>
                                        </p:attrNameLst>
                                      </p:cBhvr>
                                      <p:tavLst>
                                        <p:tav tm="0">
                                          <p:val>
                                            <p:fltVal val="90"/>
                                          </p:val>
                                        </p:tav>
                                        <p:tav tm="100000">
                                          <p:val>
                                            <p:fltVal val="0"/>
                                          </p:val>
                                        </p:tav>
                                      </p:tavLst>
                                    </p:anim>
                                    <p:animEffect transition="in" filter="fade">
                                      <p:cBhvr>
                                        <p:cTn id="58" dur="1000"/>
                                        <p:tgtEl>
                                          <p:spTgt spid="54"/>
                                        </p:tgtEl>
                                      </p:cBhvr>
                                    </p:animEffect>
                                  </p:childTnLst>
                                </p:cTn>
                              </p:par>
                              <p:par>
                                <p:cTn id="59" presetID="31"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anim calcmode="lin" valueType="num">
                                      <p:cBhvr>
                                        <p:cTn id="61" dur="1000" fill="hold"/>
                                        <p:tgtEl>
                                          <p:spTgt spid="57"/>
                                        </p:tgtEl>
                                        <p:attrNameLst>
                                          <p:attrName>ppt_w</p:attrName>
                                        </p:attrNameLst>
                                      </p:cBhvr>
                                      <p:tavLst>
                                        <p:tav tm="0">
                                          <p:val>
                                            <p:fltVal val="0"/>
                                          </p:val>
                                        </p:tav>
                                        <p:tav tm="100000">
                                          <p:val>
                                            <p:strVal val="#ppt_w"/>
                                          </p:val>
                                        </p:tav>
                                      </p:tavLst>
                                    </p:anim>
                                    <p:anim calcmode="lin" valueType="num">
                                      <p:cBhvr>
                                        <p:cTn id="62" dur="1000" fill="hold"/>
                                        <p:tgtEl>
                                          <p:spTgt spid="57"/>
                                        </p:tgtEl>
                                        <p:attrNameLst>
                                          <p:attrName>ppt_h</p:attrName>
                                        </p:attrNameLst>
                                      </p:cBhvr>
                                      <p:tavLst>
                                        <p:tav tm="0">
                                          <p:val>
                                            <p:fltVal val="0"/>
                                          </p:val>
                                        </p:tav>
                                        <p:tav tm="100000">
                                          <p:val>
                                            <p:strVal val="#ppt_h"/>
                                          </p:val>
                                        </p:tav>
                                      </p:tavLst>
                                    </p:anim>
                                    <p:anim calcmode="lin" valueType="num">
                                      <p:cBhvr>
                                        <p:cTn id="63" dur="1000" fill="hold"/>
                                        <p:tgtEl>
                                          <p:spTgt spid="57"/>
                                        </p:tgtEl>
                                        <p:attrNameLst>
                                          <p:attrName>style.rotation</p:attrName>
                                        </p:attrNameLst>
                                      </p:cBhvr>
                                      <p:tavLst>
                                        <p:tav tm="0">
                                          <p:val>
                                            <p:fltVal val="90"/>
                                          </p:val>
                                        </p:tav>
                                        <p:tav tm="100000">
                                          <p:val>
                                            <p:fltVal val="0"/>
                                          </p:val>
                                        </p:tav>
                                      </p:tavLst>
                                    </p:anim>
                                    <p:animEffect transition="in" filter="fade">
                                      <p:cBhvr>
                                        <p:cTn id="64" dur="1000"/>
                                        <p:tgtEl>
                                          <p:spTgt spid="57"/>
                                        </p:tgtEl>
                                      </p:cBhvr>
                                    </p:animEffect>
                                  </p:childTnLst>
                                </p:cTn>
                              </p:par>
                              <p:par>
                                <p:cTn id="65" presetID="3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anim calcmode="lin" valueType="num">
                                      <p:cBhvr>
                                        <p:cTn id="67" dur="1000" fill="hold"/>
                                        <p:tgtEl>
                                          <p:spTgt spid="60"/>
                                        </p:tgtEl>
                                        <p:attrNameLst>
                                          <p:attrName>ppt_w</p:attrName>
                                        </p:attrNameLst>
                                      </p:cBhvr>
                                      <p:tavLst>
                                        <p:tav tm="0">
                                          <p:val>
                                            <p:fltVal val="0"/>
                                          </p:val>
                                        </p:tav>
                                        <p:tav tm="100000">
                                          <p:val>
                                            <p:strVal val="#ppt_w"/>
                                          </p:val>
                                        </p:tav>
                                      </p:tavLst>
                                    </p:anim>
                                    <p:anim calcmode="lin" valueType="num">
                                      <p:cBhvr>
                                        <p:cTn id="68" dur="1000" fill="hold"/>
                                        <p:tgtEl>
                                          <p:spTgt spid="60"/>
                                        </p:tgtEl>
                                        <p:attrNameLst>
                                          <p:attrName>ppt_h</p:attrName>
                                        </p:attrNameLst>
                                      </p:cBhvr>
                                      <p:tavLst>
                                        <p:tav tm="0">
                                          <p:val>
                                            <p:fltVal val="0"/>
                                          </p:val>
                                        </p:tav>
                                        <p:tav tm="100000">
                                          <p:val>
                                            <p:strVal val="#ppt_h"/>
                                          </p:val>
                                        </p:tav>
                                      </p:tavLst>
                                    </p:anim>
                                    <p:anim calcmode="lin" valueType="num">
                                      <p:cBhvr>
                                        <p:cTn id="69" dur="1000" fill="hold"/>
                                        <p:tgtEl>
                                          <p:spTgt spid="60"/>
                                        </p:tgtEl>
                                        <p:attrNameLst>
                                          <p:attrName>style.rotation</p:attrName>
                                        </p:attrNameLst>
                                      </p:cBhvr>
                                      <p:tavLst>
                                        <p:tav tm="0">
                                          <p:val>
                                            <p:fltVal val="90"/>
                                          </p:val>
                                        </p:tav>
                                        <p:tav tm="100000">
                                          <p:val>
                                            <p:fltVal val="0"/>
                                          </p:val>
                                        </p:tav>
                                      </p:tavLst>
                                    </p:anim>
                                    <p:animEffect transition="in" filter="fade">
                                      <p:cBhvr>
                                        <p:cTn id="70" dur="1000"/>
                                        <p:tgtEl>
                                          <p:spTgt spid="60"/>
                                        </p:tgtEl>
                                      </p:cBhvr>
                                    </p:animEffect>
                                  </p:childTnLst>
                                </p:cTn>
                              </p:par>
                              <p:par>
                                <p:cTn id="71" presetID="14" presetClass="entr" presetSubtype="10" fill="hold" nodeType="withEffect">
                                  <p:stCondLst>
                                    <p:cond delay="0"/>
                                  </p:stCondLst>
                                  <p:childTnLst>
                                    <p:set>
                                      <p:cBhvr>
                                        <p:cTn id="72" dur="1" fill="hold">
                                          <p:stCondLst>
                                            <p:cond delay="0"/>
                                          </p:stCondLst>
                                        </p:cTn>
                                        <p:tgtEl>
                                          <p:spTgt spid="64">
                                            <p:txEl>
                                              <p:pRg st="0" end="0"/>
                                            </p:txEl>
                                          </p:spTgt>
                                        </p:tgtEl>
                                        <p:attrNameLst>
                                          <p:attrName>style.visibility</p:attrName>
                                        </p:attrNameLst>
                                      </p:cBhvr>
                                      <p:to>
                                        <p:strVal val="visible"/>
                                      </p:to>
                                    </p:set>
                                    <p:animEffect transition="in" filter="randombar(horizontal)">
                                      <p:cBhvr>
                                        <p:cTn id="73" dur="500"/>
                                        <p:tgtEl>
                                          <p:spTgt spid="64">
                                            <p:txEl>
                                              <p:pRg st="0" end="0"/>
                                            </p:txEl>
                                          </p:spTgt>
                                        </p:tgtEl>
                                      </p:cBhvr>
                                    </p:animEffect>
                                  </p:childTnLst>
                                </p:cTn>
                              </p:par>
                              <p:par>
                                <p:cTn id="74" presetID="26" presetClass="entr" presetSubtype="0" fill="hold"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wipe(down)">
                                      <p:cBhvr>
                                        <p:cTn id="76" dur="580">
                                          <p:stCondLst>
                                            <p:cond delay="0"/>
                                          </p:stCondLst>
                                        </p:cTn>
                                        <p:tgtEl>
                                          <p:spTgt spid="65"/>
                                        </p:tgtEl>
                                      </p:cBhvr>
                                    </p:animEffect>
                                    <p:anim calcmode="lin" valueType="num">
                                      <p:cBhvr>
                                        <p:cTn id="77" dur="1822" tmFilter="0,0; 0.14,0.36; 0.43,0.73; 0.71,0.91; 1.0,1.0">
                                          <p:stCondLst>
                                            <p:cond delay="0"/>
                                          </p:stCondLst>
                                        </p:cTn>
                                        <p:tgtEl>
                                          <p:spTgt spid="65"/>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65"/>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65"/>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65"/>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65"/>
                                        </p:tgtEl>
                                        <p:attrNameLst>
                                          <p:attrName>ppt_y</p:attrName>
                                        </p:attrNameLst>
                                      </p:cBhvr>
                                      <p:tavLst>
                                        <p:tav tm="0" fmla="#ppt_y-sin(pi*$)/81">
                                          <p:val>
                                            <p:fltVal val="0"/>
                                          </p:val>
                                        </p:tav>
                                        <p:tav tm="100000">
                                          <p:val>
                                            <p:fltVal val="1"/>
                                          </p:val>
                                        </p:tav>
                                      </p:tavLst>
                                    </p:anim>
                                    <p:animScale>
                                      <p:cBhvr>
                                        <p:cTn id="82" dur="26">
                                          <p:stCondLst>
                                            <p:cond delay="650"/>
                                          </p:stCondLst>
                                        </p:cTn>
                                        <p:tgtEl>
                                          <p:spTgt spid="65"/>
                                        </p:tgtEl>
                                      </p:cBhvr>
                                      <p:to x="100000" y="60000"/>
                                    </p:animScale>
                                    <p:animScale>
                                      <p:cBhvr>
                                        <p:cTn id="83" dur="166" decel="50000">
                                          <p:stCondLst>
                                            <p:cond delay="676"/>
                                          </p:stCondLst>
                                        </p:cTn>
                                        <p:tgtEl>
                                          <p:spTgt spid="65"/>
                                        </p:tgtEl>
                                      </p:cBhvr>
                                      <p:to x="100000" y="100000"/>
                                    </p:animScale>
                                    <p:animScale>
                                      <p:cBhvr>
                                        <p:cTn id="84" dur="26">
                                          <p:stCondLst>
                                            <p:cond delay="1312"/>
                                          </p:stCondLst>
                                        </p:cTn>
                                        <p:tgtEl>
                                          <p:spTgt spid="65"/>
                                        </p:tgtEl>
                                      </p:cBhvr>
                                      <p:to x="100000" y="80000"/>
                                    </p:animScale>
                                    <p:animScale>
                                      <p:cBhvr>
                                        <p:cTn id="85" dur="166" decel="50000">
                                          <p:stCondLst>
                                            <p:cond delay="1338"/>
                                          </p:stCondLst>
                                        </p:cTn>
                                        <p:tgtEl>
                                          <p:spTgt spid="65"/>
                                        </p:tgtEl>
                                      </p:cBhvr>
                                      <p:to x="100000" y="100000"/>
                                    </p:animScale>
                                    <p:animScale>
                                      <p:cBhvr>
                                        <p:cTn id="86" dur="26">
                                          <p:stCondLst>
                                            <p:cond delay="1642"/>
                                          </p:stCondLst>
                                        </p:cTn>
                                        <p:tgtEl>
                                          <p:spTgt spid="65"/>
                                        </p:tgtEl>
                                      </p:cBhvr>
                                      <p:to x="100000" y="90000"/>
                                    </p:animScale>
                                    <p:animScale>
                                      <p:cBhvr>
                                        <p:cTn id="87" dur="166" decel="50000">
                                          <p:stCondLst>
                                            <p:cond delay="1668"/>
                                          </p:stCondLst>
                                        </p:cTn>
                                        <p:tgtEl>
                                          <p:spTgt spid="65"/>
                                        </p:tgtEl>
                                      </p:cBhvr>
                                      <p:to x="100000" y="100000"/>
                                    </p:animScale>
                                    <p:animScale>
                                      <p:cBhvr>
                                        <p:cTn id="88" dur="26">
                                          <p:stCondLst>
                                            <p:cond delay="1808"/>
                                          </p:stCondLst>
                                        </p:cTn>
                                        <p:tgtEl>
                                          <p:spTgt spid="65"/>
                                        </p:tgtEl>
                                      </p:cBhvr>
                                      <p:to x="100000" y="95000"/>
                                    </p:animScale>
                                    <p:animScale>
                                      <p:cBhvr>
                                        <p:cTn id="89" dur="166" decel="50000">
                                          <p:stCondLst>
                                            <p:cond delay="1834"/>
                                          </p:stCondLst>
                                        </p:cTn>
                                        <p:tgtEl>
                                          <p:spTgt spid="65"/>
                                        </p:tgtEl>
                                      </p:cBhvr>
                                      <p:to x="100000" y="100000"/>
                                    </p:animScale>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64">
                                            <p:txEl>
                                              <p:pRg st="1" end="1"/>
                                            </p:txEl>
                                          </p:spTgt>
                                        </p:tgtEl>
                                        <p:attrNameLst>
                                          <p:attrName>style.visibility</p:attrName>
                                        </p:attrNameLst>
                                      </p:cBhvr>
                                      <p:to>
                                        <p:strVal val="visible"/>
                                      </p:to>
                                    </p:set>
                                    <p:animEffect transition="in" filter="wipe(down)">
                                      <p:cBhvr>
                                        <p:cTn id="94" dur="500"/>
                                        <p:tgtEl>
                                          <p:spTgt spid="64">
                                            <p:txEl>
                                              <p:pRg st="1" end="1"/>
                                            </p:txEl>
                                          </p:spTgt>
                                        </p:tgtEl>
                                      </p:cBhvr>
                                    </p:animEffect>
                                  </p:childTnLst>
                                </p:cTn>
                              </p:par>
                              <p:par>
                                <p:cTn id="95" presetID="19" presetClass="entr" presetSubtype="10" fill="hold" nodeType="withEffect">
                                  <p:stCondLst>
                                    <p:cond delay="0"/>
                                  </p:stCondLst>
                                  <p:childTnLst>
                                    <p:set>
                                      <p:cBhvr>
                                        <p:cTn id="96" dur="1" fill="hold">
                                          <p:stCondLst>
                                            <p:cond delay="0"/>
                                          </p:stCondLst>
                                        </p:cTn>
                                        <p:tgtEl>
                                          <p:spTgt spid="4"/>
                                        </p:tgtEl>
                                        <p:attrNameLst>
                                          <p:attrName>style.visibility</p:attrName>
                                        </p:attrNameLst>
                                      </p:cBhvr>
                                      <p:to>
                                        <p:strVal val="visible"/>
                                      </p:to>
                                    </p:set>
                                    <p:anim calcmode="lin" valueType="num">
                                      <p:cBhvr>
                                        <p:cTn id="97" dur="5000" fill="hold"/>
                                        <p:tgtEl>
                                          <p:spTgt spid="4"/>
                                        </p:tgtEl>
                                        <p:attrNameLst>
                                          <p:attrName>ppt_w</p:attrName>
                                        </p:attrNameLst>
                                      </p:cBhvr>
                                      <p:tavLst>
                                        <p:tav tm="0" fmla="#ppt_w*sin(2.5*pi*$)">
                                          <p:val>
                                            <p:fltVal val="0"/>
                                          </p:val>
                                        </p:tav>
                                        <p:tav tm="100000">
                                          <p:val>
                                            <p:fltVal val="1"/>
                                          </p:val>
                                        </p:tav>
                                      </p:tavLst>
                                    </p:anim>
                                    <p:anim calcmode="lin" valueType="num">
                                      <p:cBhvr>
                                        <p:cTn id="98" dur="5000" fill="hold"/>
                                        <p:tgtEl>
                                          <p:spTgt spid="4"/>
                                        </p:tgtEl>
                                        <p:attrNameLst>
                                          <p:attrName>ppt_h</p:attrName>
                                        </p:attrNameLst>
                                      </p:cBhvr>
                                      <p:tavLst>
                                        <p:tav tm="0">
                                          <p:val>
                                            <p:strVal val="#ppt_h"/>
                                          </p:val>
                                        </p:tav>
                                        <p:tav tm="100000">
                                          <p:val>
                                            <p:strVal val="#ppt_h"/>
                                          </p:val>
                                        </p:tav>
                                      </p:tavLst>
                                    </p:anim>
                                  </p:childTnLst>
                                </p:cTn>
                              </p:par>
                              <p:par>
                                <p:cTn id="99" presetID="19" presetClass="entr" presetSubtype="10" fill="hold" nodeType="withEffect">
                                  <p:stCondLst>
                                    <p:cond delay="0"/>
                                  </p:stCondLst>
                                  <p:childTnLst>
                                    <p:set>
                                      <p:cBhvr>
                                        <p:cTn id="100" dur="1" fill="hold">
                                          <p:stCondLst>
                                            <p:cond delay="0"/>
                                          </p:stCondLst>
                                        </p:cTn>
                                        <p:tgtEl>
                                          <p:spTgt spid="79"/>
                                        </p:tgtEl>
                                        <p:attrNameLst>
                                          <p:attrName>style.visibility</p:attrName>
                                        </p:attrNameLst>
                                      </p:cBhvr>
                                      <p:to>
                                        <p:strVal val="visible"/>
                                      </p:to>
                                    </p:set>
                                    <p:anim calcmode="lin" valueType="num">
                                      <p:cBhvr>
                                        <p:cTn id="101" dur="5000" fill="hold"/>
                                        <p:tgtEl>
                                          <p:spTgt spid="79"/>
                                        </p:tgtEl>
                                        <p:attrNameLst>
                                          <p:attrName>ppt_w</p:attrName>
                                        </p:attrNameLst>
                                      </p:cBhvr>
                                      <p:tavLst>
                                        <p:tav tm="0" fmla="#ppt_w*sin(2.5*pi*$)">
                                          <p:val>
                                            <p:fltVal val="0"/>
                                          </p:val>
                                        </p:tav>
                                        <p:tav tm="100000">
                                          <p:val>
                                            <p:fltVal val="1"/>
                                          </p:val>
                                        </p:tav>
                                      </p:tavLst>
                                    </p:anim>
                                    <p:anim calcmode="lin" valueType="num">
                                      <p:cBhvr>
                                        <p:cTn id="102" dur="5000" fill="hold"/>
                                        <p:tgtEl>
                                          <p:spTgt spid="79"/>
                                        </p:tgtEl>
                                        <p:attrNameLst>
                                          <p:attrName>ppt_h</p:attrName>
                                        </p:attrNameLst>
                                      </p:cBhvr>
                                      <p:tavLst>
                                        <p:tav tm="0">
                                          <p:val>
                                            <p:strVal val="#ppt_h"/>
                                          </p:val>
                                        </p:tav>
                                        <p:tav tm="100000">
                                          <p:val>
                                            <p:strVal val="#ppt_h"/>
                                          </p:val>
                                        </p:tav>
                                      </p:tavLst>
                                    </p:anim>
                                  </p:childTnLst>
                                </p:cTn>
                              </p:par>
                              <p:par>
                                <p:cTn id="103" presetID="19" presetClass="entr" presetSubtype="10" fill="hold" nodeType="withEffect">
                                  <p:stCondLst>
                                    <p:cond delay="0"/>
                                  </p:stCondLst>
                                  <p:childTnLst>
                                    <p:set>
                                      <p:cBhvr>
                                        <p:cTn id="104" dur="1" fill="hold">
                                          <p:stCondLst>
                                            <p:cond delay="0"/>
                                          </p:stCondLst>
                                        </p:cTn>
                                        <p:tgtEl>
                                          <p:spTgt spid="80"/>
                                        </p:tgtEl>
                                        <p:attrNameLst>
                                          <p:attrName>style.visibility</p:attrName>
                                        </p:attrNameLst>
                                      </p:cBhvr>
                                      <p:to>
                                        <p:strVal val="visible"/>
                                      </p:to>
                                    </p:set>
                                    <p:anim calcmode="lin" valueType="num">
                                      <p:cBhvr>
                                        <p:cTn id="105" dur="5000" fill="hold"/>
                                        <p:tgtEl>
                                          <p:spTgt spid="80"/>
                                        </p:tgtEl>
                                        <p:attrNameLst>
                                          <p:attrName>ppt_w</p:attrName>
                                        </p:attrNameLst>
                                      </p:cBhvr>
                                      <p:tavLst>
                                        <p:tav tm="0" fmla="#ppt_w*sin(2.5*pi*$)">
                                          <p:val>
                                            <p:fltVal val="0"/>
                                          </p:val>
                                        </p:tav>
                                        <p:tav tm="100000">
                                          <p:val>
                                            <p:fltVal val="1"/>
                                          </p:val>
                                        </p:tav>
                                      </p:tavLst>
                                    </p:anim>
                                    <p:anim calcmode="lin" valueType="num">
                                      <p:cBhvr>
                                        <p:cTn id="106" dur="5000" fill="hold"/>
                                        <p:tgtEl>
                                          <p:spTgt spid="80"/>
                                        </p:tgtEl>
                                        <p:attrNameLst>
                                          <p:attrName>ppt_h</p:attrName>
                                        </p:attrNameLst>
                                      </p:cBhvr>
                                      <p:tavLst>
                                        <p:tav tm="0">
                                          <p:val>
                                            <p:strVal val="#ppt_h"/>
                                          </p:val>
                                        </p:tav>
                                        <p:tav tm="100000">
                                          <p:val>
                                            <p:strVal val="#ppt_h"/>
                                          </p:val>
                                        </p:tav>
                                      </p:tavLst>
                                    </p:anim>
                                  </p:childTnLst>
                                </p:cTn>
                              </p:par>
                              <p:par>
                                <p:cTn id="107" presetID="19" presetClass="entr" presetSubtype="10" fill="hold" nodeType="withEffect">
                                  <p:stCondLst>
                                    <p:cond delay="0"/>
                                  </p:stCondLst>
                                  <p:childTnLst>
                                    <p:set>
                                      <p:cBhvr>
                                        <p:cTn id="108" dur="1" fill="hold">
                                          <p:stCondLst>
                                            <p:cond delay="0"/>
                                          </p:stCondLst>
                                        </p:cTn>
                                        <p:tgtEl>
                                          <p:spTgt spid="81"/>
                                        </p:tgtEl>
                                        <p:attrNameLst>
                                          <p:attrName>style.visibility</p:attrName>
                                        </p:attrNameLst>
                                      </p:cBhvr>
                                      <p:to>
                                        <p:strVal val="visible"/>
                                      </p:to>
                                    </p:set>
                                    <p:anim calcmode="lin" valueType="num">
                                      <p:cBhvr>
                                        <p:cTn id="109" dur="5000" fill="hold"/>
                                        <p:tgtEl>
                                          <p:spTgt spid="81"/>
                                        </p:tgtEl>
                                        <p:attrNameLst>
                                          <p:attrName>ppt_w</p:attrName>
                                        </p:attrNameLst>
                                      </p:cBhvr>
                                      <p:tavLst>
                                        <p:tav tm="0" fmla="#ppt_w*sin(2.5*pi*$)">
                                          <p:val>
                                            <p:fltVal val="0"/>
                                          </p:val>
                                        </p:tav>
                                        <p:tav tm="100000">
                                          <p:val>
                                            <p:fltVal val="1"/>
                                          </p:val>
                                        </p:tav>
                                      </p:tavLst>
                                    </p:anim>
                                    <p:anim calcmode="lin" valueType="num">
                                      <p:cBhvr>
                                        <p:cTn id="110" dur="5000" fill="hold"/>
                                        <p:tgtEl>
                                          <p:spTgt spid="81"/>
                                        </p:tgtEl>
                                        <p:attrNameLst>
                                          <p:attrName>ppt_h</p:attrName>
                                        </p:attrNameLst>
                                      </p:cBhvr>
                                      <p:tavLst>
                                        <p:tav tm="0">
                                          <p:val>
                                            <p:strVal val="#ppt_h"/>
                                          </p:val>
                                        </p:tav>
                                        <p:tav tm="100000">
                                          <p:val>
                                            <p:strVal val="#ppt_h"/>
                                          </p:val>
                                        </p:tav>
                                      </p:tavLst>
                                    </p:anim>
                                  </p:childTnLst>
                                </p:cTn>
                              </p:par>
                              <p:par>
                                <p:cTn id="111" presetID="19" presetClass="entr" presetSubtype="10" fill="hold" nodeType="withEffect">
                                  <p:stCondLst>
                                    <p:cond delay="0"/>
                                  </p:stCondLst>
                                  <p:childTnLst>
                                    <p:set>
                                      <p:cBhvr>
                                        <p:cTn id="112" dur="1" fill="hold">
                                          <p:stCondLst>
                                            <p:cond delay="0"/>
                                          </p:stCondLst>
                                        </p:cTn>
                                        <p:tgtEl>
                                          <p:spTgt spid="82"/>
                                        </p:tgtEl>
                                        <p:attrNameLst>
                                          <p:attrName>style.visibility</p:attrName>
                                        </p:attrNameLst>
                                      </p:cBhvr>
                                      <p:to>
                                        <p:strVal val="visible"/>
                                      </p:to>
                                    </p:set>
                                    <p:anim calcmode="lin" valueType="num">
                                      <p:cBhvr>
                                        <p:cTn id="113" dur="5000" fill="hold"/>
                                        <p:tgtEl>
                                          <p:spTgt spid="82"/>
                                        </p:tgtEl>
                                        <p:attrNameLst>
                                          <p:attrName>ppt_w</p:attrName>
                                        </p:attrNameLst>
                                      </p:cBhvr>
                                      <p:tavLst>
                                        <p:tav tm="0" fmla="#ppt_w*sin(2.5*pi*$)">
                                          <p:val>
                                            <p:fltVal val="0"/>
                                          </p:val>
                                        </p:tav>
                                        <p:tav tm="100000">
                                          <p:val>
                                            <p:fltVal val="1"/>
                                          </p:val>
                                        </p:tav>
                                      </p:tavLst>
                                    </p:anim>
                                    <p:anim calcmode="lin" valueType="num">
                                      <p:cBhvr>
                                        <p:cTn id="114" dur="5000" fill="hold"/>
                                        <p:tgtEl>
                                          <p:spTgt spid="82"/>
                                        </p:tgtEl>
                                        <p:attrNameLst>
                                          <p:attrName>ppt_h</p:attrName>
                                        </p:attrNameLst>
                                      </p:cBhvr>
                                      <p:tavLst>
                                        <p:tav tm="0">
                                          <p:val>
                                            <p:strVal val="#ppt_h"/>
                                          </p:val>
                                        </p:tav>
                                        <p:tav tm="100000">
                                          <p:val>
                                            <p:strVal val="#ppt_h"/>
                                          </p:val>
                                        </p:tav>
                                      </p:tavLst>
                                    </p:anim>
                                  </p:childTnLst>
                                </p:cTn>
                              </p:par>
                              <p:par>
                                <p:cTn id="115" presetID="19" presetClass="entr" presetSubtype="10" fill="hold" nodeType="withEffect">
                                  <p:stCondLst>
                                    <p:cond delay="0"/>
                                  </p:stCondLst>
                                  <p:childTnLst>
                                    <p:set>
                                      <p:cBhvr>
                                        <p:cTn id="116" dur="1" fill="hold">
                                          <p:stCondLst>
                                            <p:cond delay="0"/>
                                          </p:stCondLst>
                                        </p:cTn>
                                        <p:tgtEl>
                                          <p:spTgt spid="83"/>
                                        </p:tgtEl>
                                        <p:attrNameLst>
                                          <p:attrName>style.visibility</p:attrName>
                                        </p:attrNameLst>
                                      </p:cBhvr>
                                      <p:to>
                                        <p:strVal val="visible"/>
                                      </p:to>
                                    </p:set>
                                    <p:anim calcmode="lin" valueType="num">
                                      <p:cBhvr>
                                        <p:cTn id="117" dur="5000" fill="hold"/>
                                        <p:tgtEl>
                                          <p:spTgt spid="83"/>
                                        </p:tgtEl>
                                        <p:attrNameLst>
                                          <p:attrName>ppt_w</p:attrName>
                                        </p:attrNameLst>
                                      </p:cBhvr>
                                      <p:tavLst>
                                        <p:tav tm="0" fmla="#ppt_w*sin(2.5*pi*$)">
                                          <p:val>
                                            <p:fltVal val="0"/>
                                          </p:val>
                                        </p:tav>
                                        <p:tav tm="100000">
                                          <p:val>
                                            <p:fltVal val="1"/>
                                          </p:val>
                                        </p:tav>
                                      </p:tavLst>
                                    </p:anim>
                                    <p:anim calcmode="lin" valueType="num">
                                      <p:cBhvr>
                                        <p:cTn id="118" dur="5000" fill="hold"/>
                                        <p:tgtEl>
                                          <p:spTgt spid="83"/>
                                        </p:tgtEl>
                                        <p:attrNameLst>
                                          <p:attrName>ppt_h</p:attrName>
                                        </p:attrNameLst>
                                      </p:cBhvr>
                                      <p:tavLst>
                                        <p:tav tm="0">
                                          <p:val>
                                            <p:strVal val="#ppt_h"/>
                                          </p:val>
                                        </p:tav>
                                        <p:tav tm="100000">
                                          <p:val>
                                            <p:strVal val="#ppt_h"/>
                                          </p:val>
                                        </p:tav>
                                      </p:tavLst>
                                    </p:anim>
                                  </p:childTnLst>
                                </p:cTn>
                              </p:par>
                              <p:par>
                                <p:cTn id="119" presetID="19" presetClass="entr" presetSubtype="10" fill="hold" nodeType="withEffect">
                                  <p:stCondLst>
                                    <p:cond delay="0"/>
                                  </p:stCondLst>
                                  <p:childTnLst>
                                    <p:set>
                                      <p:cBhvr>
                                        <p:cTn id="120" dur="1" fill="hold">
                                          <p:stCondLst>
                                            <p:cond delay="0"/>
                                          </p:stCondLst>
                                        </p:cTn>
                                        <p:tgtEl>
                                          <p:spTgt spid="84"/>
                                        </p:tgtEl>
                                        <p:attrNameLst>
                                          <p:attrName>style.visibility</p:attrName>
                                        </p:attrNameLst>
                                      </p:cBhvr>
                                      <p:to>
                                        <p:strVal val="visible"/>
                                      </p:to>
                                    </p:set>
                                    <p:anim calcmode="lin" valueType="num">
                                      <p:cBhvr>
                                        <p:cTn id="121" dur="5000" fill="hold"/>
                                        <p:tgtEl>
                                          <p:spTgt spid="84"/>
                                        </p:tgtEl>
                                        <p:attrNameLst>
                                          <p:attrName>ppt_w</p:attrName>
                                        </p:attrNameLst>
                                      </p:cBhvr>
                                      <p:tavLst>
                                        <p:tav tm="0" fmla="#ppt_w*sin(2.5*pi*$)">
                                          <p:val>
                                            <p:fltVal val="0"/>
                                          </p:val>
                                        </p:tav>
                                        <p:tav tm="100000">
                                          <p:val>
                                            <p:fltVal val="1"/>
                                          </p:val>
                                        </p:tav>
                                      </p:tavLst>
                                    </p:anim>
                                    <p:anim calcmode="lin" valueType="num">
                                      <p:cBhvr>
                                        <p:cTn id="122" dur="5000" fill="hold"/>
                                        <p:tgtEl>
                                          <p:spTgt spid="84"/>
                                        </p:tgtEl>
                                        <p:attrNameLst>
                                          <p:attrName>ppt_h</p:attrName>
                                        </p:attrNameLst>
                                      </p:cBhvr>
                                      <p:tavLst>
                                        <p:tav tm="0">
                                          <p:val>
                                            <p:strVal val="#ppt_h"/>
                                          </p:val>
                                        </p:tav>
                                        <p:tav tm="100000">
                                          <p:val>
                                            <p:strVal val="#ppt_h"/>
                                          </p:val>
                                        </p:tav>
                                      </p:tavLst>
                                    </p:anim>
                                  </p:childTnLst>
                                </p:cTn>
                              </p:par>
                              <p:par>
                                <p:cTn id="123" presetID="19" presetClass="entr" presetSubtype="10" fill="hold" nodeType="withEffect">
                                  <p:stCondLst>
                                    <p:cond delay="0"/>
                                  </p:stCondLst>
                                  <p:childTnLst>
                                    <p:set>
                                      <p:cBhvr>
                                        <p:cTn id="124" dur="1" fill="hold">
                                          <p:stCondLst>
                                            <p:cond delay="0"/>
                                          </p:stCondLst>
                                        </p:cTn>
                                        <p:tgtEl>
                                          <p:spTgt spid="85"/>
                                        </p:tgtEl>
                                        <p:attrNameLst>
                                          <p:attrName>style.visibility</p:attrName>
                                        </p:attrNameLst>
                                      </p:cBhvr>
                                      <p:to>
                                        <p:strVal val="visible"/>
                                      </p:to>
                                    </p:set>
                                    <p:anim calcmode="lin" valueType="num">
                                      <p:cBhvr>
                                        <p:cTn id="125" dur="5000" fill="hold"/>
                                        <p:tgtEl>
                                          <p:spTgt spid="85"/>
                                        </p:tgtEl>
                                        <p:attrNameLst>
                                          <p:attrName>ppt_w</p:attrName>
                                        </p:attrNameLst>
                                      </p:cBhvr>
                                      <p:tavLst>
                                        <p:tav tm="0" fmla="#ppt_w*sin(2.5*pi*$)">
                                          <p:val>
                                            <p:fltVal val="0"/>
                                          </p:val>
                                        </p:tav>
                                        <p:tav tm="100000">
                                          <p:val>
                                            <p:fltVal val="1"/>
                                          </p:val>
                                        </p:tav>
                                      </p:tavLst>
                                    </p:anim>
                                    <p:anim calcmode="lin" valueType="num">
                                      <p:cBhvr>
                                        <p:cTn id="126" dur="5000" fill="hold"/>
                                        <p:tgtEl>
                                          <p:spTgt spid="85"/>
                                        </p:tgtEl>
                                        <p:attrNameLst>
                                          <p:attrName>ppt_h</p:attrName>
                                        </p:attrNameLst>
                                      </p:cBhvr>
                                      <p:tavLst>
                                        <p:tav tm="0">
                                          <p:val>
                                            <p:strVal val="#ppt_h"/>
                                          </p:val>
                                        </p:tav>
                                        <p:tav tm="100000">
                                          <p:val>
                                            <p:strVal val="#ppt_h"/>
                                          </p:val>
                                        </p:tav>
                                      </p:tavLst>
                                    </p:anim>
                                  </p:childTnLst>
                                </p:cTn>
                              </p:par>
                              <p:par>
                                <p:cTn id="127" presetID="19" presetClass="entr" presetSubtype="10" fill="hold" nodeType="withEffect">
                                  <p:stCondLst>
                                    <p:cond delay="0"/>
                                  </p:stCondLst>
                                  <p:childTnLst>
                                    <p:set>
                                      <p:cBhvr>
                                        <p:cTn id="128" dur="1" fill="hold">
                                          <p:stCondLst>
                                            <p:cond delay="0"/>
                                          </p:stCondLst>
                                        </p:cTn>
                                        <p:tgtEl>
                                          <p:spTgt spid="86"/>
                                        </p:tgtEl>
                                        <p:attrNameLst>
                                          <p:attrName>style.visibility</p:attrName>
                                        </p:attrNameLst>
                                      </p:cBhvr>
                                      <p:to>
                                        <p:strVal val="visible"/>
                                      </p:to>
                                    </p:set>
                                    <p:anim calcmode="lin" valueType="num">
                                      <p:cBhvr>
                                        <p:cTn id="129" dur="5000" fill="hold"/>
                                        <p:tgtEl>
                                          <p:spTgt spid="86"/>
                                        </p:tgtEl>
                                        <p:attrNameLst>
                                          <p:attrName>ppt_w</p:attrName>
                                        </p:attrNameLst>
                                      </p:cBhvr>
                                      <p:tavLst>
                                        <p:tav tm="0" fmla="#ppt_w*sin(2.5*pi*$)">
                                          <p:val>
                                            <p:fltVal val="0"/>
                                          </p:val>
                                        </p:tav>
                                        <p:tav tm="100000">
                                          <p:val>
                                            <p:fltVal val="1"/>
                                          </p:val>
                                        </p:tav>
                                      </p:tavLst>
                                    </p:anim>
                                    <p:anim calcmode="lin" valueType="num">
                                      <p:cBhvr>
                                        <p:cTn id="130" dur="5000" fill="hold"/>
                                        <p:tgtEl>
                                          <p:spTgt spid="86"/>
                                        </p:tgtEl>
                                        <p:attrNameLst>
                                          <p:attrName>ppt_h</p:attrName>
                                        </p:attrNameLst>
                                      </p:cBhvr>
                                      <p:tavLst>
                                        <p:tav tm="0">
                                          <p:val>
                                            <p:strVal val="#ppt_h"/>
                                          </p:val>
                                        </p:tav>
                                        <p:tav tm="100000">
                                          <p:val>
                                            <p:strVal val="#ppt_h"/>
                                          </p:val>
                                        </p:tav>
                                      </p:tavLst>
                                    </p:anim>
                                  </p:childTnLst>
                                </p:cTn>
                              </p:par>
                              <p:par>
                                <p:cTn id="131" presetID="19" presetClass="entr" presetSubtype="10" fill="hold" nodeType="withEffect">
                                  <p:stCondLst>
                                    <p:cond delay="0"/>
                                  </p:stCondLst>
                                  <p:childTnLst>
                                    <p:set>
                                      <p:cBhvr>
                                        <p:cTn id="132" dur="1" fill="hold">
                                          <p:stCondLst>
                                            <p:cond delay="0"/>
                                          </p:stCondLst>
                                        </p:cTn>
                                        <p:tgtEl>
                                          <p:spTgt spid="87"/>
                                        </p:tgtEl>
                                        <p:attrNameLst>
                                          <p:attrName>style.visibility</p:attrName>
                                        </p:attrNameLst>
                                      </p:cBhvr>
                                      <p:to>
                                        <p:strVal val="visible"/>
                                      </p:to>
                                    </p:set>
                                    <p:anim calcmode="lin" valueType="num">
                                      <p:cBhvr>
                                        <p:cTn id="133" dur="5000" fill="hold"/>
                                        <p:tgtEl>
                                          <p:spTgt spid="87"/>
                                        </p:tgtEl>
                                        <p:attrNameLst>
                                          <p:attrName>ppt_w</p:attrName>
                                        </p:attrNameLst>
                                      </p:cBhvr>
                                      <p:tavLst>
                                        <p:tav tm="0" fmla="#ppt_w*sin(2.5*pi*$)">
                                          <p:val>
                                            <p:fltVal val="0"/>
                                          </p:val>
                                        </p:tav>
                                        <p:tav tm="100000">
                                          <p:val>
                                            <p:fltVal val="1"/>
                                          </p:val>
                                        </p:tav>
                                      </p:tavLst>
                                    </p:anim>
                                    <p:anim calcmode="lin" valueType="num">
                                      <p:cBhvr>
                                        <p:cTn id="134" dur="5000" fill="hold"/>
                                        <p:tgtEl>
                                          <p:spTgt spid="87"/>
                                        </p:tgtEl>
                                        <p:attrNameLst>
                                          <p:attrName>ppt_h</p:attrName>
                                        </p:attrNameLst>
                                      </p:cBhvr>
                                      <p:tavLst>
                                        <p:tav tm="0">
                                          <p:val>
                                            <p:strVal val="#ppt_h"/>
                                          </p:val>
                                        </p:tav>
                                        <p:tav tm="100000">
                                          <p:val>
                                            <p:strVal val="#ppt_h"/>
                                          </p:val>
                                        </p:tav>
                                      </p:tavLst>
                                    </p:anim>
                                  </p:childTnLst>
                                </p:cTn>
                              </p:par>
                              <p:par>
                                <p:cTn id="135" presetID="19" presetClass="entr" presetSubtype="10" fill="hold" nodeType="withEffect">
                                  <p:stCondLst>
                                    <p:cond delay="0"/>
                                  </p:stCondLst>
                                  <p:childTnLst>
                                    <p:set>
                                      <p:cBhvr>
                                        <p:cTn id="136" dur="1" fill="hold">
                                          <p:stCondLst>
                                            <p:cond delay="0"/>
                                          </p:stCondLst>
                                        </p:cTn>
                                        <p:tgtEl>
                                          <p:spTgt spid="88"/>
                                        </p:tgtEl>
                                        <p:attrNameLst>
                                          <p:attrName>style.visibility</p:attrName>
                                        </p:attrNameLst>
                                      </p:cBhvr>
                                      <p:to>
                                        <p:strVal val="visible"/>
                                      </p:to>
                                    </p:set>
                                    <p:anim calcmode="lin" valueType="num">
                                      <p:cBhvr>
                                        <p:cTn id="137" dur="5000" fill="hold"/>
                                        <p:tgtEl>
                                          <p:spTgt spid="88"/>
                                        </p:tgtEl>
                                        <p:attrNameLst>
                                          <p:attrName>ppt_w</p:attrName>
                                        </p:attrNameLst>
                                      </p:cBhvr>
                                      <p:tavLst>
                                        <p:tav tm="0" fmla="#ppt_w*sin(2.5*pi*$)">
                                          <p:val>
                                            <p:fltVal val="0"/>
                                          </p:val>
                                        </p:tav>
                                        <p:tav tm="100000">
                                          <p:val>
                                            <p:fltVal val="1"/>
                                          </p:val>
                                        </p:tav>
                                      </p:tavLst>
                                    </p:anim>
                                    <p:anim calcmode="lin" valueType="num">
                                      <p:cBhvr>
                                        <p:cTn id="138" dur="5000" fill="hold"/>
                                        <p:tgtEl>
                                          <p:spTgt spid="88"/>
                                        </p:tgtEl>
                                        <p:attrNameLst>
                                          <p:attrName>ppt_h</p:attrName>
                                        </p:attrNameLst>
                                      </p:cBhvr>
                                      <p:tavLst>
                                        <p:tav tm="0">
                                          <p:val>
                                            <p:strVal val="#ppt_h"/>
                                          </p:val>
                                        </p:tav>
                                        <p:tav tm="100000">
                                          <p:val>
                                            <p:strVal val="#ppt_h"/>
                                          </p:val>
                                        </p:tav>
                                      </p:tavLst>
                                    </p:anim>
                                  </p:childTnLst>
                                </p:cTn>
                              </p:par>
                              <p:par>
                                <p:cTn id="139" presetID="19" presetClass="entr" presetSubtype="10" fill="hold" nodeType="withEffect">
                                  <p:stCondLst>
                                    <p:cond delay="0"/>
                                  </p:stCondLst>
                                  <p:childTnLst>
                                    <p:set>
                                      <p:cBhvr>
                                        <p:cTn id="140" dur="1" fill="hold">
                                          <p:stCondLst>
                                            <p:cond delay="0"/>
                                          </p:stCondLst>
                                        </p:cTn>
                                        <p:tgtEl>
                                          <p:spTgt spid="89"/>
                                        </p:tgtEl>
                                        <p:attrNameLst>
                                          <p:attrName>style.visibility</p:attrName>
                                        </p:attrNameLst>
                                      </p:cBhvr>
                                      <p:to>
                                        <p:strVal val="visible"/>
                                      </p:to>
                                    </p:set>
                                    <p:anim calcmode="lin" valueType="num">
                                      <p:cBhvr>
                                        <p:cTn id="141" dur="5000" fill="hold"/>
                                        <p:tgtEl>
                                          <p:spTgt spid="89"/>
                                        </p:tgtEl>
                                        <p:attrNameLst>
                                          <p:attrName>ppt_w</p:attrName>
                                        </p:attrNameLst>
                                      </p:cBhvr>
                                      <p:tavLst>
                                        <p:tav tm="0" fmla="#ppt_w*sin(2.5*pi*$)">
                                          <p:val>
                                            <p:fltVal val="0"/>
                                          </p:val>
                                        </p:tav>
                                        <p:tav tm="100000">
                                          <p:val>
                                            <p:fltVal val="1"/>
                                          </p:val>
                                        </p:tav>
                                      </p:tavLst>
                                    </p:anim>
                                    <p:anim calcmode="lin" valueType="num">
                                      <p:cBhvr>
                                        <p:cTn id="142" dur="5000" fill="hold"/>
                                        <p:tgtEl>
                                          <p:spTgt spid="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927409" y="529389"/>
            <a:ext cx="2197332"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Future Work</a:t>
            </a:r>
          </a:p>
        </p:txBody>
      </p:sp>
      <p:sp>
        <p:nvSpPr>
          <p:cNvPr id="14" name="Rectangle 3"/>
          <p:cNvSpPr txBox="1">
            <a:spLocks noChangeArrowheads="1"/>
          </p:cNvSpPr>
          <p:nvPr/>
        </p:nvSpPr>
        <p:spPr>
          <a:xfrm>
            <a:off x="457200" y="1043039"/>
            <a:ext cx="8233636" cy="4881514"/>
          </a:xfrm>
          <a:prstGeom prst="rect">
            <a:avLst/>
          </a:prstGeom>
        </p:spPr>
        <p:txBody>
          <a:bodyPr>
            <a:normAutofit/>
          </a:bodyPr>
          <a:lstStyle/>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cs typeface="+mn-cs"/>
              </a:rPr>
              <a:t>Alternatives to ADP to solve infinite horizon stochastic problem can be explored. </a:t>
            </a:r>
          </a:p>
          <a:p>
            <a:pPr marL="457200" indent="-4572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cs typeface="+mn-cs"/>
            </a:endParaRP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cs typeface="+mn-cs"/>
              </a:rPr>
              <a:t>Instead of MARS, other statistical models that best approximates the outputs can be investigated. </a:t>
            </a:r>
          </a:p>
          <a:p>
            <a:pPr marL="457200" indent="-4572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cs typeface="+mn-cs"/>
            </a:endParaRP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cs typeface="+mn-cs"/>
              </a:rPr>
              <a:t>Alternative design of experiment methods as compared to LHS can also be employed and tested. </a:t>
            </a:r>
          </a:p>
          <a:p>
            <a:pPr marL="457200" indent="-4572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cs typeface="+mn-cs"/>
            </a:endParaRP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cs typeface="+mn-cs"/>
              </a:rPr>
              <a:t>Work on smart city application.</a:t>
            </a:r>
          </a:p>
          <a:p>
            <a:pPr marL="457200" indent="-4572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457200" y="1052609"/>
            <a:ext cx="73739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pic>
        <p:nvPicPr>
          <p:cNvPr id="6" name="Picture 3" descr="C:\Users\SRL2\AppData\Local\Microsoft\Windows\Temporary Internet Files\Content.IE5\ZPFX1K8L\MC9004344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2937" y="4038600"/>
            <a:ext cx="1676400" cy="188595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FB6A1050-F2DB-413B-8C86-0FF59D355EA1}" type="slidenum">
              <a:rPr lang="en-US" sz="1700" baseline="0" smtClean="0">
                <a:solidFill>
                  <a:srgbClr val="0000CC"/>
                </a:solidFill>
                <a:latin typeface="Times New Roman" pitchFamily="18" charset="0"/>
              </a:rPr>
              <a:t>50</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268546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wipe(down)">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circle(in)">
                                      <p:cBhvr>
                                        <p:cTn id="19" dur="2000"/>
                                        <p:tgtEl>
                                          <p:spTgt spid="1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14">
                                            <p:txEl>
                                              <p:pRg st="4" end="4"/>
                                            </p:txEl>
                                          </p:spTgt>
                                        </p:tgtEl>
                                        <p:attrNameLst>
                                          <p:attrName>style.visibility</p:attrName>
                                        </p:attrNameLst>
                                      </p:cBhvr>
                                      <p:to>
                                        <p:strVal val="visible"/>
                                      </p:to>
                                    </p:set>
                                    <p:animEffect transition="in" filter="fade">
                                      <p:cBhvr>
                                        <p:cTn id="24" dur="1000"/>
                                        <p:tgtEl>
                                          <p:spTgt spid="14">
                                            <p:txEl>
                                              <p:pRg st="4" end="4"/>
                                            </p:txEl>
                                          </p:spTgt>
                                        </p:tgtEl>
                                      </p:cBhvr>
                                    </p:animEffect>
                                    <p:anim calcmode="lin" valueType="num">
                                      <p:cBhvr>
                                        <p:cTn id="25"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Effect transition="in" filter="fade">
                                      <p:cBhvr>
                                        <p:cTn id="31" dur="1000"/>
                                        <p:tgtEl>
                                          <p:spTgt spid="14">
                                            <p:txEl>
                                              <p:pRg st="6" end="6"/>
                                            </p:txEl>
                                          </p:spTgt>
                                        </p:tgtEl>
                                      </p:cBhvr>
                                    </p:animEffect>
                                    <p:anim calcmode="lin" valueType="num">
                                      <p:cBhvr>
                                        <p:cTn id="32"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516690" y="529389"/>
            <a:ext cx="3018776"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Acknowledgement</a:t>
            </a:r>
          </a:p>
        </p:txBody>
      </p:sp>
      <p:sp>
        <p:nvSpPr>
          <p:cNvPr id="14" name="Rectangle 3"/>
          <p:cNvSpPr txBox="1">
            <a:spLocks noChangeArrowheads="1"/>
          </p:cNvSpPr>
          <p:nvPr/>
        </p:nvSpPr>
        <p:spPr>
          <a:xfrm>
            <a:off x="457200" y="1043039"/>
            <a:ext cx="8233636" cy="4881514"/>
          </a:xfrm>
          <a:prstGeom prst="rect">
            <a:avLst/>
          </a:prstGeom>
        </p:spPr>
        <p:txBody>
          <a:bodyPr>
            <a:normAutofit/>
          </a:bodyPr>
          <a:lstStyle/>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baseline="0" dirty="0" err="1">
                <a:solidFill>
                  <a:schemeClr val="tx1"/>
                </a:solidFill>
                <a:latin typeface="Times New Roman" pitchFamily="18" charset="0"/>
                <a:cs typeface="+mn-cs"/>
              </a:rPr>
              <a:t>COSMOSians</a:t>
            </a:r>
            <a:r>
              <a:rPr lang="en-US" baseline="0" dirty="0">
                <a:solidFill>
                  <a:schemeClr val="tx1"/>
                </a:solidFill>
                <a:latin typeface="Times New Roman" pitchFamily="18" charset="0"/>
                <a:cs typeface="+mn-cs"/>
              </a:rPr>
              <a:t> (Ying, </a:t>
            </a:r>
            <a:r>
              <a:rPr lang="en-US" baseline="0" dirty="0" err="1">
                <a:solidFill>
                  <a:schemeClr val="tx1"/>
                </a:solidFill>
                <a:latin typeface="Times New Roman" pitchFamily="18" charset="0"/>
              </a:rPr>
              <a:t>Raghavendra</a:t>
            </a:r>
            <a:r>
              <a:rPr lang="en-US" baseline="0" dirty="0">
                <a:solidFill>
                  <a:schemeClr val="tx1"/>
                </a:solidFill>
                <a:latin typeface="Times New Roman" pitchFamily="18" charset="0"/>
              </a:rPr>
              <a:t>, </a:t>
            </a:r>
            <a:r>
              <a:rPr lang="en-US" baseline="0" dirty="0" err="1">
                <a:solidFill>
                  <a:schemeClr val="tx1"/>
                </a:solidFill>
                <a:latin typeface="Times New Roman" pitchFamily="18" charset="0"/>
                <a:cs typeface="+mn-cs"/>
              </a:rPr>
              <a:t>Mewan</a:t>
            </a:r>
            <a:r>
              <a:rPr lang="en-US" baseline="0" dirty="0">
                <a:solidFill>
                  <a:schemeClr val="tx1"/>
                </a:solidFill>
                <a:latin typeface="Times New Roman" pitchFamily="18" charset="0"/>
                <a:cs typeface="+mn-cs"/>
              </a:rPr>
              <a:t>, Aditya, </a:t>
            </a:r>
            <a:r>
              <a:rPr lang="en-US" baseline="0" dirty="0">
                <a:solidFill>
                  <a:schemeClr val="tx1"/>
                </a:solidFill>
                <a:latin typeface="Times New Roman" pitchFamily="18" charset="0"/>
              </a:rPr>
              <a:t>Feng, </a:t>
            </a:r>
            <a:r>
              <a:rPr lang="en-US" baseline="0" dirty="0" err="1">
                <a:solidFill>
                  <a:schemeClr val="tx1"/>
                </a:solidFill>
                <a:latin typeface="Times New Roman" pitchFamily="18" charset="0"/>
                <a:cs typeface="+mn-cs"/>
              </a:rPr>
              <a:t>Nilabh</a:t>
            </a:r>
            <a:r>
              <a:rPr lang="en-US" baseline="0" dirty="0">
                <a:solidFill>
                  <a:schemeClr val="tx1"/>
                </a:solidFill>
                <a:latin typeface="Times New Roman" pitchFamily="18" charset="0"/>
                <a:cs typeface="+mn-cs"/>
              </a:rPr>
              <a:t>, </a:t>
            </a:r>
            <a:r>
              <a:rPr lang="en-US" baseline="0" dirty="0" err="1">
                <a:solidFill>
                  <a:schemeClr val="tx1"/>
                </a:solidFill>
                <a:latin typeface="Times New Roman" pitchFamily="18" charset="0"/>
                <a:cs typeface="+mn-cs"/>
              </a:rPr>
              <a:t>Shirish</a:t>
            </a:r>
            <a:r>
              <a:rPr lang="en-US" baseline="0" dirty="0">
                <a:solidFill>
                  <a:schemeClr val="tx1"/>
                </a:solidFill>
                <a:latin typeface="Times New Roman" pitchFamily="18" charset="0"/>
                <a:cs typeface="+mn-cs"/>
              </a:rPr>
              <a:t>, </a:t>
            </a:r>
            <a:r>
              <a:rPr lang="en-US" baseline="0" dirty="0" err="1">
                <a:solidFill>
                  <a:schemeClr val="tx1"/>
                </a:solidFill>
                <a:latin typeface="Times New Roman" pitchFamily="18" charset="0"/>
                <a:cs typeface="+mn-cs"/>
              </a:rPr>
              <a:t>Amith</a:t>
            </a:r>
            <a:r>
              <a:rPr lang="en-US" baseline="0" dirty="0">
                <a:solidFill>
                  <a:schemeClr val="tx1"/>
                </a:solidFill>
                <a:latin typeface="Times New Roman" pitchFamily="18" charset="0"/>
                <a:cs typeface="+mn-cs"/>
              </a:rPr>
              <a:t>, </a:t>
            </a:r>
            <a:r>
              <a:rPr lang="en-US" baseline="0" dirty="0" err="1">
                <a:solidFill>
                  <a:schemeClr val="tx1"/>
                </a:solidFill>
                <a:latin typeface="Times New Roman" pitchFamily="18" charset="0"/>
                <a:cs typeface="+mn-cs"/>
              </a:rPr>
              <a:t>Gazi</a:t>
            </a:r>
            <a:r>
              <a:rPr lang="en-US" baseline="0" dirty="0">
                <a:solidFill>
                  <a:schemeClr val="tx1"/>
                </a:solidFill>
                <a:latin typeface="Times New Roman" pitchFamily="18" charset="0"/>
                <a:cs typeface="+mn-cs"/>
              </a:rPr>
              <a:t>, Khan, </a:t>
            </a:r>
            <a:r>
              <a:rPr lang="en-US" baseline="0" dirty="0" err="1">
                <a:solidFill>
                  <a:schemeClr val="tx1"/>
                </a:solidFill>
                <a:latin typeface="Times New Roman" pitchFamily="18" charset="0"/>
                <a:cs typeface="+mn-cs"/>
              </a:rPr>
              <a:t>Rahil</a:t>
            </a:r>
            <a:r>
              <a:rPr lang="en-US" baseline="0" dirty="0">
                <a:solidFill>
                  <a:schemeClr val="tx1"/>
                </a:solidFill>
                <a:latin typeface="Times New Roman" pitchFamily="18" charset="0"/>
                <a:cs typeface="+mn-cs"/>
              </a:rPr>
              <a:t>, Zahra, Hadis, </a:t>
            </a:r>
            <a:r>
              <a:rPr lang="en-US" baseline="0" dirty="0" err="1">
                <a:solidFill>
                  <a:schemeClr val="tx1"/>
                </a:solidFill>
                <a:latin typeface="Times New Roman" pitchFamily="18" charset="0"/>
                <a:cs typeface="+mn-cs"/>
              </a:rPr>
              <a:t>Ashkan</a:t>
            </a:r>
            <a:r>
              <a:rPr lang="en-US" baseline="0" dirty="0">
                <a:solidFill>
                  <a:schemeClr val="tx1"/>
                </a:solidFill>
                <a:latin typeface="Times New Roman" pitchFamily="18" charset="0"/>
                <a:cs typeface="+mn-cs"/>
              </a:rPr>
              <a:t>)</a:t>
            </a:r>
          </a:p>
          <a:p>
            <a:pPr marL="457200" indent="-4572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cs typeface="+mn-cs"/>
            </a:endParaRP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cs typeface="+mn-cs"/>
              </a:rPr>
              <a:t>Graduate Advisor: Dr. Sheik </a:t>
            </a:r>
            <a:r>
              <a:rPr lang="en-US" baseline="0" dirty="0" err="1">
                <a:solidFill>
                  <a:schemeClr val="tx1"/>
                </a:solidFill>
                <a:latin typeface="Times New Roman" pitchFamily="18" charset="0"/>
                <a:cs typeface="+mn-cs"/>
              </a:rPr>
              <a:t>Imrhan</a:t>
            </a:r>
            <a:endParaRPr lang="en-US" baseline="0" dirty="0">
              <a:solidFill>
                <a:schemeClr val="tx1"/>
              </a:solidFill>
              <a:latin typeface="Times New Roman" pitchFamily="18" charset="0"/>
              <a:cs typeface="+mn-cs"/>
            </a:endParaRPr>
          </a:p>
          <a:p>
            <a:pPr marL="457200" indent="-4572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cs typeface="+mn-cs"/>
            </a:endParaRP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rPr>
              <a:t>Committee: Dr. John Priest, Dr. Wei-Jen Lee, Dr. </a:t>
            </a:r>
            <a:r>
              <a:rPr lang="en-US" baseline="0" dirty="0" err="1">
                <a:solidFill>
                  <a:schemeClr val="tx1"/>
                </a:solidFill>
                <a:latin typeface="Times New Roman" pitchFamily="18" charset="0"/>
              </a:rPr>
              <a:t>Aera</a:t>
            </a:r>
            <a:r>
              <a:rPr lang="en-US" baseline="0" dirty="0">
                <a:solidFill>
                  <a:schemeClr val="tx1"/>
                </a:solidFill>
                <a:latin typeface="Times New Roman" pitchFamily="18" charset="0"/>
              </a:rPr>
              <a:t> </a:t>
            </a:r>
            <a:r>
              <a:rPr lang="en-US" baseline="0" dirty="0" err="1">
                <a:solidFill>
                  <a:schemeClr val="tx1"/>
                </a:solidFill>
                <a:latin typeface="Times New Roman" pitchFamily="18" charset="0"/>
              </a:rPr>
              <a:t>LeBoulluec</a:t>
            </a:r>
            <a:endParaRPr lang="en-US" baseline="0" dirty="0">
              <a:solidFill>
                <a:schemeClr val="tx1"/>
              </a:solidFill>
              <a:latin typeface="Times New Roman" pitchFamily="18" charset="0"/>
            </a:endParaRPr>
          </a:p>
          <a:p>
            <a:pPr marL="457200" indent="-4572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cs typeface="+mn-cs"/>
            </a:endParaRP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rPr>
              <a:t>Supervising Professors: Dr. Jay Rosenberger, Dr. Victoria Chen</a:t>
            </a:r>
          </a:p>
          <a:p>
            <a:pPr marL="457200" indent="-4572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457200" y="1052609"/>
            <a:ext cx="73739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7"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FB6A1050-F2DB-413B-8C86-0FF59D355EA1}" type="slidenum">
              <a:rPr lang="en-US" sz="1700" baseline="0" smtClean="0">
                <a:solidFill>
                  <a:srgbClr val="0000CC"/>
                </a:solidFill>
                <a:latin typeface="Times New Roman" pitchFamily="18" charset="0"/>
              </a:rPr>
              <a:t>51</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422534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barn(inVertical)">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barn(inVertical)">
                                      <p:cBhvr>
                                        <p:cTn id="17" dur="500"/>
                                        <p:tgtEl>
                                          <p:spTgt spid="1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xEl>
                                              <p:pRg st="6" end="6"/>
                                            </p:txEl>
                                          </p:spTgt>
                                        </p:tgtEl>
                                        <p:attrNameLst>
                                          <p:attrName>style.visibility</p:attrName>
                                        </p:attrNameLst>
                                      </p:cBhvr>
                                      <p:to>
                                        <p:strVal val="visible"/>
                                      </p:to>
                                    </p:set>
                                    <p:animEffect transition="in" filter="barn(inVertical)">
                                      <p:cBhvr>
                                        <p:cTn id="22"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429000" y="152400"/>
            <a:ext cx="1850122"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References</a:t>
            </a: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sp>
        <p:nvSpPr>
          <p:cNvPr id="6" name="Content Placeholder 7"/>
          <p:cNvSpPr txBox="1">
            <a:spLocks/>
          </p:cNvSpPr>
          <p:nvPr/>
        </p:nvSpPr>
        <p:spPr>
          <a:xfrm>
            <a:off x="277361" y="755797"/>
            <a:ext cx="8153400" cy="5791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0" indent="-342900">
              <a:buSzPct val="70000"/>
              <a:buFont typeface="+mj-lt"/>
              <a:buAutoNum type="arabicPeriod"/>
            </a:pPr>
            <a:r>
              <a:rPr lang="en-US" sz="1800" dirty="0"/>
              <a:t>"Solar." </a:t>
            </a:r>
            <a:r>
              <a:rPr lang="en-US" sz="1800" i="1" dirty="0" err="1"/>
              <a:t>Pinterest</a:t>
            </a:r>
            <a:r>
              <a:rPr lang="en-US" sz="1800" dirty="0"/>
              <a:t>. </a:t>
            </a:r>
            <a:r>
              <a:rPr lang="en-US" sz="1800" dirty="0" err="1"/>
              <a:t>N.p</a:t>
            </a:r>
            <a:r>
              <a:rPr lang="en-US" sz="1800" dirty="0"/>
              <a:t>., </a:t>
            </a:r>
            <a:r>
              <a:rPr lang="en-US" sz="1800" dirty="0" err="1"/>
              <a:t>n.d.</a:t>
            </a:r>
            <a:r>
              <a:rPr lang="en-US" sz="1800" dirty="0"/>
              <a:t> Web. 02 May 2017. [Online]. Available: https://www.pinterest.com/berat3854/solar/</a:t>
            </a:r>
          </a:p>
          <a:p>
            <a:pPr marL="342900" lvl="0" indent="-342900">
              <a:buSzPct val="70000"/>
              <a:buFont typeface="+mj-lt"/>
              <a:buAutoNum type="arabicPeriod"/>
            </a:pPr>
            <a:r>
              <a:rPr lang="en-US" sz="1800" dirty="0"/>
              <a:t>Chen, V. C. P., </a:t>
            </a:r>
            <a:r>
              <a:rPr lang="en-US" sz="1800" dirty="0" err="1"/>
              <a:t>Ruppert</a:t>
            </a:r>
            <a:r>
              <a:rPr lang="en-US" sz="1800" dirty="0"/>
              <a:t>, D., Shoemaker, C. A. Applying experimental design and regression splines to high-dimensional continuous-state stochastic dynamic programming. Operations Research, 47(1): 38-53, 1999.</a:t>
            </a:r>
          </a:p>
          <a:p>
            <a:pPr marL="342900" lvl="0" indent="-342900">
              <a:buSzPct val="70000"/>
              <a:buFont typeface="+mj-lt"/>
              <a:buAutoNum type="arabicPeriod"/>
            </a:pPr>
            <a:r>
              <a:rPr lang="en-US" sz="1800" dirty="0"/>
              <a:t>Chen, V. C., </a:t>
            </a:r>
            <a:r>
              <a:rPr lang="en-US" sz="1800" dirty="0" err="1"/>
              <a:t>Tsui</a:t>
            </a:r>
            <a:r>
              <a:rPr lang="en-US" sz="1800" dirty="0"/>
              <a:t>, K. L., Barton, R. R., &amp; </a:t>
            </a:r>
            <a:r>
              <a:rPr lang="en-US" sz="1800" dirty="0" err="1"/>
              <a:t>Meckesheimer</a:t>
            </a:r>
            <a:r>
              <a:rPr lang="en-US" sz="1800" dirty="0"/>
              <a:t>, M. (2006). A review on design, modeling and applications of computer experiments. IIE transactions, 38(4), 273-291.</a:t>
            </a:r>
          </a:p>
          <a:p>
            <a:pPr marL="342900" lvl="0" indent="-342900">
              <a:buSzPct val="70000"/>
              <a:buFont typeface="+mj-lt"/>
              <a:buAutoNum type="arabicPeriod"/>
            </a:pPr>
            <a:r>
              <a:rPr lang="en-US" sz="1800" dirty="0"/>
              <a:t>Chen, Y., Liu, F., </a:t>
            </a:r>
            <a:r>
              <a:rPr lang="en-US" sz="1800" dirty="0" err="1"/>
              <a:t>Kulvanitchaiyanunt</a:t>
            </a:r>
            <a:r>
              <a:rPr lang="en-US" sz="1800" dirty="0"/>
              <a:t>, A., Chen, V. C. P., Rosenberger, J., Wang, S. (2017). Infinite Horizon Approximate Dynamic Programming Using Computer Experiments. COSMOS 17-02, University of Texas at Arlington.</a:t>
            </a:r>
          </a:p>
          <a:p>
            <a:pPr marL="342900" lvl="0" indent="-342900">
              <a:buSzPct val="70000"/>
              <a:buFont typeface="+mj-lt"/>
              <a:buAutoNum type="arabicPeriod"/>
            </a:pPr>
            <a:r>
              <a:rPr lang="en-US" sz="1800" dirty="0"/>
              <a:t>Friedman, J. H. (1991). Multivariate adaptive regression splines. The annals of statistics, 1-67.</a:t>
            </a:r>
          </a:p>
          <a:p>
            <a:pPr marL="342900" lvl="0" indent="-342900">
              <a:buSzPct val="70000"/>
              <a:buFont typeface="+mj-lt"/>
              <a:buAutoNum type="arabicPeriod"/>
            </a:pPr>
            <a:r>
              <a:rPr lang="en-US" sz="1800" dirty="0" err="1"/>
              <a:t>Guo</a:t>
            </a:r>
            <a:r>
              <a:rPr lang="en-US" sz="1800" dirty="0"/>
              <a:t>, Y., </a:t>
            </a:r>
            <a:r>
              <a:rPr lang="en-US" sz="1800" dirty="0" err="1"/>
              <a:t>Xiong</a:t>
            </a:r>
            <a:r>
              <a:rPr lang="en-US" sz="1800" dirty="0"/>
              <a:t>, J., Xu, S., &amp; Su, W. (2016). Two-stage economic operation of </a:t>
            </a:r>
            <a:r>
              <a:rPr lang="en-US" sz="1800" dirty="0" err="1"/>
              <a:t>microgrid</a:t>
            </a:r>
            <a:r>
              <a:rPr lang="en-US" sz="1800" dirty="0"/>
              <a:t>-like electric vehicle parking deck. IEEE Transactions on Smart Grid, 7(3), 1703-1712.</a:t>
            </a:r>
          </a:p>
          <a:p>
            <a:pPr marL="342900" lvl="0" indent="-342900">
              <a:buSzPct val="70000"/>
              <a:buFont typeface="+mj-lt"/>
              <a:buAutoNum type="arabicPeriod"/>
            </a:pPr>
            <a:r>
              <a:rPr lang="en-US" sz="1800" dirty="0" err="1"/>
              <a:t>Kulvanitchaiyanunt</a:t>
            </a:r>
            <a:r>
              <a:rPr lang="en-US" sz="1800" dirty="0"/>
              <a:t>, A., Chen, V. C., Rosenberger, J., </a:t>
            </a:r>
            <a:r>
              <a:rPr lang="en-US" sz="1800" dirty="0" err="1"/>
              <a:t>Sarikprueck</a:t>
            </a:r>
            <a:r>
              <a:rPr lang="en-US" sz="1800" dirty="0"/>
              <a:t>, P., &amp; Lee, W. J. (2015, October). A linear program for system level control of regional PHEV charging stations. In Industry Applications Society Annual Meeting, 2015 IEEE (pp. 1-8). IEEE.</a:t>
            </a:r>
          </a:p>
          <a:p>
            <a:pPr marL="342900" lvl="0" indent="-342900">
              <a:buSzPct val="70000"/>
              <a:buFont typeface="+mj-lt"/>
              <a:buAutoNum type="arabicPeriod"/>
            </a:pPr>
            <a:r>
              <a:rPr lang="en-US" sz="1800" dirty="0" err="1"/>
              <a:t>Lulli</a:t>
            </a:r>
            <a:r>
              <a:rPr lang="en-US" sz="1800" dirty="0"/>
              <a:t>, G., &amp; Sen, S. (2004). A branch-and-price algorithm for multistage stochastic integer programming with application to stochastic batch-sizing problems. Management Science, 50(6), 786-796.</a:t>
            </a:r>
          </a:p>
          <a:p>
            <a:pPr marL="342900" lvl="0" indent="-342900">
              <a:buSzPct val="70000"/>
              <a:buFont typeface="+mj-lt"/>
              <a:buAutoNum type="arabicPeriod"/>
            </a:pPr>
            <a:r>
              <a:rPr lang="en-US" sz="1800" dirty="0"/>
              <a:t>Pan, F., Bent, R., </a:t>
            </a:r>
            <a:r>
              <a:rPr lang="en-US" sz="1800" dirty="0" err="1"/>
              <a:t>Berscheid</a:t>
            </a:r>
            <a:r>
              <a:rPr lang="en-US" sz="1800" dirty="0"/>
              <a:t>, A., &amp; </a:t>
            </a:r>
            <a:r>
              <a:rPr lang="en-US" sz="1800" dirty="0" err="1"/>
              <a:t>Izraelevitz</a:t>
            </a:r>
            <a:r>
              <a:rPr lang="en-US" sz="1800" dirty="0"/>
              <a:t>, D. (2010, October). Locating PHEV exchange stations in V2G. In Smart Grid Communications (</a:t>
            </a:r>
            <a:r>
              <a:rPr lang="en-US" sz="1800" dirty="0" err="1"/>
              <a:t>SmartGridComm</a:t>
            </a:r>
            <a:r>
              <a:rPr lang="en-US" sz="1800" dirty="0"/>
              <a:t>), 2010 First IEEE International Conference on (pp. 173-178). IEEE.</a:t>
            </a:r>
          </a:p>
          <a:p>
            <a:pPr marL="342900" lvl="0" indent="-342900">
              <a:buSzPct val="70000"/>
              <a:buFont typeface="+mj-lt"/>
              <a:buAutoNum type="arabicPeriod"/>
            </a:pPr>
            <a:r>
              <a:rPr lang="en-US" sz="1800" dirty="0" err="1"/>
              <a:t>Pilla</a:t>
            </a:r>
            <a:r>
              <a:rPr lang="en-US" sz="1800" dirty="0"/>
              <a:t>, V. L., Rosenberger, J. M., Chen, V. C., &amp; Smith, B. (2008). A statistical computer experiments approach to airline fleet assignment. IIE transactions, 40(5), 524-537.</a:t>
            </a:r>
          </a:p>
          <a:p>
            <a:pPr marL="342900" lvl="0" indent="-342900">
              <a:buSzPct val="70000"/>
              <a:buFont typeface="+mj-lt"/>
              <a:buAutoNum type="arabicPeriod"/>
            </a:pPr>
            <a:r>
              <a:rPr lang="en-US" sz="1800" dirty="0"/>
              <a:t>Powell, W. B. (2011). Approximating value functions. Approximate Dynamic Programming: Solving the Curses of Dimensionality, 225-269.</a:t>
            </a:r>
          </a:p>
          <a:p>
            <a:pPr marL="342900" lvl="0" indent="-342900">
              <a:buSzPct val="70000"/>
              <a:buFont typeface="+mj-lt"/>
              <a:buAutoNum type="arabicPeriod"/>
            </a:pPr>
            <a:r>
              <a:rPr lang="en-US" sz="1800" dirty="0"/>
              <a:t>Sacks, J., Welch, W. J., Mitchell, T. J., &amp; Wynn, H. P. (1989). Design and analysis of computer experiments. Statistical science, 409-423.</a:t>
            </a:r>
          </a:p>
          <a:p>
            <a:pPr marL="342900" lvl="0" indent="-342900">
              <a:buSzPct val="70000"/>
              <a:buFont typeface="+mj-lt"/>
              <a:buAutoNum type="arabicPeriod"/>
            </a:pPr>
            <a:endParaRPr lang="en-US" sz="1200" dirty="0"/>
          </a:p>
          <a:p>
            <a:pPr marL="342900" lvl="0" indent="-342900">
              <a:buSzPct val="70000"/>
              <a:buFont typeface="+mj-lt"/>
              <a:buAutoNum type="arabicPeriod"/>
            </a:pPr>
            <a:endParaRPr lang="en-US" sz="1200" dirty="0"/>
          </a:p>
        </p:txBody>
      </p:sp>
      <p:sp>
        <p:nvSpPr>
          <p:cNvPr id="7"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9BE738F8-1081-41D0-B1FB-D8427BBB39F5}" type="slidenum">
              <a:rPr lang="en-US" sz="1700" baseline="0" smtClean="0">
                <a:solidFill>
                  <a:srgbClr val="0000CC"/>
                </a:solidFill>
                <a:latin typeface="Times New Roman" pitchFamily="18" charset="0"/>
              </a:rPr>
              <a:t>52</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26349136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953422" y="529389"/>
            <a:ext cx="4145302" cy="830997"/>
          </a:xfrm>
          <a:prstGeom prst="rect">
            <a:avLst/>
          </a:prstGeom>
          <a:noFill/>
          <a:ln w="9525">
            <a:noFill/>
            <a:miter lim="800000"/>
            <a:headEnd/>
            <a:tailEnd/>
          </a:ln>
        </p:spPr>
        <p:txBody>
          <a:bodyPr wrap="none">
            <a:spAutoFit/>
          </a:bodyPr>
          <a:lstStyle/>
          <a:p>
            <a:pPr algn="ctr" defTabSz="865188" eaLnBrk="0" hangingPunct="0"/>
            <a:r>
              <a:rPr lang="en-US" sz="4800" b="1" baseline="0" dirty="0">
                <a:solidFill>
                  <a:srgbClr val="333399"/>
                </a:solidFill>
                <a:latin typeface="Times New Roman" pitchFamily="18" charset="0"/>
              </a:rPr>
              <a:t>THANK YOU!</a:t>
            </a: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152400" y="1371600"/>
            <a:ext cx="73739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pic>
        <p:nvPicPr>
          <p:cNvPr id="6" name="Picture 2" descr="http://civilwartalk.com/attachments/question-mark-jpg.823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1467944"/>
            <a:ext cx="3637456" cy="36374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938561" y="5105400"/>
            <a:ext cx="5452839" cy="707886"/>
          </a:xfrm>
          <a:prstGeom prst="rect">
            <a:avLst/>
          </a:prstGeom>
          <a:noFill/>
        </p:spPr>
        <p:txBody>
          <a:bodyPr wrap="none" rtlCol="0">
            <a:spAutoFit/>
          </a:bodyPr>
          <a:lstStyle/>
          <a:p>
            <a:pPr fontAlgn="auto">
              <a:spcBef>
                <a:spcPts val="0"/>
              </a:spcBef>
              <a:spcAft>
                <a:spcPts val="0"/>
              </a:spcAft>
            </a:pPr>
            <a:r>
              <a:rPr lang="en-US" sz="4000" baseline="0" dirty="0">
                <a:solidFill>
                  <a:prstClr val="black"/>
                </a:solidFill>
                <a:latin typeface="Times New Roman" panose="02020603050405020304" pitchFamily="18" charset="0"/>
                <a:cs typeface="Times New Roman" panose="02020603050405020304" pitchFamily="18" charset="0"/>
              </a:rPr>
              <a:t>Questions or Comments?</a:t>
            </a:r>
          </a:p>
        </p:txBody>
      </p:sp>
      <p:sp>
        <p:nvSpPr>
          <p:cNvPr id="7"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5AEBCA91-0217-4788-8FE7-3E066B0764E9}" type="slidenum">
              <a:rPr lang="en-US" sz="1700" baseline="0" smtClean="0">
                <a:solidFill>
                  <a:srgbClr val="0000CC"/>
                </a:solidFill>
                <a:latin typeface="Times New Roman" pitchFamily="18" charset="0"/>
              </a:rPr>
              <a:t>53</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40506577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819400" y="2590800"/>
            <a:ext cx="3898824" cy="830997"/>
          </a:xfrm>
          <a:prstGeom prst="rect">
            <a:avLst/>
          </a:prstGeom>
          <a:noFill/>
          <a:ln w="9525">
            <a:noFill/>
            <a:miter lim="800000"/>
            <a:headEnd/>
            <a:tailEnd/>
          </a:ln>
        </p:spPr>
        <p:txBody>
          <a:bodyPr wrap="none">
            <a:spAutoFit/>
          </a:bodyPr>
          <a:lstStyle/>
          <a:p>
            <a:pPr algn="ctr" defTabSz="865188" eaLnBrk="0" hangingPunct="0"/>
            <a:r>
              <a:rPr lang="en-US" sz="4800" b="1" baseline="0" dirty="0">
                <a:solidFill>
                  <a:srgbClr val="333399"/>
                </a:solidFill>
                <a:latin typeface="Times New Roman" pitchFamily="18" charset="0"/>
              </a:rPr>
              <a:t>Backup Slides</a:t>
            </a: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sp>
        <p:nvSpPr>
          <p:cNvPr id="7"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6012F788-C941-4D59-8965-6FD29DA20860}" type="slidenum">
              <a:rPr lang="en-US" sz="1700" baseline="0" smtClean="0">
                <a:solidFill>
                  <a:srgbClr val="0000CC"/>
                </a:solidFill>
                <a:latin typeface="Times New Roman" pitchFamily="18" charset="0"/>
              </a:rPr>
              <a:t>54</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511470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nvSpPr>
        <p:spPr bwMode="auto">
          <a:xfrm>
            <a:off x="8661400" y="6429375"/>
            <a:ext cx="508000" cy="428625"/>
          </a:xfrm>
          <a:prstGeom prst="rect">
            <a:avLst/>
          </a:prstGeom>
          <a:noFill/>
          <a:ln w="9525">
            <a:noFill/>
            <a:miter lim="800000"/>
            <a:headEnd/>
            <a:tailEnd/>
          </a:ln>
        </p:spPr>
        <p:txBody>
          <a:bodyPr lIns="86493" tIns="43247" rIns="86493" bIns="43247"/>
          <a:lstStyle/>
          <a:p>
            <a:pPr algn="r" defTabSz="865188" eaLnBrk="0" hangingPunct="0"/>
            <a:fld id="{497AAAC5-C7D9-4163-A81B-4A9D23BA0F02}" type="slidenum">
              <a:rPr lang="en-US" sz="1700" baseline="0" smtClean="0">
                <a:solidFill>
                  <a:srgbClr val="0000CC"/>
                </a:solidFill>
                <a:latin typeface="Times New Roman" pitchFamily="18" charset="0"/>
              </a:rPr>
              <a:t>55</a:t>
            </a:fld>
            <a:endParaRPr lang="en-US" sz="1700" baseline="0" dirty="0">
              <a:solidFill>
                <a:srgbClr val="0000CC"/>
              </a:solidFill>
              <a:latin typeface="Times New Roman" pitchFamily="18" charset="0"/>
            </a:endParaRPr>
          </a:p>
        </p:txBody>
      </p:sp>
      <p:sp>
        <p:nvSpPr>
          <p:cNvPr id="21507" name="Rectangle 2"/>
          <p:cNvSpPr>
            <a:spLocks noChangeArrowheads="1"/>
          </p:cNvSpPr>
          <p:nvPr/>
        </p:nvSpPr>
        <p:spPr bwMode="auto">
          <a:xfrm>
            <a:off x="1219200" y="472425"/>
            <a:ext cx="6535737" cy="558800"/>
          </a:xfrm>
          <a:prstGeom prst="rect">
            <a:avLst/>
          </a:prstGeom>
          <a:noFill/>
          <a:ln w="12700">
            <a:noFill/>
            <a:miter lim="800000"/>
            <a:headEnd/>
            <a:tailEnd/>
          </a:ln>
        </p:spPr>
        <p:txBody>
          <a:bodyPr lIns="85593" tIns="42045" rIns="85593" bIns="42045" anchor="ctr"/>
          <a:lstStyle/>
          <a:p>
            <a:pPr algn="ctr" defTabSz="865188" eaLnBrk="0" hangingPunct="0"/>
            <a:r>
              <a:rPr lang="en-US" sz="3200" b="1" baseline="0" dirty="0">
                <a:solidFill>
                  <a:srgbClr val="333399"/>
                </a:solidFill>
                <a:latin typeface="Times New Roman" pitchFamily="18" charset="0"/>
              </a:rPr>
              <a:t>Introduction</a:t>
            </a:r>
          </a:p>
        </p:txBody>
      </p:sp>
      <p:sp>
        <p:nvSpPr>
          <p:cNvPr id="4100" name="Rectangle 3"/>
          <p:cNvSpPr>
            <a:spLocks noGrp="1" noChangeArrowheads="1"/>
          </p:cNvSpPr>
          <p:nvPr>
            <p:ph type="body" idx="4294967295"/>
          </p:nvPr>
        </p:nvSpPr>
        <p:spPr>
          <a:xfrm>
            <a:off x="0" y="1158875"/>
            <a:ext cx="8382000" cy="4787900"/>
          </a:xfrm>
        </p:spPr>
        <p:txBody>
          <a:bodyPr>
            <a:normAutofit/>
          </a:bodyPr>
          <a:lstStyle/>
          <a:p>
            <a:pPr marL="342900" indent="-342900">
              <a:lnSpc>
                <a:spcPct val="100000"/>
              </a:lnSpc>
              <a:spcBef>
                <a:spcPts val="0"/>
              </a:spcBef>
              <a:spcAft>
                <a:spcPts val="800"/>
              </a:spcAft>
              <a:buClr>
                <a:schemeClr val="accent1"/>
              </a:buClr>
              <a:buFont typeface="Wingdings" panose="05000000000000000000" pitchFamily="2" charset="2"/>
              <a:buChar char=""/>
            </a:pPr>
            <a:r>
              <a:rPr lang="en-US" sz="2400" dirty="0">
                <a:latin typeface="Times New Roman" pitchFamily="18" charset="0"/>
              </a:rPr>
              <a:t>The transportation sector is the second largest producer of carbon dioxide emission in the U.S in 2015 (EPA)</a:t>
            </a:r>
          </a:p>
          <a:p>
            <a:pPr marL="342900" indent="-342900">
              <a:lnSpc>
                <a:spcPct val="100000"/>
              </a:lnSpc>
              <a:spcBef>
                <a:spcPts val="0"/>
              </a:spcBef>
              <a:spcAft>
                <a:spcPts val="800"/>
              </a:spcAft>
              <a:buClr>
                <a:schemeClr val="accent1"/>
              </a:buClr>
              <a:buFont typeface="Wingdings" panose="05000000000000000000" pitchFamily="2" charset="2"/>
              <a:buChar char=""/>
            </a:pPr>
            <a:endParaRPr lang="en-US" sz="2400" dirty="0">
              <a:latin typeface="Times New Roman" pitchFamily="18" charset="0"/>
            </a:endParaRPr>
          </a:p>
          <a:p>
            <a:pPr marL="342900" indent="-342900">
              <a:lnSpc>
                <a:spcPct val="100000"/>
              </a:lnSpc>
              <a:spcBef>
                <a:spcPts val="0"/>
              </a:spcBef>
              <a:spcAft>
                <a:spcPts val="800"/>
              </a:spcAft>
              <a:buClr>
                <a:schemeClr val="accent1"/>
              </a:buClr>
              <a:buFont typeface="Wingdings" panose="05000000000000000000" pitchFamily="2" charset="2"/>
              <a:buChar char=""/>
            </a:pPr>
            <a:r>
              <a:rPr lang="en-US" sz="2400" dirty="0">
                <a:latin typeface="Times New Roman" pitchFamily="18" charset="0"/>
              </a:rPr>
              <a:t>U.S. government pledged to reduce greenhouse gas emissions by 17%, by 2020 </a:t>
            </a:r>
          </a:p>
          <a:p>
            <a:pPr marL="342900" indent="-342900">
              <a:lnSpc>
                <a:spcPct val="100000"/>
              </a:lnSpc>
              <a:spcBef>
                <a:spcPts val="0"/>
              </a:spcBef>
              <a:spcAft>
                <a:spcPts val="800"/>
              </a:spcAft>
              <a:buClr>
                <a:schemeClr val="accent1"/>
              </a:buClr>
              <a:buFont typeface="Wingdings" panose="05000000000000000000" pitchFamily="2" charset="2"/>
              <a:buChar char=""/>
            </a:pPr>
            <a:endParaRPr lang="en-US" sz="2400" dirty="0">
              <a:latin typeface="Times New Roman" pitchFamily="18" charset="0"/>
            </a:endParaRPr>
          </a:p>
          <a:p>
            <a:pPr marL="342900" indent="-342900">
              <a:lnSpc>
                <a:spcPct val="100000"/>
              </a:lnSpc>
              <a:spcBef>
                <a:spcPts val="0"/>
              </a:spcBef>
              <a:spcAft>
                <a:spcPts val="800"/>
              </a:spcAft>
              <a:buClr>
                <a:schemeClr val="accent1"/>
              </a:buClr>
              <a:buFont typeface="Wingdings" panose="05000000000000000000" pitchFamily="2" charset="2"/>
              <a:buChar char=""/>
            </a:pPr>
            <a:r>
              <a:rPr lang="en-US" sz="2400" dirty="0">
                <a:latin typeface="Times New Roman" pitchFamily="18" charset="0"/>
              </a:rPr>
              <a:t>Electricity is a clean energy source which can be generated using multiple renewable energy sources (solar, wind, etc. )</a:t>
            </a:r>
          </a:p>
          <a:p>
            <a:pPr marL="342900" indent="-342900">
              <a:lnSpc>
                <a:spcPct val="100000"/>
              </a:lnSpc>
              <a:spcBef>
                <a:spcPts val="0"/>
              </a:spcBef>
              <a:spcAft>
                <a:spcPts val="800"/>
              </a:spcAft>
              <a:buClr>
                <a:schemeClr val="accent1"/>
              </a:buClr>
              <a:buFont typeface="Wingdings" panose="05000000000000000000" pitchFamily="2" charset="2"/>
              <a:buChar char=""/>
            </a:pPr>
            <a:endParaRPr lang="en-US" sz="2400" dirty="0">
              <a:latin typeface="Times New Roman" pitchFamily="18" charset="0"/>
            </a:endParaRPr>
          </a:p>
          <a:p>
            <a:pPr marL="342900" indent="-342900">
              <a:lnSpc>
                <a:spcPct val="100000"/>
              </a:lnSpc>
              <a:spcBef>
                <a:spcPts val="0"/>
              </a:spcBef>
              <a:spcAft>
                <a:spcPts val="800"/>
              </a:spcAft>
              <a:buClr>
                <a:schemeClr val="accent1"/>
              </a:buClr>
              <a:buFont typeface="Wingdings" panose="05000000000000000000" pitchFamily="2" charset="2"/>
              <a:buChar char=""/>
            </a:pPr>
            <a:r>
              <a:rPr lang="en-US" sz="2400" dirty="0">
                <a:latin typeface="Times New Roman" pitchFamily="18" charset="0"/>
                <a:cs typeface="Times New Roman" panose="02020603050405020304" pitchFamily="18" charset="0"/>
              </a:rPr>
              <a:t>Volvo models will go all electric or hybrid starting in 2019</a:t>
            </a:r>
            <a:endParaRPr lang="en-US" sz="2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2" name="Straight Connector 11"/>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arn(inVertical)">
                                      <p:cBhvr>
                                        <p:cTn id="7" dur="500"/>
                                        <p:tgtEl>
                                          <p:spTgt spid="4100">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100">
                                            <p:txEl>
                                              <p:pRg st="2" end="2"/>
                                            </p:txEl>
                                          </p:spTgt>
                                        </p:tgtEl>
                                        <p:attrNameLst>
                                          <p:attrName>style.visibility</p:attrName>
                                        </p:attrNameLst>
                                      </p:cBhvr>
                                      <p:to>
                                        <p:strVal val="visible"/>
                                      </p:to>
                                    </p:set>
                                    <p:animEffect transition="in" filter="barn(inVertical)">
                                      <p:cBhvr>
                                        <p:cTn id="10" dur="500"/>
                                        <p:tgtEl>
                                          <p:spTgt spid="4100">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100">
                                            <p:txEl>
                                              <p:pRg st="4" end="4"/>
                                            </p:txEl>
                                          </p:spTgt>
                                        </p:tgtEl>
                                        <p:attrNameLst>
                                          <p:attrName>style.visibility</p:attrName>
                                        </p:attrNameLst>
                                      </p:cBhvr>
                                      <p:to>
                                        <p:strVal val="visible"/>
                                      </p:to>
                                    </p:set>
                                    <p:animEffect transition="in" filter="barn(inVertical)">
                                      <p:cBhvr>
                                        <p:cTn id="13" dur="500"/>
                                        <p:tgtEl>
                                          <p:spTgt spid="4100">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100">
                                            <p:txEl>
                                              <p:pRg st="6" end="6"/>
                                            </p:txEl>
                                          </p:spTgt>
                                        </p:tgtEl>
                                        <p:attrNameLst>
                                          <p:attrName>style.visibility</p:attrName>
                                        </p:attrNameLst>
                                      </p:cBhvr>
                                      <p:to>
                                        <p:strVal val="visible"/>
                                      </p:to>
                                    </p:set>
                                    <p:animEffect transition="in" filter="barn(inVertical)">
                                      <p:cBhvr>
                                        <p:cTn id="16" dur="500"/>
                                        <p:tgtEl>
                                          <p:spTgt spid="41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6"/>
          <p:cNvSpPr>
            <a:spLocks noChangeArrowheads="1"/>
          </p:cNvSpPr>
          <p:nvPr/>
        </p:nvSpPr>
        <p:spPr bwMode="auto">
          <a:xfrm>
            <a:off x="2286000" y="2890838"/>
            <a:ext cx="4572000" cy="1076325"/>
          </a:xfrm>
          <a:prstGeom prst="rect">
            <a:avLst/>
          </a:prstGeom>
          <a:noFill/>
          <a:ln w="9525">
            <a:noFill/>
            <a:miter lim="800000"/>
            <a:headEnd/>
            <a:tailEnd/>
          </a:ln>
        </p:spPr>
        <p:txBody>
          <a:bodyPr>
            <a:spAutoFit/>
          </a:bodyPr>
          <a:lstStyle/>
          <a:p>
            <a:endParaRPr lang="en-US"/>
          </a:p>
          <a:p>
            <a:pPr lvl="1"/>
            <a:endParaRPr lang="en-US"/>
          </a:p>
          <a:p>
            <a:pPr lvl="1"/>
            <a:endParaRPr lang="en-US"/>
          </a:p>
          <a:p>
            <a:pPr lvl="1"/>
            <a:endParaRPr lang="en-US"/>
          </a:p>
        </p:txBody>
      </p:sp>
      <p:sp>
        <p:nvSpPr>
          <p:cNvPr id="9" name="TextBox 8"/>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pic>
        <p:nvPicPr>
          <p:cNvPr id="5" name="Picture 4"/>
          <p:cNvPicPr>
            <a:picLocks noChangeAspect="1"/>
          </p:cNvPicPr>
          <p:nvPr/>
        </p:nvPicPr>
        <p:blipFill>
          <a:blip r:embed="rId3"/>
          <a:stretch>
            <a:fillRect/>
          </a:stretch>
        </p:blipFill>
        <p:spPr>
          <a:xfrm>
            <a:off x="380260" y="1625666"/>
            <a:ext cx="8535140" cy="3865199"/>
          </a:xfrm>
          <a:prstGeom prst="rect">
            <a:avLst/>
          </a:prstGeom>
        </p:spPr>
      </p:pic>
      <p:sp>
        <p:nvSpPr>
          <p:cNvPr id="12" name="Rectangle 2"/>
          <p:cNvSpPr>
            <a:spLocks noChangeArrowheads="1"/>
          </p:cNvSpPr>
          <p:nvPr/>
        </p:nvSpPr>
        <p:spPr bwMode="auto">
          <a:xfrm>
            <a:off x="2772190" y="554308"/>
            <a:ext cx="3751283"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System Control Layout</a:t>
            </a:r>
          </a:p>
        </p:txBody>
      </p:sp>
      <p:cxnSp>
        <p:nvCxnSpPr>
          <p:cNvPr id="13" name="Straight Connector 12"/>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Slide Number Placeholder 3"/>
          <p:cNvSpPr txBox="1">
            <a:spLocks noGrp="1"/>
          </p:cNvSpPr>
          <p:nvPr/>
        </p:nvSpPr>
        <p:spPr bwMode="auto">
          <a:xfrm>
            <a:off x="8636000" y="6270407"/>
            <a:ext cx="508000" cy="428625"/>
          </a:xfrm>
          <a:prstGeom prst="rect">
            <a:avLst/>
          </a:prstGeom>
          <a:noFill/>
          <a:ln w="9525">
            <a:noFill/>
            <a:miter lim="800000"/>
            <a:headEnd/>
            <a:tailEnd/>
          </a:ln>
        </p:spPr>
        <p:txBody>
          <a:bodyPr lIns="86493" tIns="43247" rIns="86493" bIns="43247"/>
          <a:lstStyle/>
          <a:p>
            <a:pPr algn="r" defTabSz="865188" eaLnBrk="0" hangingPunct="0"/>
            <a:fld id="{9942837E-F2E2-4AE5-B651-FD1F4ACB4318}" type="slidenum">
              <a:rPr lang="en-US" sz="1700" baseline="0" smtClean="0">
                <a:solidFill>
                  <a:srgbClr val="0000CC"/>
                </a:solidFill>
                <a:latin typeface="Times New Roman" pitchFamily="18" charset="0"/>
              </a:rPr>
              <a:t>56</a:t>
            </a:fld>
            <a:endParaRPr lang="en-US" sz="1700" baseline="0" dirty="0">
              <a:solidFill>
                <a:srgbClr val="0000CC"/>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6"/>
          <p:cNvSpPr>
            <a:spLocks noChangeArrowheads="1"/>
          </p:cNvSpPr>
          <p:nvPr/>
        </p:nvSpPr>
        <p:spPr bwMode="auto">
          <a:xfrm>
            <a:off x="2286000" y="2890838"/>
            <a:ext cx="4572000" cy="1076325"/>
          </a:xfrm>
          <a:prstGeom prst="rect">
            <a:avLst/>
          </a:prstGeom>
          <a:noFill/>
          <a:ln w="9525">
            <a:noFill/>
            <a:miter lim="800000"/>
            <a:headEnd/>
            <a:tailEnd/>
          </a:ln>
        </p:spPr>
        <p:txBody>
          <a:bodyPr>
            <a:spAutoFit/>
          </a:bodyPr>
          <a:lstStyle/>
          <a:p>
            <a:endParaRPr lang="en-US" dirty="0"/>
          </a:p>
          <a:p>
            <a:pPr lvl="1"/>
            <a:endParaRPr lang="en-US" dirty="0"/>
          </a:p>
          <a:p>
            <a:pPr lvl="1"/>
            <a:endParaRPr lang="en-US" dirty="0"/>
          </a:p>
          <a:p>
            <a:pPr lvl="1"/>
            <a:endParaRPr lang="en-US" dirty="0"/>
          </a:p>
        </p:txBody>
      </p:sp>
      <p:sp>
        <p:nvSpPr>
          <p:cNvPr id="9" name="TextBox 8"/>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sp>
        <p:nvSpPr>
          <p:cNvPr id="12" name="Rectangle 2"/>
          <p:cNvSpPr>
            <a:spLocks noChangeArrowheads="1"/>
          </p:cNvSpPr>
          <p:nvPr/>
        </p:nvSpPr>
        <p:spPr bwMode="auto">
          <a:xfrm>
            <a:off x="2610835" y="424431"/>
            <a:ext cx="3953198"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Point of Interest – DFW </a:t>
            </a:r>
          </a:p>
        </p:txBody>
      </p:sp>
      <p:grpSp>
        <p:nvGrpSpPr>
          <p:cNvPr id="7" name="Group 6"/>
          <p:cNvGrpSpPr/>
          <p:nvPr/>
        </p:nvGrpSpPr>
        <p:grpSpPr>
          <a:xfrm>
            <a:off x="3125646" y="1305972"/>
            <a:ext cx="5961364" cy="4501488"/>
            <a:chOff x="0" y="0"/>
            <a:chExt cx="6067425" cy="3962400"/>
          </a:xfrm>
        </p:grpSpPr>
        <p:pic>
          <p:nvPicPr>
            <p:cNvPr id="8" name="Content Placeholder 3" descr="DFW supernodes Map.jpg"/>
            <p:cNvPicPr>
              <a:picLocks noChangeAspect="1"/>
            </p:cNvPicPr>
            <p:nvPr/>
          </p:nvPicPr>
          <p:blipFill>
            <a:blip r:embed="rId3" cstate="print"/>
            <a:stretch>
              <a:fillRect/>
            </a:stretch>
          </p:blipFill>
          <p:spPr>
            <a:xfrm>
              <a:off x="0" y="0"/>
              <a:ext cx="6067425" cy="3962400"/>
            </a:xfrm>
            <a:prstGeom prst="rect">
              <a:avLst/>
            </a:prstGeom>
          </p:spPr>
        </p:pic>
        <p:grpSp>
          <p:nvGrpSpPr>
            <p:cNvPr id="10" name="Group 9"/>
            <p:cNvGrpSpPr/>
            <p:nvPr/>
          </p:nvGrpSpPr>
          <p:grpSpPr>
            <a:xfrm>
              <a:off x="44118" y="132924"/>
              <a:ext cx="5818284" cy="3719971"/>
              <a:chOff x="44118" y="132924"/>
              <a:chExt cx="5818284" cy="3719971"/>
            </a:xfrm>
          </p:grpSpPr>
          <p:sp>
            <p:nvSpPr>
              <p:cNvPr id="11" name="TextBox 6"/>
              <p:cNvSpPr txBox="1"/>
              <p:nvPr/>
            </p:nvSpPr>
            <p:spPr>
              <a:xfrm>
                <a:off x="1298087" y="132924"/>
                <a:ext cx="868045"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9. Denton</a:t>
                </a:r>
                <a:endParaRPr lang="en-US" sz="1600" dirty="0">
                  <a:latin typeface="Times New Roman" panose="02020603050405020304" pitchFamily="18" charset="0"/>
                  <a:ea typeface="Times New Roman" panose="02020603050405020304" pitchFamily="18" charset="0"/>
                </a:endParaRPr>
              </a:p>
            </p:txBody>
          </p:sp>
          <p:sp>
            <p:nvSpPr>
              <p:cNvPr id="13" name="TextBox 7"/>
              <p:cNvSpPr txBox="1"/>
              <p:nvPr/>
            </p:nvSpPr>
            <p:spPr>
              <a:xfrm>
                <a:off x="3818419" y="610876"/>
                <a:ext cx="70612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8. Plano</a:t>
                </a:r>
                <a:endParaRPr lang="en-US" sz="1600" dirty="0">
                  <a:latin typeface="Times New Roman" panose="02020603050405020304" pitchFamily="18" charset="0"/>
                  <a:ea typeface="Times New Roman" panose="02020603050405020304" pitchFamily="18" charset="0"/>
                </a:endParaRPr>
              </a:p>
            </p:txBody>
          </p:sp>
          <p:sp>
            <p:nvSpPr>
              <p:cNvPr id="14" name="TextBox 8"/>
              <p:cNvSpPr txBox="1"/>
              <p:nvPr/>
            </p:nvSpPr>
            <p:spPr>
              <a:xfrm>
                <a:off x="4729562" y="893184"/>
                <a:ext cx="113284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10. Greenville</a:t>
                </a:r>
                <a:endParaRPr lang="en-US" sz="1600" dirty="0">
                  <a:latin typeface="Times New Roman" panose="02020603050405020304" pitchFamily="18" charset="0"/>
                  <a:ea typeface="Times New Roman" panose="02020603050405020304" pitchFamily="18" charset="0"/>
                </a:endParaRPr>
              </a:p>
            </p:txBody>
          </p:sp>
          <p:sp>
            <p:nvSpPr>
              <p:cNvPr id="15" name="TextBox 9"/>
              <p:cNvSpPr txBox="1"/>
              <p:nvPr/>
            </p:nvSpPr>
            <p:spPr>
              <a:xfrm>
                <a:off x="3818419" y="2281958"/>
                <a:ext cx="981075" cy="225765"/>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2. Heartland</a:t>
                </a:r>
                <a:endParaRPr lang="en-US" sz="1600" dirty="0">
                  <a:latin typeface="Times New Roman" panose="02020603050405020304" pitchFamily="18" charset="0"/>
                  <a:ea typeface="Times New Roman" panose="02020603050405020304" pitchFamily="18" charset="0"/>
                </a:endParaRPr>
              </a:p>
            </p:txBody>
          </p:sp>
          <p:sp>
            <p:nvSpPr>
              <p:cNvPr id="16" name="TextBox 10"/>
              <p:cNvSpPr txBox="1"/>
              <p:nvPr/>
            </p:nvSpPr>
            <p:spPr>
              <a:xfrm>
                <a:off x="3020225" y="3499546"/>
                <a:ext cx="798195"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 Palmer</a:t>
                </a:r>
                <a:endParaRPr lang="en-US" sz="1600" dirty="0">
                  <a:latin typeface="Times New Roman" panose="02020603050405020304" pitchFamily="18" charset="0"/>
                  <a:ea typeface="Times New Roman" panose="02020603050405020304" pitchFamily="18" charset="0"/>
                </a:endParaRPr>
              </a:p>
            </p:txBody>
          </p:sp>
          <p:sp>
            <p:nvSpPr>
              <p:cNvPr id="17" name="TextBox 11"/>
              <p:cNvSpPr txBox="1"/>
              <p:nvPr/>
            </p:nvSpPr>
            <p:spPr>
              <a:xfrm>
                <a:off x="3804409" y="1828463"/>
                <a:ext cx="951231"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4. Rockwall</a:t>
                </a:r>
                <a:endParaRPr lang="en-US" sz="1600" dirty="0">
                  <a:latin typeface="Times New Roman" panose="02020603050405020304" pitchFamily="18" charset="0"/>
                  <a:ea typeface="Times New Roman" panose="02020603050405020304" pitchFamily="18" charset="0"/>
                </a:endParaRPr>
              </a:p>
            </p:txBody>
          </p:sp>
          <p:sp>
            <p:nvSpPr>
              <p:cNvPr id="18" name="TextBox 12"/>
              <p:cNvSpPr txBox="1"/>
              <p:nvPr/>
            </p:nvSpPr>
            <p:spPr>
              <a:xfrm>
                <a:off x="2848338" y="1483752"/>
                <a:ext cx="83820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7.Garland</a:t>
                </a:r>
                <a:endParaRPr lang="en-US" sz="1600" dirty="0">
                  <a:latin typeface="Times New Roman" panose="02020603050405020304" pitchFamily="18" charset="0"/>
                  <a:ea typeface="Times New Roman" panose="02020603050405020304" pitchFamily="18" charset="0"/>
                </a:endParaRPr>
              </a:p>
            </p:txBody>
          </p:sp>
          <p:sp>
            <p:nvSpPr>
              <p:cNvPr id="19" name="TextBox 13"/>
              <p:cNvSpPr txBox="1"/>
              <p:nvPr/>
            </p:nvSpPr>
            <p:spPr>
              <a:xfrm>
                <a:off x="2166133" y="2240941"/>
                <a:ext cx="77470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5. Dallas</a:t>
                </a:r>
                <a:endParaRPr lang="en-US" sz="1600" dirty="0">
                  <a:latin typeface="Times New Roman" panose="02020603050405020304" pitchFamily="18" charset="0"/>
                  <a:ea typeface="Times New Roman" panose="02020603050405020304" pitchFamily="18" charset="0"/>
                </a:endParaRPr>
              </a:p>
            </p:txBody>
          </p:sp>
          <p:sp>
            <p:nvSpPr>
              <p:cNvPr id="20" name="TextBox 14"/>
              <p:cNvSpPr txBox="1"/>
              <p:nvPr/>
            </p:nvSpPr>
            <p:spPr>
              <a:xfrm>
                <a:off x="386705" y="2143190"/>
                <a:ext cx="1101091"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3. Fort Worth</a:t>
                </a:r>
                <a:endParaRPr lang="en-US" sz="1600" dirty="0">
                  <a:latin typeface="Times New Roman" panose="02020603050405020304" pitchFamily="18" charset="0"/>
                  <a:ea typeface="Times New Roman" panose="02020603050405020304" pitchFamily="18" charset="0"/>
                </a:endParaRPr>
              </a:p>
            </p:txBody>
          </p:sp>
          <p:sp>
            <p:nvSpPr>
              <p:cNvPr id="21" name="TextBox 15"/>
              <p:cNvSpPr txBox="1"/>
              <p:nvPr/>
            </p:nvSpPr>
            <p:spPr>
              <a:xfrm>
                <a:off x="1909762" y="3591768"/>
                <a:ext cx="1123951"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6. Waxahachie</a:t>
                </a:r>
                <a:endParaRPr lang="en-US" sz="1600" dirty="0">
                  <a:latin typeface="Times New Roman" panose="02020603050405020304" pitchFamily="18" charset="0"/>
                  <a:ea typeface="Times New Roman" panose="02020603050405020304" pitchFamily="18" charset="0"/>
                </a:endParaRPr>
              </a:p>
            </p:txBody>
          </p:sp>
          <p:sp>
            <p:nvSpPr>
              <p:cNvPr id="22" name="TextBox 16"/>
              <p:cNvSpPr txBox="1"/>
              <p:nvPr/>
            </p:nvSpPr>
            <p:spPr>
              <a:xfrm>
                <a:off x="44118" y="3397442"/>
                <a:ext cx="866140" cy="261127"/>
              </a:xfrm>
              <a:prstGeom prst="rect">
                <a:avLst/>
              </a:prstGeom>
              <a:solidFill>
                <a:schemeClr val="bg1"/>
              </a:solidFill>
            </p:spPr>
            <p:txBody>
              <a:bodyPr wrap="square" rtlCol="0">
                <a:spAutoFit/>
              </a:bodyPr>
              <a:lstStyle/>
              <a:p>
                <a:pP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11. Godley</a:t>
                </a:r>
                <a:endParaRPr lang="en-US" sz="1600" dirty="0">
                  <a:latin typeface="Times New Roman" panose="02020603050405020304" pitchFamily="18" charset="0"/>
                  <a:ea typeface="Times New Roman" panose="02020603050405020304" pitchFamily="18" charset="0"/>
                </a:endParaRPr>
              </a:p>
            </p:txBody>
          </p:sp>
        </p:grpSp>
      </p:grpSp>
      <p:sp>
        <p:nvSpPr>
          <p:cNvPr id="24" name="TextBox 23"/>
          <p:cNvSpPr txBox="1"/>
          <p:nvPr/>
        </p:nvSpPr>
        <p:spPr>
          <a:xfrm>
            <a:off x="56990" y="2157702"/>
            <a:ext cx="3068656" cy="2677656"/>
          </a:xfrm>
          <a:prstGeom prst="rect">
            <a:avLst/>
          </a:prstGeom>
          <a:noFill/>
        </p:spPr>
        <p:txBody>
          <a:bodyPr wrap="square" rtlCol="0">
            <a:spAutoFit/>
          </a:bodyPr>
          <a:lstStyle/>
          <a:p>
            <a:pPr marL="342900" indent="-342900" fontAlgn="auto">
              <a:spcBef>
                <a:spcPts val="0"/>
              </a:spcBef>
              <a:spcAft>
                <a:spcPts val="0"/>
              </a:spcAft>
              <a:buClr>
                <a:srgbClr val="99CB38"/>
              </a:buClr>
              <a:buFont typeface="Wingdings" panose="05000000000000000000" pitchFamily="2" charset="2"/>
              <a:buChar char="§"/>
            </a:pPr>
            <a:r>
              <a:rPr lang="en-US" baseline="0" dirty="0">
                <a:solidFill>
                  <a:prstClr val="black"/>
                </a:solidFill>
                <a:latin typeface="Calibri" panose="020F0502020204030204"/>
              </a:rPr>
              <a:t>Number of  Potential Stations = 11 </a:t>
            </a:r>
          </a:p>
          <a:p>
            <a:pPr marL="342900" indent="-342900" fontAlgn="auto">
              <a:spcBef>
                <a:spcPts val="0"/>
              </a:spcBef>
              <a:spcAft>
                <a:spcPts val="0"/>
              </a:spcAft>
              <a:buClr>
                <a:srgbClr val="99CB38"/>
              </a:buClr>
              <a:buFont typeface="Wingdings" panose="05000000000000000000" pitchFamily="2" charset="2"/>
              <a:buChar char="§"/>
            </a:pPr>
            <a:endParaRPr lang="en-US" baseline="0" dirty="0">
              <a:solidFill>
                <a:prstClr val="black"/>
              </a:solidFill>
              <a:latin typeface="Calibri" panose="020F0502020204030204"/>
            </a:endParaRPr>
          </a:p>
          <a:p>
            <a:pPr marL="342900" indent="-342900" fontAlgn="auto">
              <a:spcBef>
                <a:spcPts val="0"/>
              </a:spcBef>
              <a:spcAft>
                <a:spcPts val="0"/>
              </a:spcAft>
              <a:buClr>
                <a:srgbClr val="99CB38"/>
              </a:buClr>
              <a:buFont typeface="Wingdings" panose="05000000000000000000" pitchFamily="2" charset="2"/>
              <a:buChar char="§"/>
            </a:pPr>
            <a:r>
              <a:rPr lang="en-US" baseline="0" dirty="0">
                <a:solidFill>
                  <a:prstClr val="black"/>
                </a:solidFill>
                <a:latin typeface="Calibri" panose="020F0502020204030204"/>
              </a:rPr>
              <a:t>Number of Hotspots (cities) = 140</a:t>
            </a:r>
          </a:p>
          <a:p>
            <a:pPr marL="342900" indent="-342900" fontAlgn="auto">
              <a:spcBef>
                <a:spcPts val="0"/>
              </a:spcBef>
              <a:spcAft>
                <a:spcPts val="0"/>
              </a:spcAft>
              <a:buClr>
                <a:srgbClr val="99CB38"/>
              </a:buClr>
              <a:buFont typeface="Wingdings" panose="05000000000000000000" pitchFamily="2" charset="2"/>
              <a:buChar char="§"/>
            </a:pPr>
            <a:endParaRPr lang="en-US" baseline="0" dirty="0">
              <a:solidFill>
                <a:prstClr val="black"/>
              </a:solidFill>
              <a:latin typeface="Calibri" panose="020F0502020204030204"/>
            </a:endParaRPr>
          </a:p>
        </p:txBody>
      </p:sp>
      <p:cxnSp>
        <p:nvCxnSpPr>
          <p:cNvPr id="25" name="Straight Connector 24"/>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23" name="Slide Number Placeholder 3"/>
          <p:cNvSpPr txBox="1">
            <a:spLocks noGrp="1"/>
          </p:cNvSpPr>
          <p:nvPr/>
        </p:nvSpPr>
        <p:spPr bwMode="auto">
          <a:xfrm>
            <a:off x="8661400" y="6504594"/>
            <a:ext cx="508000" cy="428625"/>
          </a:xfrm>
          <a:prstGeom prst="rect">
            <a:avLst/>
          </a:prstGeom>
          <a:noFill/>
          <a:ln w="9525">
            <a:noFill/>
            <a:miter lim="800000"/>
            <a:headEnd/>
            <a:tailEnd/>
          </a:ln>
        </p:spPr>
        <p:txBody>
          <a:bodyPr lIns="86493" tIns="43247" rIns="86493" bIns="43247"/>
          <a:lstStyle/>
          <a:p>
            <a:pPr algn="r" defTabSz="865188" eaLnBrk="0" hangingPunct="0"/>
            <a:fld id="{22CAAF86-9806-4BF5-986E-5017FD374F0E}" type="slidenum">
              <a:rPr lang="en-US" sz="1700" baseline="0" smtClean="0">
                <a:solidFill>
                  <a:srgbClr val="0000CC"/>
                </a:solidFill>
                <a:latin typeface="Times New Roman" pitchFamily="18" charset="0"/>
              </a:rPr>
              <a:t>57</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182146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arn(inVertic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855352831"/>
              </p:ext>
            </p:extLst>
          </p:nvPr>
        </p:nvGraphicFramePr>
        <p:xfrm>
          <a:off x="2638425" y="2836863"/>
          <a:ext cx="3910013" cy="2039937"/>
        </p:xfrm>
        <a:graphic>
          <a:graphicData uri="http://schemas.openxmlformats.org/presentationml/2006/ole">
            <mc:AlternateContent xmlns:mc="http://schemas.openxmlformats.org/markup-compatibility/2006">
              <mc:Choice xmlns:v="urn:schemas-microsoft-com:vml" Requires="v">
                <p:oleObj name="Visio" r:id="rId3" imgW="3910715" imgH="2039296" progId="Visio.Drawing.11">
                  <p:embed/>
                </p:oleObj>
              </mc:Choice>
              <mc:Fallback>
                <p:oleObj name="Visio" r:id="rId3" imgW="3910715" imgH="203929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425" y="2836863"/>
                        <a:ext cx="3910013" cy="2039937"/>
                      </a:xfrm>
                      <a:prstGeom prst="rect">
                        <a:avLst/>
                      </a:prstGeom>
                      <a:solidFill>
                        <a:schemeClr val="bg1"/>
                      </a:solidFill>
                      <a:ln>
                        <a:noFill/>
                      </a:ln>
                    </p:spPr>
                  </p:pic>
                </p:oleObj>
              </mc:Fallback>
            </mc:AlternateContent>
          </a:graphicData>
        </a:graphic>
      </p:graphicFrame>
      <p:grpSp>
        <p:nvGrpSpPr>
          <p:cNvPr id="5" name="Group 4"/>
          <p:cNvGrpSpPr/>
          <p:nvPr/>
        </p:nvGrpSpPr>
        <p:grpSpPr>
          <a:xfrm>
            <a:off x="567407" y="1631453"/>
            <a:ext cx="3247232" cy="2895600"/>
            <a:chOff x="964415" y="1751584"/>
            <a:chExt cx="3220406" cy="1242913"/>
          </a:xfrm>
        </p:grpSpPr>
        <p:grpSp>
          <p:nvGrpSpPr>
            <p:cNvPr id="6" name="Group 5"/>
            <p:cNvGrpSpPr/>
            <p:nvPr/>
          </p:nvGrpSpPr>
          <p:grpSpPr>
            <a:xfrm>
              <a:off x="964415" y="1751584"/>
              <a:ext cx="3021914" cy="1242913"/>
              <a:chOff x="26086" y="1413941"/>
              <a:chExt cx="3021914" cy="1242913"/>
            </a:xfrm>
          </p:grpSpPr>
          <p:grpSp>
            <p:nvGrpSpPr>
              <p:cNvPr id="8" name="Group 7"/>
              <p:cNvGrpSpPr/>
              <p:nvPr/>
            </p:nvGrpSpPr>
            <p:grpSpPr>
              <a:xfrm>
                <a:off x="80027" y="1658249"/>
                <a:ext cx="2931920" cy="969711"/>
                <a:chOff x="4272405" y="3799016"/>
                <a:chExt cx="5593655" cy="2441389"/>
              </a:xfrm>
            </p:grpSpPr>
            <p:pic>
              <p:nvPicPr>
                <p:cNvPr id="10" name="Picture 9" descr="http://blogs.dallasobserver.com/unfairpark/Ecotality-fast-charge-rendering.jpg"/>
                <p:cNvPicPr/>
                <p:nvPr/>
              </p:nvPicPr>
              <p:blipFill>
                <a:blip r:embed="rId5" cstate="print"/>
                <a:srcRect/>
                <a:stretch>
                  <a:fillRect/>
                </a:stretch>
              </p:blipFill>
              <p:spPr bwMode="auto">
                <a:xfrm>
                  <a:off x="5731540" y="3913193"/>
                  <a:ext cx="2841267" cy="2115489"/>
                </a:xfrm>
                <a:prstGeom prst="rect">
                  <a:avLst/>
                </a:prstGeom>
                <a:ln>
                  <a:noFill/>
                </a:ln>
                <a:effectLst>
                  <a:outerShdw blurRad="292100" dist="139700" dir="2700000" algn="tl" rotWithShape="0">
                    <a:srgbClr val="333333">
                      <a:alpha val="65000"/>
                    </a:srgbClr>
                  </a:outerShdw>
                </a:effectLst>
              </p:spPr>
            </p:pic>
            <p:pic>
              <p:nvPicPr>
                <p:cNvPr id="11" name="Picture 10" descr="http://www.energydigital.com/renewable_energy/electricvehicle2.jpg"/>
                <p:cNvPicPr>
                  <a:picLocks noChangeAspect="1" noChangeArrowheads="1"/>
                </p:cNvPicPr>
                <p:nvPr/>
              </p:nvPicPr>
              <p:blipFill>
                <a:blip r:embed="rId6" r:link="rId7" cstate="print">
                  <a:extLst>
                    <a:ext uri="{28A0092B-C50C-407E-A947-70E740481C1C}">
                      <a14:useLocalDpi xmlns:a14="http://schemas.microsoft.com/office/drawing/2010/main" val="0"/>
                    </a:ext>
                  </a:extLst>
                </a:blip>
                <a:srcRect/>
                <a:stretch>
                  <a:fillRect/>
                </a:stretch>
              </p:blipFill>
              <p:spPr bwMode="auto">
                <a:xfrm>
                  <a:off x="4272405" y="5667429"/>
                  <a:ext cx="724417" cy="57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http://www.energydigital.com/renewable_energy/electricvehicle2.jpg"/>
                <p:cNvPicPr>
                  <a:picLocks noChangeAspect="1" noChangeArrowheads="1"/>
                </p:cNvPicPr>
                <p:nvPr/>
              </p:nvPicPr>
              <p:blipFill>
                <a:blip r:embed="rId6" r:link="rId7" cstate="print">
                  <a:extLst>
                    <a:ext uri="{28A0092B-C50C-407E-A947-70E740481C1C}">
                      <a14:useLocalDpi xmlns:a14="http://schemas.microsoft.com/office/drawing/2010/main" val="0"/>
                    </a:ext>
                  </a:extLst>
                </a:blip>
                <a:srcRect/>
                <a:stretch>
                  <a:fillRect/>
                </a:stretch>
              </p:blipFill>
              <p:spPr bwMode="auto">
                <a:xfrm>
                  <a:off x="4309352" y="3799016"/>
                  <a:ext cx="724417" cy="57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http://www.energydigital.com/renewable_energy/electricvehicle2.jpg"/>
                <p:cNvPicPr>
                  <a:picLocks noChangeAspect="1" noChangeArrowheads="1"/>
                </p:cNvPicPr>
                <p:nvPr/>
              </p:nvPicPr>
              <p:blipFill>
                <a:blip r:embed="rId6" r:link="rId7" cstate="print">
                  <a:extLst>
                    <a:ext uri="{28A0092B-C50C-407E-A947-70E740481C1C}">
                      <a14:useLocalDpi xmlns:a14="http://schemas.microsoft.com/office/drawing/2010/main" val="0"/>
                    </a:ext>
                  </a:extLst>
                </a:blip>
                <a:srcRect/>
                <a:stretch>
                  <a:fillRect/>
                </a:stretch>
              </p:blipFill>
              <p:spPr bwMode="auto">
                <a:xfrm>
                  <a:off x="9141643" y="4390247"/>
                  <a:ext cx="724417" cy="57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p:cNvCxnSpPr>
                  <a:stCxn id="10" idx="3"/>
                  <a:endCxn id="13" idx="2"/>
                </p:cNvCxnSpPr>
                <p:nvPr/>
              </p:nvCxnSpPr>
              <p:spPr>
                <a:xfrm flipV="1">
                  <a:off x="8572807" y="4963223"/>
                  <a:ext cx="931044" cy="7715"/>
                </a:xfrm>
                <a:prstGeom prst="straightConnector1">
                  <a:avLst/>
                </a:prstGeom>
                <a:ln w="19050" cmpd="sng">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10" idx="1"/>
                  <a:endCxn id="12" idx="3"/>
                </p:cNvCxnSpPr>
                <p:nvPr/>
              </p:nvCxnSpPr>
              <p:spPr>
                <a:xfrm flipH="1" flipV="1">
                  <a:off x="5033769" y="4085504"/>
                  <a:ext cx="697771" cy="885434"/>
                </a:xfrm>
                <a:prstGeom prst="straightConnector1">
                  <a:avLst/>
                </a:prstGeom>
                <a:ln w="19050" cmpd="sng">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1"/>
                  <a:endCxn id="11" idx="3"/>
                </p:cNvCxnSpPr>
                <p:nvPr/>
              </p:nvCxnSpPr>
              <p:spPr>
                <a:xfrm flipH="1">
                  <a:off x="4996822" y="4970938"/>
                  <a:ext cx="734719" cy="982979"/>
                </a:xfrm>
                <a:prstGeom prst="straightConnector1">
                  <a:avLst/>
                </a:prstGeom>
                <a:ln w="19050" cmpd="sng">
                  <a:tailEnd type="arrow"/>
                </a:ln>
              </p:spPr>
              <p:style>
                <a:lnRef idx="3">
                  <a:schemeClr val="dk1"/>
                </a:lnRef>
                <a:fillRef idx="0">
                  <a:schemeClr val="dk1"/>
                </a:fillRef>
                <a:effectRef idx="2">
                  <a:schemeClr val="dk1"/>
                </a:effectRef>
                <a:fontRef idx="minor">
                  <a:schemeClr val="tx1"/>
                </a:fontRef>
              </p:style>
            </p:cxnSp>
          </p:grpSp>
          <p:sp>
            <p:nvSpPr>
              <p:cNvPr id="9" name="Rectangle 8"/>
              <p:cNvSpPr/>
              <p:nvPr/>
            </p:nvSpPr>
            <p:spPr>
              <a:xfrm>
                <a:off x="26086" y="1413941"/>
                <a:ext cx="3021914" cy="1242913"/>
              </a:xfrm>
              <a:prstGeom prst="rect">
                <a:avLst/>
              </a:prstGeom>
              <a:noFill/>
              <a:ln w="19050">
                <a:solidFill>
                  <a:srgbClr val="FF0000"/>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7" name="TextBox 6"/>
            <p:cNvSpPr txBox="1"/>
            <p:nvPr/>
          </p:nvSpPr>
          <p:spPr>
            <a:xfrm>
              <a:off x="964415" y="1853507"/>
              <a:ext cx="3220406" cy="154252"/>
            </a:xfrm>
            <a:prstGeom prst="rect">
              <a:avLst/>
            </a:prstGeom>
            <a:noFill/>
          </p:spPr>
          <p:txBody>
            <a:bodyPr wrap="none" rtlCol="0">
              <a:spAutoFit/>
            </a:bodyPr>
            <a:lstStyle/>
            <a:p>
              <a:pPr algn="ctr"/>
              <a:r>
                <a:rPr lang="en-US" dirty="0">
                  <a:solidFill>
                    <a:srgbClr val="333399"/>
                  </a:solidFill>
                </a:rPr>
                <a:t>A network of charging stations</a:t>
              </a:r>
            </a:p>
          </p:txBody>
        </p:sp>
      </p:grpSp>
      <p:sp>
        <p:nvSpPr>
          <p:cNvPr id="3" name="Rectangle 2"/>
          <p:cNvSpPr/>
          <p:nvPr/>
        </p:nvSpPr>
        <p:spPr>
          <a:xfrm>
            <a:off x="7456714" y="1766370"/>
            <a:ext cx="849086" cy="9237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350"/>
              </a:spcAft>
            </a:pPr>
            <a:r>
              <a:rPr lang="en-US" sz="1800" dirty="0">
                <a:solidFill>
                  <a:schemeClr val="tx1"/>
                </a:solidFill>
                <a:latin typeface="Times New Roman" panose="02020603050405020304" pitchFamily="18" charset="0"/>
                <a:cs typeface="Times New Roman" panose="02020603050405020304" pitchFamily="18" charset="0"/>
              </a:rPr>
              <a:t>Charging Stations</a:t>
            </a:r>
          </a:p>
          <a:p>
            <a:pPr>
              <a:spcAft>
                <a:spcPts val="1350"/>
              </a:spcAft>
            </a:pPr>
            <a:r>
              <a:rPr lang="en-US" sz="1800" dirty="0">
                <a:solidFill>
                  <a:schemeClr val="tx1"/>
                </a:solidFill>
                <a:latin typeface="Times New Roman" panose="02020603050405020304" pitchFamily="18" charset="0"/>
                <a:cs typeface="Times New Roman" panose="02020603050405020304" pitchFamily="18" charset="0"/>
              </a:rPr>
              <a:t>Hotspots</a:t>
            </a:r>
          </a:p>
        </p:txBody>
      </p:sp>
      <p:sp>
        <p:nvSpPr>
          <p:cNvPr id="20" name="TextBox 19"/>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sp>
        <p:nvSpPr>
          <p:cNvPr id="21" name="Rectangle 2"/>
          <p:cNvSpPr>
            <a:spLocks noChangeArrowheads="1"/>
          </p:cNvSpPr>
          <p:nvPr/>
        </p:nvSpPr>
        <p:spPr bwMode="auto">
          <a:xfrm>
            <a:off x="2624998" y="276027"/>
            <a:ext cx="3894015"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System Design Behavior</a:t>
            </a:r>
          </a:p>
        </p:txBody>
      </p:sp>
      <p:cxnSp>
        <p:nvCxnSpPr>
          <p:cNvPr id="57" name="Straight Connector 56"/>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23" name="Oval 22"/>
          <p:cNvSpPr/>
          <p:nvPr/>
        </p:nvSpPr>
        <p:spPr>
          <a:xfrm>
            <a:off x="4585518" y="1620943"/>
            <a:ext cx="3820562" cy="363685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H="1" flipV="1">
            <a:off x="3578140" y="3277907"/>
            <a:ext cx="1007379" cy="396071"/>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sp>
        <p:nvSpPr>
          <p:cNvPr id="32" name="TextBox 31"/>
          <p:cNvSpPr txBox="1"/>
          <p:nvPr/>
        </p:nvSpPr>
        <p:spPr>
          <a:xfrm>
            <a:off x="567407" y="4783268"/>
            <a:ext cx="2943242" cy="307777"/>
          </a:xfrm>
          <a:prstGeom prst="rect">
            <a:avLst/>
          </a:prstGeom>
          <a:noFill/>
        </p:spPr>
        <p:txBody>
          <a:bodyPr wrap="none" rtlCol="0">
            <a:spAutoFit/>
          </a:bodyPr>
          <a:lstStyle/>
          <a:p>
            <a:pPr defTabSz="457200" fontAlgn="auto">
              <a:spcBef>
                <a:spcPts val="0"/>
              </a:spcBef>
              <a:spcAft>
                <a:spcPts val="0"/>
              </a:spcAft>
            </a:pPr>
            <a:r>
              <a:rPr lang="en-US" sz="1400" baseline="0" dirty="0">
                <a:solidFill>
                  <a:prstClr val="black"/>
                </a:solidFill>
                <a:latin typeface="Calibri"/>
              </a:rPr>
              <a:t>- Location of electric charging stations</a:t>
            </a:r>
          </a:p>
        </p:txBody>
      </p:sp>
      <p:sp>
        <p:nvSpPr>
          <p:cNvPr id="33" name="TextBox 32"/>
          <p:cNvSpPr txBox="1"/>
          <p:nvPr/>
        </p:nvSpPr>
        <p:spPr>
          <a:xfrm>
            <a:off x="567701" y="5215714"/>
            <a:ext cx="3046793" cy="523220"/>
          </a:xfrm>
          <a:prstGeom prst="rect">
            <a:avLst/>
          </a:prstGeom>
          <a:noFill/>
        </p:spPr>
        <p:txBody>
          <a:bodyPr wrap="square" rtlCol="0">
            <a:spAutoFit/>
          </a:bodyPr>
          <a:lstStyle/>
          <a:p>
            <a:pPr defTabSz="457200" fontAlgn="auto">
              <a:spcBef>
                <a:spcPts val="0"/>
              </a:spcBef>
              <a:spcAft>
                <a:spcPts val="0"/>
              </a:spcAft>
            </a:pPr>
            <a:r>
              <a:rPr lang="en-US" sz="1400" baseline="0" dirty="0">
                <a:solidFill>
                  <a:prstClr val="black"/>
                </a:solidFill>
                <a:latin typeface="Calibri"/>
              </a:rPr>
              <a:t>- Assignment  of demand hotspots to the  charging stations</a:t>
            </a:r>
          </a:p>
        </p:txBody>
      </p:sp>
      <p:sp>
        <p:nvSpPr>
          <p:cNvPr id="24" name="Slide Number Placeholder 3"/>
          <p:cNvSpPr txBox="1">
            <a:spLocks noGrp="1"/>
          </p:cNvSpPr>
          <p:nvPr/>
        </p:nvSpPr>
        <p:spPr bwMode="auto">
          <a:xfrm>
            <a:off x="8663080" y="6450069"/>
            <a:ext cx="508000" cy="428625"/>
          </a:xfrm>
          <a:prstGeom prst="rect">
            <a:avLst/>
          </a:prstGeom>
          <a:noFill/>
          <a:ln w="9525">
            <a:noFill/>
            <a:miter lim="800000"/>
            <a:headEnd/>
            <a:tailEnd/>
          </a:ln>
        </p:spPr>
        <p:txBody>
          <a:bodyPr lIns="86493" tIns="43247" rIns="86493" bIns="43247"/>
          <a:lstStyle/>
          <a:p>
            <a:pPr algn="r" defTabSz="865188" eaLnBrk="0" hangingPunct="0"/>
            <a:fld id="{BFEBC2A4-5C24-4833-9393-6A6B56F1AA0E}" type="slidenum">
              <a:rPr lang="en-US" sz="1700" baseline="0" smtClean="0">
                <a:solidFill>
                  <a:srgbClr val="0000CC"/>
                </a:solidFill>
                <a:latin typeface="Times New Roman" pitchFamily="18" charset="0"/>
              </a:rPr>
              <a:t>58</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129298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p:bldP spid="3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726985" y="529389"/>
            <a:ext cx="2834366"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DFW Case Study</a:t>
            </a:r>
          </a:p>
        </p:txBody>
      </p:sp>
      <p:sp>
        <p:nvSpPr>
          <p:cNvPr id="14" name="Rectangle 3"/>
          <p:cNvSpPr txBox="1">
            <a:spLocks noChangeArrowheads="1"/>
          </p:cNvSpPr>
          <p:nvPr/>
        </p:nvSpPr>
        <p:spPr>
          <a:xfrm>
            <a:off x="609601" y="1052609"/>
            <a:ext cx="8305799" cy="5043389"/>
          </a:xfrm>
          <a:prstGeom prst="rect">
            <a:avLst/>
          </a:prstGeom>
        </p:spPr>
        <p:txBody>
          <a:bodyPr>
            <a:normAutofit/>
          </a:bodyPr>
          <a:lstStyle/>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Historical data (2012)</a:t>
            </a: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Wind Energy – Electric Reliability Council of Texas (ERCOT).</a:t>
            </a: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Solar Energy – National Solar Radiation Database.</a:t>
            </a: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Market price – ERCOT, updates data every 15 min.</a:t>
            </a: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Retail price (2014) – 10.24 cents/kWh. Energy Information Administration </a:t>
            </a: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Battery type: </a:t>
            </a:r>
            <a:r>
              <a:rPr lang="en-US" sz="2200" baseline="0" dirty="0" err="1">
                <a:solidFill>
                  <a:schemeClr val="tx1"/>
                </a:solidFill>
                <a:latin typeface="Times New Roman" pitchFamily="18" charset="0"/>
              </a:rPr>
              <a:t>NaS</a:t>
            </a:r>
            <a:r>
              <a:rPr lang="en-US" sz="2200" baseline="0" dirty="0">
                <a:solidFill>
                  <a:schemeClr val="tx1"/>
                </a:solidFill>
                <a:latin typeface="Times New Roman" pitchFamily="18" charset="0"/>
              </a:rPr>
              <a:t> (Sodium Sulphur)</a:t>
            </a: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Battery charge rate (</a:t>
            </a:r>
            <a:r>
              <a:rPr lang="en-US" sz="2200" baseline="0" dirty="0" err="1">
                <a:solidFill>
                  <a:schemeClr val="tx1"/>
                </a:solidFill>
                <a:latin typeface="Times New Roman" pitchFamily="18" charset="0"/>
              </a:rPr>
              <a:t>cr</a:t>
            </a:r>
            <a:r>
              <a:rPr lang="en-US" sz="2200" baseline="0" dirty="0">
                <a:solidFill>
                  <a:schemeClr val="tx1"/>
                </a:solidFill>
                <a:latin typeface="Times New Roman" pitchFamily="18" charset="0"/>
              </a:rPr>
              <a:t>): 600 kW /slot </a:t>
            </a: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Discharge rate (dc): 75 kW/slot</a:t>
            </a: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Maximum Battery Capacity: 3.6 MWh/slot</a:t>
            </a: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Minimum Battery Capacity: 720 kWh/slot</a:t>
            </a: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6" name="Slide Number Placeholder 3"/>
          <p:cNvSpPr txBox="1">
            <a:spLocks noGrp="1"/>
          </p:cNvSpPr>
          <p:nvPr/>
        </p:nvSpPr>
        <p:spPr bwMode="auto">
          <a:xfrm>
            <a:off x="8670159" y="6444814"/>
            <a:ext cx="508000" cy="428625"/>
          </a:xfrm>
          <a:prstGeom prst="rect">
            <a:avLst/>
          </a:prstGeom>
          <a:noFill/>
          <a:ln w="9525">
            <a:noFill/>
            <a:miter lim="800000"/>
            <a:headEnd/>
            <a:tailEnd/>
          </a:ln>
        </p:spPr>
        <p:txBody>
          <a:bodyPr lIns="86493" tIns="43247" rIns="86493" bIns="43247"/>
          <a:lstStyle/>
          <a:p>
            <a:pPr algn="r" defTabSz="865188" eaLnBrk="0" hangingPunct="0"/>
            <a:fld id="{EE5AB510-00D8-4656-9E47-E0FC60245E49}" type="slidenum">
              <a:rPr lang="en-US" sz="1700" baseline="0" smtClean="0">
                <a:solidFill>
                  <a:srgbClr val="0000CC"/>
                </a:solidFill>
                <a:latin typeface="Times New Roman" pitchFamily="18" charset="0"/>
              </a:rPr>
              <a:t>59</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283232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circle(in)">
                                      <p:cBhvr>
                                        <p:cTn id="7" dur="2000"/>
                                        <p:tgtEl>
                                          <p:spTgt spid="1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circle(in)">
                                      <p:cBhvr>
                                        <p:cTn id="10" dur="2000"/>
                                        <p:tgtEl>
                                          <p:spTgt spid="14">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circle(in)">
                                      <p:cBhvr>
                                        <p:cTn id="13" dur="2000"/>
                                        <p:tgtEl>
                                          <p:spTgt spid="14">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circle(in)">
                                      <p:cBhvr>
                                        <p:cTn id="16" dur="2000"/>
                                        <p:tgtEl>
                                          <p:spTgt spid="14">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circle(in)">
                                      <p:cBhvr>
                                        <p:cTn id="19" dur="2000"/>
                                        <p:tgtEl>
                                          <p:spTgt spid="14">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circle(in)">
                                      <p:cBhvr>
                                        <p:cTn id="22" dur="2000"/>
                                        <p:tgtEl>
                                          <p:spTgt spid="14">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circle(in)">
                                      <p:cBhvr>
                                        <p:cTn id="25" dur="2000"/>
                                        <p:tgtEl>
                                          <p:spTgt spid="14">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circle(in)">
                                      <p:cBhvr>
                                        <p:cTn id="28" dur="2000"/>
                                        <p:tgtEl>
                                          <p:spTgt spid="14">
                                            <p:txEl>
                                              <p:pRg st="7" end="7"/>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circle(in)">
                                      <p:cBhvr>
                                        <p:cTn id="31" dur="2000"/>
                                        <p:tgtEl>
                                          <p:spTgt spid="14">
                                            <p:txEl>
                                              <p:pRg st="8" end="8"/>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14">
                                            <p:txEl>
                                              <p:pRg st="9" end="9"/>
                                            </p:txEl>
                                          </p:spTgt>
                                        </p:tgtEl>
                                        <p:attrNameLst>
                                          <p:attrName>style.visibility</p:attrName>
                                        </p:attrNameLst>
                                      </p:cBhvr>
                                      <p:to>
                                        <p:strVal val="visible"/>
                                      </p:to>
                                    </p:set>
                                    <p:animEffect transition="in" filter="circle(in)">
                                      <p:cBhvr>
                                        <p:cTn id="34" dur="20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E1F99CEC-77D6-4D75-BBC2-5F2257FF94FC}" type="slidenum">
              <a:rPr lang="en-US" sz="1700" baseline="0" smtClean="0">
                <a:solidFill>
                  <a:srgbClr val="0000CC"/>
                </a:solidFill>
                <a:latin typeface="Times New Roman" pitchFamily="18" charset="0"/>
              </a:rPr>
              <a:t>6</a:t>
            </a:fld>
            <a:endParaRPr lang="en-US" sz="1700" baseline="0" dirty="0">
              <a:solidFill>
                <a:srgbClr val="0000CC"/>
              </a:solidFill>
              <a:latin typeface="Times New Roman" pitchFamily="18" charset="0"/>
            </a:endParaRPr>
          </a:p>
        </p:txBody>
      </p:sp>
      <p:sp>
        <p:nvSpPr>
          <p:cNvPr id="20483" name="Rectangle 2"/>
          <p:cNvSpPr>
            <a:spLocks noChangeArrowheads="1"/>
          </p:cNvSpPr>
          <p:nvPr/>
        </p:nvSpPr>
        <p:spPr bwMode="auto">
          <a:xfrm>
            <a:off x="1143000" y="513306"/>
            <a:ext cx="6535737" cy="558800"/>
          </a:xfrm>
          <a:prstGeom prst="rect">
            <a:avLst/>
          </a:prstGeom>
          <a:noFill/>
          <a:ln w="12700">
            <a:noFill/>
            <a:miter lim="800000"/>
            <a:headEnd/>
            <a:tailEnd/>
          </a:ln>
        </p:spPr>
        <p:txBody>
          <a:bodyPr lIns="85593" tIns="42045" rIns="85593" bIns="42045" anchor="ctr"/>
          <a:lstStyle/>
          <a:p>
            <a:pPr algn="ctr" defTabSz="865188" eaLnBrk="0" hangingPunct="0"/>
            <a:r>
              <a:rPr lang="en-US" sz="3200" b="1" baseline="0" dirty="0">
                <a:solidFill>
                  <a:srgbClr val="333399"/>
                </a:solidFill>
                <a:latin typeface="Times New Roman" pitchFamily="18" charset="0"/>
              </a:rPr>
              <a:t>Presentation Outline</a:t>
            </a:r>
          </a:p>
        </p:txBody>
      </p:sp>
      <p:sp>
        <p:nvSpPr>
          <p:cNvPr id="20484" name="Rectangle 3"/>
          <p:cNvSpPr>
            <a:spLocks noGrp="1" noChangeArrowheads="1"/>
          </p:cNvSpPr>
          <p:nvPr>
            <p:ph sz="half" idx="1"/>
          </p:nvPr>
        </p:nvSpPr>
        <p:spPr>
          <a:xfrm>
            <a:off x="609601" y="1148599"/>
            <a:ext cx="4267199" cy="4864851"/>
          </a:xfrm>
        </p:spPr>
        <p:txBody>
          <a:bodyPr>
            <a:noAutofit/>
          </a:bodyPr>
          <a:lstStyle/>
          <a:p>
            <a:pPr eaLnBrk="1" hangingPunct="1">
              <a:buClr>
                <a:schemeClr val="accent1"/>
              </a:buClr>
              <a:buFont typeface="Wingdings" pitchFamily="2" charset="2"/>
              <a:buChar char="Ø"/>
            </a:pPr>
            <a:r>
              <a:rPr lang="en-US" sz="1800" dirty="0">
                <a:latin typeface="Times New Roman" pitchFamily="18" charset="0"/>
              </a:rPr>
              <a:t>Problem Definition</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b="1" dirty="0">
                <a:solidFill>
                  <a:srgbClr val="FF0000"/>
                </a:solidFill>
                <a:latin typeface="Times New Roman" pitchFamily="18" charset="0"/>
              </a:rPr>
              <a:t>Dissertation Contribution</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Summary of Proposal</a:t>
            </a:r>
          </a:p>
          <a:p>
            <a:pPr eaLnBrk="1" hangingPunct="1">
              <a:buClr>
                <a:schemeClr val="accent1"/>
              </a:buClr>
              <a:buFont typeface="Wingdings" pitchFamily="2" charset="2"/>
              <a:buChar char="Ø"/>
            </a:pPr>
            <a:endParaRPr lang="en-US" altLang="zh-CN" sz="1800" dirty="0">
              <a:latin typeface="Times New Roman" pitchFamily="18" charset="0"/>
            </a:endParaRPr>
          </a:p>
          <a:p>
            <a:pPr>
              <a:buClr>
                <a:schemeClr val="accent1"/>
              </a:buClr>
              <a:buFont typeface="Wingdings" pitchFamily="2" charset="2"/>
              <a:buChar char="Ø"/>
            </a:pPr>
            <a:r>
              <a:rPr lang="en-US" altLang="zh-CN" sz="1800" dirty="0">
                <a:latin typeface="Times New Roman" pitchFamily="18" charset="0"/>
              </a:rPr>
              <a:t>Post-Proposal Research Contribution</a:t>
            </a:r>
          </a:p>
          <a:p>
            <a:pPr>
              <a:buClr>
                <a:schemeClr val="accent1"/>
              </a:buClr>
              <a:buFont typeface="Wingdings" pitchFamily="2" charset="2"/>
              <a:buChar char="Ø"/>
            </a:pPr>
            <a:endParaRPr lang="en-US" altLang="zh-CN" sz="1800" dirty="0">
              <a:latin typeface="Times New Roman" pitchFamily="18" charset="0"/>
            </a:endParaRPr>
          </a:p>
          <a:p>
            <a:pPr>
              <a:buClr>
                <a:schemeClr val="accent1"/>
              </a:buClr>
              <a:buFont typeface="Wingdings" pitchFamily="2" charset="2"/>
              <a:buChar char="Ø"/>
            </a:pPr>
            <a:r>
              <a:rPr lang="en-US" sz="1800" dirty="0">
                <a:latin typeface="Times New Roman" pitchFamily="18" charset="0"/>
              </a:rPr>
              <a:t>A Two-Stage Design and Analysis of Computer Experiments (DACE) Approach</a:t>
            </a:r>
          </a:p>
          <a:p>
            <a:pPr>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Experimental Results</a:t>
            </a:r>
          </a:p>
          <a:p>
            <a:pPr eaLnBrk="1" hangingPunct="1">
              <a:buClr>
                <a:schemeClr val="accent1"/>
              </a:buClr>
              <a:buFont typeface="Wingdings" pitchFamily="2" charset="2"/>
              <a:buChar char="Ø"/>
            </a:pPr>
            <a:endParaRPr lang="en-US" sz="1800" dirty="0">
              <a:latin typeface="Times New Roman" pitchFamily="18" charset="0"/>
            </a:endParaRPr>
          </a:p>
          <a:p>
            <a:pPr eaLnBrk="1" hangingPunct="1">
              <a:buClr>
                <a:schemeClr val="accent1"/>
              </a:buClr>
              <a:buFont typeface="Wingdings" pitchFamily="2" charset="2"/>
              <a:buChar char="Ø"/>
            </a:pPr>
            <a:r>
              <a:rPr lang="en-US" sz="1800" dirty="0">
                <a:latin typeface="Times New Roman" pitchFamily="18" charset="0"/>
              </a:rPr>
              <a:t>Future Work </a:t>
            </a:r>
          </a:p>
        </p:txBody>
      </p:sp>
      <p:pic>
        <p:nvPicPr>
          <p:cNvPr id="13" name="Content Placeholder 12"/>
          <p:cNvPicPr>
            <a:picLocks noGrp="1" noChangeAspect="1"/>
          </p:cNvPicPr>
          <p:nvPr>
            <p:ph sz="half" idx="2"/>
          </p:nvPr>
        </p:nvPicPr>
        <p:blipFill>
          <a:blip r:embed="rId3"/>
          <a:stretch>
            <a:fillRect/>
          </a:stretch>
        </p:blipFill>
        <p:spPr>
          <a:xfrm>
            <a:off x="5310021" y="1140842"/>
            <a:ext cx="3813926" cy="4439703"/>
          </a:xfrm>
          <a:prstGeom prst="rect">
            <a:avLst/>
          </a:prstGeom>
        </p:spPr>
      </p:pic>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7" name="Straight Connector 16"/>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4689642" y="5668995"/>
            <a:ext cx="4486442"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Source:  https://www.pinterest.com/berat3854/solar/</a:t>
            </a:r>
          </a:p>
        </p:txBody>
      </p:sp>
    </p:spTree>
    <p:extLst>
      <p:ext uri="{BB962C8B-B14F-4D97-AF65-F5344CB8AC3E}">
        <p14:creationId xmlns:p14="http://schemas.microsoft.com/office/powerpoint/2010/main" val="14595692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20484">
                                            <p:txEl>
                                              <p:pRg st="0" end="0"/>
                                            </p:txEl>
                                          </p:spTgt>
                                        </p:tgtEl>
                                        <p:attrNameLst>
                                          <p:attrName>style.visibility</p:attrName>
                                        </p:attrNameLst>
                                      </p:cBhvr>
                                      <p:to>
                                        <p:strVal val="visible"/>
                                      </p:to>
                                    </p:set>
                                    <p:animEffect transition="in" filter="barn(inVertical)">
                                      <p:cBhvr>
                                        <p:cTn id="13" dur="500"/>
                                        <p:tgtEl>
                                          <p:spTgt spid="20484">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0484">
                                            <p:txEl>
                                              <p:pRg st="4" end="4"/>
                                            </p:txEl>
                                          </p:spTgt>
                                        </p:tgtEl>
                                        <p:attrNameLst>
                                          <p:attrName>style.visibility</p:attrName>
                                        </p:attrNameLst>
                                      </p:cBhvr>
                                      <p:to>
                                        <p:strVal val="visible"/>
                                      </p:to>
                                    </p:set>
                                    <p:animEffect transition="in" filter="barn(inVertical)">
                                      <p:cBhvr>
                                        <p:cTn id="16" dur="500"/>
                                        <p:tgtEl>
                                          <p:spTgt spid="20484">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0484">
                                            <p:txEl>
                                              <p:pRg st="6" end="6"/>
                                            </p:txEl>
                                          </p:spTgt>
                                        </p:tgtEl>
                                        <p:attrNameLst>
                                          <p:attrName>style.visibility</p:attrName>
                                        </p:attrNameLst>
                                      </p:cBhvr>
                                      <p:to>
                                        <p:strVal val="visible"/>
                                      </p:to>
                                    </p:set>
                                    <p:animEffect transition="in" filter="barn(inVertical)">
                                      <p:cBhvr>
                                        <p:cTn id="19" dur="500"/>
                                        <p:tgtEl>
                                          <p:spTgt spid="20484">
                                            <p:txEl>
                                              <p:pRg st="6" end="6"/>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0484">
                                            <p:txEl>
                                              <p:pRg st="8" end="8"/>
                                            </p:txEl>
                                          </p:spTgt>
                                        </p:tgtEl>
                                        <p:attrNameLst>
                                          <p:attrName>style.visibility</p:attrName>
                                        </p:attrNameLst>
                                      </p:cBhvr>
                                      <p:to>
                                        <p:strVal val="visible"/>
                                      </p:to>
                                    </p:set>
                                    <p:animEffect transition="in" filter="barn(inVertical)">
                                      <p:cBhvr>
                                        <p:cTn id="22" dur="500"/>
                                        <p:tgtEl>
                                          <p:spTgt spid="20484">
                                            <p:txEl>
                                              <p:pRg st="8" end="8"/>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0484">
                                            <p:txEl>
                                              <p:pRg st="10" end="10"/>
                                            </p:txEl>
                                          </p:spTgt>
                                        </p:tgtEl>
                                        <p:attrNameLst>
                                          <p:attrName>style.visibility</p:attrName>
                                        </p:attrNameLst>
                                      </p:cBhvr>
                                      <p:to>
                                        <p:strVal val="visible"/>
                                      </p:to>
                                    </p:set>
                                    <p:animEffect transition="in" filter="barn(inVertical)">
                                      <p:cBhvr>
                                        <p:cTn id="25" dur="500"/>
                                        <p:tgtEl>
                                          <p:spTgt spid="20484">
                                            <p:txEl>
                                              <p:pRg st="10" end="1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0484">
                                            <p:txEl>
                                              <p:pRg st="12" end="12"/>
                                            </p:txEl>
                                          </p:spTgt>
                                        </p:tgtEl>
                                        <p:attrNameLst>
                                          <p:attrName>style.visibility</p:attrName>
                                        </p:attrNameLst>
                                      </p:cBhvr>
                                      <p:to>
                                        <p:strVal val="visible"/>
                                      </p:to>
                                    </p:set>
                                    <p:animEffect transition="in" filter="barn(inVertical)">
                                      <p:cBhvr>
                                        <p:cTn id="28" dur="500"/>
                                        <p:tgtEl>
                                          <p:spTgt spid="20484">
                                            <p:txEl>
                                              <p:pRg st="12" end="12"/>
                                            </p:txEl>
                                          </p:spTgt>
                                        </p:tgtEl>
                                      </p:cBhvr>
                                    </p:animEffect>
                                  </p:childTnLst>
                                </p:cTn>
                              </p:par>
                              <p:par>
                                <p:cTn id="29" presetID="42" presetClass="entr" presetSubtype="0" fill="hold" nodeType="withEffect">
                                  <p:stCondLst>
                                    <p:cond delay="0"/>
                                  </p:stCondLst>
                                  <p:childTnLst>
                                    <p:set>
                                      <p:cBhvr>
                                        <p:cTn id="30" dur="1" fill="hold">
                                          <p:stCondLst>
                                            <p:cond delay="0"/>
                                          </p:stCondLst>
                                        </p:cTn>
                                        <p:tgtEl>
                                          <p:spTgt spid="20484">
                                            <p:txEl>
                                              <p:pRg st="2" end="2"/>
                                            </p:txEl>
                                          </p:spTgt>
                                        </p:tgtEl>
                                        <p:attrNameLst>
                                          <p:attrName>style.visibility</p:attrName>
                                        </p:attrNameLst>
                                      </p:cBhvr>
                                      <p:to>
                                        <p:strVal val="visible"/>
                                      </p:to>
                                    </p:set>
                                    <p:animEffect transition="in" filter="fade">
                                      <p:cBhvr>
                                        <p:cTn id="31" dur="1000"/>
                                        <p:tgtEl>
                                          <p:spTgt spid="20484">
                                            <p:txEl>
                                              <p:pRg st="2" end="2"/>
                                            </p:txEl>
                                          </p:spTgt>
                                        </p:tgtEl>
                                      </p:cBhvr>
                                    </p:animEffect>
                                    <p:anim calcmode="lin" valueType="num">
                                      <p:cBhvr>
                                        <p:cTn id="32" dur="10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2048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597958" y="529389"/>
            <a:ext cx="5092421"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DFW Case Study - Assumptions</a:t>
            </a:r>
          </a:p>
        </p:txBody>
      </p:sp>
      <p:sp>
        <p:nvSpPr>
          <p:cNvPr id="14" name="Rectangle 3"/>
          <p:cNvSpPr txBox="1">
            <a:spLocks noChangeArrowheads="1"/>
          </p:cNvSpPr>
          <p:nvPr/>
        </p:nvSpPr>
        <p:spPr>
          <a:xfrm>
            <a:off x="609601" y="1052609"/>
            <a:ext cx="8305799" cy="5043389"/>
          </a:xfrm>
          <a:prstGeom prst="rect">
            <a:avLst/>
          </a:prstGeom>
        </p:spPr>
        <p:txBody>
          <a:bodyPr>
            <a:normAutofit/>
          </a:bodyPr>
          <a:lstStyle/>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Maximum permissible distance between station and hotspot is 20 miles.</a:t>
            </a: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Cost of opening a slot is 10% of cost of opening a station.</a:t>
            </a: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The maximum number of slots to be opened is 10.</a:t>
            </a: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Only 50% of customers are willing to wait in a queue in a given time period of 15- min.</a:t>
            </a:r>
          </a:p>
          <a:p>
            <a:pPr marL="457200" indent="-457200" fontAlgn="auto">
              <a:spcBef>
                <a:spcPct val="2000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itchFamily="2" charset="2"/>
              <a:buChar char="Ø"/>
              <a:defRPr/>
            </a:pPr>
            <a:r>
              <a:rPr lang="en-US" sz="2200" b="1" baseline="0" dirty="0">
                <a:solidFill>
                  <a:srgbClr val="FF0000"/>
                </a:solidFill>
                <a:latin typeface="Times New Roman" pitchFamily="18" charset="0"/>
              </a:rPr>
              <a:t>Sets</a:t>
            </a:r>
          </a:p>
          <a:p>
            <a:pPr fontAlgn="auto">
              <a:spcBef>
                <a:spcPct val="20000"/>
              </a:spcBef>
              <a:spcAft>
                <a:spcPts val="0"/>
              </a:spcAft>
              <a:buClr>
                <a:schemeClr val="accent1"/>
              </a:buClr>
              <a:buSzPct val="70000"/>
              <a:defRPr/>
            </a:pPr>
            <a:r>
              <a:rPr lang="en-US" sz="2200" baseline="0" dirty="0">
                <a:solidFill>
                  <a:schemeClr val="tx1"/>
                </a:solidFill>
                <a:latin typeface="Times New Roman" pitchFamily="18" charset="0"/>
              </a:rPr>
              <a:t>J                   set of potential stations locations indexed by </a:t>
            </a:r>
            <a:r>
              <a:rPr lang="en-US" sz="2200" i="1" baseline="0" dirty="0">
                <a:solidFill>
                  <a:schemeClr val="tx1"/>
                </a:solidFill>
                <a:latin typeface="Times New Roman" pitchFamily="18" charset="0"/>
              </a:rPr>
              <a:t>j</a:t>
            </a:r>
          </a:p>
          <a:p>
            <a:pPr fontAlgn="auto">
              <a:spcBef>
                <a:spcPct val="20000"/>
              </a:spcBef>
              <a:spcAft>
                <a:spcPts val="0"/>
              </a:spcAft>
              <a:buClr>
                <a:schemeClr val="accent1"/>
              </a:buClr>
              <a:buSzPct val="70000"/>
              <a:defRPr/>
            </a:pPr>
            <a:r>
              <a:rPr lang="en-US" sz="2200" baseline="0" dirty="0">
                <a:solidFill>
                  <a:schemeClr val="tx1"/>
                </a:solidFill>
                <a:latin typeface="Times New Roman" pitchFamily="18" charset="0"/>
              </a:rPr>
              <a:t>I	       set of demand hot spots indexed by </a:t>
            </a:r>
            <a:r>
              <a:rPr lang="en-US" sz="2200" i="1" baseline="0" dirty="0" err="1">
                <a:solidFill>
                  <a:schemeClr val="tx1"/>
                </a:solidFill>
                <a:latin typeface="Times New Roman" pitchFamily="18" charset="0"/>
              </a:rPr>
              <a:t>i</a:t>
            </a:r>
            <a:endParaRPr lang="en-US" sz="2200" i="1" baseline="0" dirty="0">
              <a:solidFill>
                <a:schemeClr val="tx1"/>
              </a:solidFill>
              <a:latin typeface="Times New Roman" pitchFamily="18" charset="0"/>
            </a:endParaRPr>
          </a:p>
          <a:p>
            <a:pPr fontAlgn="auto">
              <a:spcBef>
                <a:spcPct val="20000"/>
              </a:spcBef>
              <a:spcAft>
                <a:spcPts val="0"/>
              </a:spcAft>
              <a:buClr>
                <a:schemeClr val="accent1"/>
              </a:buClr>
              <a:buSzPct val="70000"/>
              <a:defRPr/>
            </a:pPr>
            <a:r>
              <a:rPr lang="en-US" sz="2200" baseline="0" dirty="0">
                <a:solidFill>
                  <a:schemeClr val="tx1"/>
                </a:solidFill>
                <a:latin typeface="Times New Roman" pitchFamily="18" charset="0"/>
              </a:rPr>
              <a:t>T                  set of time periods of 15 minutes in a day indexed by </a:t>
            </a:r>
            <a:r>
              <a:rPr lang="en-US" sz="2200" i="1" baseline="0" dirty="0">
                <a:solidFill>
                  <a:schemeClr val="tx1"/>
                </a:solidFill>
                <a:latin typeface="Times New Roman" pitchFamily="18" charset="0"/>
              </a:rPr>
              <a:t>t</a:t>
            </a:r>
          </a:p>
          <a:p>
            <a:pPr fontAlgn="auto">
              <a:spcBef>
                <a:spcPct val="20000"/>
              </a:spcBef>
              <a:spcAft>
                <a:spcPts val="0"/>
              </a:spcAft>
              <a:buClr>
                <a:schemeClr val="accent1"/>
              </a:buClr>
              <a:buSzPct val="70000"/>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6" name="Slide Number Placeholder 3"/>
          <p:cNvSpPr txBox="1">
            <a:spLocks noGrp="1"/>
          </p:cNvSpPr>
          <p:nvPr/>
        </p:nvSpPr>
        <p:spPr bwMode="auto">
          <a:xfrm>
            <a:off x="8670159" y="6444814"/>
            <a:ext cx="508000" cy="428625"/>
          </a:xfrm>
          <a:prstGeom prst="rect">
            <a:avLst/>
          </a:prstGeom>
          <a:noFill/>
          <a:ln w="9525">
            <a:noFill/>
            <a:miter lim="800000"/>
            <a:headEnd/>
            <a:tailEnd/>
          </a:ln>
        </p:spPr>
        <p:txBody>
          <a:bodyPr lIns="86493" tIns="43247" rIns="86493" bIns="43247"/>
          <a:lstStyle/>
          <a:p>
            <a:pPr algn="r" defTabSz="865188" eaLnBrk="0" hangingPunct="0"/>
            <a:fld id="{3E644214-3C73-47CB-A4F9-8C4872F84241}" type="slidenum">
              <a:rPr lang="en-US" sz="1700" baseline="0" smtClean="0">
                <a:solidFill>
                  <a:srgbClr val="0000CC"/>
                </a:solidFill>
                <a:latin typeface="Times New Roman" pitchFamily="18" charset="0"/>
              </a:rPr>
              <a:t>60</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128508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circle(in)">
                                      <p:cBhvr>
                                        <p:cTn id="7" dur="2000"/>
                                        <p:tgtEl>
                                          <p:spTgt spid="1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circle(in)">
                                      <p:cBhvr>
                                        <p:cTn id="10" dur="2000"/>
                                        <p:tgtEl>
                                          <p:spTgt spid="14">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circle(in)">
                                      <p:cBhvr>
                                        <p:cTn id="13" dur="2000"/>
                                        <p:tgtEl>
                                          <p:spTgt spid="14">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circle(in)">
                                      <p:cBhvr>
                                        <p:cTn id="16" dur="2000"/>
                                        <p:tgtEl>
                                          <p:spTgt spid="14">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animEffect transition="in" filter="circle(in)">
                                      <p:cBhvr>
                                        <p:cTn id="19" dur="2000"/>
                                        <p:tgtEl>
                                          <p:spTgt spid="14">
                                            <p:txEl>
                                              <p:pRg st="5" end="5"/>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xEl>
                                              <p:pRg st="6" end="6"/>
                                            </p:txEl>
                                          </p:spTgt>
                                        </p:tgtEl>
                                        <p:attrNameLst>
                                          <p:attrName>style.visibility</p:attrName>
                                        </p:attrNameLst>
                                      </p:cBhvr>
                                      <p:to>
                                        <p:strVal val="visible"/>
                                      </p:to>
                                    </p:set>
                                    <p:animEffect transition="in" filter="circle(in)">
                                      <p:cBhvr>
                                        <p:cTn id="22" dur="2000"/>
                                        <p:tgtEl>
                                          <p:spTgt spid="14">
                                            <p:txEl>
                                              <p:pRg st="6" end="6"/>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14">
                                            <p:txEl>
                                              <p:pRg st="7" end="7"/>
                                            </p:txEl>
                                          </p:spTgt>
                                        </p:tgtEl>
                                        <p:attrNameLst>
                                          <p:attrName>style.visibility</p:attrName>
                                        </p:attrNameLst>
                                      </p:cBhvr>
                                      <p:to>
                                        <p:strVal val="visible"/>
                                      </p:to>
                                    </p:set>
                                    <p:animEffect transition="in" filter="circle(in)">
                                      <p:cBhvr>
                                        <p:cTn id="25" dur="2000"/>
                                        <p:tgtEl>
                                          <p:spTgt spid="14">
                                            <p:txEl>
                                              <p:pRg st="7" end="7"/>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14">
                                            <p:txEl>
                                              <p:pRg st="8" end="8"/>
                                            </p:txEl>
                                          </p:spTgt>
                                        </p:tgtEl>
                                        <p:attrNameLst>
                                          <p:attrName>style.visibility</p:attrName>
                                        </p:attrNameLst>
                                      </p:cBhvr>
                                      <p:to>
                                        <p:strVal val="visible"/>
                                      </p:to>
                                    </p:set>
                                    <p:animEffect transition="in" filter="circle(in)">
                                      <p:cBhvr>
                                        <p:cTn id="28" dur="20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641706" y="533400"/>
            <a:ext cx="2167003"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MILP Model</a:t>
            </a:r>
          </a:p>
        </p:txBody>
      </p:sp>
      <p:sp>
        <p:nvSpPr>
          <p:cNvPr id="14" name="Rectangle 3"/>
          <p:cNvSpPr txBox="1">
            <a:spLocks noChangeArrowheads="1"/>
          </p:cNvSpPr>
          <p:nvPr/>
        </p:nvSpPr>
        <p:spPr>
          <a:xfrm>
            <a:off x="2590800" y="1192715"/>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Rectangle 3"/>
          <p:cNvSpPr txBox="1">
            <a:spLocks noChangeArrowheads="1"/>
          </p:cNvSpPr>
          <p:nvPr/>
        </p:nvSpPr>
        <p:spPr>
          <a:xfrm>
            <a:off x="381001" y="1219200"/>
            <a:ext cx="8518358" cy="4719637"/>
          </a:xfrm>
          <a:prstGeom prst="rect">
            <a:avLst/>
          </a:prstGeom>
        </p:spPr>
        <p:txBody>
          <a:bodyPr>
            <a:normAutofit fontScale="70000" lnSpcReduction="20000"/>
          </a:bodyPr>
          <a:lstStyle/>
          <a:p>
            <a:pPr marL="342900" indent="-342900" fontAlgn="auto">
              <a:spcBef>
                <a:spcPct val="20000"/>
              </a:spcBef>
              <a:spcAft>
                <a:spcPts val="0"/>
              </a:spcAft>
              <a:buClr>
                <a:schemeClr val="accent1"/>
              </a:buClr>
              <a:buSzPct val="70000"/>
              <a:buFont typeface="Wingdings" pitchFamily="2" charset="2"/>
              <a:buChar char="Ø"/>
              <a:defRPr/>
            </a:pPr>
            <a:r>
              <a:rPr lang="en-US" sz="2800" baseline="0" dirty="0">
                <a:solidFill>
                  <a:schemeClr val="tx1"/>
                </a:solidFill>
                <a:latin typeface="Times New Roman" pitchFamily="18" charset="0"/>
                <a:cs typeface="+mn-cs"/>
              </a:rPr>
              <a:t>Mixed Integer Linear Programming deals with the problems of maximization or minimization of a function of many variables subject to: </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sz="2800" baseline="0" dirty="0">
                <a:solidFill>
                  <a:schemeClr val="tx1"/>
                </a:solidFill>
                <a:latin typeface="Times New Roman" pitchFamily="18" charset="0"/>
                <a:cs typeface="+mn-cs"/>
              </a:rPr>
              <a:t>Inequality and equality constraints and</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sz="2800" baseline="0" dirty="0">
                <a:solidFill>
                  <a:schemeClr val="tx1"/>
                </a:solidFill>
                <a:latin typeface="Times New Roman" pitchFamily="18" charset="0"/>
                <a:cs typeface="+mn-cs"/>
              </a:rPr>
              <a:t>Integrality restrictions on some variables</a:t>
            </a:r>
          </a:p>
          <a:p>
            <a:pPr lvl="2" fontAlgn="auto">
              <a:spcBef>
                <a:spcPct val="20000"/>
              </a:spcBef>
              <a:spcAft>
                <a:spcPts val="0"/>
              </a:spcAft>
              <a:buClr>
                <a:schemeClr val="accent1"/>
              </a:buClr>
              <a:buSzPct val="70000"/>
              <a:defRPr/>
            </a:pPr>
            <a:endParaRPr lang="en-US" sz="2800" baseline="0" dirty="0">
              <a:solidFill>
                <a:schemeClr val="tx1"/>
              </a:solidFill>
              <a:latin typeface="Times New Roman" pitchFamily="18" charset="0"/>
              <a:cs typeface="+mn-cs"/>
            </a:endParaRPr>
          </a:p>
          <a:p>
            <a:pPr marL="1257300" lvl="2" indent="-342900" fontAlgn="auto">
              <a:spcBef>
                <a:spcPct val="20000"/>
              </a:spcBef>
              <a:spcAft>
                <a:spcPts val="0"/>
              </a:spcAft>
              <a:buClr>
                <a:schemeClr val="accent1"/>
              </a:buClr>
              <a:buSzPct val="70000"/>
              <a:buFont typeface="Wingdings" pitchFamily="2" charset="2"/>
              <a:buChar char="Ø"/>
              <a:defRPr/>
            </a:pPr>
            <a:endParaRPr lang="en-US" sz="2800" baseline="0" dirty="0">
              <a:solidFill>
                <a:schemeClr val="tx1"/>
              </a:solidFill>
              <a:latin typeface="Times New Roman" pitchFamily="18" charset="0"/>
              <a:cs typeface="+mn-cs"/>
            </a:endParaRPr>
          </a:p>
          <a:p>
            <a:pPr marL="342900" indent="-342900" fontAlgn="auto">
              <a:spcBef>
                <a:spcPct val="20000"/>
              </a:spcBef>
              <a:spcAft>
                <a:spcPts val="0"/>
              </a:spcAft>
              <a:buClr>
                <a:schemeClr val="accent1"/>
              </a:buClr>
              <a:buSzPct val="70000"/>
              <a:buFont typeface="Wingdings" pitchFamily="2" charset="2"/>
              <a:buChar char="Ø"/>
              <a:defRPr/>
            </a:pPr>
            <a:r>
              <a:rPr lang="en-US" sz="2800" baseline="0" dirty="0">
                <a:solidFill>
                  <a:schemeClr val="tx1"/>
                </a:solidFill>
                <a:latin typeface="Times New Roman" pitchFamily="18" charset="0"/>
                <a:cs typeface="+mn-cs"/>
              </a:rPr>
              <a:t>Major applications </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sz="2800" baseline="0" dirty="0">
                <a:solidFill>
                  <a:schemeClr val="tx1"/>
                </a:solidFill>
                <a:latin typeface="Times New Roman" pitchFamily="18" charset="0"/>
                <a:cs typeface="+mn-cs"/>
              </a:rPr>
              <a:t>Assignment Problem</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sz="2800" baseline="0" dirty="0">
                <a:solidFill>
                  <a:schemeClr val="tx1"/>
                </a:solidFill>
                <a:latin typeface="Times New Roman" pitchFamily="18" charset="0"/>
                <a:cs typeface="+mn-cs"/>
              </a:rPr>
              <a:t>Matching Problem</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sz="2800" baseline="0" dirty="0">
                <a:solidFill>
                  <a:schemeClr val="tx1"/>
                </a:solidFill>
                <a:latin typeface="Times New Roman" pitchFamily="18" charset="0"/>
                <a:cs typeface="+mn-cs"/>
              </a:rPr>
              <a:t>Set-Covering, Set-Packing, and Set-Partitioning Problems</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sz="2800" baseline="0" dirty="0">
                <a:solidFill>
                  <a:schemeClr val="tx1"/>
                </a:solidFill>
                <a:latin typeface="Times New Roman" pitchFamily="18" charset="0"/>
                <a:cs typeface="+mn-cs"/>
              </a:rPr>
              <a:t>Facility Location Problem</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sz="2800" baseline="0" dirty="0">
                <a:solidFill>
                  <a:schemeClr val="tx1"/>
                </a:solidFill>
                <a:latin typeface="Times New Roman" pitchFamily="18" charset="0"/>
                <a:cs typeface="+mn-cs"/>
              </a:rPr>
              <a:t>Network Flow Problems</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sz="2800" baseline="0" dirty="0">
                <a:solidFill>
                  <a:schemeClr val="tx1"/>
                </a:solidFill>
                <a:latin typeface="Times New Roman" pitchFamily="18" charset="0"/>
                <a:cs typeface="+mn-cs"/>
              </a:rPr>
              <a:t>Traveling Salesman Problem</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sz="2800" baseline="0" dirty="0">
                <a:solidFill>
                  <a:schemeClr val="tx1"/>
                </a:solidFill>
                <a:latin typeface="Times New Roman" pitchFamily="18" charset="0"/>
                <a:cs typeface="+mn-cs"/>
              </a:rPr>
              <a:t>Piecewise Linear Function</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sz="2800" baseline="0" dirty="0">
                <a:solidFill>
                  <a:schemeClr val="tx1"/>
                </a:solidFill>
                <a:latin typeface="Times New Roman" pitchFamily="18" charset="0"/>
                <a:cs typeface="+mn-cs"/>
              </a:rPr>
              <a:t>Machine Scheduling Problem</a:t>
            </a:r>
            <a:endParaRPr lang="en-US" sz="3200" baseline="0" dirty="0">
              <a:solidFill>
                <a:schemeClr val="tx1"/>
              </a:solidFill>
              <a:latin typeface="+mn-lt"/>
              <a:cs typeface="+mn-cs"/>
            </a:endParaRPr>
          </a:p>
        </p:txBody>
      </p:sp>
      <p:sp>
        <p:nvSpPr>
          <p:cNvPr id="7"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43746FFC-88E3-4231-8505-6CB704B1232D}" type="slidenum">
              <a:rPr lang="en-US" sz="1700" baseline="0" smtClean="0">
                <a:solidFill>
                  <a:srgbClr val="0000CC"/>
                </a:solidFill>
                <a:latin typeface="Times New Roman" pitchFamily="18" charset="0"/>
              </a:rPr>
              <a:t>61</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27744394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549266" y="533400"/>
            <a:ext cx="2351862"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Nomenclature</a:t>
            </a:r>
          </a:p>
        </p:txBody>
      </p:sp>
      <p:sp>
        <p:nvSpPr>
          <p:cNvPr id="14" name="Rectangle 3"/>
          <p:cNvSpPr txBox="1">
            <a:spLocks noChangeArrowheads="1"/>
          </p:cNvSpPr>
          <p:nvPr/>
        </p:nvSpPr>
        <p:spPr>
          <a:xfrm>
            <a:off x="844383" y="1219200"/>
            <a:ext cx="8054975" cy="4719637"/>
          </a:xfrm>
          <a:prstGeom prst="rect">
            <a:avLst/>
          </a:prstGeom>
        </p:spPr>
        <p:txBody>
          <a:bodyPr>
            <a:normAutofit/>
          </a:bodyPr>
          <a:lstStyle/>
          <a:p>
            <a:pPr marL="342900" indent="-342900" fontAlgn="auto">
              <a:spcBef>
                <a:spcPct val="20000"/>
              </a:spcBef>
              <a:spcAft>
                <a:spcPts val="0"/>
              </a:spcAft>
              <a:buClr>
                <a:schemeClr val="accent1"/>
              </a:buClr>
              <a:buSzPct val="70000"/>
              <a:buFont typeface="Wingdings" pitchFamily="2" charset="2"/>
              <a:buChar char="Ø"/>
              <a:defRPr/>
            </a:pPr>
            <a:r>
              <a:rPr lang="en-US" sz="2800" baseline="0" dirty="0">
                <a:solidFill>
                  <a:schemeClr val="tx1">
                    <a:lumMod val="75000"/>
                    <a:lumOff val="25000"/>
                  </a:schemeClr>
                </a:solidFill>
                <a:latin typeface="Times New Roman" pitchFamily="18" charset="0"/>
                <a:cs typeface="+mn-cs"/>
              </a:rPr>
              <a:t>Parameters</a:t>
            </a:r>
            <a:endParaRPr lang="en-US" baseline="0" dirty="0">
              <a:solidFill>
                <a:schemeClr val="tx1">
                  <a:lumMod val="75000"/>
                  <a:lumOff val="25000"/>
                </a:schemeClr>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pic>
        <p:nvPicPr>
          <p:cNvPr id="3" name="Picture 2"/>
          <p:cNvPicPr>
            <a:picLocks noChangeAspect="1"/>
          </p:cNvPicPr>
          <p:nvPr/>
        </p:nvPicPr>
        <p:blipFill>
          <a:blip r:embed="rId3"/>
          <a:stretch>
            <a:fillRect/>
          </a:stretch>
        </p:blipFill>
        <p:spPr>
          <a:xfrm>
            <a:off x="1062834" y="1664614"/>
            <a:ext cx="7324725" cy="4274223"/>
          </a:xfrm>
          <a:prstGeom prst="rect">
            <a:avLst/>
          </a:prstGeom>
        </p:spPr>
      </p:pic>
      <p:cxnSp>
        <p:nvCxnSpPr>
          <p:cNvPr id="8" name="Straight Connector 7"/>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7"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09165063-2CAA-4A52-A75D-AF4AAD4BF5A2}" type="slidenum">
              <a:rPr lang="en-US" sz="1700" baseline="0" smtClean="0">
                <a:solidFill>
                  <a:srgbClr val="0000CC"/>
                </a:solidFill>
                <a:latin typeface="Times New Roman" pitchFamily="18" charset="0"/>
              </a:rPr>
              <a:t>62</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39718349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549266" y="533400"/>
            <a:ext cx="2351862"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Nomenclature</a:t>
            </a:r>
          </a:p>
        </p:txBody>
      </p:sp>
      <p:sp>
        <p:nvSpPr>
          <p:cNvPr id="14" name="Rectangle 3"/>
          <p:cNvSpPr txBox="1">
            <a:spLocks noChangeArrowheads="1"/>
          </p:cNvSpPr>
          <p:nvPr/>
        </p:nvSpPr>
        <p:spPr>
          <a:xfrm>
            <a:off x="844383" y="1219200"/>
            <a:ext cx="8054975" cy="4719637"/>
          </a:xfrm>
          <a:prstGeom prst="rect">
            <a:avLst/>
          </a:prstGeom>
        </p:spPr>
        <p:txBody>
          <a:bodyPr>
            <a:normAutofit/>
          </a:bodyPr>
          <a:lstStyle/>
          <a:p>
            <a:pPr marL="342900" indent="-342900" fontAlgn="auto">
              <a:spcBef>
                <a:spcPct val="20000"/>
              </a:spcBef>
              <a:spcAft>
                <a:spcPts val="0"/>
              </a:spcAft>
              <a:buClr>
                <a:schemeClr val="accent1"/>
              </a:buClr>
              <a:buSzPct val="70000"/>
              <a:buFont typeface="Wingdings" pitchFamily="2" charset="2"/>
              <a:buChar char="Ø"/>
              <a:defRPr/>
            </a:pPr>
            <a:r>
              <a:rPr lang="en-US" sz="2800" baseline="0" dirty="0">
                <a:solidFill>
                  <a:schemeClr val="tx1">
                    <a:lumMod val="75000"/>
                    <a:lumOff val="25000"/>
                  </a:schemeClr>
                </a:solidFill>
                <a:latin typeface="Times New Roman" pitchFamily="18" charset="0"/>
                <a:cs typeface="+mn-cs"/>
              </a:rPr>
              <a:t>Variables</a:t>
            </a:r>
            <a:endParaRPr lang="en-US" baseline="0" dirty="0">
              <a:solidFill>
                <a:schemeClr val="tx1">
                  <a:lumMod val="75000"/>
                  <a:lumOff val="25000"/>
                </a:schemeClr>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pic>
        <p:nvPicPr>
          <p:cNvPr id="2" name="Picture 1"/>
          <p:cNvPicPr>
            <a:picLocks noChangeAspect="1"/>
          </p:cNvPicPr>
          <p:nvPr/>
        </p:nvPicPr>
        <p:blipFill>
          <a:blip r:embed="rId3"/>
          <a:stretch>
            <a:fillRect/>
          </a:stretch>
        </p:blipFill>
        <p:spPr>
          <a:xfrm>
            <a:off x="1105697" y="1723799"/>
            <a:ext cx="7239000" cy="4215038"/>
          </a:xfrm>
          <a:prstGeom prst="rect">
            <a:avLst/>
          </a:prstGeom>
        </p:spPr>
      </p:pic>
      <p:cxnSp>
        <p:nvCxnSpPr>
          <p:cNvPr id="7" name="Straight Connector 6"/>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A150ACC3-0B15-41C1-8A35-ACB19E7EF54A}" type="slidenum">
              <a:rPr lang="en-US" sz="1700" baseline="0" smtClean="0">
                <a:solidFill>
                  <a:srgbClr val="0000CC"/>
                </a:solidFill>
                <a:latin typeface="Times New Roman" pitchFamily="18" charset="0"/>
              </a:rPr>
              <a:t>63</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967086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549266" y="533400"/>
            <a:ext cx="2351862"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Nomenclature</a:t>
            </a:r>
          </a:p>
        </p:txBody>
      </p:sp>
      <p:sp>
        <p:nvSpPr>
          <p:cNvPr id="14" name="Rectangle 3"/>
          <p:cNvSpPr txBox="1">
            <a:spLocks noChangeArrowheads="1"/>
          </p:cNvSpPr>
          <p:nvPr/>
        </p:nvSpPr>
        <p:spPr>
          <a:xfrm>
            <a:off x="844383" y="1219200"/>
            <a:ext cx="8054975" cy="4719637"/>
          </a:xfrm>
          <a:prstGeom prst="rect">
            <a:avLst/>
          </a:prstGeom>
        </p:spPr>
        <p:txBody>
          <a:bodyPr>
            <a:normAutofit/>
          </a:bodyPr>
          <a:lstStyle/>
          <a:p>
            <a:pPr marL="342900" indent="-342900" fontAlgn="auto">
              <a:spcBef>
                <a:spcPct val="20000"/>
              </a:spcBef>
              <a:spcAft>
                <a:spcPts val="0"/>
              </a:spcAft>
              <a:buClr>
                <a:schemeClr val="accent1"/>
              </a:buClr>
              <a:buSzPct val="70000"/>
              <a:buFont typeface="Wingdings" pitchFamily="2" charset="2"/>
              <a:buChar char="Ø"/>
              <a:defRPr/>
            </a:pPr>
            <a:r>
              <a:rPr lang="en-US" sz="2800" baseline="0" dirty="0">
                <a:solidFill>
                  <a:schemeClr val="tx1">
                    <a:lumMod val="75000"/>
                    <a:lumOff val="25000"/>
                  </a:schemeClr>
                </a:solidFill>
                <a:latin typeface="Times New Roman" pitchFamily="18" charset="0"/>
                <a:cs typeface="+mn-cs"/>
              </a:rPr>
              <a:t>Variables</a:t>
            </a:r>
            <a:endParaRPr lang="en-US" baseline="0" dirty="0">
              <a:solidFill>
                <a:schemeClr val="tx1">
                  <a:lumMod val="75000"/>
                  <a:lumOff val="25000"/>
                </a:schemeClr>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pic>
        <p:nvPicPr>
          <p:cNvPr id="3" name="Picture 2"/>
          <p:cNvPicPr>
            <a:picLocks noChangeAspect="1"/>
          </p:cNvPicPr>
          <p:nvPr/>
        </p:nvPicPr>
        <p:blipFill>
          <a:blip r:embed="rId3"/>
          <a:stretch>
            <a:fillRect/>
          </a:stretch>
        </p:blipFill>
        <p:spPr>
          <a:xfrm>
            <a:off x="966620" y="1676400"/>
            <a:ext cx="7810500" cy="4262437"/>
          </a:xfrm>
          <a:prstGeom prst="rect">
            <a:avLst/>
          </a:prstGeom>
        </p:spPr>
      </p:pic>
      <p:cxnSp>
        <p:nvCxnSpPr>
          <p:cNvPr id="7" name="Straight Connector 6"/>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C5E7A762-2936-4C83-A722-14924A7EE844}" type="slidenum">
              <a:rPr lang="en-US" sz="1700" baseline="0" smtClean="0">
                <a:solidFill>
                  <a:srgbClr val="0000CC"/>
                </a:solidFill>
                <a:latin typeface="Times New Roman" pitchFamily="18" charset="0"/>
              </a:rPr>
              <a:t>64</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18061301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161605" y="533400"/>
            <a:ext cx="3127203"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MILP Formulation</a:t>
            </a:r>
          </a:p>
        </p:txBody>
      </p:sp>
      <p:sp>
        <p:nvSpPr>
          <p:cNvPr id="14" name="Rectangle 3"/>
          <p:cNvSpPr txBox="1">
            <a:spLocks noChangeArrowheads="1"/>
          </p:cNvSpPr>
          <p:nvPr/>
        </p:nvSpPr>
        <p:spPr>
          <a:xfrm>
            <a:off x="762000" y="1214486"/>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pic>
        <p:nvPicPr>
          <p:cNvPr id="4" name="Picture 3"/>
          <p:cNvPicPr>
            <a:picLocks noChangeAspect="1"/>
          </p:cNvPicPr>
          <p:nvPr/>
        </p:nvPicPr>
        <p:blipFill>
          <a:blip r:embed="rId3"/>
          <a:stretch>
            <a:fillRect/>
          </a:stretch>
        </p:blipFill>
        <p:spPr>
          <a:xfrm>
            <a:off x="483770" y="1076325"/>
            <a:ext cx="7934325" cy="1743075"/>
          </a:xfrm>
          <a:prstGeom prst="rect">
            <a:avLst/>
          </a:prstGeom>
        </p:spPr>
      </p:pic>
      <p:pic>
        <p:nvPicPr>
          <p:cNvPr id="6" name="Picture 5"/>
          <p:cNvPicPr>
            <a:picLocks noChangeAspect="1"/>
          </p:cNvPicPr>
          <p:nvPr/>
        </p:nvPicPr>
        <p:blipFill>
          <a:blip r:embed="rId4"/>
          <a:stretch>
            <a:fillRect/>
          </a:stretch>
        </p:blipFill>
        <p:spPr>
          <a:xfrm>
            <a:off x="589859" y="2667000"/>
            <a:ext cx="7791450" cy="1066800"/>
          </a:xfrm>
          <a:prstGeom prst="rect">
            <a:avLst/>
          </a:prstGeom>
        </p:spPr>
      </p:pic>
      <p:sp>
        <p:nvSpPr>
          <p:cNvPr id="9" name="Content Placeholder 9"/>
          <p:cNvSpPr txBox="1">
            <a:spLocks/>
          </p:cNvSpPr>
          <p:nvPr/>
        </p:nvSpPr>
        <p:spPr>
          <a:xfrm>
            <a:off x="381001" y="3571923"/>
            <a:ext cx="8435974" cy="2524077"/>
          </a:xfrm>
          <a:prstGeom prst="rect">
            <a:avLst/>
          </a:prstGeom>
        </p:spPr>
        <p:txBody>
          <a:bodyPr>
            <a:normAutofit fontScale="40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15000"/>
              </a:lnSpc>
              <a:spcBef>
                <a:spcPts val="0"/>
              </a:spcBef>
              <a:spcAft>
                <a:spcPts val="1000"/>
              </a:spcAft>
              <a:buFont typeface="Arial" panose="020B0604020202020204" pitchFamily="34" charset="0"/>
              <a:buNone/>
            </a:pPr>
            <a:r>
              <a:rPr lang="en-US" sz="4200" b="1" baseline="0" dirty="0">
                <a:solidFill>
                  <a:srgbClr val="FF0000"/>
                </a:solidFill>
                <a:latin typeface="Times New Roman" pitchFamily="18" charset="0"/>
              </a:rPr>
              <a:t>Parameters</a:t>
            </a:r>
          </a:p>
          <a:p>
            <a:pPr marL="0" indent="0" fontAlgn="auto">
              <a:lnSpc>
                <a:spcPct val="115000"/>
              </a:lnSpc>
              <a:spcBef>
                <a:spcPts val="0"/>
              </a:spcBef>
              <a:spcAft>
                <a:spcPts val="1000"/>
              </a:spcAft>
              <a:buNone/>
            </a:pPr>
            <a:r>
              <a:rPr lang="en-US" sz="4200" dirty="0">
                <a:latin typeface="Times New Roman" panose="02020603050405020304" pitchFamily="18" charset="0"/>
                <a:ea typeface="SimSun" panose="02010600030101010101" pitchFamily="2" charset="-122"/>
              </a:rPr>
              <a:t>	Population of</a:t>
            </a:r>
            <a:r>
              <a:rPr lang="en-US" sz="4200" i="1" dirty="0">
                <a:latin typeface="Times New Roman" panose="02020603050405020304" pitchFamily="18" charset="0"/>
                <a:ea typeface="SimSun" panose="02010600030101010101" pitchFamily="2" charset="-122"/>
              </a:rPr>
              <a:t> </a:t>
            </a:r>
            <a:r>
              <a:rPr lang="en-US" sz="4200" dirty="0">
                <a:latin typeface="Times New Roman" panose="02020603050405020304" pitchFamily="18" charset="0"/>
                <a:ea typeface="SimSun" panose="02010600030101010101" pitchFamily="2" charset="-122"/>
              </a:rPr>
              <a:t>EVs at hotspot </a:t>
            </a:r>
            <a:r>
              <a:rPr lang="en-US" sz="4200" i="1" dirty="0">
                <a:latin typeface="Times New Roman" panose="02020603050405020304" pitchFamily="18" charset="0"/>
                <a:ea typeface="SimSun" panose="02010600030101010101" pitchFamily="2" charset="-122"/>
              </a:rPr>
              <a:t>i</a:t>
            </a:r>
          </a:p>
          <a:p>
            <a:pPr marL="0" indent="0" fontAlgn="auto">
              <a:lnSpc>
                <a:spcPct val="115000"/>
              </a:lnSpc>
              <a:spcBef>
                <a:spcPts val="0"/>
              </a:spcBef>
              <a:spcAft>
                <a:spcPts val="1000"/>
              </a:spcAft>
              <a:buNone/>
            </a:pPr>
            <a:r>
              <a:rPr lang="en-US" sz="4200" dirty="0">
                <a:latin typeface="Times New Roman" panose="02020603050405020304" pitchFamily="18" charset="0"/>
                <a:ea typeface="SimSun" panose="02010600030101010101" pitchFamily="2" charset="-122"/>
              </a:rPr>
              <a:t>	Demand percentage in time period </a:t>
            </a:r>
            <a:r>
              <a:rPr lang="en-US" sz="4200" i="1" dirty="0">
                <a:latin typeface="Times New Roman" panose="02020603050405020304" pitchFamily="18" charset="0"/>
                <a:ea typeface="SimSun" panose="02010600030101010101" pitchFamily="2" charset="-122"/>
              </a:rPr>
              <a:t>t</a:t>
            </a:r>
          </a:p>
          <a:p>
            <a:pPr marL="0" indent="0" fontAlgn="auto">
              <a:lnSpc>
                <a:spcPct val="115000"/>
              </a:lnSpc>
              <a:spcBef>
                <a:spcPts val="0"/>
              </a:spcBef>
              <a:spcAft>
                <a:spcPts val="1000"/>
              </a:spcAft>
              <a:buNone/>
            </a:pPr>
            <a:r>
              <a:rPr lang="en-US" sz="4200" baseline="0" dirty="0">
                <a:latin typeface="Times New Roman" pitchFamily="18" charset="0"/>
              </a:rPr>
              <a:t> 	</a:t>
            </a:r>
            <a:r>
              <a:rPr lang="en-US" sz="4200" dirty="0">
                <a:latin typeface="Times New Roman" panose="02020603050405020304" pitchFamily="18" charset="0"/>
                <a:ea typeface="SimSun" panose="02010600030101010101" pitchFamily="2" charset="-122"/>
              </a:rPr>
              <a:t>Distance from hotspot </a:t>
            </a:r>
            <a:r>
              <a:rPr lang="en-US" sz="4200" i="1" dirty="0" err="1">
                <a:latin typeface="Times New Roman" panose="02020603050405020304" pitchFamily="18" charset="0"/>
                <a:ea typeface="SimSun" panose="02010600030101010101" pitchFamily="2" charset="-122"/>
              </a:rPr>
              <a:t>i</a:t>
            </a:r>
            <a:r>
              <a:rPr lang="en-US" sz="4200" dirty="0">
                <a:latin typeface="Times New Roman" panose="02020603050405020304" pitchFamily="18" charset="0"/>
                <a:ea typeface="SimSun" panose="02010600030101010101" pitchFamily="2" charset="-122"/>
              </a:rPr>
              <a:t> to station </a:t>
            </a:r>
            <a:r>
              <a:rPr lang="en-US" sz="4200" i="1" dirty="0">
                <a:latin typeface="Times New Roman" panose="02020603050405020304" pitchFamily="18" charset="0"/>
                <a:ea typeface="SimSun" panose="02010600030101010101" pitchFamily="2" charset="-122"/>
              </a:rPr>
              <a:t>j </a:t>
            </a:r>
            <a:r>
              <a:rPr lang="en-US" sz="4200" dirty="0">
                <a:latin typeface="Times New Roman" panose="02020603050405020304" pitchFamily="18" charset="0"/>
                <a:ea typeface="SimSun" panose="02010600030101010101" pitchFamily="2" charset="-122"/>
              </a:rPr>
              <a:t>(miles)</a:t>
            </a:r>
          </a:p>
          <a:p>
            <a:pPr marL="0" indent="0" fontAlgn="auto">
              <a:lnSpc>
                <a:spcPct val="115000"/>
              </a:lnSpc>
              <a:spcBef>
                <a:spcPts val="0"/>
              </a:spcBef>
              <a:spcAft>
                <a:spcPts val="1000"/>
              </a:spcAft>
              <a:buNone/>
            </a:pPr>
            <a:r>
              <a:rPr lang="en-US" sz="4200" b="1"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Decision Variables</a:t>
            </a:r>
          </a:p>
          <a:p>
            <a:pPr marL="0" indent="0" fontAlgn="auto">
              <a:lnSpc>
                <a:spcPct val="115000"/>
              </a:lnSpc>
              <a:spcBef>
                <a:spcPts val="0"/>
              </a:spcBef>
              <a:spcAft>
                <a:spcPts val="1000"/>
              </a:spcAft>
              <a:buNone/>
            </a:pPr>
            <a:r>
              <a:rPr lang="en-US" sz="4200" dirty="0">
                <a:latin typeface="Times New Roman" panose="02020603050405020304" pitchFamily="18" charset="0"/>
                <a:ea typeface="SimSun" panose="02010600030101010101" pitchFamily="2" charset="-122"/>
              </a:rPr>
              <a:t>	Total demand in time period </a:t>
            </a:r>
            <a:r>
              <a:rPr lang="en-US" sz="4200" i="1" dirty="0">
                <a:latin typeface="Times New Roman" panose="02020603050405020304" pitchFamily="18" charset="0"/>
                <a:ea typeface="SimSun" panose="02010600030101010101" pitchFamily="2" charset="-122"/>
              </a:rPr>
              <a:t>t </a:t>
            </a:r>
            <a:r>
              <a:rPr lang="en-US" sz="4200" dirty="0">
                <a:latin typeface="Times New Roman" panose="02020603050405020304" pitchFamily="18" charset="0"/>
                <a:ea typeface="SimSun" panose="02010600030101010101" pitchFamily="2" charset="-122"/>
              </a:rPr>
              <a:t>at charging station </a:t>
            </a:r>
            <a:r>
              <a:rPr lang="en-US" sz="4200" i="1" dirty="0">
                <a:latin typeface="Times New Roman" panose="02020603050405020304" pitchFamily="18" charset="0"/>
                <a:ea typeface="SimSun" panose="02010600030101010101" pitchFamily="2" charset="-122"/>
              </a:rPr>
              <a:t>j</a:t>
            </a:r>
            <a:endParaRPr lang="en-US" sz="4200" baseline="0" dirty="0"/>
          </a:p>
          <a:p>
            <a:pPr marL="0" indent="0" fontAlgn="auto">
              <a:lnSpc>
                <a:spcPct val="115000"/>
              </a:lnSpc>
              <a:spcBef>
                <a:spcPts val="0"/>
              </a:spcBef>
              <a:spcAft>
                <a:spcPts val="1000"/>
              </a:spcAft>
              <a:buNone/>
            </a:pPr>
            <a:endParaRPr lang="en-US" sz="2400" b="1"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pPr marL="0" indent="0" fontAlgn="auto">
              <a:lnSpc>
                <a:spcPct val="115000"/>
              </a:lnSpc>
              <a:spcBef>
                <a:spcPts val="0"/>
              </a:spcBef>
              <a:spcAft>
                <a:spcPts val="1000"/>
              </a:spcAft>
              <a:buNone/>
            </a:pPr>
            <a:endParaRPr lang="en-US" baseline="0" dirty="0"/>
          </a:p>
        </p:txBody>
      </p:sp>
      <p:sp>
        <p:nvSpPr>
          <p:cNvPr id="10" name="Content Placeholder 18"/>
          <p:cNvSpPr txBox="1">
            <a:spLocks/>
          </p:cNvSpPr>
          <p:nvPr/>
        </p:nvSpPr>
        <p:spPr>
          <a:xfrm>
            <a:off x="6477000" y="3733799"/>
            <a:ext cx="2526342" cy="2446359"/>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15000"/>
              </a:lnSpc>
              <a:spcBef>
                <a:spcPts val="0"/>
              </a:spcBef>
              <a:spcAft>
                <a:spcPts val="1000"/>
              </a:spcAft>
              <a:buFont typeface="Arial" panose="020B0604020202020204" pitchFamily="34" charset="0"/>
              <a:buNone/>
            </a:pPr>
            <a:endParaRPr lang="en-US" baseline="0" dirty="0"/>
          </a:p>
        </p:txBody>
      </p:sp>
      <p:pic>
        <p:nvPicPr>
          <p:cNvPr id="2" name="Picture 1"/>
          <p:cNvPicPr>
            <a:picLocks noChangeAspect="1"/>
          </p:cNvPicPr>
          <p:nvPr/>
        </p:nvPicPr>
        <p:blipFill>
          <a:blip r:embed="rId5"/>
          <a:stretch>
            <a:fillRect/>
          </a:stretch>
        </p:blipFill>
        <p:spPr>
          <a:xfrm>
            <a:off x="483770" y="4029075"/>
            <a:ext cx="228600" cy="314325"/>
          </a:xfrm>
          <a:prstGeom prst="rect">
            <a:avLst/>
          </a:prstGeom>
        </p:spPr>
      </p:pic>
      <p:pic>
        <p:nvPicPr>
          <p:cNvPr id="3" name="Picture 2"/>
          <p:cNvPicPr>
            <a:picLocks noChangeAspect="1"/>
          </p:cNvPicPr>
          <p:nvPr/>
        </p:nvPicPr>
        <p:blipFill>
          <a:blip r:embed="rId6"/>
          <a:stretch>
            <a:fillRect/>
          </a:stretch>
        </p:blipFill>
        <p:spPr>
          <a:xfrm>
            <a:off x="483770" y="4359846"/>
            <a:ext cx="257175" cy="314325"/>
          </a:xfrm>
          <a:prstGeom prst="rect">
            <a:avLst/>
          </a:prstGeom>
        </p:spPr>
      </p:pic>
      <p:pic>
        <p:nvPicPr>
          <p:cNvPr id="11" name="Picture 10"/>
          <p:cNvPicPr>
            <a:picLocks noChangeAspect="1"/>
          </p:cNvPicPr>
          <p:nvPr/>
        </p:nvPicPr>
        <p:blipFill>
          <a:blip r:embed="rId7"/>
          <a:stretch>
            <a:fillRect/>
          </a:stretch>
        </p:blipFill>
        <p:spPr>
          <a:xfrm>
            <a:off x="514005" y="4762500"/>
            <a:ext cx="323850" cy="266700"/>
          </a:xfrm>
          <a:prstGeom prst="rect">
            <a:avLst/>
          </a:prstGeom>
        </p:spPr>
      </p:pic>
      <p:pic>
        <p:nvPicPr>
          <p:cNvPr id="12" name="Picture 11"/>
          <p:cNvPicPr>
            <a:picLocks noChangeAspect="1"/>
          </p:cNvPicPr>
          <p:nvPr/>
        </p:nvPicPr>
        <p:blipFill>
          <a:blip r:embed="rId8"/>
          <a:stretch>
            <a:fillRect/>
          </a:stretch>
        </p:blipFill>
        <p:spPr>
          <a:xfrm>
            <a:off x="483770" y="5562600"/>
            <a:ext cx="257175" cy="304800"/>
          </a:xfrm>
          <a:prstGeom prst="rect">
            <a:avLst/>
          </a:prstGeom>
        </p:spPr>
      </p:pic>
      <p:sp>
        <p:nvSpPr>
          <p:cNvPr id="17"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D416D049-F774-4656-87DA-AFBDFFA904F5}" type="slidenum">
              <a:rPr lang="en-US" sz="1700" baseline="0" smtClean="0">
                <a:solidFill>
                  <a:srgbClr val="0000CC"/>
                </a:solidFill>
                <a:latin typeface="Times New Roman" pitchFamily="18" charset="0"/>
              </a:rPr>
              <a:t>65</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10380033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Imagen 1"/>
          <p:cNvPicPr/>
          <p:nvPr/>
        </p:nvPicPr>
        <p:blipFill>
          <a:blip r:embed="rId2"/>
          <a:stretch>
            <a:fillRect/>
          </a:stretch>
        </p:blipFill>
        <p:spPr>
          <a:xfrm>
            <a:off x="877556" y="1062389"/>
            <a:ext cx="6167215" cy="2645728"/>
          </a:xfrm>
          <a:prstGeom prst="rect">
            <a:avLst/>
          </a:prstGeom>
        </p:spPr>
      </p:pic>
      <p:pic>
        <p:nvPicPr>
          <p:cNvPr id="84" name="Picture 83" descr="http://www.energydigital.com/renewable_energy/electricvehicle2.jp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3061377" y="2618711"/>
            <a:ext cx="254236" cy="20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4" descr="http://www.energydigital.com/renewable_energy/electricvehicle2.jp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3312438" y="2618711"/>
            <a:ext cx="254236" cy="20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85" descr="http://www.energydigital.com/renewable_energy/electricvehicle2.jp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3563499" y="2618711"/>
            <a:ext cx="254236" cy="20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86" descr="http://www.energydigital.com/renewable_energy/electricvehicle2.jp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4007527" y="2615536"/>
            <a:ext cx="254236" cy="20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87" descr="http://www.energydigital.com/renewable_energy/electricvehicle2.jp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647838" y="2618711"/>
            <a:ext cx="254236" cy="20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88" descr="http://www.energydigital.com/renewable_energy/electricvehicle2.jp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3861240" y="2615536"/>
            <a:ext cx="254236" cy="20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90" descr="http://www.energydigital.com/renewable_energy/electricvehicle2.jp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6083914" y="1914394"/>
            <a:ext cx="254236" cy="20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91" descr="http://www.energydigital.com/renewable_energy/electricvehicle2.jp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6083914" y="2385253"/>
            <a:ext cx="254236" cy="20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92" descr="http://www.energydigital.com/renewable_energy/electricvehicle2.jp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6080566" y="2184165"/>
            <a:ext cx="254236" cy="20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93" descr="http://www.energydigital.com/renewable_energy/electricvehicle2.jp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6093956" y="3042154"/>
            <a:ext cx="254236" cy="20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5" name="Group 94"/>
          <p:cNvGrpSpPr/>
          <p:nvPr/>
        </p:nvGrpSpPr>
        <p:grpSpPr>
          <a:xfrm>
            <a:off x="6997147" y="2385253"/>
            <a:ext cx="649140" cy="567149"/>
            <a:chOff x="7226865" y="4909107"/>
            <a:chExt cx="649140" cy="567149"/>
          </a:xfrm>
        </p:grpSpPr>
        <p:pic>
          <p:nvPicPr>
            <p:cNvPr id="96" name="Picture 95" descr="http://www.energydigital.com/renewable_energy/electricvehicle2.jpg"/>
            <p:cNvPicPr>
              <a:picLocks noChangeAspect="1" noChangeArrowheads="1"/>
            </p:cNvPicPr>
            <p:nvPr/>
          </p:nvPicPr>
          <p:blipFill>
            <a:blip r:embed="rId5" r:link="rId4" cstate="print">
              <a:extLst>
                <a:ext uri="{28A0092B-C50C-407E-A947-70E740481C1C}">
                  <a14:useLocalDpi xmlns:a14="http://schemas.microsoft.com/office/drawing/2010/main" val="0"/>
                </a:ext>
              </a:extLst>
            </a:blip>
            <a:srcRect/>
            <a:stretch>
              <a:fillRect/>
            </a:stretch>
          </p:blipFill>
          <p:spPr bwMode="auto">
            <a:xfrm>
              <a:off x="7226865" y="5067367"/>
              <a:ext cx="516960" cy="40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27" descr="http://icons.iconarchive.com/icons/oxygen-icons.org/oxygen/256/Status-battery-charging-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1642" y="4909107"/>
              <a:ext cx="264363" cy="264363"/>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TextBox 21"/>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25" name="Straight Connector 24"/>
          <p:cNvCxnSpPr/>
          <p:nvPr/>
        </p:nvCxnSpPr>
        <p:spPr>
          <a:xfrm>
            <a:off x="749768" y="602304"/>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1905000" y="1600200"/>
            <a:ext cx="678080" cy="838624"/>
          </a:xfrm>
          <a:prstGeom prst="rect">
            <a:avLst/>
          </a:prstGeom>
          <a:solidFill>
            <a:srgbClr val="F2F2F2"/>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1" name="Content Placeholder 9"/>
          <p:cNvSpPr txBox="1">
            <a:spLocks/>
          </p:cNvSpPr>
          <p:nvPr/>
        </p:nvSpPr>
        <p:spPr>
          <a:xfrm>
            <a:off x="522332" y="3991188"/>
            <a:ext cx="5333999" cy="2486025"/>
          </a:xfrm>
          <a:prstGeom prst="rect">
            <a:avLst/>
          </a:prstGeom>
        </p:spPr>
        <p:txBody>
          <a:bodyPr>
            <a:normAutofit fontScale="3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15000"/>
              </a:lnSpc>
              <a:spcBef>
                <a:spcPts val="0"/>
              </a:spcBef>
              <a:spcAft>
                <a:spcPts val="1000"/>
              </a:spcAft>
              <a:buNone/>
            </a:pPr>
            <a:r>
              <a:rPr lang="en-US" sz="5800" b="1"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Decision Variables</a:t>
            </a:r>
          </a:p>
          <a:p>
            <a:pPr marL="0" indent="0" fontAlgn="auto">
              <a:lnSpc>
                <a:spcPct val="115000"/>
              </a:lnSpc>
              <a:spcBef>
                <a:spcPts val="0"/>
              </a:spcBef>
              <a:spcAft>
                <a:spcPts val="1000"/>
              </a:spcAft>
              <a:buNone/>
            </a:pPr>
            <a:r>
              <a:rPr lang="en-US" sz="6200" dirty="0">
                <a:latin typeface="Times New Roman" panose="02020603050405020304" pitchFamily="18" charset="0"/>
                <a:ea typeface="SimSun" panose="02010600030101010101" pitchFamily="2" charset="-122"/>
              </a:rPr>
              <a:t>	Total capacity of the charging station </a:t>
            </a:r>
            <a:r>
              <a:rPr lang="en-US" sz="6200" i="1" dirty="0">
                <a:latin typeface="Times New Roman" panose="02020603050405020304" pitchFamily="18" charset="0"/>
                <a:ea typeface="SimSun" panose="02010600030101010101" pitchFamily="2" charset="-122"/>
              </a:rPr>
              <a:t>j</a:t>
            </a:r>
          </a:p>
          <a:p>
            <a:pPr marL="685800" lvl="2" indent="0" fontAlgn="auto">
              <a:lnSpc>
                <a:spcPct val="115000"/>
              </a:lnSpc>
              <a:spcBef>
                <a:spcPts val="0"/>
              </a:spcBef>
              <a:spcAft>
                <a:spcPts val="1000"/>
              </a:spcAft>
              <a:buNone/>
            </a:pPr>
            <a:r>
              <a:rPr lang="en-US" sz="6200" dirty="0">
                <a:latin typeface="Times New Roman" panose="02020603050405020304" pitchFamily="18" charset="0"/>
                <a:ea typeface="SimSun" panose="02010600030101010101" pitchFamily="2" charset="-122"/>
              </a:rPr>
              <a:t>Recapture of the</a:t>
            </a:r>
            <a:r>
              <a:rPr lang="en-US" sz="6200" baseline="0" dirty="0">
                <a:latin typeface="Times New Roman" panose="02020603050405020304" pitchFamily="18" charset="0"/>
                <a:ea typeface="SimSun" panose="02010600030101010101" pitchFamily="2" charset="-122"/>
              </a:rPr>
              <a:t> </a:t>
            </a:r>
            <a:r>
              <a:rPr lang="en-US" sz="6200" dirty="0">
                <a:latin typeface="Times New Roman" panose="02020603050405020304" pitchFamily="18" charset="0"/>
                <a:ea typeface="SimSun" panose="02010600030101010101" pitchFamily="2" charset="-122"/>
              </a:rPr>
              <a:t>demand willing to wait in queue in period </a:t>
            </a:r>
            <a:r>
              <a:rPr lang="en-US" sz="6200" i="1" dirty="0">
                <a:latin typeface="Times New Roman" panose="02020603050405020304" pitchFamily="18" charset="0"/>
                <a:ea typeface="SimSun" panose="02010600030101010101" pitchFamily="2" charset="-122"/>
              </a:rPr>
              <a:t>t</a:t>
            </a:r>
            <a:r>
              <a:rPr lang="en-US" sz="6200" dirty="0">
                <a:latin typeface="Times New Roman" panose="02020603050405020304" pitchFamily="18" charset="0"/>
                <a:ea typeface="SimSun" panose="02010600030101010101" pitchFamily="2" charset="-122"/>
              </a:rPr>
              <a:t> at charging station </a:t>
            </a:r>
            <a:r>
              <a:rPr lang="en-US" sz="6200" i="1" dirty="0">
                <a:latin typeface="Times New Roman" panose="02020603050405020304" pitchFamily="18" charset="0"/>
                <a:ea typeface="SimSun" panose="02010600030101010101" pitchFamily="2" charset="-122"/>
              </a:rPr>
              <a:t>j</a:t>
            </a:r>
            <a:endParaRPr lang="en-US" sz="6200" b="1"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pPr marL="0" indent="0" fontAlgn="auto">
              <a:lnSpc>
                <a:spcPct val="115000"/>
              </a:lnSpc>
              <a:spcBef>
                <a:spcPts val="0"/>
              </a:spcBef>
              <a:spcAft>
                <a:spcPts val="1000"/>
              </a:spcAft>
              <a:buNone/>
            </a:pPr>
            <a:endParaRPr lang="en-US" baseline="0" dirty="0"/>
          </a:p>
        </p:txBody>
      </p:sp>
      <p:pic>
        <p:nvPicPr>
          <p:cNvPr id="23" name="Picture 22"/>
          <p:cNvPicPr>
            <a:picLocks noChangeAspect="1"/>
          </p:cNvPicPr>
          <p:nvPr/>
        </p:nvPicPr>
        <p:blipFill>
          <a:blip r:embed="rId7"/>
          <a:stretch>
            <a:fillRect/>
          </a:stretch>
        </p:blipFill>
        <p:spPr>
          <a:xfrm>
            <a:off x="629228" y="4677140"/>
            <a:ext cx="352060" cy="352060"/>
          </a:xfrm>
          <a:prstGeom prst="rect">
            <a:avLst/>
          </a:prstGeom>
        </p:spPr>
      </p:pic>
      <p:pic>
        <p:nvPicPr>
          <p:cNvPr id="26" name="Picture 25"/>
          <p:cNvPicPr>
            <a:picLocks noChangeAspect="1"/>
          </p:cNvPicPr>
          <p:nvPr/>
        </p:nvPicPr>
        <p:blipFill>
          <a:blip r:embed="rId8"/>
          <a:stretch>
            <a:fillRect/>
          </a:stretch>
        </p:blipFill>
        <p:spPr>
          <a:xfrm>
            <a:off x="607687" y="5181600"/>
            <a:ext cx="320605" cy="286254"/>
          </a:xfrm>
          <a:prstGeom prst="rect">
            <a:avLst/>
          </a:prstGeom>
        </p:spPr>
      </p:pic>
      <p:sp>
        <p:nvSpPr>
          <p:cNvPr id="28" name="Rectangle 2"/>
          <p:cNvSpPr>
            <a:spLocks noChangeArrowheads="1"/>
          </p:cNvSpPr>
          <p:nvPr/>
        </p:nvSpPr>
        <p:spPr bwMode="auto">
          <a:xfrm>
            <a:off x="2668562" y="173579"/>
            <a:ext cx="3336170"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Demand Loss Model</a:t>
            </a:r>
          </a:p>
        </p:txBody>
      </p:sp>
      <p:sp>
        <p:nvSpPr>
          <p:cNvPr id="30"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88744F47-9172-4F4D-85D9-7497A62D6BF2}" type="slidenum">
              <a:rPr lang="en-US" sz="1700" baseline="0" smtClean="0">
                <a:solidFill>
                  <a:srgbClr val="0000CC"/>
                </a:solidFill>
                <a:latin typeface="Times New Roman" pitchFamily="18" charset="0"/>
              </a:rPr>
              <a:t>66</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291371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500"/>
                                        <p:tgtEl>
                                          <p:spTgt spid="8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0.00139 -0.00093 L 0.39375 -0.00093 " pathEditMode="relative" rAng="0" ptsTypes="AA">
                                      <p:cBhvr>
                                        <p:cTn id="17" dur="2000" fill="hold"/>
                                        <p:tgtEl>
                                          <p:spTgt spid="88"/>
                                        </p:tgtEl>
                                        <p:attrNameLst>
                                          <p:attrName>ppt_x</p:attrName>
                                          <p:attrName>ppt_y</p:attrName>
                                        </p:attrNameLst>
                                      </p:cBhvr>
                                      <p:rCtr x="19757" y="0"/>
                                    </p:animMotion>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 calcmode="lin" valueType="num">
                                      <p:cBhvr>
                                        <p:cTn id="22" dur="500" fill="hold"/>
                                        <p:tgtEl>
                                          <p:spTgt spid="91"/>
                                        </p:tgtEl>
                                        <p:attrNameLst>
                                          <p:attrName>ppt_w</p:attrName>
                                        </p:attrNameLst>
                                      </p:cBhvr>
                                      <p:tavLst>
                                        <p:tav tm="0">
                                          <p:val>
                                            <p:fltVal val="0"/>
                                          </p:val>
                                        </p:tav>
                                        <p:tav tm="100000">
                                          <p:val>
                                            <p:strVal val="#ppt_w"/>
                                          </p:val>
                                        </p:tav>
                                      </p:tavLst>
                                    </p:anim>
                                    <p:anim calcmode="lin" valueType="num">
                                      <p:cBhvr>
                                        <p:cTn id="23" dur="500" fill="hold"/>
                                        <p:tgtEl>
                                          <p:spTgt spid="91"/>
                                        </p:tgtEl>
                                        <p:attrNameLst>
                                          <p:attrName>ppt_h</p:attrName>
                                        </p:attrNameLst>
                                      </p:cBhvr>
                                      <p:tavLst>
                                        <p:tav tm="0">
                                          <p:val>
                                            <p:fltVal val="0"/>
                                          </p:val>
                                        </p:tav>
                                        <p:tav tm="100000">
                                          <p:val>
                                            <p:strVal val="#ppt_h"/>
                                          </p:val>
                                        </p:tav>
                                      </p:tavLst>
                                    </p:anim>
                                    <p:animEffect transition="in" filter="fade">
                                      <p:cBhvr>
                                        <p:cTn id="24" dur="500"/>
                                        <p:tgtEl>
                                          <p:spTgt spid="91"/>
                                        </p:tgtEl>
                                      </p:cBhvr>
                                    </p:animEffect>
                                  </p:childTnLst>
                                </p:cTn>
                              </p:par>
                              <p:par>
                                <p:cTn id="25" presetID="53" presetClass="entr" presetSubtype="16" fill="hold" nodeType="withEffect">
                                  <p:stCondLst>
                                    <p:cond delay="0"/>
                                  </p:stCondLst>
                                  <p:childTnLst>
                                    <p:set>
                                      <p:cBhvr>
                                        <p:cTn id="26" dur="1" fill="hold">
                                          <p:stCondLst>
                                            <p:cond delay="0"/>
                                          </p:stCondLst>
                                        </p:cTn>
                                        <p:tgtEl>
                                          <p:spTgt spid="92"/>
                                        </p:tgtEl>
                                        <p:attrNameLst>
                                          <p:attrName>style.visibility</p:attrName>
                                        </p:attrNameLst>
                                      </p:cBhvr>
                                      <p:to>
                                        <p:strVal val="visible"/>
                                      </p:to>
                                    </p:set>
                                    <p:anim calcmode="lin" valueType="num">
                                      <p:cBhvr>
                                        <p:cTn id="27" dur="500" fill="hold"/>
                                        <p:tgtEl>
                                          <p:spTgt spid="92"/>
                                        </p:tgtEl>
                                        <p:attrNameLst>
                                          <p:attrName>ppt_w</p:attrName>
                                        </p:attrNameLst>
                                      </p:cBhvr>
                                      <p:tavLst>
                                        <p:tav tm="0">
                                          <p:val>
                                            <p:fltVal val="0"/>
                                          </p:val>
                                        </p:tav>
                                        <p:tav tm="100000">
                                          <p:val>
                                            <p:strVal val="#ppt_w"/>
                                          </p:val>
                                        </p:tav>
                                      </p:tavLst>
                                    </p:anim>
                                    <p:anim calcmode="lin" valueType="num">
                                      <p:cBhvr>
                                        <p:cTn id="28" dur="500" fill="hold"/>
                                        <p:tgtEl>
                                          <p:spTgt spid="92"/>
                                        </p:tgtEl>
                                        <p:attrNameLst>
                                          <p:attrName>ppt_h</p:attrName>
                                        </p:attrNameLst>
                                      </p:cBhvr>
                                      <p:tavLst>
                                        <p:tav tm="0">
                                          <p:val>
                                            <p:fltVal val="0"/>
                                          </p:val>
                                        </p:tav>
                                        <p:tav tm="100000">
                                          <p:val>
                                            <p:strVal val="#ppt_h"/>
                                          </p:val>
                                        </p:tav>
                                      </p:tavLst>
                                    </p:anim>
                                    <p:animEffect transition="in" filter="fade">
                                      <p:cBhvr>
                                        <p:cTn id="29" dur="500"/>
                                        <p:tgtEl>
                                          <p:spTgt spid="92"/>
                                        </p:tgtEl>
                                      </p:cBhvr>
                                    </p:animEffect>
                                  </p:childTnLst>
                                </p:cTn>
                              </p:par>
                              <p:par>
                                <p:cTn id="30" presetID="53" presetClass="entr" presetSubtype="16" fill="hold" nodeType="withEffect">
                                  <p:stCondLst>
                                    <p:cond delay="0"/>
                                  </p:stCondLst>
                                  <p:childTnLst>
                                    <p:set>
                                      <p:cBhvr>
                                        <p:cTn id="31" dur="1" fill="hold">
                                          <p:stCondLst>
                                            <p:cond delay="0"/>
                                          </p:stCondLst>
                                        </p:cTn>
                                        <p:tgtEl>
                                          <p:spTgt spid="93"/>
                                        </p:tgtEl>
                                        <p:attrNameLst>
                                          <p:attrName>style.visibility</p:attrName>
                                        </p:attrNameLst>
                                      </p:cBhvr>
                                      <p:to>
                                        <p:strVal val="visible"/>
                                      </p:to>
                                    </p:set>
                                    <p:anim calcmode="lin" valueType="num">
                                      <p:cBhvr>
                                        <p:cTn id="32" dur="500" fill="hold"/>
                                        <p:tgtEl>
                                          <p:spTgt spid="93"/>
                                        </p:tgtEl>
                                        <p:attrNameLst>
                                          <p:attrName>ppt_w</p:attrName>
                                        </p:attrNameLst>
                                      </p:cBhvr>
                                      <p:tavLst>
                                        <p:tav tm="0">
                                          <p:val>
                                            <p:fltVal val="0"/>
                                          </p:val>
                                        </p:tav>
                                        <p:tav tm="100000">
                                          <p:val>
                                            <p:strVal val="#ppt_w"/>
                                          </p:val>
                                        </p:tav>
                                      </p:tavLst>
                                    </p:anim>
                                    <p:anim calcmode="lin" valueType="num">
                                      <p:cBhvr>
                                        <p:cTn id="33" dur="500" fill="hold"/>
                                        <p:tgtEl>
                                          <p:spTgt spid="93"/>
                                        </p:tgtEl>
                                        <p:attrNameLst>
                                          <p:attrName>ppt_h</p:attrName>
                                        </p:attrNameLst>
                                      </p:cBhvr>
                                      <p:tavLst>
                                        <p:tav tm="0">
                                          <p:val>
                                            <p:fltVal val="0"/>
                                          </p:val>
                                        </p:tav>
                                        <p:tav tm="100000">
                                          <p:val>
                                            <p:strVal val="#ppt_h"/>
                                          </p:val>
                                        </p:tav>
                                      </p:tavLst>
                                    </p:anim>
                                    <p:animEffect transition="in" filter="fade">
                                      <p:cBhvr>
                                        <p:cTn id="34" dur="500"/>
                                        <p:tgtEl>
                                          <p:spTgt spid="93"/>
                                        </p:tgtEl>
                                      </p:cBhvr>
                                    </p:animEffect>
                                  </p:childTnLst>
                                </p:cTn>
                              </p:par>
                              <p:par>
                                <p:cTn id="35" presetID="53" presetClass="entr" presetSubtype="16" fill="hold" nodeType="withEffect">
                                  <p:stCondLst>
                                    <p:cond delay="0"/>
                                  </p:stCondLst>
                                  <p:childTnLst>
                                    <p:set>
                                      <p:cBhvr>
                                        <p:cTn id="36" dur="1" fill="hold">
                                          <p:stCondLst>
                                            <p:cond delay="0"/>
                                          </p:stCondLst>
                                        </p:cTn>
                                        <p:tgtEl>
                                          <p:spTgt spid="94"/>
                                        </p:tgtEl>
                                        <p:attrNameLst>
                                          <p:attrName>style.visibility</p:attrName>
                                        </p:attrNameLst>
                                      </p:cBhvr>
                                      <p:to>
                                        <p:strVal val="visible"/>
                                      </p:to>
                                    </p:set>
                                    <p:anim calcmode="lin" valueType="num">
                                      <p:cBhvr>
                                        <p:cTn id="37" dur="500" fill="hold"/>
                                        <p:tgtEl>
                                          <p:spTgt spid="94"/>
                                        </p:tgtEl>
                                        <p:attrNameLst>
                                          <p:attrName>ppt_w</p:attrName>
                                        </p:attrNameLst>
                                      </p:cBhvr>
                                      <p:tavLst>
                                        <p:tav tm="0">
                                          <p:val>
                                            <p:fltVal val="0"/>
                                          </p:val>
                                        </p:tav>
                                        <p:tav tm="100000">
                                          <p:val>
                                            <p:strVal val="#ppt_w"/>
                                          </p:val>
                                        </p:tav>
                                      </p:tavLst>
                                    </p:anim>
                                    <p:anim calcmode="lin" valueType="num">
                                      <p:cBhvr>
                                        <p:cTn id="38" dur="500" fill="hold"/>
                                        <p:tgtEl>
                                          <p:spTgt spid="94"/>
                                        </p:tgtEl>
                                        <p:attrNameLst>
                                          <p:attrName>ppt_h</p:attrName>
                                        </p:attrNameLst>
                                      </p:cBhvr>
                                      <p:tavLst>
                                        <p:tav tm="0">
                                          <p:val>
                                            <p:fltVal val="0"/>
                                          </p:val>
                                        </p:tav>
                                        <p:tav tm="100000">
                                          <p:val>
                                            <p:strVal val="#ppt_h"/>
                                          </p:val>
                                        </p:tav>
                                      </p:tavLst>
                                    </p:anim>
                                    <p:animEffect transition="in" filter="fade">
                                      <p:cBhvr>
                                        <p:cTn id="39" dur="500"/>
                                        <p:tgtEl>
                                          <p:spTgt spid="9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fade">
                                      <p:cBhvr>
                                        <p:cTn id="44" dur="500"/>
                                        <p:tgtEl>
                                          <p:spTgt spid="87"/>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fade">
                                      <p:cBhvr>
                                        <p:cTn id="50" dur="500"/>
                                        <p:tgtEl>
                                          <p:spTgt spid="84"/>
                                        </p:tgtEl>
                                      </p:cBhvr>
                                    </p:animEffect>
                                  </p:childTnLst>
                                </p:cTn>
                              </p:par>
                              <p:par>
                                <p:cTn id="51" presetID="10" presetClass="entr" presetSubtype="0" fill="hold"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fade">
                                      <p:cBhvr>
                                        <p:cTn id="53" dur="500"/>
                                        <p:tgtEl>
                                          <p:spTgt spid="8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fade">
                                      <p:cBhvr>
                                        <p:cTn id="58" dur="500"/>
                                        <p:tgtEl>
                                          <p:spTgt spid="89"/>
                                        </p:tgtEl>
                                      </p:cBhvr>
                                    </p:animEffect>
                                  </p:childTnLst>
                                </p:cTn>
                              </p:par>
                              <p:par>
                                <p:cTn id="59" presetID="42" presetClass="path" presetSubtype="0" accel="50000" decel="50000" fill="hold" nodeType="withEffect">
                                  <p:stCondLst>
                                    <p:cond delay="0"/>
                                  </p:stCondLst>
                                  <p:childTnLst>
                                    <p:animMotion origin="layout" path="M -0.00312 -4.81481E-6 L -0.00312 -0.18657 " pathEditMode="relative" rAng="0" ptsTypes="AA">
                                      <p:cBhvr>
                                        <p:cTn id="60" dur="2000" fill="hold"/>
                                        <p:tgtEl>
                                          <p:spTgt spid="89"/>
                                        </p:tgtEl>
                                        <p:attrNameLst>
                                          <p:attrName>ppt_x</p:attrName>
                                          <p:attrName>ppt_y</p:attrName>
                                        </p:attrNameLst>
                                      </p:cBhvr>
                                      <p:rCtr x="0" y="-9329"/>
                                    </p:animMotion>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5"/>
                                        </p:tgtEl>
                                        <p:attrNameLst>
                                          <p:attrName>style.visibility</p:attrName>
                                        </p:attrNameLst>
                                      </p:cBhvr>
                                      <p:to>
                                        <p:strVal val="visible"/>
                                      </p:to>
                                    </p:set>
                                    <p:animEffect transition="in" filter="fade">
                                      <p:cBhvr>
                                        <p:cTn id="65"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733718" y="203527"/>
            <a:ext cx="7173759"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Demand Loss Model – Piecewise Formulation</a:t>
            </a:r>
          </a:p>
        </p:txBody>
      </p:sp>
      <p:sp>
        <p:nvSpPr>
          <p:cNvPr id="14" name="Rectangle 3"/>
          <p:cNvSpPr txBox="1">
            <a:spLocks noChangeArrowheads="1"/>
          </p:cNvSpPr>
          <p:nvPr/>
        </p:nvSpPr>
        <p:spPr>
          <a:xfrm>
            <a:off x="762000" y="1214486"/>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780908" y="738832"/>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3"/>
          <a:stretch>
            <a:fillRect/>
          </a:stretch>
        </p:blipFill>
        <p:spPr>
          <a:xfrm>
            <a:off x="1239695" y="990600"/>
            <a:ext cx="6305550" cy="1152525"/>
          </a:xfrm>
          <a:prstGeom prst="rect">
            <a:avLst/>
          </a:prstGeom>
        </p:spPr>
      </p:pic>
      <p:pic>
        <p:nvPicPr>
          <p:cNvPr id="11" name="Picture 10"/>
          <p:cNvPicPr>
            <a:picLocks noChangeAspect="1"/>
          </p:cNvPicPr>
          <p:nvPr/>
        </p:nvPicPr>
        <p:blipFill>
          <a:blip r:embed="rId4"/>
          <a:stretch>
            <a:fillRect/>
          </a:stretch>
        </p:blipFill>
        <p:spPr>
          <a:xfrm>
            <a:off x="840959" y="3203090"/>
            <a:ext cx="7924800" cy="581025"/>
          </a:xfrm>
          <a:prstGeom prst="rect">
            <a:avLst/>
          </a:prstGeom>
        </p:spPr>
      </p:pic>
      <p:pic>
        <p:nvPicPr>
          <p:cNvPr id="7" name="Picture 6"/>
          <p:cNvPicPr>
            <a:picLocks noChangeAspect="1"/>
          </p:cNvPicPr>
          <p:nvPr/>
        </p:nvPicPr>
        <p:blipFill>
          <a:blip r:embed="rId5"/>
          <a:stretch>
            <a:fillRect/>
          </a:stretch>
        </p:blipFill>
        <p:spPr>
          <a:xfrm>
            <a:off x="1028700" y="2212770"/>
            <a:ext cx="7734300" cy="1019175"/>
          </a:xfrm>
          <a:prstGeom prst="rect">
            <a:avLst/>
          </a:prstGeom>
        </p:spPr>
      </p:pic>
      <p:sp>
        <p:nvSpPr>
          <p:cNvPr id="13" name="Content Placeholder 9"/>
          <p:cNvSpPr txBox="1">
            <a:spLocks/>
          </p:cNvSpPr>
          <p:nvPr/>
        </p:nvSpPr>
        <p:spPr>
          <a:xfrm>
            <a:off x="381001" y="3609975"/>
            <a:ext cx="8435974" cy="2486025"/>
          </a:xfrm>
          <a:prstGeom prst="rect">
            <a:avLst/>
          </a:prstGeom>
        </p:spPr>
        <p:txBody>
          <a:bodyPr>
            <a:normAutofit fontScale="2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15000"/>
              </a:lnSpc>
              <a:spcBef>
                <a:spcPts val="0"/>
              </a:spcBef>
              <a:spcAft>
                <a:spcPts val="1000"/>
              </a:spcAft>
              <a:buFont typeface="Arial" panose="020B0604020202020204" pitchFamily="34" charset="0"/>
              <a:buNone/>
            </a:pPr>
            <a:r>
              <a:rPr lang="en-US" sz="6200" b="1" baseline="0" dirty="0">
                <a:solidFill>
                  <a:srgbClr val="FF0000"/>
                </a:solidFill>
                <a:latin typeface="Times New Roman" pitchFamily="18" charset="0"/>
              </a:rPr>
              <a:t>Parameters</a:t>
            </a:r>
          </a:p>
          <a:p>
            <a:pPr marL="0" indent="0" fontAlgn="auto">
              <a:lnSpc>
                <a:spcPct val="115000"/>
              </a:lnSpc>
              <a:spcBef>
                <a:spcPts val="0"/>
              </a:spcBef>
              <a:spcAft>
                <a:spcPts val="1000"/>
              </a:spcAft>
              <a:buNone/>
            </a:pPr>
            <a:r>
              <a:rPr lang="en-US" sz="6200" i="1" dirty="0">
                <a:latin typeface="Times New Roman" panose="02020603050405020304" pitchFamily="18" charset="0"/>
                <a:ea typeface="SimSun" panose="02010600030101010101" pitchFamily="2" charset="-122"/>
              </a:rPr>
              <a:t>  </a:t>
            </a:r>
            <a:r>
              <a:rPr lang="en-US" sz="6200" i="1" dirty="0" err="1">
                <a:latin typeface="Times New Roman" panose="02020603050405020304" pitchFamily="18" charset="0"/>
                <a:ea typeface="SimSun" panose="02010600030101010101" pitchFamily="2" charset="-122"/>
              </a:rPr>
              <a:t>sc</a:t>
            </a:r>
            <a:r>
              <a:rPr lang="en-US" sz="6200" dirty="0">
                <a:latin typeface="Times New Roman" panose="02020603050405020304" pitchFamily="18" charset="0"/>
                <a:ea typeface="SimSun" panose="02010600030101010101" pitchFamily="2" charset="-122"/>
              </a:rPr>
              <a:t>	Slot capacity (0.01875 </a:t>
            </a:r>
            <a:r>
              <a:rPr lang="en-US" sz="6200" dirty="0" err="1">
                <a:latin typeface="Times New Roman" panose="02020603050405020304" pitchFamily="18" charset="0"/>
                <a:ea typeface="SimSun" panose="02010600030101010101" pitchFamily="2" charset="-122"/>
              </a:rPr>
              <a:t>Mwh</a:t>
            </a:r>
            <a:r>
              <a:rPr lang="en-US" sz="6200" dirty="0">
                <a:latin typeface="Times New Roman" panose="02020603050405020304" pitchFamily="18" charset="0"/>
                <a:ea typeface="SimSun" panose="02010600030101010101" pitchFamily="2" charset="-122"/>
              </a:rPr>
              <a:t>)	</a:t>
            </a:r>
          </a:p>
          <a:p>
            <a:pPr marL="0" indent="0" fontAlgn="auto">
              <a:lnSpc>
                <a:spcPct val="115000"/>
              </a:lnSpc>
              <a:spcBef>
                <a:spcPts val="0"/>
              </a:spcBef>
              <a:spcAft>
                <a:spcPts val="1000"/>
              </a:spcAft>
              <a:buNone/>
            </a:pPr>
            <a:r>
              <a:rPr kumimoji="1" lang="en-US" sz="6200" dirty="0">
                <a:latin typeface="Times New Roman" pitchFamily="18" charset="0"/>
              </a:rPr>
              <a:t>	Upper bound (very large number, + ∞)</a:t>
            </a:r>
            <a:r>
              <a:rPr lang="en-US" sz="6200" baseline="0" dirty="0">
                <a:latin typeface="Times New Roman" pitchFamily="18" charset="0"/>
              </a:rPr>
              <a:t> 	</a:t>
            </a:r>
          </a:p>
          <a:p>
            <a:pPr marL="0" indent="0" fontAlgn="auto">
              <a:lnSpc>
                <a:spcPct val="115000"/>
              </a:lnSpc>
              <a:spcBef>
                <a:spcPts val="0"/>
              </a:spcBef>
              <a:spcAft>
                <a:spcPts val="1000"/>
              </a:spcAft>
              <a:buNone/>
            </a:pPr>
            <a:r>
              <a:rPr lang="en-US" sz="6200" b="1"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Decision Variables</a:t>
            </a:r>
          </a:p>
          <a:p>
            <a:pPr marL="0" indent="0" fontAlgn="auto">
              <a:lnSpc>
                <a:spcPct val="115000"/>
              </a:lnSpc>
              <a:spcBef>
                <a:spcPts val="0"/>
              </a:spcBef>
              <a:spcAft>
                <a:spcPts val="1000"/>
              </a:spcAft>
              <a:buNone/>
            </a:pPr>
            <a:r>
              <a:rPr lang="en-US" sz="6200" dirty="0">
                <a:latin typeface="Times New Roman" panose="02020603050405020304" pitchFamily="18" charset="0"/>
                <a:ea typeface="SimSun" panose="02010600030101010101" pitchFamily="2" charset="-122"/>
              </a:rPr>
              <a:t>	Total capacity of the charging station </a:t>
            </a:r>
            <a:r>
              <a:rPr lang="en-US" sz="6200" i="1" dirty="0">
                <a:latin typeface="Times New Roman" panose="02020603050405020304" pitchFamily="18" charset="0"/>
                <a:ea typeface="SimSun" panose="02010600030101010101" pitchFamily="2" charset="-122"/>
              </a:rPr>
              <a:t>j</a:t>
            </a:r>
          </a:p>
          <a:p>
            <a:pPr marL="685800" lvl="2" indent="0" fontAlgn="auto">
              <a:lnSpc>
                <a:spcPct val="115000"/>
              </a:lnSpc>
              <a:spcBef>
                <a:spcPts val="0"/>
              </a:spcBef>
              <a:spcAft>
                <a:spcPts val="1000"/>
              </a:spcAft>
              <a:buNone/>
            </a:pPr>
            <a:r>
              <a:rPr lang="en-US" sz="6200" dirty="0">
                <a:latin typeface="Times New Roman" panose="02020603050405020304" pitchFamily="18" charset="0"/>
                <a:ea typeface="SimSun" panose="02010600030101010101" pitchFamily="2" charset="-122"/>
              </a:rPr>
              <a:t>Recapture of the</a:t>
            </a:r>
            <a:r>
              <a:rPr lang="en-US" sz="6200" baseline="0" dirty="0">
                <a:latin typeface="Times New Roman" panose="02020603050405020304" pitchFamily="18" charset="0"/>
                <a:ea typeface="SimSun" panose="02010600030101010101" pitchFamily="2" charset="-122"/>
              </a:rPr>
              <a:t> </a:t>
            </a:r>
            <a:r>
              <a:rPr lang="en-US" sz="6200" dirty="0">
                <a:latin typeface="Times New Roman" panose="02020603050405020304" pitchFamily="18" charset="0"/>
                <a:ea typeface="SimSun" panose="02010600030101010101" pitchFamily="2" charset="-122"/>
              </a:rPr>
              <a:t>demand willing to wait in queue in period </a:t>
            </a:r>
            <a:r>
              <a:rPr lang="en-US" sz="6200" i="1" dirty="0">
                <a:latin typeface="Times New Roman" panose="02020603050405020304" pitchFamily="18" charset="0"/>
                <a:ea typeface="SimSun" panose="02010600030101010101" pitchFamily="2" charset="-122"/>
              </a:rPr>
              <a:t>t</a:t>
            </a:r>
            <a:r>
              <a:rPr lang="en-US" sz="6200" dirty="0">
                <a:latin typeface="Times New Roman" panose="02020603050405020304" pitchFamily="18" charset="0"/>
                <a:ea typeface="SimSun" panose="02010600030101010101" pitchFamily="2" charset="-122"/>
              </a:rPr>
              <a:t> at charging station </a:t>
            </a:r>
            <a:r>
              <a:rPr lang="en-US" sz="6200" i="1" dirty="0">
                <a:latin typeface="Times New Roman" panose="02020603050405020304" pitchFamily="18" charset="0"/>
                <a:ea typeface="SimSun" panose="02010600030101010101" pitchFamily="2" charset="-122"/>
              </a:rPr>
              <a:t>j</a:t>
            </a:r>
            <a:endParaRPr lang="en-US" sz="6200" b="1"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pPr marL="0" indent="0" fontAlgn="auto">
              <a:lnSpc>
                <a:spcPct val="115000"/>
              </a:lnSpc>
              <a:spcBef>
                <a:spcPts val="0"/>
              </a:spcBef>
              <a:spcAft>
                <a:spcPts val="1000"/>
              </a:spcAft>
              <a:buNone/>
            </a:pPr>
            <a:endParaRPr lang="en-US" baseline="0" dirty="0"/>
          </a:p>
        </p:txBody>
      </p:sp>
      <p:pic>
        <p:nvPicPr>
          <p:cNvPr id="9" name="Picture 8"/>
          <p:cNvPicPr>
            <a:picLocks noChangeAspect="1"/>
          </p:cNvPicPr>
          <p:nvPr/>
        </p:nvPicPr>
        <p:blipFill>
          <a:blip r:embed="rId6"/>
          <a:stretch>
            <a:fillRect/>
          </a:stretch>
        </p:blipFill>
        <p:spPr>
          <a:xfrm>
            <a:off x="533400" y="5213134"/>
            <a:ext cx="241080" cy="241080"/>
          </a:xfrm>
          <a:prstGeom prst="rect">
            <a:avLst/>
          </a:prstGeom>
        </p:spPr>
      </p:pic>
      <p:pic>
        <p:nvPicPr>
          <p:cNvPr id="10" name="Picture 9"/>
          <p:cNvPicPr>
            <a:picLocks noChangeAspect="1"/>
          </p:cNvPicPr>
          <p:nvPr/>
        </p:nvPicPr>
        <p:blipFill>
          <a:blip r:embed="rId7"/>
          <a:stretch>
            <a:fillRect/>
          </a:stretch>
        </p:blipFill>
        <p:spPr>
          <a:xfrm>
            <a:off x="501395" y="5610225"/>
            <a:ext cx="260605" cy="232683"/>
          </a:xfrm>
          <a:prstGeom prst="rect">
            <a:avLst/>
          </a:prstGeom>
        </p:spPr>
      </p:pic>
      <p:pic>
        <p:nvPicPr>
          <p:cNvPr id="12" name="Picture 11"/>
          <p:cNvPicPr>
            <a:picLocks noChangeAspect="1"/>
          </p:cNvPicPr>
          <p:nvPr/>
        </p:nvPicPr>
        <p:blipFill>
          <a:blip r:embed="rId8"/>
          <a:stretch>
            <a:fillRect/>
          </a:stretch>
        </p:blipFill>
        <p:spPr>
          <a:xfrm>
            <a:off x="533400" y="4495800"/>
            <a:ext cx="171450" cy="228600"/>
          </a:xfrm>
          <a:prstGeom prst="rect">
            <a:avLst/>
          </a:prstGeom>
        </p:spPr>
      </p:pic>
      <p:sp>
        <p:nvSpPr>
          <p:cNvPr id="16" name="TextBox 15"/>
          <p:cNvSpPr txBox="1"/>
          <p:nvPr/>
        </p:nvSpPr>
        <p:spPr>
          <a:xfrm>
            <a:off x="6019800" y="3784115"/>
            <a:ext cx="2493444" cy="3016210"/>
          </a:xfrm>
          <a:prstGeom prst="rect">
            <a:avLst/>
          </a:prstGeom>
          <a:noFill/>
        </p:spPr>
        <p:txBody>
          <a:bodyPr wrap="square" rtlCol="0">
            <a:spAutoFit/>
          </a:bodyPr>
          <a:lstStyle/>
          <a:p>
            <a:r>
              <a:rPr lang="en-US" sz="1600" baseline="0" dirty="0">
                <a:solidFill>
                  <a:srgbClr val="FF0000"/>
                </a:solidFill>
              </a:rPr>
              <a:t>Example:  </a:t>
            </a:r>
            <a:r>
              <a:rPr lang="en-US" sz="1600" baseline="0" dirty="0" err="1">
                <a:solidFill>
                  <a:srgbClr val="FF0000"/>
                </a:solidFill>
              </a:rPr>
              <a:t>Tc</a:t>
            </a:r>
            <a:r>
              <a:rPr lang="en-US" sz="1600" baseline="0" dirty="0">
                <a:solidFill>
                  <a:srgbClr val="FF0000"/>
                </a:solidFill>
              </a:rPr>
              <a:t> =10</a:t>
            </a:r>
          </a:p>
          <a:p>
            <a:pPr algn="ctr"/>
            <a:r>
              <a:rPr lang="en-US" sz="1600" baseline="0" dirty="0">
                <a:solidFill>
                  <a:srgbClr val="FF0000"/>
                </a:solidFill>
              </a:rPr>
              <a:t>D1 = 4, R1 = 4</a:t>
            </a:r>
          </a:p>
          <a:p>
            <a:pPr marL="342900" indent="-342900" algn="ctr">
              <a:buFont typeface="Wingdings" panose="05000000000000000000" pitchFamily="2" charset="2"/>
              <a:buChar char="q"/>
            </a:pPr>
            <a:r>
              <a:rPr lang="en-US" sz="1600" baseline="0" dirty="0">
                <a:solidFill>
                  <a:srgbClr val="FF0000"/>
                </a:solidFill>
              </a:rPr>
              <a:t>ND1 = 8</a:t>
            </a:r>
          </a:p>
          <a:p>
            <a:pPr algn="ctr"/>
            <a:endParaRPr lang="en-US" sz="1600" baseline="0" dirty="0">
              <a:solidFill>
                <a:srgbClr val="FF0000"/>
              </a:solidFill>
            </a:endParaRPr>
          </a:p>
          <a:p>
            <a:pPr algn="ctr"/>
            <a:r>
              <a:rPr lang="en-US" sz="1600" baseline="0" dirty="0">
                <a:solidFill>
                  <a:srgbClr val="FF0000"/>
                </a:solidFill>
              </a:rPr>
              <a:t>D2 = 8, R2 = 4</a:t>
            </a:r>
          </a:p>
          <a:p>
            <a:pPr marL="342900" indent="-342900" algn="ctr">
              <a:buFont typeface="Wingdings" panose="05000000000000000000" pitchFamily="2" charset="2"/>
              <a:buChar char="q"/>
            </a:pPr>
            <a:r>
              <a:rPr lang="en-US" sz="1600" baseline="0" dirty="0">
                <a:solidFill>
                  <a:srgbClr val="FF0000"/>
                </a:solidFill>
              </a:rPr>
              <a:t>ND2=  10</a:t>
            </a:r>
          </a:p>
          <a:p>
            <a:pPr marL="342900" indent="-342900" algn="ctr">
              <a:buFont typeface="Wingdings" panose="05000000000000000000" pitchFamily="2" charset="2"/>
              <a:buChar char="q"/>
            </a:pPr>
            <a:r>
              <a:rPr lang="en-US" sz="1600" baseline="0" dirty="0">
                <a:solidFill>
                  <a:srgbClr val="FF0000"/>
                </a:solidFill>
              </a:rPr>
              <a:t>Loss demand = 1</a:t>
            </a:r>
          </a:p>
          <a:p>
            <a:pPr marL="342900" indent="-342900" algn="ctr">
              <a:buFont typeface="Wingdings" panose="05000000000000000000" pitchFamily="2" charset="2"/>
              <a:buChar char="q"/>
            </a:pPr>
            <a:r>
              <a:rPr lang="en-US" sz="1600" baseline="0" dirty="0">
                <a:solidFill>
                  <a:srgbClr val="FF0000"/>
                </a:solidFill>
              </a:rPr>
              <a:t>R = 1</a:t>
            </a:r>
          </a:p>
          <a:p>
            <a:pPr algn="ctr"/>
            <a:endParaRPr lang="en-US" sz="1400" baseline="0" dirty="0">
              <a:solidFill>
                <a:srgbClr val="FF0000"/>
              </a:solidFill>
            </a:endParaRPr>
          </a:p>
          <a:p>
            <a:pPr algn="ctr"/>
            <a:endParaRPr lang="en-US" baseline="0" dirty="0"/>
          </a:p>
          <a:p>
            <a:pPr algn="ctr"/>
            <a:endParaRPr lang="en-US" baseline="0" dirty="0"/>
          </a:p>
        </p:txBody>
      </p:sp>
      <p:sp>
        <p:nvSpPr>
          <p:cNvPr id="17"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29C43895-1E99-4974-9934-A51436043922}" type="slidenum">
              <a:rPr lang="en-US" sz="1700" baseline="0" smtClean="0">
                <a:solidFill>
                  <a:srgbClr val="0000CC"/>
                </a:solidFill>
                <a:latin typeface="Times New Roman" pitchFamily="18" charset="0"/>
              </a:rPr>
              <a:t>67</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132155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161605" y="533400"/>
            <a:ext cx="3127203"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MILP Formulation</a:t>
            </a:r>
          </a:p>
        </p:txBody>
      </p:sp>
      <p:sp>
        <p:nvSpPr>
          <p:cNvPr id="14" name="Rectangle 3"/>
          <p:cNvSpPr txBox="1">
            <a:spLocks noChangeArrowheads="1"/>
          </p:cNvSpPr>
          <p:nvPr/>
        </p:nvSpPr>
        <p:spPr>
          <a:xfrm>
            <a:off x="762000" y="1214486"/>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3"/>
          <a:stretch>
            <a:fillRect/>
          </a:stretch>
        </p:blipFill>
        <p:spPr>
          <a:xfrm>
            <a:off x="510642" y="1210476"/>
            <a:ext cx="7962900" cy="1666875"/>
          </a:xfrm>
          <a:prstGeom prst="rect">
            <a:avLst/>
          </a:prstGeom>
        </p:spPr>
      </p:pic>
      <p:pic>
        <p:nvPicPr>
          <p:cNvPr id="4" name="Picture 3"/>
          <p:cNvPicPr>
            <a:picLocks noChangeAspect="1"/>
          </p:cNvPicPr>
          <p:nvPr/>
        </p:nvPicPr>
        <p:blipFill>
          <a:blip r:embed="rId4"/>
          <a:stretch>
            <a:fillRect/>
          </a:stretch>
        </p:blipFill>
        <p:spPr>
          <a:xfrm>
            <a:off x="475550" y="2913446"/>
            <a:ext cx="7981950" cy="1057275"/>
          </a:xfrm>
          <a:prstGeom prst="rect">
            <a:avLst/>
          </a:prstGeom>
        </p:spPr>
      </p:pic>
      <p:pic>
        <p:nvPicPr>
          <p:cNvPr id="6" name="Picture 5"/>
          <p:cNvPicPr>
            <a:picLocks noChangeAspect="1"/>
          </p:cNvPicPr>
          <p:nvPr/>
        </p:nvPicPr>
        <p:blipFill>
          <a:blip r:embed="rId5"/>
          <a:stretch>
            <a:fillRect/>
          </a:stretch>
        </p:blipFill>
        <p:spPr>
          <a:xfrm>
            <a:off x="442964" y="3970721"/>
            <a:ext cx="8010525" cy="895350"/>
          </a:xfrm>
          <a:prstGeom prst="rect">
            <a:avLst/>
          </a:prstGeom>
        </p:spPr>
      </p:pic>
      <p:pic>
        <p:nvPicPr>
          <p:cNvPr id="9" name="Picture 8"/>
          <p:cNvPicPr>
            <a:picLocks noChangeAspect="1"/>
          </p:cNvPicPr>
          <p:nvPr/>
        </p:nvPicPr>
        <p:blipFill>
          <a:blip r:embed="rId6"/>
          <a:stretch>
            <a:fillRect/>
          </a:stretch>
        </p:blipFill>
        <p:spPr>
          <a:xfrm>
            <a:off x="457200" y="5000625"/>
            <a:ext cx="7962900" cy="942975"/>
          </a:xfrm>
          <a:prstGeom prst="rect">
            <a:avLst/>
          </a:prstGeom>
        </p:spPr>
      </p:pic>
      <p:sp>
        <p:nvSpPr>
          <p:cNvPr id="10"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EEAD3BE3-25C2-478C-8E7B-A9F7221B3299}" type="slidenum">
              <a:rPr lang="en-US" sz="1700" baseline="0" smtClean="0">
                <a:solidFill>
                  <a:srgbClr val="0000CC"/>
                </a:solidFill>
                <a:latin typeface="Times New Roman" pitchFamily="18" charset="0"/>
              </a:rPr>
              <a:t>68</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29609206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161605" y="533400"/>
            <a:ext cx="3127203"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MILP Formulation</a:t>
            </a:r>
          </a:p>
        </p:txBody>
      </p:sp>
      <p:sp>
        <p:nvSpPr>
          <p:cNvPr id="14" name="Rectangle 3"/>
          <p:cNvSpPr txBox="1">
            <a:spLocks noChangeArrowheads="1"/>
          </p:cNvSpPr>
          <p:nvPr/>
        </p:nvSpPr>
        <p:spPr>
          <a:xfrm>
            <a:off x="812601" y="1376363"/>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3"/>
          <a:stretch>
            <a:fillRect/>
          </a:stretch>
        </p:blipFill>
        <p:spPr>
          <a:xfrm>
            <a:off x="762000" y="1828800"/>
            <a:ext cx="7972425" cy="504825"/>
          </a:xfrm>
          <a:prstGeom prst="rect">
            <a:avLst/>
          </a:prstGeom>
        </p:spPr>
      </p:pic>
      <p:pic>
        <p:nvPicPr>
          <p:cNvPr id="7" name="Picture 6"/>
          <p:cNvPicPr>
            <a:picLocks noChangeAspect="1"/>
          </p:cNvPicPr>
          <p:nvPr/>
        </p:nvPicPr>
        <p:blipFill>
          <a:blip r:embed="rId4"/>
          <a:stretch>
            <a:fillRect/>
          </a:stretch>
        </p:blipFill>
        <p:spPr>
          <a:xfrm>
            <a:off x="752475" y="2333625"/>
            <a:ext cx="7981950" cy="942975"/>
          </a:xfrm>
          <a:prstGeom prst="rect">
            <a:avLst/>
          </a:prstGeom>
        </p:spPr>
      </p:pic>
      <p:pic>
        <p:nvPicPr>
          <p:cNvPr id="9" name="Picture 8"/>
          <p:cNvPicPr>
            <a:picLocks noChangeAspect="1"/>
          </p:cNvPicPr>
          <p:nvPr/>
        </p:nvPicPr>
        <p:blipFill>
          <a:blip r:embed="rId5"/>
          <a:stretch>
            <a:fillRect/>
          </a:stretch>
        </p:blipFill>
        <p:spPr>
          <a:xfrm>
            <a:off x="781050" y="3433867"/>
            <a:ext cx="7953375" cy="428625"/>
          </a:xfrm>
          <a:prstGeom prst="rect">
            <a:avLst/>
          </a:prstGeom>
        </p:spPr>
      </p:pic>
      <p:pic>
        <p:nvPicPr>
          <p:cNvPr id="10" name="Picture 9"/>
          <p:cNvPicPr>
            <a:picLocks noChangeAspect="1"/>
          </p:cNvPicPr>
          <p:nvPr/>
        </p:nvPicPr>
        <p:blipFill>
          <a:blip r:embed="rId6"/>
          <a:stretch>
            <a:fillRect/>
          </a:stretch>
        </p:blipFill>
        <p:spPr>
          <a:xfrm>
            <a:off x="748464" y="4026094"/>
            <a:ext cx="8058150" cy="1971675"/>
          </a:xfrm>
          <a:prstGeom prst="rect">
            <a:avLst/>
          </a:prstGeom>
        </p:spPr>
      </p:pic>
      <p:pic>
        <p:nvPicPr>
          <p:cNvPr id="11" name="Picture 10"/>
          <p:cNvPicPr>
            <a:picLocks noChangeAspect="1"/>
          </p:cNvPicPr>
          <p:nvPr/>
        </p:nvPicPr>
        <p:blipFill>
          <a:blip r:embed="rId7"/>
          <a:stretch>
            <a:fillRect/>
          </a:stretch>
        </p:blipFill>
        <p:spPr>
          <a:xfrm>
            <a:off x="691816" y="1371794"/>
            <a:ext cx="8010525" cy="400050"/>
          </a:xfrm>
          <a:prstGeom prst="rect">
            <a:avLst/>
          </a:prstGeom>
        </p:spPr>
      </p:pic>
      <p:sp>
        <p:nvSpPr>
          <p:cNvPr id="12"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643840FF-3184-4EC0-87FC-7939F0AA8BD9}" type="slidenum">
              <a:rPr lang="en-US" sz="1700" baseline="0" smtClean="0">
                <a:solidFill>
                  <a:srgbClr val="0000CC"/>
                </a:solidFill>
                <a:latin typeface="Times New Roman" pitchFamily="18" charset="0"/>
              </a:rPr>
              <a:t>69</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253268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E1F99CEC-77D6-4D75-BBC2-5F2257FF94FC}" type="slidenum">
              <a:rPr lang="en-US" sz="1700" baseline="0" smtClean="0">
                <a:solidFill>
                  <a:srgbClr val="0000CC"/>
                </a:solidFill>
                <a:latin typeface="Times New Roman" pitchFamily="18" charset="0"/>
              </a:rPr>
              <a:t>7</a:t>
            </a:fld>
            <a:endParaRPr lang="en-US" sz="1700" baseline="0" dirty="0">
              <a:solidFill>
                <a:srgbClr val="0000CC"/>
              </a:solidFill>
              <a:latin typeface="Times New Roman" pitchFamily="18" charset="0"/>
            </a:endParaRPr>
          </a:p>
        </p:txBody>
      </p:sp>
      <p:sp>
        <p:nvSpPr>
          <p:cNvPr id="20483" name="Rectangle 2"/>
          <p:cNvSpPr>
            <a:spLocks noChangeArrowheads="1"/>
          </p:cNvSpPr>
          <p:nvPr/>
        </p:nvSpPr>
        <p:spPr bwMode="auto">
          <a:xfrm>
            <a:off x="1143000" y="513306"/>
            <a:ext cx="6535737" cy="558800"/>
          </a:xfrm>
          <a:prstGeom prst="rect">
            <a:avLst/>
          </a:prstGeom>
          <a:noFill/>
          <a:ln w="12700">
            <a:noFill/>
            <a:miter lim="800000"/>
            <a:headEnd/>
            <a:tailEnd/>
          </a:ln>
        </p:spPr>
        <p:txBody>
          <a:bodyPr lIns="85593" tIns="42045" rIns="85593" bIns="42045" anchor="ctr"/>
          <a:lstStyle/>
          <a:p>
            <a:pPr algn="ctr" defTabSz="865188" eaLnBrk="0" hangingPunct="0"/>
            <a:r>
              <a:rPr lang="en-US" sz="3200" b="1" baseline="0" dirty="0">
                <a:solidFill>
                  <a:srgbClr val="333399"/>
                </a:solidFill>
                <a:latin typeface="Times New Roman" pitchFamily="18" charset="0"/>
              </a:rPr>
              <a:t>Dissertation Contribution</a:t>
            </a:r>
          </a:p>
        </p:txBody>
      </p:sp>
      <p:sp>
        <p:nvSpPr>
          <p:cNvPr id="20484" name="Rectangle 3"/>
          <p:cNvSpPr>
            <a:spLocks noGrp="1" noChangeArrowheads="1"/>
          </p:cNvSpPr>
          <p:nvPr>
            <p:ph sz="half" idx="1"/>
          </p:nvPr>
        </p:nvSpPr>
        <p:spPr>
          <a:xfrm>
            <a:off x="417096" y="1579881"/>
            <a:ext cx="8762999" cy="4294020"/>
          </a:xfrm>
        </p:spPr>
        <p:txBody>
          <a:bodyPr>
            <a:normAutofit lnSpcReduction="10000"/>
          </a:bodyPr>
          <a:lstStyle/>
          <a:p>
            <a:pPr marL="457200" indent="-457200">
              <a:buClr>
                <a:schemeClr val="accent1"/>
              </a:buClr>
              <a:buFont typeface="+mj-lt"/>
              <a:buAutoNum type="arabicPeriod"/>
            </a:pPr>
            <a:r>
              <a:rPr lang="en-US" sz="2400" dirty="0">
                <a:latin typeface="Times New Roman" pitchFamily="18" charset="0"/>
              </a:rPr>
              <a:t>Mixed-Integer Linear Programming (MILP) </a:t>
            </a:r>
          </a:p>
          <a:p>
            <a:pPr lvl="1">
              <a:lnSpc>
                <a:spcPct val="150000"/>
              </a:lnSpc>
              <a:buClr>
                <a:schemeClr val="accent1"/>
              </a:buClr>
              <a:buFont typeface="Wingdings" panose="05000000000000000000" pitchFamily="2" charset="2"/>
              <a:buChar char="v"/>
            </a:pPr>
            <a:r>
              <a:rPr lang="en-US" sz="2200" dirty="0">
                <a:latin typeface="Times New Roman" pitchFamily="18" charset="0"/>
              </a:rPr>
              <a:t>The system of EV charging stations</a:t>
            </a:r>
          </a:p>
          <a:p>
            <a:pPr lvl="2">
              <a:lnSpc>
                <a:spcPct val="150000"/>
              </a:lnSpc>
              <a:buClr>
                <a:schemeClr val="accent1"/>
              </a:buClr>
              <a:buFont typeface="Wingdings" panose="05000000000000000000" pitchFamily="2" charset="2"/>
              <a:buChar char="Ø"/>
            </a:pPr>
            <a:r>
              <a:rPr lang="en-US" sz="1900" dirty="0">
                <a:latin typeface="Times New Roman" pitchFamily="18" charset="0"/>
              </a:rPr>
              <a:t>The locations of the stations and the number of slots to be opened </a:t>
            </a:r>
          </a:p>
          <a:p>
            <a:pPr lvl="2">
              <a:lnSpc>
                <a:spcPct val="150000"/>
              </a:lnSpc>
              <a:buClr>
                <a:schemeClr val="accent1"/>
              </a:buClr>
              <a:buFont typeface="Wingdings" panose="05000000000000000000" pitchFamily="2" charset="2"/>
              <a:buChar char="Ø"/>
            </a:pPr>
            <a:r>
              <a:rPr lang="en-US" sz="1900" dirty="0">
                <a:latin typeface="Times New Roman" pitchFamily="18" charset="0"/>
              </a:rPr>
              <a:t>The overall profits </a:t>
            </a:r>
          </a:p>
          <a:p>
            <a:pPr lvl="1">
              <a:lnSpc>
                <a:spcPct val="150000"/>
              </a:lnSpc>
              <a:buClr>
                <a:schemeClr val="accent1"/>
              </a:buClr>
              <a:buFont typeface="Wingdings" panose="05000000000000000000" pitchFamily="2" charset="2"/>
              <a:buChar char="v"/>
            </a:pPr>
            <a:endParaRPr lang="en-US" sz="2200" dirty="0">
              <a:latin typeface="Times New Roman" pitchFamily="18" charset="0"/>
            </a:endParaRPr>
          </a:p>
          <a:p>
            <a:pPr marL="342900" lvl="1" indent="0">
              <a:lnSpc>
                <a:spcPct val="150000"/>
              </a:lnSpc>
              <a:buClr>
                <a:schemeClr val="accent1"/>
              </a:buClr>
              <a:buNone/>
            </a:pPr>
            <a:r>
              <a:rPr lang="en-US" sz="2800" u="sng" dirty="0">
                <a:solidFill>
                  <a:srgbClr val="FF0000"/>
                </a:solidFill>
                <a:latin typeface="Times New Roman" pitchFamily="18" charset="0"/>
              </a:rPr>
              <a:t>Drawback</a:t>
            </a:r>
            <a:endParaRPr lang="en-US" altLang="zh-CN" sz="2800" dirty="0">
              <a:latin typeface="Times New Roman" pitchFamily="18" charset="0"/>
            </a:endParaRPr>
          </a:p>
          <a:p>
            <a:pPr lvl="1">
              <a:lnSpc>
                <a:spcPct val="150000"/>
              </a:lnSpc>
              <a:spcBef>
                <a:spcPts val="0"/>
              </a:spcBef>
              <a:buClr>
                <a:schemeClr val="accent1"/>
              </a:buClr>
              <a:buSzPct val="70000"/>
              <a:buFont typeface="Wingdings" panose="05000000000000000000" pitchFamily="2" charset="2"/>
              <a:buChar char="v"/>
              <a:defRPr/>
            </a:pPr>
            <a:r>
              <a:rPr lang="en-US" sz="2200" dirty="0">
                <a:latin typeface="Times New Roman" pitchFamily="18" charset="0"/>
              </a:rPr>
              <a:t>Deterministic model</a:t>
            </a:r>
          </a:p>
          <a:p>
            <a:pPr lvl="1">
              <a:lnSpc>
                <a:spcPct val="150000"/>
              </a:lnSpc>
              <a:spcBef>
                <a:spcPts val="0"/>
              </a:spcBef>
              <a:buClr>
                <a:schemeClr val="accent1"/>
              </a:buClr>
              <a:buSzPct val="70000"/>
              <a:buFont typeface="Wingdings" panose="05000000000000000000" pitchFamily="2" charset="2"/>
              <a:buChar char="v"/>
              <a:defRPr/>
            </a:pPr>
            <a:r>
              <a:rPr lang="en-US" sz="2200" dirty="0">
                <a:latin typeface="Times New Roman" pitchFamily="18" charset="0"/>
              </a:rPr>
              <a:t>High computational time (as much as 5 days)</a:t>
            </a:r>
          </a:p>
          <a:p>
            <a:pPr lvl="1">
              <a:buClr>
                <a:schemeClr val="accent1"/>
              </a:buClr>
              <a:buFont typeface="Wingdings" panose="05000000000000000000" pitchFamily="2" charset="2"/>
              <a:buChar char="v"/>
            </a:pPr>
            <a:endParaRPr lang="en-US" altLang="zh-CN" sz="2400" dirty="0">
              <a:latin typeface="Times New Roman" pitchFamily="18" charset="0"/>
            </a:endParaRPr>
          </a:p>
          <a:p>
            <a:pPr>
              <a:buClr>
                <a:schemeClr val="accent1"/>
              </a:buClr>
              <a:buFont typeface="Wingdings" pitchFamily="2" charset="2"/>
              <a:buChar char="Ø"/>
            </a:pPr>
            <a:endParaRPr lang="en-US" sz="2400" dirty="0">
              <a:latin typeface="Times New Roman" pitchFamily="18" charset="0"/>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7" name="Straight Connector 16"/>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10" name="Rectangle 3"/>
          <p:cNvSpPr txBox="1">
            <a:spLocks noChangeArrowheads="1"/>
          </p:cNvSpPr>
          <p:nvPr/>
        </p:nvSpPr>
        <p:spPr>
          <a:xfrm>
            <a:off x="381000" y="1100361"/>
            <a:ext cx="8443310" cy="511048"/>
          </a:xfrm>
          <a:prstGeom prst="rect">
            <a:avLst/>
          </a:prstGeom>
        </p:spPr>
        <p:txBody>
          <a:bodyPr>
            <a:normAutofit fontScale="92500" lnSpcReduction="20000"/>
          </a:bodyPr>
          <a:lstStyle/>
          <a:p>
            <a:pPr fontAlgn="auto">
              <a:spcBef>
                <a:spcPct val="20000"/>
              </a:spcBef>
              <a:spcAft>
                <a:spcPts val="0"/>
              </a:spcAft>
              <a:buClr>
                <a:schemeClr val="accent1"/>
              </a:buClr>
              <a:buSzPct val="70000"/>
              <a:defRPr/>
            </a:pPr>
            <a:r>
              <a:rPr lang="en-US" sz="3500" u="sng" baseline="0" dirty="0">
                <a:solidFill>
                  <a:srgbClr val="FF0000"/>
                </a:solidFill>
                <a:latin typeface="Times New Roman" pitchFamily="18" charset="0"/>
              </a:rPr>
              <a:t>Three major contributions</a:t>
            </a:r>
          </a:p>
          <a:p>
            <a:pPr fontAlgn="auto">
              <a:spcBef>
                <a:spcPct val="20000"/>
              </a:spcBef>
              <a:spcAft>
                <a:spcPts val="0"/>
              </a:spcAft>
              <a:buClr>
                <a:schemeClr val="accent1"/>
              </a:buClr>
              <a:buSzPct val="70000"/>
              <a:defRPr/>
            </a:pPr>
            <a:endParaRPr lang="en-US" sz="2200" baseline="0" dirty="0">
              <a:solidFill>
                <a:schemeClr val="tx1"/>
              </a:solidFill>
              <a:latin typeface="Times New Roman" pitchFamily="18" charset="0"/>
              <a:cs typeface="+mn-cs"/>
            </a:endParaRPr>
          </a:p>
        </p:txBody>
      </p:sp>
    </p:spTree>
    <p:extLst>
      <p:ext uri="{BB962C8B-B14F-4D97-AF65-F5344CB8AC3E}">
        <p14:creationId xmlns:p14="http://schemas.microsoft.com/office/powerpoint/2010/main" val="28315973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wipe(down)">
                                      <p:cBhvr>
                                        <p:cTn id="7" dur="500"/>
                                        <p:tgtEl>
                                          <p:spTgt spid="2048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0484">
                                            <p:txEl>
                                              <p:pRg st="1" end="1"/>
                                            </p:txEl>
                                          </p:spTgt>
                                        </p:tgtEl>
                                        <p:attrNameLst>
                                          <p:attrName>style.visibility</p:attrName>
                                        </p:attrNameLst>
                                      </p:cBhvr>
                                      <p:to>
                                        <p:strVal val="visible"/>
                                      </p:to>
                                    </p:set>
                                    <p:animEffect transition="in" filter="wipe(down)">
                                      <p:cBhvr>
                                        <p:cTn id="10" dur="500"/>
                                        <p:tgtEl>
                                          <p:spTgt spid="2048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anim calcmode="lin" valueType="num">
                                      <p:cBhvr>
                                        <p:cTn id="15" dur="1000" fill="hold"/>
                                        <p:tgtEl>
                                          <p:spTgt spid="20484">
                                            <p:txEl>
                                              <p:pRg st="2" end="2"/>
                                            </p:txEl>
                                          </p:spTgt>
                                        </p:tgtEl>
                                        <p:attrNameLst>
                                          <p:attrName>ppt_w</p:attrName>
                                        </p:attrNameLst>
                                      </p:cBhvr>
                                      <p:tavLst>
                                        <p:tav tm="0">
                                          <p:val>
                                            <p:strVal val="#ppt_w*0.70"/>
                                          </p:val>
                                        </p:tav>
                                        <p:tav tm="100000">
                                          <p:val>
                                            <p:strVal val="#ppt_w"/>
                                          </p:val>
                                        </p:tav>
                                      </p:tavLst>
                                    </p:anim>
                                    <p:anim calcmode="lin" valueType="num">
                                      <p:cBhvr>
                                        <p:cTn id="16" dur="1000" fill="hold"/>
                                        <p:tgtEl>
                                          <p:spTgt spid="20484">
                                            <p:txEl>
                                              <p:pRg st="2" end="2"/>
                                            </p:txEl>
                                          </p:spTgt>
                                        </p:tgtEl>
                                        <p:attrNameLst>
                                          <p:attrName>ppt_h</p:attrName>
                                        </p:attrNameLst>
                                      </p:cBhvr>
                                      <p:tavLst>
                                        <p:tav tm="0">
                                          <p:val>
                                            <p:strVal val="#ppt_h"/>
                                          </p:val>
                                        </p:tav>
                                        <p:tav tm="100000">
                                          <p:val>
                                            <p:strVal val="#ppt_h"/>
                                          </p:val>
                                        </p:tav>
                                      </p:tavLst>
                                    </p:anim>
                                    <p:animEffect transition="in" filter="fade">
                                      <p:cBhvr>
                                        <p:cTn id="17" dur="1000"/>
                                        <p:tgtEl>
                                          <p:spTgt spid="20484">
                                            <p:txEl>
                                              <p:pRg st="2" end="2"/>
                                            </p:txEl>
                                          </p:spTgt>
                                        </p:tgtEl>
                                      </p:cBhvr>
                                    </p:animEffect>
                                  </p:childTnLst>
                                </p:cTn>
                              </p:par>
                              <p:par>
                                <p:cTn id="18" presetID="55" presetClass="entr" presetSubtype="0" fill="hold" nodeType="withEffect">
                                  <p:stCondLst>
                                    <p:cond delay="0"/>
                                  </p:stCondLst>
                                  <p:childTnLst>
                                    <p:set>
                                      <p:cBhvr>
                                        <p:cTn id="19" dur="1" fill="hold">
                                          <p:stCondLst>
                                            <p:cond delay="0"/>
                                          </p:stCondLst>
                                        </p:cTn>
                                        <p:tgtEl>
                                          <p:spTgt spid="20484">
                                            <p:txEl>
                                              <p:pRg st="3" end="3"/>
                                            </p:txEl>
                                          </p:spTgt>
                                        </p:tgtEl>
                                        <p:attrNameLst>
                                          <p:attrName>style.visibility</p:attrName>
                                        </p:attrNameLst>
                                      </p:cBhvr>
                                      <p:to>
                                        <p:strVal val="visible"/>
                                      </p:to>
                                    </p:set>
                                    <p:anim calcmode="lin" valueType="num">
                                      <p:cBhvr>
                                        <p:cTn id="20" dur="1000" fill="hold"/>
                                        <p:tgtEl>
                                          <p:spTgt spid="20484">
                                            <p:txEl>
                                              <p:pRg st="3" end="3"/>
                                            </p:txEl>
                                          </p:spTgt>
                                        </p:tgtEl>
                                        <p:attrNameLst>
                                          <p:attrName>ppt_w</p:attrName>
                                        </p:attrNameLst>
                                      </p:cBhvr>
                                      <p:tavLst>
                                        <p:tav tm="0">
                                          <p:val>
                                            <p:strVal val="#ppt_w*0.70"/>
                                          </p:val>
                                        </p:tav>
                                        <p:tav tm="100000">
                                          <p:val>
                                            <p:strVal val="#ppt_w"/>
                                          </p:val>
                                        </p:tav>
                                      </p:tavLst>
                                    </p:anim>
                                    <p:anim calcmode="lin" valueType="num">
                                      <p:cBhvr>
                                        <p:cTn id="21" dur="1000" fill="hold"/>
                                        <p:tgtEl>
                                          <p:spTgt spid="20484">
                                            <p:txEl>
                                              <p:pRg st="3" end="3"/>
                                            </p:txEl>
                                          </p:spTgt>
                                        </p:tgtEl>
                                        <p:attrNameLst>
                                          <p:attrName>ppt_h</p:attrName>
                                        </p:attrNameLst>
                                      </p:cBhvr>
                                      <p:tavLst>
                                        <p:tav tm="0">
                                          <p:val>
                                            <p:strVal val="#ppt_h"/>
                                          </p:val>
                                        </p:tav>
                                        <p:tav tm="100000">
                                          <p:val>
                                            <p:strVal val="#ppt_h"/>
                                          </p:val>
                                        </p:tav>
                                      </p:tavLst>
                                    </p:anim>
                                    <p:animEffect transition="in" filter="fade">
                                      <p:cBhvr>
                                        <p:cTn id="22" dur="1000"/>
                                        <p:tgtEl>
                                          <p:spTgt spid="204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20484">
                                            <p:txEl>
                                              <p:pRg st="5" end="5"/>
                                            </p:txEl>
                                          </p:spTgt>
                                        </p:tgtEl>
                                        <p:attrNameLst>
                                          <p:attrName>style.visibility</p:attrName>
                                        </p:attrNameLst>
                                      </p:cBhvr>
                                      <p:to>
                                        <p:strVal val="visible"/>
                                      </p:to>
                                    </p:set>
                                    <p:anim calcmode="lin" valueType="num">
                                      <p:cBhvr>
                                        <p:cTn id="27" dur="1000" fill="hold"/>
                                        <p:tgtEl>
                                          <p:spTgt spid="20484">
                                            <p:txEl>
                                              <p:pRg st="5" end="5"/>
                                            </p:txEl>
                                          </p:spTgt>
                                        </p:tgtEl>
                                        <p:attrNameLst>
                                          <p:attrName>ppt_w</p:attrName>
                                        </p:attrNameLst>
                                      </p:cBhvr>
                                      <p:tavLst>
                                        <p:tav tm="0">
                                          <p:val>
                                            <p:fltVal val="0"/>
                                          </p:val>
                                        </p:tav>
                                        <p:tav tm="100000">
                                          <p:val>
                                            <p:strVal val="#ppt_w"/>
                                          </p:val>
                                        </p:tav>
                                      </p:tavLst>
                                    </p:anim>
                                    <p:anim calcmode="lin" valueType="num">
                                      <p:cBhvr>
                                        <p:cTn id="28" dur="1000" fill="hold"/>
                                        <p:tgtEl>
                                          <p:spTgt spid="20484">
                                            <p:txEl>
                                              <p:pRg st="5" end="5"/>
                                            </p:txEl>
                                          </p:spTgt>
                                        </p:tgtEl>
                                        <p:attrNameLst>
                                          <p:attrName>ppt_h</p:attrName>
                                        </p:attrNameLst>
                                      </p:cBhvr>
                                      <p:tavLst>
                                        <p:tav tm="0">
                                          <p:val>
                                            <p:fltVal val="0"/>
                                          </p:val>
                                        </p:tav>
                                        <p:tav tm="100000">
                                          <p:val>
                                            <p:strVal val="#ppt_h"/>
                                          </p:val>
                                        </p:tav>
                                      </p:tavLst>
                                    </p:anim>
                                    <p:anim calcmode="lin" valueType="num">
                                      <p:cBhvr>
                                        <p:cTn id="29" dur="1000" fill="hold"/>
                                        <p:tgtEl>
                                          <p:spTgt spid="20484">
                                            <p:txEl>
                                              <p:pRg st="5" end="5"/>
                                            </p:txEl>
                                          </p:spTgt>
                                        </p:tgtEl>
                                        <p:attrNameLst>
                                          <p:attrName>style.rotation</p:attrName>
                                        </p:attrNameLst>
                                      </p:cBhvr>
                                      <p:tavLst>
                                        <p:tav tm="0">
                                          <p:val>
                                            <p:fltVal val="90"/>
                                          </p:val>
                                        </p:tav>
                                        <p:tav tm="100000">
                                          <p:val>
                                            <p:fltVal val="0"/>
                                          </p:val>
                                        </p:tav>
                                      </p:tavLst>
                                    </p:anim>
                                    <p:animEffect transition="in" filter="fade">
                                      <p:cBhvr>
                                        <p:cTn id="30" dur="1000"/>
                                        <p:tgtEl>
                                          <p:spTgt spid="20484">
                                            <p:txEl>
                                              <p:pRg st="5" end="5"/>
                                            </p:txEl>
                                          </p:spTgt>
                                        </p:tgtEl>
                                      </p:cBhvr>
                                    </p:animEffect>
                                  </p:childTnLst>
                                </p:cTn>
                              </p:par>
                              <p:par>
                                <p:cTn id="31" presetID="31" presetClass="entr" presetSubtype="0" fill="hold" nodeType="withEffect">
                                  <p:stCondLst>
                                    <p:cond delay="0"/>
                                  </p:stCondLst>
                                  <p:childTnLst>
                                    <p:set>
                                      <p:cBhvr>
                                        <p:cTn id="32" dur="1" fill="hold">
                                          <p:stCondLst>
                                            <p:cond delay="0"/>
                                          </p:stCondLst>
                                        </p:cTn>
                                        <p:tgtEl>
                                          <p:spTgt spid="20484">
                                            <p:txEl>
                                              <p:pRg st="6" end="6"/>
                                            </p:txEl>
                                          </p:spTgt>
                                        </p:tgtEl>
                                        <p:attrNameLst>
                                          <p:attrName>style.visibility</p:attrName>
                                        </p:attrNameLst>
                                      </p:cBhvr>
                                      <p:to>
                                        <p:strVal val="visible"/>
                                      </p:to>
                                    </p:set>
                                    <p:anim calcmode="lin" valueType="num">
                                      <p:cBhvr>
                                        <p:cTn id="33" dur="1000" fill="hold"/>
                                        <p:tgtEl>
                                          <p:spTgt spid="20484">
                                            <p:txEl>
                                              <p:pRg st="6" end="6"/>
                                            </p:txEl>
                                          </p:spTgt>
                                        </p:tgtEl>
                                        <p:attrNameLst>
                                          <p:attrName>ppt_w</p:attrName>
                                        </p:attrNameLst>
                                      </p:cBhvr>
                                      <p:tavLst>
                                        <p:tav tm="0">
                                          <p:val>
                                            <p:fltVal val="0"/>
                                          </p:val>
                                        </p:tav>
                                        <p:tav tm="100000">
                                          <p:val>
                                            <p:strVal val="#ppt_w"/>
                                          </p:val>
                                        </p:tav>
                                      </p:tavLst>
                                    </p:anim>
                                    <p:anim calcmode="lin" valueType="num">
                                      <p:cBhvr>
                                        <p:cTn id="34" dur="1000" fill="hold"/>
                                        <p:tgtEl>
                                          <p:spTgt spid="20484">
                                            <p:txEl>
                                              <p:pRg st="6" end="6"/>
                                            </p:txEl>
                                          </p:spTgt>
                                        </p:tgtEl>
                                        <p:attrNameLst>
                                          <p:attrName>ppt_h</p:attrName>
                                        </p:attrNameLst>
                                      </p:cBhvr>
                                      <p:tavLst>
                                        <p:tav tm="0">
                                          <p:val>
                                            <p:fltVal val="0"/>
                                          </p:val>
                                        </p:tav>
                                        <p:tav tm="100000">
                                          <p:val>
                                            <p:strVal val="#ppt_h"/>
                                          </p:val>
                                        </p:tav>
                                      </p:tavLst>
                                    </p:anim>
                                    <p:anim calcmode="lin" valueType="num">
                                      <p:cBhvr>
                                        <p:cTn id="35" dur="1000" fill="hold"/>
                                        <p:tgtEl>
                                          <p:spTgt spid="20484">
                                            <p:txEl>
                                              <p:pRg st="6" end="6"/>
                                            </p:txEl>
                                          </p:spTgt>
                                        </p:tgtEl>
                                        <p:attrNameLst>
                                          <p:attrName>style.rotation</p:attrName>
                                        </p:attrNameLst>
                                      </p:cBhvr>
                                      <p:tavLst>
                                        <p:tav tm="0">
                                          <p:val>
                                            <p:fltVal val="90"/>
                                          </p:val>
                                        </p:tav>
                                        <p:tav tm="100000">
                                          <p:val>
                                            <p:fltVal val="0"/>
                                          </p:val>
                                        </p:tav>
                                      </p:tavLst>
                                    </p:anim>
                                    <p:animEffect transition="in" filter="fade">
                                      <p:cBhvr>
                                        <p:cTn id="36" dur="1000"/>
                                        <p:tgtEl>
                                          <p:spTgt spid="20484">
                                            <p:txEl>
                                              <p:pRg st="6" end="6"/>
                                            </p:txEl>
                                          </p:spTgt>
                                        </p:tgtEl>
                                      </p:cBhvr>
                                    </p:animEffect>
                                  </p:childTnLst>
                                </p:cTn>
                              </p:par>
                              <p:par>
                                <p:cTn id="37" presetID="31" presetClass="entr" presetSubtype="0" fill="hold" nodeType="withEffect">
                                  <p:stCondLst>
                                    <p:cond delay="0"/>
                                  </p:stCondLst>
                                  <p:childTnLst>
                                    <p:set>
                                      <p:cBhvr>
                                        <p:cTn id="38" dur="1" fill="hold">
                                          <p:stCondLst>
                                            <p:cond delay="0"/>
                                          </p:stCondLst>
                                        </p:cTn>
                                        <p:tgtEl>
                                          <p:spTgt spid="20484">
                                            <p:txEl>
                                              <p:pRg st="7" end="7"/>
                                            </p:txEl>
                                          </p:spTgt>
                                        </p:tgtEl>
                                        <p:attrNameLst>
                                          <p:attrName>style.visibility</p:attrName>
                                        </p:attrNameLst>
                                      </p:cBhvr>
                                      <p:to>
                                        <p:strVal val="visible"/>
                                      </p:to>
                                    </p:set>
                                    <p:anim calcmode="lin" valueType="num">
                                      <p:cBhvr>
                                        <p:cTn id="39" dur="1000" fill="hold"/>
                                        <p:tgtEl>
                                          <p:spTgt spid="20484">
                                            <p:txEl>
                                              <p:pRg st="7" end="7"/>
                                            </p:txEl>
                                          </p:spTgt>
                                        </p:tgtEl>
                                        <p:attrNameLst>
                                          <p:attrName>ppt_w</p:attrName>
                                        </p:attrNameLst>
                                      </p:cBhvr>
                                      <p:tavLst>
                                        <p:tav tm="0">
                                          <p:val>
                                            <p:fltVal val="0"/>
                                          </p:val>
                                        </p:tav>
                                        <p:tav tm="100000">
                                          <p:val>
                                            <p:strVal val="#ppt_w"/>
                                          </p:val>
                                        </p:tav>
                                      </p:tavLst>
                                    </p:anim>
                                    <p:anim calcmode="lin" valueType="num">
                                      <p:cBhvr>
                                        <p:cTn id="40" dur="1000" fill="hold"/>
                                        <p:tgtEl>
                                          <p:spTgt spid="20484">
                                            <p:txEl>
                                              <p:pRg st="7" end="7"/>
                                            </p:txEl>
                                          </p:spTgt>
                                        </p:tgtEl>
                                        <p:attrNameLst>
                                          <p:attrName>ppt_h</p:attrName>
                                        </p:attrNameLst>
                                      </p:cBhvr>
                                      <p:tavLst>
                                        <p:tav tm="0">
                                          <p:val>
                                            <p:fltVal val="0"/>
                                          </p:val>
                                        </p:tav>
                                        <p:tav tm="100000">
                                          <p:val>
                                            <p:strVal val="#ppt_h"/>
                                          </p:val>
                                        </p:tav>
                                      </p:tavLst>
                                    </p:anim>
                                    <p:anim calcmode="lin" valueType="num">
                                      <p:cBhvr>
                                        <p:cTn id="41" dur="1000" fill="hold"/>
                                        <p:tgtEl>
                                          <p:spTgt spid="20484">
                                            <p:txEl>
                                              <p:pRg st="7" end="7"/>
                                            </p:txEl>
                                          </p:spTgt>
                                        </p:tgtEl>
                                        <p:attrNameLst>
                                          <p:attrName>style.rotation</p:attrName>
                                        </p:attrNameLst>
                                      </p:cBhvr>
                                      <p:tavLst>
                                        <p:tav tm="0">
                                          <p:val>
                                            <p:fltVal val="90"/>
                                          </p:val>
                                        </p:tav>
                                        <p:tav tm="100000">
                                          <p:val>
                                            <p:fltVal val="0"/>
                                          </p:val>
                                        </p:tav>
                                      </p:tavLst>
                                    </p:anim>
                                    <p:animEffect transition="in" filter="fade">
                                      <p:cBhvr>
                                        <p:cTn id="42" dur="1000"/>
                                        <p:tgtEl>
                                          <p:spTgt spid="204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569296" y="533400"/>
            <a:ext cx="4311821"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Flowchart of MILP Model </a:t>
            </a:r>
          </a:p>
        </p:txBody>
      </p:sp>
      <p:sp>
        <p:nvSpPr>
          <p:cNvPr id="14" name="Rectangle 3"/>
          <p:cNvSpPr txBox="1">
            <a:spLocks noChangeArrowheads="1"/>
          </p:cNvSpPr>
          <p:nvPr/>
        </p:nvSpPr>
        <p:spPr>
          <a:xfrm>
            <a:off x="762000" y="1214486"/>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3"/>
          <a:stretch>
            <a:fillRect/>
          </a:stretch>
        </p:blipFill>
        <p:spPr>
          <a:xfrm>
            <a:off x="762001" y="1210476"/>
            <a:ext cx="7772400" cy="4580724"/>
          </a:xfrm>
          <a:prstGeom prst="rect">
            <a:avLst/>
          </a:prstGeom>
        </p:spPr>
      </p:pic>
      <p:sp>
        <p:nvSpPr>
          <p:cNvPr id="7"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92AAB973-6C8D-4BF2-A11A-C47828AED21D}" type="slidenum">
              <a:rPr lang="en-US" sz="1700" baseline="0" smtClean="0">
                <a:solidFill>
                  <a:srgbClr val="0000CC"/>
                </a:solidFill>
                <a:latin typeface="Times New Roman" pitchFamily="18" charset="0"/>
              </a:rPr>
              <a:t>70</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327539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 y="1134514"/>
            <a:ext cx="8915399" cy="4532861"/>
          </a:xfrm>
          <a:prstGeom prst="rect">
            <a:avLst/>
          </a:prstGeom>
        </p:spPr>
      </p:pic>
      <p:sp>
        <p:nvSpPr>
          <p:cNvPr id="23554" name="Rectangle 2"/>
          <p:cNvSpPr>
            <a:spLocks noChangeArrowheads="1"/>
          </p:cNvSpPr>
          <p:nvPr/>
        </p:nvSpPr>
        <p:spPr bwMode="auto">
          <a:xfrm>
            <a:off x="3505200" y="53229"/>
            <a:ext cx="2308069"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MILP Results</a:t>
            </a:r>
          </a:p>
        </p:txBody>
      </p:sp>
      <p:sp>
        <p:nvSpPr>
          <p:cNvPr id="14" name="Rectangle 3"/>
          <p:cNvSpPr txBox="1">
            <a:spLocks noChangeArrowheads="1"/>
          </p:cNvSpPr>
          <p:nvPr/>
        </p:nvSpPr>
        <p:spPr>
          <a:xfrm>
            <a:off x="762000" y="1214486"/>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952144" y="57644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819400" y="3200400"/>
            <a:ext cx="457200" cy="776614"/>
          </a:xfrm>
          <a:prstGeom prst="rect">
            <a:avLst/>
          </a:prstGeom>
          <a:noFill/>
          <a:ln>
            <a:solidFill>
              <a:srgbClr val="FF0000"/>
            </a:solidFill>
          </a:ln>
        </p:spPr>
        <p:txBody>
          <a:bodyPr wrap="square" rtlCol="0">
            <a:spAutoFit/>
          </a:bodyPr>
          <a:lstStyle/>
          <a:p>
            <a:endParaRPr lang="en-US" dirty="0"/>
          </a:p>
        </p:txBody>
      </p:sp>
      <p:sp>
        <p:nvSpPr>
          <p:cNvPr id="8" name="TextBox 7"/>
          <p:cNvSpPr txBox="1"/>
          <p:nvPr/>
        </p:nvSpPr>
        <p:spPr>
          <a:xfrm>
            <a:off x="4419600" y="3200400"/>
            <a:ext cx="457201" cy="776614"/>
          </a:xfrm>
          <a:prstGeom prst="rect">
            <a:avLst/>
          </a:prstGeom>
          <a:noFill/>
          <a:ln>
            <a:solidFill>
              <a:srgbClr val="FF0000"/>
            </a:solidFill>
          </a:ln>
        </p:spPr>
        <p:txBody>
          <a:bodyPr wrap="square" rtlCol="0">
            <a:spAutoFit/>
          </a:bodyPr>
          <a:lstStyle/>
          <a:p>
            <a:endParaRPr lang="en-US" dirty="0"/>
          </a:p>
        </p:txBody>
      </p:sp>
      <p:sp>
        <p:nvSpPr>
          <p:cNvPr id="11"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FC06569A-9B0C-4E28-AD40-BCE0980D114A}" type="slidenum">
              <a:rPr lang="en-US" sz="1700" baseline="0" smtClean="0">
                <a:solidFill>
                  <a:srgbClr val="0000CC"/>
                </a:solidFill>
                <a:latin typeface="Times New Roman" pitchFamily="18" charset="0"/>
              </a:rPr>
              <a:t>71</a:t>
            </a:fld>
            <a:endParaRPr lang="en-US" sz="1700" baseline="0" dirty="0">
              <a:solidFill>
                <a:srgbClr val="0000CC"/>
              </a:solidFill>
              <a:latin typeface="Times New Roman" pitchFamily="18" charset="0"/>
            </a:endParaRPr>
          </a:p>
        </p:txBody>
      </p:sp>
      <p:pic>
        <p:nvPicPr>
          <p:cNvPr id="12" name="Picture 1" descr="C:\Users\Pangrum\Downloads\MC900230366.WMF"/>
          <p:cNvPicPr>
            <a:picLocks noChangeAspect="1" noChangeArrowheads="1"/>
          </p:cNvPicPr>
          <p:nvPr/>
        </p:nvPicPr>
        <p:blipFill>
          <a:blip r:embed="rId4" cstate="print"/>
          <a:srcRect/>
          <a:stretch>
            <a:fillRect/>
          </a:stretch>
        </p:blipFill>
        <p:spPr bwMode="auto">
          <a:xfrm>
            <a:off x="152400" y="314839"/>
            <a:ext cx="685800" cy="721835"/>
          </a:xfrm>
          <a:prstGeom prst="rect">
            <a:avLst/>
          </a:prstGeom>
          <a:noFill/>
        </p:spPr>
      </p:pic>
      <p:sp>
        <p:nvSpPr>
          <p:cNvPr id="13" name="Rectangle 12"/>
          <p:cNvSpPr/>
          <p:nvPr/>
        </p:nvSpPr>
        <p:spPr>
          <a:xfrm>
            <a:off x="762000" y="634083"/>
            <a:ext cx="6721236" cy="338554"/>
          </a:xfrm>
          <a:prstGeom prst="rect">
            <a:avLst/>
          </a:prstGeom>
        </p:spPr>
        <p:txBody>
          <a:bodyPr wrap="square">
            <a:spAutoFit/>
          </a:bodyPr>
          <a:lstStyle/>
          <a:p>
            <a:pPr defTabSz="457200" fontAlgn="auto">
              <a:spcBef>
                <a:spcPts val="0"/>
              </a:spcBef>
              <a:spcAft>
                <a:spcPts val="0"/>
              </a:spcAft>
            </a:pPr>
            <a:r>
              <a:rPr lang="en-US" sz="1600" baseline="0" dirty="0">
                <a:solidFill>
                  <a:prstClr val="black"/>
                </a:solidFill>
                <a:latin typeface="Calibri"/>
              </a:rPr>
              <a:t>What are the interesting findings and do they make sense?</a:t>
            </a:r>
          </a:p>
        </p:txBody>
      </p:sp>
    </p:spTree>
    <p:extLst>
      <p:ext uri="{BB962C8B-B14F-4D97-AF65-F5344CB8AC3E}">
        <p14:creationId xmlns:p14="http://schemas.microsoft.com/office/powerpoint/2010/main" val="168099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207595" y="529389"/>
            <a:ext cx="5873146"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MILP Results - Demand Distribution</a:t>
            </a: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graphicFrame>
        <p:nvGraphicFramePr>
          <p:cNvPr id="7" name="Chart 6"/>
          <p:cNvGraphicFramePr/>
          <p:nvPr>
            <p:extLst>
              <p:ext uri="{D42A27DB-BD31-4B8C-83A1-F6EECF244321}">
                <p14:modId xmlns:p14="http://schemas.microsoft.com/office/powerpoint/2010/main" val="948281779"/>
              </p:ext>
            </p:extLst>
          </p:nvPr>
        </p:nvGraphicFramePr>
        <p:xfrm>
          <a:off x="385037" y="1142999"/>
          <a:ext cx="8305800" cy="4236033"/>
        </p:xfrm>
        <a:graphic>
          <a:graphicData uri="http://schemas.openxmlformats.org/drawingml/2006/chart">
            <c:chart xmlns:c="http://schemas.openxmlformats.org/drawingml/2006/chart" xmlns:r="http://schemas.openxmlformats.org/officeDocument/2006/relationships" r:id="rId3"/>
          </a:graphicData>
        </a:graphic>
      </p:graphicFrame>
      <p:sp>
        <p:nvSpPr>
          <p:cNvPr id="8"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D156AE9C-0833-4E1E-A3EE-78C4BA75DCFC}" type="slidenum">
              <a:rPr lang="en-US" sz="1700" baseline="0" smtClean="0">
                <a:solidFill>
                  <a:srgbClr val="0000CC"/>
                </a:solidFill>
                <a:latin typeface="Times New Roman" pitchFamily="18" charset="0"/>
              </a:rPr>
              <a:t>72</a:t>
            </a:fld>
            <a:endParaRPr lang="en-US" sz="1700" baseline="0" dirty="0">
              <a:solidFill>
                <a:srgbClr val="0000CC"/>
              </a:solidFill>
              <a:latin typeface="Times New Roman" pitchFamily="18" charset="0"/>
            </a:endParaRPr>
          </a:p>
        </p:txBody>
      </p:sp>
      <p:pic>
        <p:nvPicPr>
          <p:cNvPr id="9" name="Picture 1" descr="C:\Users\Pangrum\Downloads\MC900230366.WMF"/>
          <p:cNvPicPr>
            <a:picLocks noChangeAspect="1" noChangeArrowheads="1"/>
          </p:cNvPicPr>
          <p:nvPr/>
        </p:nvPicPr>
        <p:blipFill>
          <a:blip r:embed="rId4" cstate="print"/>
          <a:srcRect/>
          <a:stretch>
            <a:fillRect/>
          </a:stretch>
        </p:blipFill>
        <p:spPr bwMode="auto">
          <a:xfrm>
            <a:off x="1763380" y="5379033"/>
            <a:ext cx="870381" cy="695279"/>
          </a:xfrm>
          <a:prstGeom prst="rect">
            <a:avLst/>
          </a:prstGeom>
          <a:noFill/>
        </p:spPr>
      </p:pic>
      <p:sp>
        <p:nvSpPr>
          <p:cNvPr id="10" name="Rectangle 9"/>
          <p:cNvSpPr/>
          <p:nvPr/>
        </p:nvSpPr>
        <p:spPr>
          <a:xfrm>
            <a:off x="2569406" y="5533864"/>
            <a:ext cx="6721236" cy="338554"/>
          </a:xfrm>
          <a:prstGeom prst="rect">
            <a:avLst/>
          </a:prstGeom>
        </p:spPr>
        <p:txBody>
          <a:bodyPr wrap="square">
            <a:spAutoFit/>
          </a:bodyPr>
          <a:lstStyle/>
          <a:p>
            <a:pPr defTabSz="457200" fontAlgn="auto">
              <a:spcBef>
                <a:spcPts val="0"/>
              </a:spcBef>
              <a:spcAft>
                <a:spcPts val="0"/>
              </a:spcAft>
            </a:pPr>
            <a:r>
              <a:rPr lang="en-US" sz="1600" baseline="0" dirty="0">
                <a:solidFill>
                  <a:prstClr val="black"/>
                </a:solidFill>
                <a:latin typeface="Calibri"/>
              </a:rPr>
              <a:t>What are the interesting findings and do they make sense?</a:t>
            </a:r>
          </a:p>
        </p:txBody>
      </p:sp>
    </p:spTree>
    <p:extLst>
      <p:ext uri="{BB962C8B-B14F-4D97-AF65-F5344CB8AC3E}">
        <p14:creationId xmlns:p14="http://schemas.microsoft.com/office/powerpoint/2010/main" val="85820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fltVal val="0"/>
                                          </p:val>
                                        </p:tav>
                                        <p:tav tm="100000">
                                          <p:val>
                                            <p:strVal val="#ppt_w"/>
                                          </p:val>
                                        </p:tav>
                                      </p:tavLst>
                                    </p:anim>
                                    <p:anim calcmode="lin" valueType="num">
                                      <p:cBhvr>
                                        <p:cTn id="13" dur="1000" fill="hold"/>
                                        <p:tgtEl>
                                          <p:spTgt spid="10"/>
                                        </p:tgtEl>
                                        <p:attrNameLst>
                                          <p:attrName>ppt_h</p:attrName>
                                        </p:attrNameLst>
                                      </p:cBhvr>
                                      <p:tavLst>
                                        <p:tav tm="0">
                                          <p:val>
                                            <p:fltVal val="0"/>
                                          </p:val>
                                        </p:tav>
                                        <p:tav tm="100000">
                                          <p:val>
                                            <p:strVal val="#ppt_h"/>
                                          </p:val>
                                        </p:tav>
                                      </p:tavLst>
                                    </p:anim>
                                    <p:anim calcmode="lin" valueType="num">
                                      <p:cBhvr>
                                        <p:cTn id="14" dur="1000" fill="hold"/>
                                        <p:tgtEl>
                                          <p:spTgt spid="10"/>
                                        </p:tgtEl>
                                        <p:attrNameLst>
                                          <p:attrName>style.rotation</p:attrName>
                                        </p:attrNameLst>
                                      </p:cBhvr>
                                      <p:tavLst>
                                        <p:tav tm="0">
                                          <p:val>
                                            <p:fltVal val="90"/>
                                          </p:val>
                                        </p:tav>
                                        <p:tav tm="100000">
                                          <p:val>
                                            <p:fltVal val="0"/>
                                          </p:val>
                                        </p:tav>
                                      </p:tavLst>
                                    </p:anim>
                                    <p:animEffect transition="in" filter="fade">
                                      <p:cBhvr>
                                        <p:cTn id="15" dur="1000"/>
                                        <p:tgtEl>
                                          <p:spTgt spid="10"/>
                                        </p:tgtEl>
                                      </p:cBhvr>
                                    </p:animEffect>
                                  </p:childTnLst>
                                </p:cTn>
                              </p:par>
                              <p:par>
                                <p:cTn id="16" presetID="3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fltVal val="0"/>
                                          </p:val>
                                        </p:tav>
                                        <p:tav tm="100000">
                                          <p:val>
                                            <p:strVal val="#ppt_w"/>
                                          </p:val>
                                        </p:tav>
                                      </p:tavLst>
                                    </p:anim>
                                    <p:anim calcmode="lin" valueType="num">
                                      <p:cBhvr>
                                        <p:cTn id="19" dur="1000" fill="hold"/>
                                        <p:tgtEl>
                                          <p:spTgt spid="9"/>
                                        </p:tgtEl>
                                        <p:attrNameLst>
                                          <p:attrName>ppt_h</p:attrName>
                                        </p:attrNameLst>
                                      </p:cBhvr>
                                      <p:tavLst>
                                        <p:tav tm="0">
                                          <p:val>
                                            <p:fltVal val="0"/>
                                          </p:val>
                                        </p:tav>
                                        <p:tav tm="100000">
                                          <p:val>
                                            <p:strVal val="#ppt_h"/>
                                          </p:val>
                                        </p:tav>
                                      </p:tavLst>
                                    </p:anim>
                                    <p:anim calcmode="lin" valueType="num">
                                      <p:cBhvr>
                                        <p:cTn id="20" dur="1000" fill="hold"/>
                                        <p:tgtEl>
                                          <p:spTgt spid="9"/>
                                        </p:tgtEl>
                                        <p:attrNameLst>
                                          <p:attrName>style.rotation</p:attrName>
                                        </p:attrNameLst>
                                      </p:cBhvr>
                                      <p:tavLst>
                                        <p:tav tm="0">
                                          <p:val>
                                            <p:fltVal val="90"/>
                                          </p:val>
                                        </p:tav>
                                        <p:tav tm="100000">
                                          <p:val>
                                            <p:fltVal val="0"/>
                                          </p:val>
                                        </p:tav>
                                      </p:tavLst>
                                    </p:anim>
                                    <p:animEffect transition="in" filter="fade">
                                      <p:cBhvr>
                                        <p:cTn id="2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26722" y="506952"/>
            <a:ext cx="8021684"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DACE based system design optimization approach </a:t>
            </a:r>
          </a:p>
        </p:txBody>
      </p:sp>
      <p:sp>
        <p:nvSpPr>
          <p:cNvPr id="4" name="Rectangle 3"/>
          <p:cNvSpPr txBox="1">
            <a:spLocks noChangeArrowheads="1"/>
          </p:cNvSpPr>
          <p:nvPr/>
        </p:nvSpPr>
        <p:spPr>
          <a:xfrm>
            <a:off x="685800" y="1143000"/>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Rectangle 3"/>
          <p:cNvSpPr txBox="1">
            <a:spLocks noChangeArrowheads="1"/>
          </p:cNvSpPr>
          <p:nvPr/>
        </p:nvSpPr>
        <p:spPr>
          <a:xfrm>
            <a:off x="672663" y="1295400"/>
            <a:ext cx="7709338" cy="4719637"/>
          </a:xfrm>
          <a:prstGeom prst="rect">
            <a:avLst/>
          </a:prstGeom>
        </p:spPr>
        <p:txBody>
          <a:bodyPr>
            <a:normAutofit/>
          </a:bodyPr>
          <a:lstStyle/>
          <a:p>
            <a:pPr marL="800100" lvl="1" indent="-342900" fontAlgn="auto">
              <a:spcBef>
                <a:spcPct val="20000"/>
              </a:spcBef>
              <a:spcAft>
                <a:spcPts val="0"/>
              </a:spcAft>
              <a:buClr>
                <a:schemeClr val="accent1"/>
              </a:buClr>
              <a:buSzPct val="70000"/>
              <a:buFont typeface="Wingdings" panose="05000000000000000000" pitchFamily="2" charset="2"/>
              <a:buChar char="v"/>
              <a:defRPr/>
            </a:pPr>
            <a:r>
              <a:rPr lang="en-US" sz="2200" baseline="0" dirty="0">
                <a:solidFill>
                  <a:schemeClr val="tx1"/>
                </a:solidFill>
                <a:latin typeface="Times New Roman" pitchFamily="18" charset="0"/>
              </a:rPr>
              <a:t>A computer experiments to approximate the complex system’s output by developing a two stage framework – meta-model.</a:t>
            </a:r>
          </a:p>
          <a:p>
            <a:pPr marL="1257300" lvl="2" indent="-342900" fontAlgn="auto">
              <a:spcBef>
                <a:spcPct val="20000"/>
              </a:spcBef>
              <a:spcAft>
                <a:spcPts val="0"/>
              </a:spcAft>
              <a:buClr>
                <a:schemeClr val="accent1"/>
              </a:buClr>
              <a:buSzPct val="70000"/>
              <a:buFont typeface="Wingdings" panose="05000000000000000000" pitchFamily="2" charset="2"/>
              <a:buChar char="q"/>
              <a:defRPr/>
            </a:pPr>
            <a:r>
              <a:rPr lang="en-US" sz="2200" baseline="0" dirty="0">
                <a:solidFill>
                  <a:schemeClr val="tx1"/>
                </a:solidFill>
                <a:latin typeface="Times New Roman" pitchFamily="18" charset="0"/>
              </a:rPr>
              <a:t>select an experimental design</a:t>
            </a:r>
          </a:p>
          <a:p>
            <a:pPr marL="1257300" lvl="2" indent="-342900" fontAlgn="auto">
              <a:spcBef>
                <a:spcPct val="20000"/>
              </a:spcBef>
              <a:spcAft>
                <a:spcPts val="0"/>
              </a:spcAft>
              <a:buClr>
                <a:schemeClr val="accent1"/>
              </a:buClr>
              <a:buSzPct val="70000"/>
              <a:buFont typeface="Wingdings" panose="05000000000000000000" pitchFamily="2" charset="2"/>
              <a:buChar char="q"/>
              <a:defRPr/>
            </a:pPr>
            <a:r>
              <a:rPr lang="en-US" sz="2200" baseline="0" dirty="0">
                <a:solidFill>
                  <a:schemeClr val="tx1"/>
                </a:solidFill>
                <a:latin typeface="Times New Roman" pitchFamily="18" charset="0"/>
              </a:rPr>
              <a:t>fit a statistical model</a:t>
            </a:r>
          </a:p>
          <a:p>
            <a:pPr marL="1257300" lvl="2" indent="-342900" fontAlgn="auto">
              <a:spcBef>
                <a:spcPct val="20000"/>
              </a:spcBef>
              <a:spcAft>
                <a:spcPts val="0"/>
              </a:spcAft>
              <a:buClr>
                <a:schemeClr val="accent1"/>
              </a:buClr>
              <a:buSzPct val="70000"/>
              <a:buFont typeface="Wingdings" panose="05000000000000000000" pitchFamily="2" charset="2"/>
              <a:buChar char="q"/>
              <a:defRPr/>
            </a:pPr>
            <a:endParaRPr lang="en-US" sz="2200" baseline="0" dirty="0">
              <a:solidFill>
                <a:schemeClr val="tx1"/>
              </a:solidFill>
              <a:latin typeface="Times New Roman" pitchFamily="18" charset="0"/>
            </a:endParaRPr>
          </a:p>
          <a:p>
            <a:pPr marL="800100" lvl="1" indent="-342900" fontAlgn="auto">
              <a:spcBef>
                <a:spcPct val="20000"/>
              </a:spcBef>
              <a:spcAft>
                <a:spcPts val="0"/>
              </a:spcAft>
              <a:buClr>
                <a:schemeClr val="accent1"/>
              </a:buClr>
              <a:buSzPct val="70000"/>
              <a:buFont typeface="Wingdings" panose="05000000000000000000" pitchFamily="2" charset="2"/>
              <a:buChar char="v"/>
              <a:defRPr/>
            </a:pPr>
            <a:r>
              <a:rPr lang="en-US" sz="2200" baseline="0" dirty="0">
                <a:solidFill>
                  <a:schemeClr val="tx1"/>
                </a:solidFill>
                <a:latin typeface="Times New Roman" pitchFamily="18" charset="0"/>
              </a:rPr>
              <a:t>A mathematical programming technique is used to optimize the meta-model. </a:t>
            </a:r>
          </a:p>
          <a:p>
            <a:pPr marL="800100" lvl="1" indent="-342900" fontAlgn="auto">
              <a:spcBef>
                <a:spcPct val="20000"/>
              </a:spcBef>
              <a:spcAft>
                <a:spcPts val="0"/>
              </a:spcAft>
              <a:buClr>
                <a:schemeClr val="accent1"/>
              </a:buClr>
              <a:buSzPct val="70000"/>
              <a:buFont typeface="Wingdings" panose="05000000000000000000" pitchFamily="2" charset="2"/>
              <a:buChar char="v"/>
              <a:defRPr/>
            </a:pPr>
            <a:endParaRPr lang="en-US" sz="2200" baseline="0" dirty="0">
              <a:solidFill>
                <a:schemeClr val="tx1"/>
              </a:solidFill>
              <a:latin typeface="Times New Roman" pitchFamily="18" charset="0"/>
            </a:endParaRPr>
          </a:p>
          <a:p>
            <a:pPr marL="800100" lvl="1" indent="-342900" fontAlgn="auto">
              <a:spcBef>
                <a:spcPct val="20000"/>
              </a:spcBef>
              <a:spcAft>
                <a:spcPts val="0"/>
              </a:spcAft>
              <a:buClr>
                <a:schemeClr val="accent1"/>
              </a:buClr>
              <a:buSzPct val="70000"/>
              <a:buFont typeface="Wingdings" panose="05000000000000000000" pitchFamily="2" charset="2"/>
              <a:buChar char="v"/>
              <a:defRPr/>
            </a:pPr>
            <a:r>
              <a:rPr lang="en-US" sz="2200" baseline="0" dirty="0">
                <a:solidFill>
                  <a:schemeClr val="tx1"/>
                </a:solidFill>
                <a:latin typeface="Times New Roman" pitchFamily="18" charset="0"/>
              </a:rPr>
              <a:t>The results provides near optimal solutions and significantly reduces the computation time</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cs typeface="+mn-cs"/>
            </a:endParaRPr>
          </a:p>
        </p:txBody>
      </p:sp>
      <p:sp>
        <p:nvSpPr>
          <p:cNvPr id="9"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F94CA62C-2209-4899-9978-F69D20727C88}" type="slidenum">
              <a:rPr lang="en-US" sz="1700" baseline="0" smtClean="0">
                <a:solidFill>
                  <a:srgbClr val="0000CC"/>
                </a:solidFill>
                <a:latin typeface="Times New Roman" pitchFamily="18" charset="0"/>
              </a:rPr>
              <a:t>73</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141166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6" end="6"/>
                                            </p:txEl>
                                          </p:spTgt>
                                        </p:tgtEl>
                                        <p:attrNameLst>
                                          <p:attrName>style.visibility</p:attrName>
                                        </p:attrNameLst>
                                      </p:cBhvr>
                                      <p:to>
                                        <p:strVal val="visible"/>
                                      </p:to>
                                    </p:set>
                                    <p:animEffect transition="in" filter="fade">
                                      <p:cBhvr>
                                        <p:cTn id="26"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85800" y="1143000"/>
            <a:ext cx="8054975" cy="4719637"/>
          </a:xfrm>
          <a:prstGeom prst="rect">
            <a:avLst/>
          </a:prstGeom>
        </p:spPr>
        <p:txBody>
          <a:bodyPr>
            <a:normAutofit/>
          </a:bodyPr>
          <a:lstStyle/>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cs typeface="+mn-cs"/>
              </a:rPr>
              <a:t>DACE - high-dimensional continuous-state stochastic dynamic programming [</a:t>
            </a:r>
            <a:r>
              <a:rPr lang="en-US" baseline="0" dirty="0">
                <a:solidFill>
                  <a:schemeClr val="tx1"/>
                </a:solidFill>
                <a:latin typeface="Times New Roman" pitchFamily="18" charset="0"/>
              </a:rPr>
              <a:t>Chen (1999), (2006)]</a:t>
            </a:r>
            <a:r>
              <a:rPr lang="en-US" baseline="0" dirty="0">
                <a:solidFill>
                  <a:schemeClr val="tx1"/>
                </a:solidFill>
                <a:latin typeface="Times New Roman" pitchFamily="18" charset="0"/>
                <a:cs typeface="+mn-cs"/>
              </a:rPr>
              <a:t> </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cs typeface="+mn-cs"/>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cs typeface="+mn-cs"/>
              </a:rPr>
              <a:t>DACE - Infinite horizon dynamic programming  [</a:t>
            </a:r>
            <a:r>
              <a:rPr lang="en-US" baseline="0" dirty="0" err="1">
                <a:solidFill>
                  <a:schemeClr val="tx1"/>
                </a:solidFill>
                <a:latin typeface="Times New Roman" pitchFamily="18" charset="0"/>
                <a:cs typeface="+mn-cs"/>
              </a:rPr>
              <a:t>Kulvanitchaiyanunt</a:t>
            </a:r>
            <a:r>
              <a:rPr lang="en-US" baseline="0" dirty="0">
                <a:solidFill>
                  <a:schemeClr val="tx1"/>
                </a:solidFill>
                <a:latin typeface="Times New Roman" pitchFamily="18" charset="0"/>
                <a:cs typeface="+mn-cs"/>
              </a:rPr>
              <a:t> (2014)] </a:t>
            </a:r>
          </a:p>
          <a:p>
            <a:pPr marL="800100" lvl="1" indent="-342900" fontAlgn="auto">
              <a:spcBef>
                <a:spcPct val="20000"/>
              </a:spcBef>
              <a:spcAft>
                <a:spcPts val="0"/>
              </a:spcAft>
              <a:buClr>
                <a:schemeClr val="accent1"/>
              </a:buClr>
              <a:buSzPct val="70000"/>
              <a:buFont typeface="Wingdings" panose="05000000000000000000" pitchFamily="2" charset="2"/>
              <a:buChar char="v"/>
              <a:defRPr/>
            </a:pPr>
            <a:r>
              <a:rPr lang="en-US" baseline="0" dirty="0">
                <a:solidFill>
                  <a:schemeClr val="tx1"/>
                </a:solidFill>
                <a:latin typeface="Times New Roman" pitchFamily="18" charset="0"/>
              </a:rPr>
              <a:t>DACE based Approximate Dynamic Programming </a:t>
            </a:r>
            <a:endParaRPr lang="en-US" baseline="0" dirty="0">
              <a:solidFill>
                <a:schemeClr val="tx1"/>
              </a:solidFill>
              <a:latin typeface="Times New Roman" pitchFamily="18" charset="0"/>
              <a:cs typeface="+mn-cs"/>
            </a:endParaRPr>
          </a:p>
          <a:p>
            <a:pPr marL="800100" lvl="1" indent="-342900" fontAlgn="auto">
              <a:spcBef>
                <a:spcPct val="20000"/>
              </a:spcBef>
              <a:spcAft>
                <a:spcPts val="0"/>
              </a:spcAft>
              <a:buClr>
                <a:schemeClr val="accent1"/>
              </a:buClr>
              <a:buSzPct val="70000"/>
              <a:buFont typeface="Wingdings" panose="05000000000000000000" pitchFamily="2" charset="2"/>
              <a:buChar char="v"/>
              <a:defRPr/>
            </a:pPr>
            <a:r>
              <a:rPr lang="en-US" baseline="0" dirty="0">
                <a:solidFill>
                  <a:schemeClr val="tx1"/>
                </a:solidFill>
                <a:latin typeface="Times New Roman" pitchFamily="18" charset="0"/>
              </a:rPr>
              <a:t>Control Problem (Power trading and Sales component)</a:t>
            </a:r>
            <a:endParaRPr lang="en-US" baseline="0" dirty="0">
              <a:solidFill>
                <a:schemeClr val="tx1"/>
              </a:solidFill>
              <a:latin typeface="Times New Roman" pitchFamily="18" charset="0"/>
              <a:cs typeface="+mn-cs"/>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cs typeface="+mn-cs"/>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8" name="Straight Connector 7"/>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6" name="Rectangle 2"/>
          <p:cNvSpPr>
            <a:spLocks noChangeArrowheads="1"/>
          </p:cNvSpPr>
          <p:nvPr/>
        </p:nvSpPr>
        <p:spPr bwMode="auto">
          <a:xfrm>
            <a:off x="3385423" y="636140"/>
            <a:ext cx="2655727" cy="461665"/>
          </a:xfrm>
          <a:prstGeom prst="rect">
            <a:avLst/>
          </a:prstGeom>
          <a:noFill/>
          <a:ln w="9525">
            <a:noFill/>
            <a:miter lim="800000"/>
            <a:headEnd/>
            <a:tailEnd/>
          </a:ln>
        </p:spPr>
        <p:txBody>
          <a:bodyPr wrap="none">
            <a:spAutoFit/>
          </a:bodyPr>
          <a:lstStyle/>
          <a:p>
            <a:pPr algn="ctr" defTabSz="865188" eaLnBrk="0" hangingPunct="0"/>
            <a:r>
              <a:rPr lang="en-US" b="1" baseline="0" dirty="0">
                <a:solidFill>
                  <a:srgbClr val="333399"/>
                </a:solidFill>
                <a:latin typeface="Times New Roman" pitchFamily="18" charset="0"/>
              </a:rPr>
              <a:t>Literature Review </a:t>
            </a:r>
          </a:p>
        </p:txBody>
      </p:sp>
      <p:sp>
        <p:nvSpPr>
          <p:cNvPr id="9"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3D9D2BCF-4A84-4C1E-8CC0-7902B588CEE7}" type="slidenum">
              <a:rPr lang="en-US" sz="1700" baseline="0" smtClean="0">
                <a:solidFill>
                  <a:srgbClr val="0000CC"/>
                </a:solidFill>
                <a:latin typeface="Times New Roman" pitchFamily="18" charset="0"/>
              </a:rPr>
              <a:t>74</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41443462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85800" y="1143000"/>
            <a:ext cx="8054975" cy="4719637"/>
          </a:xfrm>
          <a:prstGeom prst="rect">
            <a:avLst/>
          </a:prstGeom>
        </p:spPr>
        <p:txBody>
          <a:bodyPr>
            <a:normAutofit/>
          </a:bodyPr>
          <a:lstStyle/>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cs typeface="+mn-cs"/>
              </a:rPr>
              <a:t>Binned LHS Design – 250 training data sets, 75 testing data sets</a:t>
            </a:r>
          </a:p>
          <a:p>
            <a:pPr marL="1257300" lvl="2" indent="-342900" fontAlgn="auto">
              <a:spcBef>
                <a:spcPct val="20000"/>
              </a:spcBef>
              <a:spcAft>
                <a:spcPts val="0"/>
              </a:spcAft>
              <a:buClr>
                <a:schemeClr val="accent1"/>
              </a:buClr>
              <a:buSzPct val="70000"/>
              <a:buFont typeface="Wingdings" panose="05000000000000000000" pitchFamily="2" charset="2"/>
              <a:buChar char="v"/>
              <a:defRPr/>
            </a:pPr>
            <a:r>
              <a:rPr lang="en-US" baseline="0" dirty="0">
                <a:solidFill>
                  <a:schemeClr val="tx1"/>
                </a:solidFill>
                <a:latin typeface="Times New Roman" pitchFamily="18" charset="0"/>
                <a:cs typeface="+mn-cs"/>
              </a:rPr>
              <a:t> MATLAB</a:t>
            </a:r>
          </a:p>
          <a:p>
            <a:pPr marL="1257300" lvl="2" indent="-342900" fontAlgn="auto">
              <a:spcBef>
                <a:spcPct val="20000"/>
              </a:spcBef>
              <a:spcAft>
                <a:spcPts val="0"/>
              </a:spcAft>
              <a:buClr>
                <a:schemeClr val="accent1"/>
              </a:buClr>
              <a:buSzPct val="70000"/>
              <a:buFont typeface="Wingdings" panose="05000000000000000000" pitchFamily="2" charset="2"/>
              <a:buChar char="v"/>
              <a:defRPr/>
            </a:pPr>
            <a:endParaRPr lang="en-US" baseline="0" dirty="0">
              <a:solidFill>
                <a:schemeClr val="tx1"/>
              </a:solidFill>
              <a:latin typeface="Times New Roman" pitchFamily="18" charset="0"/>
              <a:cs typeface="+mn-cs"/>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cs typeface="+mn-cs"/>
              </a:rPr>
              <a:t>Revenue Component (Power Trading and Sales)</a:t>
            </a:r>
          </a:p>
          <a:p>
            <a:pPr marL="1257300" lvl="2" indent="-342900" fontAlgn="auto">
              <a:spcBef>
                <a:spcPct val="20000"/>
              </a:spcBef>
              <a:spcAft>
                <a:spcPts val="0"/>
              </a:spcAft>
              <a:buClr>
                <a:schemeClr val="accent1"/>
              </a:buClr>
              <a:buSzPct val="70000"/>
              <a:buFont typeface="Wingdings" panose="05000000000000000000" pitchFamily="2" charset="2"/>
              <a:buChar char="v"/>
              <a:defRPr/>
            </a:pPr>
            <a:r>
              <a:rPr lang="en-US" baseline="0" dirty="0">
                <a:solidFill>
                  <a:schemeClr val="tx1"/>
                </a:solidFill>
                <a:latin typeface="Times New Roman" pitchFamily="18" charset="0"/>
                <a:cs typeface="+mn-cs"/>
              </a:rPr>
              <a:t>CPLEX OPL</a:t>
            </a:r>
          </a:p>
          <a:p>
            <a:pPr marL="1257300" lvl="2" indent="-342900" fontAlgn="auto">
              <a:spcBef>
                <a:spcPct val="20000"/>
              </a:spcBef>
              <a:spcAft>
                <a:spcPts val="0"/>
              </a:spcAft>
              <a:buClr>
                <a:schemeClr val="accent1"/>
              </a:buClr>
              <a:buSzPct val="70000"/>
              <a:buFont typeface="Wingdings" panose="05000000000000000000" pitchFamily="2" charset="2"/>
              <a:buChar char="v"/>
              <a:defRPr/>
            </a:pPr>
            <a:endParaRPr lang="en-US" baseline="0" dirty="0">
              <a:solidFill>
                <a:schemeClr val="tx1"/>
              </a:solidFill>
              <a:latin typeface="Times New Roman" pitchFamily="18" charset="0"/>
              <a:cs typeface="+mn-cs"/>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cs typeface="+mn-cs"/>
              </a:rPr>
              <a:t>MARS Model – (interaction and non-interaction)</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baseline="0" dirty="0">
                <a:solidFill>
                  <a:schemeClr val="tx1"/>
                </a:solidFill>
                <a:latin typeface="Times New Roman" pitchFamily="18" charset="0"/>
                <a:cs typeface="+mn-cs"/>
              </a:rPr>
              <a:t>MATLAB ARESLAB</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baseline="0" dirty="0" err="1">
                <a:solidFill>
                  <a:schemeClr val="tx1"/>
                </a:solidFill>
                <a:latin typeface="Times New Roman" pitchFamily="18" charset="0"/>
                <a:cs typeface="+mn-cs"/>
              </a:rPr>
              <a:t>Salford</a:t>
            </a:r>
            <a:r>
              <a:rPr lang="en-US" baseline="0" dirty="0">
                <a:solidFill>
                  <a:schemeClr val="tx1"/>
                </a:solidFill>
                <a:latin typeface="Times New Roman" pitchFamily="18" charset="0"/>
                <a:cs typeface="+mn-cs"/>
              </a:rPr>
              <a:t> Predictive Modeler </a:t>
            </a:r>
          </a:p>
          <a:p>
            <a:pPr marL="1371600" lvl="2" indent="-457200" fontAlgn="auto">
              <a:spcBef>
                <a:spcPct val="20000"/>
              </a:spcBef>
              <a:spcAft>
                <a:spcPts val="0"/>
              </a:spcAft>
              <a:buClr>
                <a:schemeClr val="accent1"/>
              </a:buClr>
              <a:buSzPct val="70000"/>
              <a:buFont typeface="Wingdings" panose="05000000000000000000" pitchFamily="2" charset="2"/>
              <a:buChar char="v"/>
              <a:defRPr/>
            </a:pPr>
            <a:endParaRPr lang="en-US" baseline="0" dirty="0">
              <a:solidFill>
                <a:schemeClr val="tx1"/>
              </a:solidFill>
              <a:latin typeface="Times New Roman" pitchFamily="18" charset="0"/>
              <a:cs typeface="+mn-cs"/>
            </a:endParaRPr>
          </a:p>
          <a:p>
            <a:pPr marL="457200" indent="-457200" fontAlgn="auto">
              <a:spcBef>
                <a:spcPct val="2000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cs typeface="+mn-cs"/>
              </a:rPr>
              <a:t>System Design (number of stations and their corresponding slots)</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baseline="0" dirty="0">
                <a:solidFill>
                  <a:schemeClr val="tx1"/>
                </a:solidFill>
                <a:latin typeface="Times New Roman" pitchFamily="18" charset="0"/>
                <a:cs typeface="+mn-cs"/>
              </a:rPr>
              <a:t>CPLEX CP (constraint programming)</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baseline="0" dirty="0">
                <a:solidFill>
                  <a:schemeClr val="tx1"/>
                </a:solidFill>
                <a:latin typeface="Times New Roman" pitchFamily="18" charset="0"/>
                <a:cs typeface="+mn-cs"/>
              </a:rPr>
              <a:t>AMPL COUENNE</a:t>
            </a:r>
          </a:p>
          <a:p>
            <a:pPr marL="1371600" lvl="2" indent="-457200" fontAlgn="auto">
              <a:spcBef>
                <a:spcPct val="20000"/>
              </a:spcBef>
              <a:spcAft>
                <a:spcPts val="0"/>
              </a:spcAft>
              <a:buClr>
                <a:schemeClr val="accent1"/>
              </a:buClr>
              <a:buSzPct val="70000"/>
              <a:buFont typeface="Wingdings" panose="05000000000000000000" pitchFamily="2" charset="2"/>
              <a:buChar char="v"/>
              <a:defRPr/>
            </a:pPr>
            <a:r>
              <a:rPr lang="en-US" baseline="0" dirty="0">
                <a:solidFill>
                  <a:schemeClr val="tx1"/>
                </a:solidFill>
                <a:latin typeface="Times New Roman" pitchFamily="18" charset="0"/>
                <a:cs typeface="+mn-cs"/>
              </a:rPr>
              <a:t>AMPL MINOS</a:t>
            </a:r>
          </a:p>
          <a:p>
            <a:pPr marL="800100" lvl="1" indent="-3429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cs typeface="+mn-cs"/>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cs typeface="+mn-cs"/>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cs typeface="+mn-cs"/>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baseline="0" dirty="0">
              <a:solidFill>
                <a:schemeClr val="tx1"/>
              </a:solidFill>
              <a:latin typeface="Times New Roman" pitchFamily="18" charset="0"/>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8" name="Straight Connector 7"/>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6" name="Rectangle 2"/>
          <p:cNvSpPr>
            <a:spLocks noChangeArrowheads="1"/>
          </p:cNvSpPr>
          <p:nvPr/>
        </p:nvSpPr>
        <p:spPr bwMode="auto">
          <a:xfrm>
            <a:off x="2888914" y="636140"/>
            <a:ext cx="3648756" cy="461665"/>
          </a:xfrm>
          <a:prstGeom prst="rect">
            <a:avLst/>
          </a:prstGeom>
          <a:noFill/>
          <a:ln w="9525">
            <a:noFill/>
            <a:miter lim="800000"/>
            <a:headEnd/>
            <a:tailEnd/>
          </a:ln>
        </p:spPr>
        <p:txBody>
          <a:bodyPr wrap="none">
            <a:spAutoFit/>
          </a:bodyPr>
          <a:lstStyle/>
          <a:p>
            <a:pPr algn="ctr" defTabSz="865188" eaLnBrk="0" hangingPunct="0"/>
            <a:r>
              <a:rPr lang="en-US" b="1" baseline="0" dirty="0">
                <a:solidFill>
                  <a:srgbClr val="333399"/>
                </a:solidFill>
                <a:latin typeface="Times New Roman" pitchFamily="18" charset="0"/>
              </a:rPr>
              <a:t>Experiments – Case Study</a:t>
            </a:r>
          </a:p>
        </p:txBody>
      </p:sp>
      <p:sp>
        <p:nvSpPr>
          <p:cNvPr id="9"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55926ABC-29DA-4A13-B7ED-9E3C7046FC3A}" type="slidenum">
              <a:rPr lang="en-US" sz="1700" baseline="0" smtClean="0">
                <a:solidFill>
                  <a:srgbClr val="0000CC"/>
                </a:solidFill>
                <a:latin typeface="Times New Roman" pitchFamily="18" charset="0"/>
              </a:rPr>
              <a:t>75</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63533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arn(inVertical)">
                                      <p:cBhvr>
                                        <p:cTn id="15" dur="500"/>
                                        <p:tgtEl>
                                          <p:spTgt spid="4">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barn(inVertical)">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barn(inVertical)">
                                      <p:cBhvr>
                                        <p:cTn id="23" dur="500"/>
                                        <p:tgtEl>
                                          <p:spTgt spid="4">
                                            <p:txEl>
                                              <p:pRg st="6" end="6"/>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barn(inVertical)">
                                      <p:cBhvr>
                                        <p:cTn id="26" dur="500"/>
                                        <p:tgtEl>
                                          <p:spTgt spid="4">
                                            <p:txEl>
                                              <p:pRg st="7" end="7"/>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barn(inVertical)">
                                      <p:cBhvr>
                                        <p:cTn id="29" dur="500"/>
                                        <p:tgtEl>
                                          <p:spTgt spid="4">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barn(inVertical)">
                                      <p:cBhvr>
                                        <p:cTn id="34" dur="500"/>
                                        <p:tgtEl>
                                          <p:spTgt spid="4">
                                            <p:txEl>
                                              <p:pRg st="10" end="10"/>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barn(inVertical)">
                                      <p:cBhvr>
                                        <p:cTn id="37" dur="500"/>
                                        <p:tgtEl>
                                          <p:spTgt spid="4">
                                            <p:txEl>
                                              <p:pRg st="11" end="11"/>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4">
                                            <p:txEl>
                                              <p:pRg st="12" end="12"/>
                                            </p:txEl>
                                          </p:spTgt>
                                        </p:tgtEl>
                                        <p:attrNameLst>
                                          <p:attrName>style.visibility</p:attrName>
                                        </p:attrNameLst>
                                      </p:cBhvr>
                                      <p:to>
                                        <p:strVal val="visible"/>
                                      </p:to>
                                    </p:set>
                                    <p:animEffect transition="in" filter="barn(inVertical)">
                                      <p:cBhvr>
                                        <p:cTn id="40" dur="500"/>
                                        <p:tgtEl>
                                          <p:spTgt spid="4">
                                            <p:txEl>
                                              <p:pRg st="12" end="12"/>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Effect transition="in" filter="barn(inVertical)">
                                      <p:cBhvr>
                                        <p:cTn id="4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045695" y="533400"/>
            <a:ext cx="5359032"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DACE Results – Control Problem</a:t>
            </a:r>
          </a:p>
        </p:txBody>
      </p:sp>
      <p:sp>
        <p:nvSpPr>
          <p:cNvPr id="14" name="Rectangle 3"/>
          <p:cNvSpPr txBox="1">
            <a:spLocks noChangeArrowheads="1"/>
          </p:cNvSpPr>
          <p:nvPr/>
        </p:nvSpPr>
        <p:spPr>
          <a:xfrm>
            <a:off x="762000" y="1214486"/>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4" name="Title 3"/>
          <p:cNvSpPr>
            <a:spLocks noGrp="1"/>
          </p:cNvSpPr>
          <p:nvPr>
            <p:ph type="title"/>
          </p:nvPr>
        </p:nvSpPr>
        <p:spPr>
          <a:xfrm>
            <a:off x="486722" y="1056620"/>
            <a:ext cx="8428678" cy="631409"/>
          </a:xfrm>
        </p:spPr>
        <p:txBody>
          <a:bodyPr>
            <a:normAutofit/>
          </a:bodyPr>
          <a:lstStyle/>
          <a:p>
            <a:pPr algn="ctr"/>
            <a:r>
              <a:rPr lang="en-US" sz="2800" b="1" dirty="0">
                <a:latin typeface="Times New Roman" panose="02020603050405020304" pitchFamily="18" charset="0"/>
                <a:cs typeface="Times New Roman" panose="02020603050405020304" pitchFamily="18" charset="0"/>
              </a:rPr>
              <a:t>Comparisons of the DACE MILP objective solutions</a:t>
            </a:r>
          </a:p>
        </p:txBody>
      </p:sp>
      <p:pic>
        <p:nvPicPr>
          <p:cNvPr id="11" name="Picture 10"/>
          <p:cNvPicPr/>
          <p:nvPr/>
        </p:nvPicPr>
        <p:blipFill>
          <a:blip r:embed="rId3"/>
          <a:stretch>
            <a:fillRect/>
          </a:stretch>
        </p:blipFill>
        <p:spPr>
          <a:xfrm>
            <a:off x="1746724" y="1561144"/>
            <a:ext cx="5927058" cy="2553656"/>
          </a:xfrm>
          <a:prstGeom prst="rect">
            <a:avLst/>
          </a:prstGeom>
        </p:spPr>
      </p:pic>
      <p:pic>
        <p:nvPicPr>
          <p:cNvPr id="6" name="Picture 5"/>
          <p:cNvPicPr>
            <a:picLocks noChangeAspect="1"/>
          </p:cNvPicPr>
          <p:nvPr/>
        </p:nvPicPr>
        <p:blipFill>
          <a:blip r:embed="rId4"/>
          <a:stretch>
            <a:fillRect/>
          </a:stretch>
        </p:blipFill>
        <p:spPr>
          <a:xfrm>
            <a:off x="2072161" y="4114800"/>
            <a:ext cx="5257800" cy="461349"/>
          </a:xfrm>
          <a:prstGeom prst="rect">
            <a:avLst/>
          </a:prstGeom>
        </p:spPr>
      </p:pic>
      <p:sp>
        <p:nvSpPr>
          <p:cNvPr id="2" name="Rectangle 1"/>
          <p:cNvSpPr/>
          <p:nvPr/>
        </p:nvSpPr>
        <p:spPr>
          <a:xfrm>
            <a:off x="458007" y="4576149"/>
            <a:ext cx="8534400" cy="1151084"/>
          </a:xfrm>
          <a:prstGeom prst="rect">
            <a:avLst/>
          </a:prstGeom>
        </p:spPr>
        <p:txBody>
          <a:bodyPr wrap="square">
            <a:spAutoFit/>
          </a:bodyPr>
          <a:lstStyle/>
          <a:p>
            <a:pPr eaLnBrk="0" hangingPunct="0">
              <a:defRPr/>
            </a:pPr>
            <a:r>
              <a:rPr lang="en-US" sz="2800" b="1"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Findings  </a:t>
            </a:r>
          </a:p>
          <a:p>
            <a:pPr marL="342900" indent="-342900" fontAlgn="auto">
              <a:lnSpc>
                <a:spcPct val="170000"/>
              </a:lnSpc>
              <a:spcBef>
                <a:spcPts val="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rPr>
              <a:t>The results provides near optimal solutions with high fidelity. </a:t>
            </a:r>
          </a:p>
        </p:txBody>
      </p:sp>
      <p:sp>
        <p:nvSpPr>
          <p:cNvPr id="3" name="Rectangle 2"/>
          <p:cNvSpPr/>
          <p:nvPr/>
        </p:nvSpPr>
        <p:spPr>
          <a:xfrm>
            <a:off x="1905000" y="2362200"/>
            <a:ext cx="685800" cy="255402"/>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Left Brace 6"/>
          <p:cNvSpPr/>
          <p:nvPr/>
        </p:nvSpPr>
        <p:spPr>
          <a:xfrm>
            <a:off x="1143000" y="2837972"/>
            <a:ext cx="551670" cy="1124428"/>
          </a:xfrm>
          <a:prstGeom prst="leftBrace">
            <a:avLst/>
          </a:prstGeom>
          <a:ln>
            <a:solidFill>
              <a:srgbClr val="0099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9" name="TextBox 8"/>
          <p:cNvSpPr txBox="1"/>
          <p:nvPr/>
        </p:nvSpPr>
        <p:spPr>
          <a:xfrm>
            <a:off x="416162" y="3166176"/>
            <a:ext cx="838200" cy="584775"/>
          </a:xfrm>
          <a:prstGeom prst="rect">
            <a:avLst/>
          </a:prstGeom>
          <a:noFill/>
        </p:spPr>
        <p:txBody>
          <a:bodyPr wrap="square" rtlCol="0">
            <a:spAutoFit/>
          </a:bodyPr>
          <a:lstStyle/>
          <a:p>
            <a:r>
              <a:rPr lang="en-US" b="1" dirty="0">
                <a:solidFill>
                  <a:srgbClr val="0099FF"/>
                </a:solidFill>
              </a:rPr>
              <a:t>DACE</a:t>
            </a:r>
          </a:p>
          <a:p>
            <a:endParaRPr lang="en-US" dirty="0"/>
          </a:p>
        </p:txBody>
      </p:sp>
      <p:sp>
        <p:nvSpPr>
          <p:cNvPr id="10" name="TextBox 9">
            <a:extLst>
              <a:ext uri="{FF2B5EF4-FFF2-40B4-BE49-F238E27FC236}">
                <a16:creationId xmlns:a16="http://schemas.microsoft.com/office/drawing/2014/main" id="{2C2948B7-E646-4F62-8887-788F327B1175}"/>
              </a:ext>
            </a:extLst>
          </p:cNvPr>
          <p:cNvSpPr txBox="1"/>
          <p:nvPr/>
        </p:nvSpPr>
        <p:spPr>
          <a:xfrm>
            <a:off x="1709510" y="3686299"/>
            <a:ext cx="5964272" cy="457200"/>
          </a:xfrm>
          <a:prstGeom prst="rect">
            <a:avLst/>
          </a:prstGeom>
          <a:noFill/>
          <a:ln>
            <a:solidFill>
              <a:srgbClr val="FF0000"/>
            </a:solidFill>
          </a:ln>
        </p:spPr>
        <p:txBody>
          <a:bodyPr wrap="square" rtlCol="0">
            <a:spAutoFit/>
          </a:bodyPr>
          <a:lstStyle/>
          <a:p>
            <a:endParaRPr lang="en-US" dirty="0">
              <a:solidFill>
                <a:srgbClr val="FF0000"/>
              </a:solidFill>
              <a:highlight>
                <a:srgbClr val="FF0000"/>
              </a:highlight>
            </a:endParaRPr>
          </a:p>
        </p:txBody>
      </p:sp>
      <p:sp>
        <p:nvSpPr>
          <p:cNvPr id="16"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C1A8CCE7-E4B5-40A2-8541-6035B33A2BF9}" type="slidenum">
              <a:rPr lang="en-US" sz="1700" baseline="0" smtClean="0">
                <a:solidFill>
                  <a:srgbClr val="0000CC"/>
                </a:solidFill>
                <a:latin typeface="Times New Roman" pitchFamily="18" charset="0"/>
              </a:rPr>
              <a:t>76</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77123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045695" y="533400"/>
            <a:ext cx="5359032"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DACE Results – Control Problem</a:t>
            </a:r>
          </a:p>
        </p:txBody>
      </p:sp>
      <p:sp>
        <p:nvSpPr>
          <p:cNvPr id="14" name="Rectangle 3"/>
          <p:cNvSpPr txBox="1">
            <a:spLocks noChangeArrowheads="1"/>
          </p:cNvSpPr>
          <p:nvPr/>
        </p:nvSpPr>
        <p:spPr>
          <a:xfrm>
            <a:off x="762000" y="1214486"/>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458011" y="1210476"/>
            <a:ext cx="8534400" cy="4290405"/>
          </a:xfrm>
          <a:prstGeom prst="rect">
            <a:avLst/>
          </a:prstGeom>
        </p:spPr>
        <p:txBody>
          <a:bodyPr wrap="square">
            <a:spAutoFit/>
          </a:bodyPr>
          <a:lstStyle/>
          <a:p>
            <a:pPr eaLnBrk="0" hangingPunct="0">
              <a:defRPr/>
            </a:pPr>
            <a:r>
              <a:rPr lang="en-US" sz="2800" b="1" u="sng"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Findings  - Non interaction better than Interaction</a:t>
            </a:r>
          </a:p>
          <a:p>
            <a:pPr marL="342900" indent="-342900" fontAlgn="auto">
              <a:lnSpc>
                <a:spcPct val="170000"/>
              </a:lnSpc>
              <a:spcBef>
                <a:spcPts val="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rPr>
              <a:t>In this study, it is observed that non interaction is better than interaction since there is not much of a demand shift because of the stations being far apart from each other. </a:t>
            </a:r>
          </a:p>
          <a:p>
            <a:pPr marL="342900" indent="-342900" fontAlgn="auto">
              <a:lnSpc>
                <a:spcPct val="170000"/>
              </a:lnSpc>
              <a:spcBef>
                <a:spcPts val="0"/>
              </a:spcBef>
              <a:spcAft>
                <a:spcPts val="0"/>
              </a:spcAft>
              <a:buClr>
                <a:schemeClr val="accent1"/>
              </a:buClr>
              <a:buSzPct val="70000"/>
              <a:buFont typeface="Wingdings" panose="05000000000000000000" pitchFamily="2" charset="2"/>
              <a:buChar char="Ø"/>
              <a:defRPr/>
            </a:pPr>
            <a:r>
              <a:rPr lang="en-US" baseline="0" dirty="0">
                <a:solidFill>
                  <a:schemeClr val="tx1"/>
                </a:solidFill>
                <a:latin typeface="Times New Roman" pitchFamily="18" charset="0"/>
              </a:rPr>
              <a:t>Power trading component in a control problem is a much larger dominating factor as compared to pre allocating wind across the different stations.</a:t>
            </a:r>
          </a:p>
        </p:txBody>
      </p:sp>
      <p:sp>
        <p:nvSpPr>
          <p:cNvPr id="3" name="Rectangle 2"/>
          <p:cNvSpPr/>
          <p:nvPr/>
        </p:nvSpPr>
        <p:spPr>
          <a:xfrm>
            <a:off x="1905000" y="2362200"/>
            <a:ext cx="685800" cy="255402"/>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C1A8CCE7-E4B5-40A2-8541-6035B33A2BF9}" type="slidenum">
              <a:rPr lang="en-US" sz="1700" baseline="0" smtClean="0">
                <a:solidFill>
                  <a:srgbClr val="0000CC"/>
                </a:solidFill>
                <a:latin typeface="Times New Roman" pitchFamily="18" charset="0"/>
              </a:rPr>
              <a:t>77</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29288278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376516" y="551343"/>
            <a:ext cx="5205207"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DACE Results – Design Problem</a:t>
            </a:r>
          </a:p>
        </p:txBody>
      </p:sp>
      <p:sp>
        <p:nvSpPr>
          <p:cNvPr id="14" name="Rectangle 3"/>
          <p:cNvSpPr txBox="1">
            <a:spLocks noChangeArrowheads="1"/>
          </p:cNvSpPr>
          <p:nvPr/>
        </p:nvSpPr>
        <p:spPr>
          <a:xfrm>
            <a:off x="762000" y="1214486"/>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1295400" y="1056620"/>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4" name="Title 3"/>
          <p:cNvSpPr>
            <a:spLocks noGrp="1"/>
          </p:cNvSpPr>
          <p:nvPr>
            <p:ph type="title"/>
          </p:nvPr>
        </p:nvSpPr>
        <p:spPr>
          <a:xfrm>
            <a:off x="1035764" y="1457860"/>
            <a:ext cx="7886700" cy="61030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System Design Built (MILP vs. DACE)</a:t>
            </a: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313670" y="2230041"/>
            <a:ext cx="7330888" cy="3075896"/>
          </a:xfrm>
          <a:prstGeom prst="rect">
            <a:avLst/>
          </a:prstGeom>
          <a:noFill/>
          <a:ln>
            <a:noFill/>
          </a:ln>
        </p:spPr>
      </p:pic>
      <p:sp>
        <p:nvSpPr>
          <p:cNvPr id="11" name="Left Brace 10"/>
          <p:cNvSpPr/>
          <p:nvPr/>
        </p:nvSpPr>
        <p:spPr>
          <a:xfrm>
            <a:off x="743730" y="4025555"/>
            <a:ext cx="551670" cy="1124428"/>
          </a:xfrm>
          <a:prstGeom prst="leftBrace">
            <a:avLst/>
          </a:prstGeom>
          <a:ln>
            <a:solidFill>
              <a:srgbClr val="0099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2" name="TextBox 11"/>
          <p:cNvSpPr txBox="1"/>
          <p:nvPr/>
        </p:nvSpPr>
        <p:spPr>
          <a:xfrm>
            <a:off x="0" y="4368225"/>
            <a:ext cx="838200" cy="584775"/>
          </a:xfrm>
          <a:prstGeom prst="rect">
            <a:avLst/>
          </a:prstGeom>
          <a:noFill/>
        </p:spPr>
        <p:txBody>
          <a:bodyPr wrap="square" rtlCol="0">
            <a:spAutoFit/>
          </a:bodyPr>
          <a:lstStyle/>
          <a:p>
            <a:r>
              <a:rPr lang="en-US" b="1" dirty="0">
                <a:solidFill>
                  <a:srgbClr val="0099FF"/>
                </a:solidFill>
              </a:rPr>
              <a:t>DACE</a:t>
            </a:r>
          </a:p>
          <a:p>
            <a:endParaRPr lang="en-US" dirty="0"/>
          </a:p>
        </p:txBody>
      </p:sp>
      <p:sp>
        <p:nvSpPr>
          <p:cNvPr id="10"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E22848E0-E5D8-4D9B-B3DD-96E8075073A3}" type="slidenum">
              <a:rPr lang="en-US" sz="1700" baseline="0" smtClean="0">
                <a:solidFill>
                  <a:srgbClr val="0000CC"/>
                </a:solidFill>
                <a:latin typeface="Times New Roman" pitchFamily="18" charset="0"/>
              </a:rPr>
              <a:t>78</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239939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43452" y="573456"/>
            <a:ext cx="7801431"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CPU Time Comparisons (MILP vs. DACE MILP)</a:t>
            </a:r>
          </a:p>
        </p:txBody>
      </p:sp>
      <p:sp>
        <p:nvSpPr>
          <p:cNvPr id="14" name="Rectangle 3"/>
          <p:cNvSpPr txBox="1">
            <a:spLocks noChangeArrowheads="1"/>
          </p:cNvSpPr>
          <p:nvPr/>
        </p:nvSpPr>
        <p:spPr>
          <a:xfrm>
            <a:off x="762000" y="1214486"/>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2800" baseline="0" dirty="0">
              <a:solidFill>
                <a:schemeClr val="tx1"/>
              </a:solidFill>
              <a:latin typeface="Times New Roman" pitchFamily="18" charset="0"/>
              <a:cs typeface="+mn-cs"/>
            </a:endParaRPr>
          </a:p>
        </p:txBody>
      </p:sp>
      <p:sp>
        <p:nvSpPr>
          <p:cNvPr id="5" name="TextBox 4"/>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5" name="Straight Connector 14"/>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335054" y="4296534"/>
            <a:ext cx="8580345" cy="1674305"/>
          </a:xfrm>
          <a:prstGeom prst="rect">
            <a:avLst/>
          </a:prstGeom>
        </p:spPr>
        <p:txBody>
          <a:bodyPr wrap="square">
            <a:spAutoFit/>
          </a:bodyPr>
          <a:lstStyle/>
          <a:p>
            <a:pPr fontAlgn="auto">
              <a:spcBef>
                <a:spcPct val="20000"/>
              </a:spcBef>
              <a:spcAft>
                <a:spcPts val="0"/>
              </a:spcAft>
              <a:buClr>
                <a:schemeClr val="accent1"/>
              </a:buClr>
              <a:buSzPct val="70000"/>
              <a:defRPr/>
            </a:pPr>
            <a:r>
              <a:rPr lang="en-US" sz="2800" b="1"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Findings  </a:t>
            </a: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The computation time was significantly lower.</a:t>
            </a: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The controllability function/revenue function (cost not considered), hence is flexible to handle different cost scenarios.</a:t>
            </a:r>
          </a:p>
        </p:txBody>
      </p:sp>
      <p:pic>
        <p:nvPicPr>
          <p:cNvPr id="3" name="Picture 2">
            <a:extLst>
              <a:ext uri="{FF2B5EF4-FFF2-40B4-BE49-F238E27FC236}">
                <a16:creationId xmlns:a16="http://schemas.microsoft.com/office/drawing/2014/main" id="{7245EA36-5E3E-4AB5-916D-F6789EDFB980}"/>
              </a:ext>
            </a:extLst>
          </p:cNvPr>
          <p:cNvPicPr>
            <a:picLocks noChangeAspect="1"/>
          </p:cNvPicPr>
          <p:nvPr/>
        </p:nvPicPr>
        <p:blipFill>
          <a:blip r:embed="rId3"/>
          <a:stretch>
            <a:fillRect/>
          </a:stretch>
        </p:blipFill>
        <p:spPr>
          <a:xfrm>
            <a:off x="518799" y="1252789"/>
            <a:ext cx="7938312" cy="2808124"/>
          </a:xfrm>
          <a:prstGeom prst="rect">
            <a:avLst/>
          </a:prstGeom>
        </p:spPr>
      </p:pic>
      <p:sp>
        <p:nvSpPr>
          <p:cNvPr id="8"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2AE7E5ED-4E83-47B5-89C2-7BAEB5CB71A4}" type="slidenum">
              <a:rPr lang="en-US" sz="1700" baseline="0" smtClean="0">
                <a:solidFill>
                  <a:srgbClr val="0000CC"/>
                </a:solidFill>
                <a:latin typeface="Times New Roman" pitchFamily="18" charset="0"/>
              </a:rPr>
              <a:t>79</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309341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8636000" y="6357938"/>
            <a:ext cx="508000" cy="428625"/>
          </a:xfrm>
          <a:prstGeom prst="rect">
            <a:avLst/>
          </a:prstGeom>
          <a:noFill/>
          <a:ln w="9525">
            <a:noFill/>
            <a:miter lim="800000"/>
            <a:headEnd/>
            <a:tailEnd/>
          </a:ln>
        </p:spPr>
        <p:txBody>
          <a:bodyPr lIns="86493" tIns="43247" rIns="86493" bIns="43247"/>
          <a:lstStyle/>
          <a:p>
            <a:pPr algn="r" defTabSz="865188" eaLnBrk="0" hangingPunct="0"/>
            <a:fld id="{E1F99CEC-77D6-4D75-BBC2-5F2257FF94FC}" type="slidenum">
              <a:rPr lang="en-US" sz="1700" baseline="0" smtClean="0">
                <a:solidFill>
                  <a:srgbClr val="0000CC"/>
                </a:solidFill>
                <a:latin typeface="Times New Roman" pitchFamily="18" charset="0"/>
              </a:rPr>
              <a:t>8</a:t>
            </a:fld>
            <a:endParaRPr lang="en-US" sz="1700" baseline="0" dirty="0">
              <a:solidFill>
                <a:srgbClr val="0000CC"/>
              </a:solidFill>
              <a:latin typeface="Times New Roman" pitchFamily="18" charset="0"/>
            </a:endParaRPr>
          </a:p>
        </p:txBody>
      </p:sp>
      <p:sp>
        <p:nvSpPr>
          <p:cNvPr id="20483" name="Rectangle 2"/>
          <p:cNvSpPr>
            <a:spLocks noChangeArrowheads="1"/>
          </p:cNvSpPr>
          <p:nvPr/>
        </p:nvSpPr>
        <p:spPr bwMode="auto">
          <a:xfrm>
            <a:off x="1143000" y="513306"/>
            <a:ext cx="6535737" cy="558800"/>
          </a:xfrm>
          <a:prstGeom prst="rect">
            <a:avLst/>
          </a:prstGeom>
          <a:noFill/>
          <a:ln w="12700">
            <a:noFill/>
            <a:miter lim="800000"/>
            <a:headEnd/>
            <a:tailEnd/>
          </a:ln>
        </p:spPr>
        <p:txBody>
          <a:bodyPr lIns="85593" tIns="42045" rIns="85593" bIns="42045" anchor="ctr"/>
          <a:lstStyle/>
          <a:p>
            <a:pPr algn="ctr" defTabSz="865188" eaLnBrk="0" hangingPunct="0"/>
            <a:r>
              <a:rPr lang="en-US" sz="3200" b="1" baseline="0" dirty="0">
                <a:solidFill>
                  <a:srgbClr val="333399"/>
                </a:solidFill>
                <a:latin typeface="Times New Roman" pitchFamily="18" charset="0"/>
              </a:rPr>
              <a:t>Dissertation Contribution Cont..</a:t>
            </a:r>
          </a:p>
        </p:txBody>
      </p:sp>
      <p:sp>
        <p:nvSpPr>
          <p:cNvPr id="20484" name="Rectangle 3"/>
          <p:cNvSpPr>
            <a:spLocks noGrp="1" noChangeArrowheads="1"/>
          </p:cNvSpPr>
          <p:nvPr>
            <p:ph sz="half" idx="1"/>
          </p:nvPr>
        </p:nvSpPr>
        <p:spPr>
          <a:xfrm>
            <a:off x="401053" y="1591913"/>
            <a:ext cx="8671911" cy="4477739"/>
          </a:xfrm>
        </p:spPr>
        <p:txBody>
          <a:bodyPr>
            <a:normAutofit fontScale="92500" lnSpcReduction="20000"/>
          </a:bodyPr>
          <a:lstStyle/>
          <a:p>
            <a:pPr marL="457200" indent="-457200">
              <a:buClr>
                <a:schemeClr val="accent1"/>
              </a:buClr>
              <a:buFont typeface="+mj-lt"/>
              <a:buAutoNum type="arabicPeriod" startAt="2"/>
            </a:pPr>
            <a:r>
              <a:rPr lang="en-US" sz="2600" dirty="0">
                <a:latin typeface="Times New Roman" pitchFamily="18" charset="0"/>
              </a:rPr>
              <a:t>Design and Analysis of Computer Experiments (DACE) based Approximate Dynamic Programming (ADP) approach</a:t>
            </a:r>
          </a:p>
          <a:p>
            <a:pPr lvl="2">
              <a:lnSpc>
                <a:spcPct val="150000"/>
              </a:lnSpc>
              <a:buClr>
                <a:schemeClr val="accent1"/>
              </a:buClr>
              <a:buFont typeface="Wingdings" panose="05000000000000000000" pitchFamily="2" charset="2"/>
              <a:buChar char="v"/>
            </a:pPr>
            <a:r>
              <a:rPr lang="en-US" sz="2000" dirty="0">
                <a:latin typeface="Times New Roman" pitchFamily="18" charset="0"/>
              </a:rPr>
              <a:t>Stochastic model</a:t>
            </a:r>
          </a:p>
          <a:p>
            <a:pPr lvl="2">
              <a:lnSpc>
                <a:spcPct val="150000"/>
              </a:lnSpc>
              <a:buClr>
                <a:schemeClr val="accent1"/>
              </a:buClr>
              <a:buFont typeface="Wingdings" panose="05000000000000000000" pitchFamily="2" charset="2"/>
              <a:buChar char="v"/>
            </a:pPr>
            <a:r>
              <a:rPr lang="en-US" sz="2000" dirty="0">
                <a:latin typeface="Times New Roman" pitchFamily="18" charset="0"/>
              </a:rPr>
              <a:t>A two-stage DACE framework </a:t>
            </a:r>
          </a:p>
          <a:p>
            <a:pPr lvl="2">
              <a:lnSpc>
                <a:spcPct val="150000"/>
              </a:lnSpc>
              <a:buClr>
                <a:schemeClr val="accent1"/>
              </a:buClr>
              <a:buFont typeface="Wingdings" panose="05000000000000000000" pitchFamily="2" charset="2"/>
              <a:buChar char="v"/>
            </a:pPr>
            <a:r>
              <a:rPr lang="en-US" sz="2000" dirty="0">
                <a:latin typeface="Times New Roman" pitchFamily="18" charset="0"/>
              </a:rPr>
              <a:t>The first stage (master problem) addresses the EV system problem, while the second stage (sub problem) addresses the dynamic control problem.</a:t>
            </a:r>
          </a:p>
          <a:p>
            <a:pPr lvl="1">
              <a:buClr>
                <a:schemeClr val="accent1"/>
              </a:buClr>
              <a:buFont typeface="Wingdings" panose="05000000000000000000" pitchFamily="2" charset="2"/>
              <a:buChar char="v"/>
            </a:pPr>
            <a:endParaRPr lang="en-US" sz="2300" dirty="0">
              <a:latin typeface="Times New Roman" pitchFamily="18" charset="0"/>
            </a:endParaRPr>
          </a:p>
          <a:p>
            <a:pPr marL="457200" indent="-457200">
              <a:buClr>
                <a:schemeClr val="accent1"/>
              </a:buClr>
              <a:buFont typeface="+mj-lt"/>
              <a:buAutoNum type="arabicPeriod" startAt="2"/>
            </a:pPr>
            <a:r>
              <a:rPr lang="en-US" altLang="zh-CN" sz="2600" dirty="0">
                <a:latin typeface="Times New Roman" pitchFamily="18" charset="0"/>
              </a:rPr>
              <a:t>DACE based MILP approach</a:t>
            </a:r>
          </a:p>
          <a:p>
            <a:pPr lvl="2">
              <a:lnSpc>
                <a:spcPct val="150000"/>
              </a:lnSpc>
              <a:buClr>
                <a:schemeClr val="accent1"/>
              </a:buClr>
              <a:buFont typeface="Wingdings" panose="05000000000000000000" pitchFamily="2" charset="2"/>
              <a:buChar char="v"/>
            </a:pPr>
            <a:r>
              <a:rPr lang="en-US" sz="2000" dirty="0">
                <a:latin typeface="Times New Roman" pitchFamily="18" charset="0"/>
              </a:rPr>
              <a:t>Deterministic model</a:t>
            </a:r>
          </a:p>
          <a:p>
            <a:pPr lvl="2">
              <a:lnSpc>
                <a:spcPct val="150000"/>
              </a:lnSpc>
              <a:buClr>
                <a:schemeClr val="accent1"/>
              </a:buClr>
              <a:buFont typeface="Wingdings" panose="05000000000000000000" pitchFamily="2" charset="2"/>
              <a:buChar char="v"/>
            </a:pPr>
            <a:r>
              <a:rPr lang="en-US" sz="2000" dirty="0">
                <a:latin typeface="Times New Roman" pitchFamily="18" charset="0"/>
              </a:rPr>
              <a:t>Comparing the computational time to that of MILP (5 days), it reduced to less than an hour, making it a much more suitable option for practical use.</a:t>
            </a:r>
          </a:p>
          <a:p>
            <a:pPr marL="457200" indent="-457200">
              <a:buClr>
                <a:schemeClr val="accent1"/>
              </a:buClr>
              <a:buFont typeface="+mj-lt"/>
              <a:buAutoNum type="arabicPeriod" startAt="2"/>
            </a:pPr>
            <a:endParaRPr lang="en-US" sz="2400" dirty="0">
              <a:latin typeface="Times New Roman" pitchFamily="18" charset="0"/>
            </a:endParaRPr>
          </a:p>
          <a:p>
            <a:pPr>
              <a:buClr>
                <a:schemeClr val="accent1"/>
              </a:buClr>
              <a:buFont typeface="Wingdings" pitchFamily="2" charset="2"/>
              <a:buChar char="Ø"/>
            </a:pPr>
            <a:endParaRPr lang="en-US" sz="2400" dirty="0">
              <a:latin typeface="Times New Roman" pitchFamily="18" charset="0"/>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17" name="Straight Connector 16"/>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Rectangle 3"/>
          <p:cNvSpPr txBox="1">
            <a:spLocks noChangeArrowheads="1"/>
          </p:cNvSpPr>
          <p:nvPr/>
        </p:nvSpPr>
        <p:spPr>
          <a:xfrm>
            <a:off x="381000" y="1100361"/>
            <a:ext cx="8443310" cy="511048"/>
          </a:xfrm>
          <a:prstGeom prst="rect">
            <a:avLst/>
          </a:prstGeom>
        </p:spPr>
        <p:txBody>
          <a:bodyPr>
            <a:normAutofit fontScale="92500" lnSpcReduction="20000"/>
          </a:bodyPr>
          <a:lstStyle/>
          <a:p>
            <a:pPr fontAlgn="auto">
              <a:spcBef>
                <a:spcPct val="20000"/>
              </a:spcBef>
              <a:spcAft>
                <a:spcPts val="0"/>
              </a:spcAft>
              <a:buClr>
                <a:schemeClr val="accent1"/>
              </a:buClr>
              <a:buSzPct val="70000"/>
              <a:defRPr/>
            </a:pPr>
            <a:r>
              <a:rPr lang="en-US" sz="3500" u="sng" baseline="0" dirty="0">
                <a:solidFill>
                  <a:srgbClr val="FF0000"/>
                </a:solidFill>
                <a:latin typeface="Times New Roman" pitchFamily="18" charset="0"/>
              </a:rPr>
              <a:t>Three major contributions</a:t>
            </a:r>
          </a:p>
          <a:p>
            <a:pPr fontAlgn="auto">
              <a:spcBef>
                <a:spcPct val="20000"/>
              </a:spcBef>
              <a:spcAft>
                <a:spcPts val="0"/>
              </a:spcAft>
              <a:buClr>
                <a:schemeClr val="accent1"/>
              </a:buClr>
              <a:buSzPct val="70000"/>
              <a:defRPr/>
            </a:pPr>
            <a:endParaRPr lang="en-US" sz="2200" baseline="0" dirty="0">
              <a:solidFill>
                <a:schemeClr val="tx1"/>
              </a:solidFill>
              <a:latin typeface="Times New Roman" pitchFamily="18" charset="0"/>
              <a:cs typeface="+mn-cs"/>
            </a:endParaRPr>
          </a:p>
        </p:txBody>
      </p:sp>
    </p:spTree>
    <p:extLst>
      <p:ext uri="{BB962C8B-B14F-4D97-AF65-F5344CB8AC3E}">
        <p14:creationId xmlns:p14="http://schemas.microsoft.com/office/powerpoint/2010/main" val="8803231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circle(in)">
                                      <p:cBhvr>
                                        <p:cTn id="7" dur="2000"/>
                                        <p:tgtEl>
                                          <p:spTgt spid="2048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0484">
                                            <p:txEl>
                                              <p:pRg st="1" end="1"/>
                                            </p:txEl>
                                          </p:spTgt>
                                        </p:tgtEl>
                                        <p:attrNameLst>
                                          <p:attrName>style.visibility</p:attrName>
                                        </p:attrNameLst>
                                      </p:cBhvr>
                                      <p:to>
                                        <p:strVal val="visible"/>
                                      </p:to>
                                    </p:set>
                                    <p:animEffect transition="in" filter="circle(in)">
                                      <p:cBhvr>
                                        <p:cTn id="10" dur="2000"/>
                                        <p:tgtEl>
                                          <p:spTgt spid="2048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animEffect transition="in" filter="wipe(down)">
                                      <p:cBhvr>
                                        <p:cTn id="15" dur="500"/>
                                        <p:tgtEl>
                                          <p:spTgt spid="2048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0484">
                                            <p:txEl>
                                              <p:pRg st="3" end="3"/>
                                            </p:txEl>
                                          </p:spTgt>
                                        </p:tgtEl>
                                        <p:attrNameLst>
                                          <p:attrName>style.visibility</p:attrName>
                                        </p:attrNameLst>
                                      </p:cBhvr>
                                      <p:to>
                                        <p:strVal val="visible"/>
                                      </p:to>
                                    </p:set>
                                    <p:animEffect transition="in" filter="randombar(horizontal)">
                                      <p:cBhvr>
                                        <p:cTn id="20" dur="500"/>
                                        <p:tgtEl>
                                          <p:spTgt spid="2048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20484">
                                            <p:txEl>
                                              <p:pRg st="5" end="5"/>
                                            </p:txEl>
                                          </p:spTgt>
                                        </p:tgtEl>
                                        <p:attrNameLst>
                                          <p:attrName>style.visibility</p:attrName>
                                        </p:attrNameLst>
                                      </p:cBhvr>
                                      <p:to>
                                        <p:strVal val="visible"/>
                                      </p:to>
                                    </p:set>
                                    <p:anim calcmode="lin" valueType="num">
                                      <p:cBhvr>
                                        <p:cTn id="25" dur="1000" fill="hold"/>
                                        <p:tgtEl>
                                          <p:spTgt spid="20484">
                                            <p:txEl>
                                              <p:pRg st="5" end="5"/>
                                            </p:txEl>
                                          </p:spTgt>
                                        </p:tgtEl>
                                        <p:attrNameLst>
                                          <p:attrName>ppt_w</p:attrName>
                                        </p:attrNameLst>
                                      </p:cBhvr>
                                      <p:tavLst>
                                        <p:tav tm="0">
                                          <p:val>
                                            <p:strVal val="#ppt_w*0.70"/>
                                          </p:val>
                                        </p:tav>
                                        <p:tav tm="100000">
                                          <p:val>
                                            <p:strVal val="#ppt_w"/>
                                          </p:val>
                                        </p:tav>
                                      </p:tavLst>
                                    </p:anim>
                                    <p:anim calcmode="lin" valueType="num">
                                      <p:cBhvr>
                                        <p:cTn id="26" dur="1000" fill="hold"/>
                                        <p:tgtEl>
                                          <p:spTgt spid="20484">
                                            <p:txEl>
                                              <p:pRg st="5" end="5"/>
                                            </p:txEl>
                                          </p:spTgt>
                                        </p:tgtEl>
                                        <p:attrNameLst>
                                          <p:attrName>ppt_h</p:attrName>
                                        </p:attrNameLst>
                                      </p:cBhvr>
                                      <p:tavLst>
                                        <p:tav tm="0">
                                          <p:val>
                                            <p:strVal val="#ppt_h"/>
                                          </p:val>
                                        </p:tav>
                                        <p:tav tm="100000">
                                          <p:val>
                                            <p:strVal val="#ppt_h"/>
                                          </p:val>
                                        </p:tav>
                                      </p:tavLst>
                                    </p:anim>
                                    <p:animEffect transition="in" filter="fade">
                                      <p:cBhvr>
                                        <p:cTn id="27" dur="1000"/>
                                        <p:tgtEl>
                                          <p:spTgt spid="20484">
                                            <p:txEl>
                                              <p:pRg st="5" end="5"/>
                                            </p:txEl>
                                          </p:spTgt>
                                        </p:tgtEl>
                                      </p:cBhvr>
                                    </p:animEffect>
                                  </p:childTnLst>
                                </p:cTn>
                              </p:par>
                              <p:par>
                                <p:cTn id="28" presetID="55" presetClass="entr" presetSubtype="0" fill="hold" nodeType="withEffect">
                                  <p:stCondLst>
                                    <p:cond delay="0"/>
                                  </p:stCondLst>
                                  <p:childTnLst>
                                    <p:set>
                                      <p:cBhvr>
                                        <p:cTn id="29" dur="1" fill="hold">
                                          <p:stCondLst>
                                            <p:cond delay="0"/>
                                          </p:stCondLst>
                                        </p:cTn>
                                        <p:tgtEl>
                                          <p:spTgt spid="20484">
                                            <p:txEl>
                                              <p:pRg st="6" end="6"/>
                                            </p:txEl>
                                          </p:spTgt>
                                        </p:tgtEl>
                                        <p:attrNameLst>
                                          <p:attrName>style.visibility</p:attrName>
                                        </p:attrNameLst>
                                      </p:cBhvr>
                                      <p:to>
                                        <p:strVal val="visible"/>
                                      </p:to>
                                    </p:set>
                                    <p:anim calcmode="lin" valueType="num">
                                      <p:cBhvr>
                                        <p:cTn id="30" dur="1000" fill="hold"/>
                                        <p:tgtEl>
                                          <p:spTgt spid="20484">
                                            <p:txEl>
                                              <p:pRg st="6" end="6"/>
                                            </p:txEl>
                                          </p:spTgt>
                                        </p:tgtEl>
                                        <p:attrNameLst>
                                          <p:attrName>ppt_w</p:attrName>
                                        </p:attrNameLst>
                                      </p:cBhvr>
                                      <p:tavLst>
                                        <p:tav tm="0">
                                          <p:val>
                                            <p:strVal val="#ppt_w*0.70"/>
                                          </p:val>
                                        </p:tav>
                                        <p:tav tm="100000">
                                          <p:val>
                                            <p:strVal val="#ppt_w"/>
                                          </p:val>
                                        </p:tav>
                                      </p:tavLst>
                                    </p:anim>
                                    <p:anim calcmode="lin" valueType="num">
                                      <p:cBhvr>
                                        <p:cTn id="31" dur="1000" fill="hold"/>
                                        <p:tgtEl>
                                          <p:spTgt spid="20484">
                                            <p:txEl>
                                              <p:pRg st="6" end="6"/>
                                            </p:txEl>
                                          </p:spTgt>
                                        </p:tgtEl>
                                        <p:attrNameLst>
                                          <p:attrName>ppt_h</p:attrName>
                                        </p:attrNameLst>
                                      </p:cBhvr>
                                      <p:tavLst>
                                        <p:tav tm="0">
                                          <p:val>
                                            <p:strVal val="#ppt_h"/>
                                          </p:val>
                                        </p:tav>
                                        <p:tav tm="100000">
                                          <p:val>
                                            <p:strVal val="#ppt_h"/>
                                          </p:val>
                                        </p:tav>
                                      </p:tavLst>
                                    </p:anim>
                                    <p:animEffect transition="in" filter="fade">
                                      <p:cBhvr>
                                        <p:cTn id="32" dur="1000"/>
                                        <p:tgtEl>
                                          <p:spTgt spid="2048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20484">
                                            <p:txEl>
                                              <p:pRg st="7" end="7"/>
                                            </p:txEl>
                                          </p:spTgt>
                                        </p:tgtEl>
                                        <p:attrNameLst>
                                          <p:attrName>style.visibility</p:attrName>
                                        </p:attrNameLst>
                                      </p:cBhvr>
                                      <p:to>
                                        <p:strVal val="visible"/>
                                      </p:to>
                                    </p:set>
                                    <p:animEffect transition="in" filter="circle(in)">
                                      <p:cBhvr>
                                        <p:cTn id="37" dur="2000"/>
                                        <p:tgtEl>
                                          <p:spTgt spid="204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314061" y="529389"/>
            <a:ext cx="2111475"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DACE Steps</a:t>
            </a:r>
          </a:p>
        </p:txBody>
      </p:sp>
      <p:sp>
        <p:nvSpPr>
          <p:cNvPr id="4" name="Rectangle 3"/>
          <p:cNvSpPr txBox="1">
            <a:spLocks noChangeArrowheads="1"/>
          </p:cNvSpPr>
          <p:nvPr/>
        </p:nvSpPr>
        <p:spPr>
          <a:xfrm>
            <a:off x="685800" y="1143000"/>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9"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630E7111-932A-4FE0-925B-10986602B9AD}" type="slidenum">
              <a:rPr lang="en-US" sz="1700" baseline="0" smtClean="0">
                <a:solidFill>
                  <a:srgbClr val="0000CC"/>
                </a:solidFill>
                <a:latin typeface="Times New Roman" pitchFamily="18" charset="0"/>
              </a:rPr>
              <a:t>80</a:t>
            </a:fld>
            <a:endParaRPr lang="en-US" sz="1700" baseline="0" dirty="0">
              <a:solidFill>
                <a:srgbClr val="0000CC"/>
              </a:solidFill>
              <a:latin typeface="Times New Roman" pitchFamily="18" charset="0"/>
            </a:endParaRPr>
          </a:p>
        </p:txBody>
      </p:sp>
      <p:pic>
        <p:nvPicPr>
          <p:cNvPr id="2" name="Picture 1"/>
          <p:cNvPicPr>
            <a:picLocks noChangeAspect="1"/>
          </p:cNvPicPr>
          <p:nvPr/>
        </p:nvPicPr>
        <p:blipFill>
          <a:blip r:embed="rId3"/>
          <a:stretch>
            <a:fillRect/>
          </a:stretch>
        </p:blipFill>
        <p:spPr>
          <a:xfrm>
            <a:off x="535390" y="1157125"/>
            <a:ext cx="8205385" cy="4786475"/>
          </a:xfrm>
          <a:prstGeom prst="rect">
            <a:avLst/>
          </a:prstGeom>
        </p:spPr>
      </p:pic>
    </p:spTree>
    <p:extLst>
      <p:ext uri="{BB962C8B-B14F-4D97-AF65-F5344CB8AC3E}">
        <p14:creationId xmlns:p14="http://schemas.microsoft.com/office/powerpoint/2010/main" val="42239221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58949" y="529389"/>
            <a:ext cx="7221722" cy="523220"/>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Literature Review on two-stage or multi-stage</a:t>
            </a:r>
          </a:p>
        </p:txBody>
      </p:sp>
      <p:sp>
        <p:nvSpPr>
          <p:cNvPr id="4" name="Rectangle 3"/>
          <p:cNvSpPr txBox="1">
            <a:spLocks noChangeArrowheads="1"/>
          </p:cNvSpPr>
          <p:nvPr/>
        </p:nvSpPr>
        <p:spPr>
          <a:xfrm>
            <a:off x="685800" y="1143000"/>
            <a:ext cx="8054975" cy="4719637"/>
          </a:xfrm>
          <a:prstGeom prst="rect">
            <a:avLst/>
          </a:prstGeom>
        </p:spPr>
        <p:txBody>
          <a:bodyPr>
            <a:normAutofit/>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8" name="Rectangle 3"/>
          <p:cNvSpPr txBox="1">
            <a:spLocks noChangeArrowheads="1"/>
          </p:cNvSpPr>
          <p:nvPr/>
        </p:nvSpPr>
        <p:spPr>
          <a:xfrm>
            <a:off x="304799" y="1143000"/>
            <a:ext cx="8435975" cy="5105400"/>
          </a:xfrm>
          <a:prstGeom prst="rect">
            <a:avLst/>
          </a:prstGeom>
        </p:spPr>
        <p:txBody>
          <a:bodyPr>
            <a:normAutofit fontScale="92500" lnSpcReduction="20000"/>
          </a:bodyPr>
          <a:lstStyle/>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200" baseline="0" dirty="0" err="1">
                <a:solidFill>
                  <a:schemeClr val="tx1"/>
                </a:solidFill>
                <a:latin typeface="Times New Roman" pitchFamily="18" charset="0"/>
              </a:rPr>
              <a:t>Pilla</a:t>
            </a:r>
            <a:r>
              <a:rPr lang="en-US" sz="2200" baseline="0" dirty="0">
                <a:solidFill>
                  <a:schemeClr val="tx1"/>
                </a:solidFill>
                <a:latin typeface="Times New Roman" pitchFamily="18" charset="0"/>
              </a:rPr>
              <a:t> et al. (2008) utilized two-stage framework to assign crew-compatible aircraft in the first stage, so as to enhance the demand capturing potential of swapping in the second stage. </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200" baseline="0" dirty="0">
                <a:solidFill>
                  <a:schemeClr val="tx1"/>
                </a:solidFill>
                <a:latin typeface="Times New Roman" pitchFamily="18" charset="0"/>
              </a:rPr>
              <a:t>Pan et al. (2010) developed a two-stage stochastic program to optimally locate the stations (first stage) prior to the realization of battery demands. The second-stage considers the cost of satisfying PHEV demands over a set of scenarios. </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200" baseline="0" dirty="0" err="1">
                <a:solidFill>
                  <a:schemeClr val="tx1"/>
                </a:solidFill>
                <a:latin typeface="Times New Roman" pitchFamily="18" charset="0"/>
              </a:rPr>
              <a:t>Guo</a:t>
            </a:r>
            <a:r>
              <a:rPr lang="en-US" sz="2200" baseline="0" dirty="0">
                <a:solidFill>
                  <a:schemeClr val="tx1"/>
                </a:solidFill>
                <a:latin typeface="Times New Roman" pitchFamily="18" charset="0"/>
              </a:rPr>
              <a:t> et al. (2016) addresses a two-stage framework for the economic operation of EV parking deck (first stage). The second stage introduces a model predictive control-based operation strategy of EV charging dealing with the uncertainty of parking behaviors. </a:t>
            </a:r>
          </a:p>
          <a:p>
            <a:pPr marL="342900" indent="-342900" fontAlgn="auto">
              <a:spcBef>
                <a:spcPct val="20000"/>
              </a:spcBef>
              <a:spcAft>
                <a:spcPts val="0"/>
              </a:spcAft>
              <a:buClr>
                <a:schemeClr val="accent1"/>
              </a:buClr>
              <a:buSzPct val="70000"/>
              <a:buFont typeface="Wingdings" panose="05000000000000000000" pitchFamily="2" charset="2"/>
              <a:buChar char="Ø"/>
              <a:defRPr/>
            </a:pPr>
            <a:endParaRPr lang="en-US" sz="2200" baseline="0" dirty="0">
              <a:solidFill>
                <a:schemeClr val="tx1"/>
              </a:solidFill>
              <a:latin typeface="Times New Roman" pitchFamily="18" charset="0"/>
            </a:endParaRPr>
          </a:p>
          <a:p>
            <a:pPr marL="342900" indent="-342900" fontAlgn="auto">
              <a:spcBef>
                <a:spcPct val="20000"/>
              </a:spcBef>
              <a:spcAft>
                <a:spcPts val="0"/>
              </a:spcAft>
              <a:buClr>
                <a:schemeClr val="accent1"/>
              </a:buClr>
              <a:buSzPct val="70000"/>
              <a:buFont typeface="Wingdings" panose="05000000000000000000" pitchFamily="2" charset="2"/>
              <a:buChar char="Ø"/>
              <a:defRPr/>
            </a:pPr>
            <a:r>
              <a:rPr lang="en-US" sz="2200" baseline="0" dirty="0" err="1">
                <a:solidFill>
                  <a:schemeClr val="tx1"/>
                </a:solidFill>
                <a:latin typeface="Times New Roman" pitchFamily="18" charset="0"/>
              </a:rPr>
              <a:t>Lulli</a:t>
            </a:r>
            <a:r>
              <a:rPr lang="en-US" sz="2200" baseline="0" dirty="0">
                <a:solidFill>
                  <a:schemeClr val="tx1"/>
                </a:solidFill>
                <a:latin typeface="Times New Roman" pitchFamily="18" charset="0"/>
              </a:rPr>
              <a:t> and Sen (2004) presented a branch-and-price method to solve special structured multi-stage stochastic integer programming batch-sizing problem. They consider a finite-horizon sequential decision process under uncertainty.</a:t>
            </a:r>
            <a:endParaRPr lang="en-US" sz="2200" baseline="0" dirty="0">
              <a:solidFill>
                <a:schemeClr val="tx1"/>
              </a:solidFill>
              <a:latin typeface="Times New Roman" pitchFamily="18" charset="0"/>
              <a:cs typeface="+mn-cs"/>
            </a:endParaRPr>
          </a:p>
        </p:txBody>
      </p:sp>
      <p:sp>
        <p:nvSpPr>
          <p:cNvPr id="9" name="Slide Number Placeholder 3"/>
          <p:cNvSpPr txBox="1">
            <a:spLocks noGrp="1"/>
          </p:cNvSpPr>
          <p:nvPr/>
        </p:nvSpPr>
        <p:spPr bwMode="auto">
          <a:xfrm>
            <a:off x="8690837" y="6444814"/>
            <a:ext cx="508000" cy="428625"/>
          </a:xfrm>
          <a:prstGeom prst="rect">
            <a:avLst/>
          </a:prstGeom>
          <a:noFill/>
          <a:ln w="9525">
            <a:noFill/>
            <a:miter lim="800000"/>
            <a:headEnd/>
            <a:tailEnd/>
          </a:ln>
        </p:spPr>
        <p:txBody>
          <a:bodyPr lIns="86493" tIns="43247" rIns="86493" bIns="43247"/>
          <a:lstStyle/>
          <a:p>
            <a:pPr algn="r" defTabSz="865188" eaLnBrk="0" hangingPunct="0"/>
            <a:fld id="{15E52BD4-1F2A-47DA-953D-3BDDEF386091}" type="slidenum">
              <a:rPr lang="en-US" sz="1700" baseline="0" smtClean="0">
                <a:solidFill>
                  <a:srgbClr val="0000CC"/>
                </a:solidFill>
                <a:latin typeface="Times New Roman" pitchFamily="18" charset="0"/>
              </a:rPr>
              <a:t>81</a:t>
            </a:fld>
            <a:endParaRPr lang="en-US" sz="1700" baseline="0" dirty="0">
              <a:solidFill>
                <a:srgbClr val="0000CC"/>
              </a:solidFill>
              <a:latin typeface="Times New Roman" pitchFamily="18" charset="0"/>
            </a:endParaRPr>
          </a:p>
        </p:txBody>
      </p:sp>
    </p:spTree>
    <p:extLst>
      <p:ext uri="{BB962C8B-B14F-4D97-AF65-F5344CB8AC3E}">
        <p14:creationId xmlns:p14="http://schemas.microsoft.com/office/powerpoint/2010/main" val="112620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circle(in)">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 calcmode="lin" valueType="num">
                                      <p:cBhvr additive="base">
                                        <p:cTn id="1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barn(inVertical)">
                                      <p:cBhvr>
                                        <p:cTn id="23"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31278" y="500281"/>
            <a:ext cx="6825779" cy="954107"/>
          </a:xfrm>
          <a:prstGeom prst="rect">
            <a:avLst/>
          </a:prstGeom>
          <a:noFill/>
          <a:ln w="9525">
            <a:noFill/>
            <a:miter lim="800000"/>
            <a:headEnd/>
            <a:tailEnd/>
          </a:ln>
        </p:spPr>
        <p:txBody>
          <a:bodyPr wrap="none">
            <a:spAutoFit/>
          </a:bodyPr>
          <a:lstStyle/>
          <a:p>
            <a:pPr algn="ctr" defTabSz="865188" eaLnBrk="0" hangingPunct="0"/>
            <a:r>
              <a:rPr lang="en-US" sz="2800" b="1" baseline="0" dirty="0">
                <a:solidFill>
                  <a:srgbClr val="333399"/>
                </a:solidFill>
                <a:latin typeface="Times New Roman" pitchFamily="18" charset="0"/>
              </a:rPr>
              <a:t>Comparisons between different approaches</a:t>
            </a:r>
          </a:p>
          <a:p>
            <a:pPr algn="ctr" defTabSz="865188" eaLnBrk="0" hangingPunct="0"/>
            <a:endParaRPr lang="en-US" sz="2800" b="1" baseline="0" dirty="0">
              <a:solidFill>
                <a:srgbClr val="333399"/>
              </a:solidFill>
              <a:latin typeface="Times New Roman" pitchFamily="18" charset="0"/>
            </a:endParaRPr>
          </a:p>
        </p:txBody>
      </p:sp>
      <p:sp>
        <p:nvSpPr>
          <p:cNvPr id="4" name="Rectangle 3"/>
          <p:cNvSpPr txBox="1">
            <a:spLocks noChangeArrowheads="1"/>
          </p:cNvSpPr>
          <p:nvPr/>
        </p:nvSpPr>
        <p:spPr>
          <a:xfrm>
            <a:off x="685800" y="1143001"/>
            <a:ext cx="8054975" cy="342438"/>
          </a:xfrm>
          <a:prstGeom prst="rect">
            <a:avLst/>
          </a:prstGeom>
        </p:spPr>
        <p:txBody>
          <a:bodyPr>
            <a:normAutofit fontScale="62500" lnSpcReduction="20000"/>
          </a:bodyPr>
          <a:lstStyle/>
          <a:p>
            <a:pPr fontAlgn="auto">
              <a:spcBef>
                <a:spcPct val="20000"/>
              </a:spcBef>
              <a:spcAft>
                <a:spcPts val="0"/>
              </a:spcAft>
              <a:buClr>
                <a:schemeClr val="accent1"/>
              </a:buClr>
              <a:buSzPct val="70000"/>
              <a:defRPr/>
            </a:pPr>
            <a:endParaRPr lang="en-US" sz="3200" baseline="0" dirty="0">
              <a:solidFill>
                <a:schemeClr val="tx1"/>
              </a:solidFill>
              <a:latin typeface="+mn-lt"/>
              <a:cs typeface="+mn-cs"/>
            </a:endParaRPr>
          </a:p>
        </p:txBody>
      </p:sp>
      <p:sp>
        <p:nvSpPr>
          <p:cNvPr id="7" name="TextBox 6"/>
          <p:cNvSpPr txBox="1"/>
          <p:nvPr/>
        </p:nvSpPr>
        <p:spPr>
          <a:xfrm>
            <a:off x="7391400" y="6096000"/>
            <a:ext cx="1524000" cy="348814"/>
          </a:xfrm>
          <a:prstGeom prst="rect">
            <a:avLst/>
          </a:prstGeom>
          <a:solidFill>
            <a:schemeClr val="bg1"/>
          </a:solidFill>
          <a:ln>
            <a:noFill/>
          </a:ln>
        </p:spPr>
        <p:style>
          <a:lnRef idx="2">
            <a:schemeClr val="accent3"/>
          </a:lnRef>
          <a:fillRef idx="1001">
            <a:schemeClr val="lt1"/>
          </a:fillRef>
          <a:effectRef idx="0">
            <a:schemeClr val="accent3"/>
          </a:effectRef>
          <a:fontRef idx="minor">
            <a:schemeClr val="dk1"/>
          </a:fontRef>
        </p:style>
        <p:txBody>
          <a:bodyPr wrap="square" rtlCol="0">
            <a:spAutoFit/>
          </a:bodyPr>
          <a:lstStyle/>
          <a:p>
            <a:pPr algn="ctr"/>
            <a:r>
              <a:rPr lang="en-US" sz="2500" b="1" dirty="0">
                <a:solidFill>
                  <a:srgbClr val="333399"/>
                </a:solidFill>
                <a:latin typeface="Times New Roman" panose="02020603050405020304" pitchFamily="18" charset="0"/>
                <a:cs typeface="Times New Roman" panose="02020603050405020304" pitchFamily="18" charset="0"/>
              </a:rPr>
              <a:t>Ukesh Chawal</a:t>
            </a:r>
          </a:p>
        </p:txBody>
      </p:sp>
      <p:cxnSp>
        <p:nvCxnSpPr>
          <p:cNvPr id="6" name="Straight Connector 5"/>
          <p:cNvCxnSpPr/>
          <p:nvPr/>
        </p:nvCxnSpPr>
        <p:spPr>
          <a:xfrm>
            <a:off x="762000" y="1052609"/>
            <a:ext cx="6764337" cy="0"/>
          </a:xfrm>
          <a:prstGeom prst="line">
            <a:avLst/>
          </a:prstGeom>
          <a:ln>
            <a:solidFill>
              <a:srgbClr val="333399"/>
            </a:solidFill>
          </a:ln>
        </p:spPr>
        <p:style>
          <a:lnRef idx="1">
            <a:schemeClr val="dk1"/>
          </a:lnRef>
          <a:fillRef idx="0">
            <a:schemeClr val="dk1"/>
          </a:fillRef>
          <a:effectRef idx="0">
            <a:schemeClr val="dk1"/>
          </a:effectRef>
          <a:fontRef idx="minor">
            <a:schemeClr val="tx1"/>
          </a:fontRef>
        </p:style>
      </p:cxnSp>
      <p:sp>
        <p:nvSpPr>
          <p:cNvPr id="9" name="Slide Number Placeholder 3"/>
          <p:cNvSpPr txBox="1">
            <a:spLocks noGrp="1"/>
          </p:cNvSpPr>
          <p:nvPr/>
        </p:nvSpPr>
        <p:spPr bwMode="auto">
          <a:xfrm>
            <a:off x="8636000" y="6270407"/>
            <a:ext cx="508000" cy="428625"/>
          </a:xfrm>
          <a:prstGeom prst="rect">
            <a:avLst/>
          </a:prstGeom>
          <a:noFill/>
          <a:ln w="9525">
            <a:noFill/>
            <a:miter lim="800000"/>
            <a:headEnd/>
            <a:tailEnd/>
          </a:ln>
        </p:spPr>
        <p:txBody>
          <a:bodyPr lIns="86493" tIns="43247" rIns="86493" bIns="43247"/>
          <a:lstStyle/>
          <a:p>
            <a:pPr algn="r" defTabSz="865188" eaLnBrk="0" hangingPunct="0"/>
            <a:fld id="{7EE579A5-CFB1-40F9-8655-B73515C3989F}" type="slidenum">
              <a:rPr lang="en-US" sz="1700" baseline="0" smtClean="0">
                <a:solidFill>
                  <a:srgbClr val="0000CC"/>
                </a:solidFill>
                <a:latin typeface="Times New Roman" pitchFamily="18" charset="0"/>
              </a:rPr>
              <a:t>9</a:t>
            </a:fld>
            <a:endParaRPr lang="en-US" sz="1700" baseline="0" dirty="0">
              <a:solidFill>
                <a:srgbClr val="0000CC"/>
              </a:solidFill>
              <a:latin typeface="Times New Roman" pitchFamily="18" charset="0"/>
            </a:endParaRPr>
          </a:p>
        </p:txBody>
      </p:sp>
      <p:sp>
        <p:nvSpPr>
          <p:cNvPr id="3" name="Rectangle 1"/>
          <p:cNvSpPr>
            <a:spLocks noChangeArrowheads="1"/>
          </p:cNvSpPr>
          <p:nvPr/>
        </p:nvSpPr>
        <p:spPr bwMode="auto">
          <a:xfrm>
            <a:off x="971550" y="182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66079399"/>
              </p:ext>
            </p:extLst>
          </p:nvPr>
        </p:nvGraphicFramePr>
        <p:xfrm>
          <a:off x="701674" y="1178012"/>
          <a:ext cx="8023226" cy="3737398"/>
        </p:xfrm>
        <a:graphic>
          <a:graphicData uri="http://schemas.openxmlformats.org/drawingml/2006/table">
            <a:tbl>
              <a:tblPr/>
              <a:tblGrid>
                <a:gridCol w="3078720">
                  <a:extLst>
                    <a:ext uri="{9D8B030D-6E8A-4147-A177-3AD203B41FA5}">
                      <a16:colId xmlns:a16="http://schemas.microsoft.com/office/drawing/2014/main" val="461639655"/>
                    </a:ext>
                  </a:extLst>
                </a:gridCol>
                <a:gridCol w="2751229">
                  <a:extLst>
                    <a:ext uri="{9D8B030D-6E8A-4147-A177-3AD203B41FA5}">
                      <a16:colId xmlns:a16="http://schemas.microsoft.com/office/drawing/2014/main" val="4291315851"/>
                    </a:ext>
                  </a:extLst>
                </a:gridCol>
                <a:gridCol w="2193277">
                  <a:extLst>
                    <a:ext uri="{9D8B030D-6E8A-4147-A177-3AD203B41FA5}">
                      <a16:colId xmlns:a16="http://schemas.microsoft.com/office/drawing/2014/main" val="1092611642"/>
                    </a:ext>
                  </a:extLst>
                </a:gridCol>
              </a:tblGrid>
              <a:tr h="1235370">
                <a:tc>
                  <a:txBody>
                    <a:bodyPr/>
                    <a:lstStyle/>
                    <a:p>
                      <a:pPr marL="0" marR="0" indent="592455"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Globally Optimal Solution Approaches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Approximate Solution Approaches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extLst>
                  <a:ext uri="{0D108BD9-81ED-4DB2-BD59-A6C34878D82A}">
                    <a16:rowId xmlns:a16="http://schemas.microsoft.com/office/drawing/2014/main" val="742680601"/>
                  </a:ext>
                </a:extLst>
              </a:tr>
              <a:tr h="1235370">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Deterministic EV problem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6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MILP (Branch and Bound)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6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DACE based MILP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extLst>
                  <a:ext uri="{0D108BD9-81ED-4DB2-BD59-A6C34878D82A}">
                    <a16:rowId xmlns:a16="http://schemas.microsoft.com/office/drawing/2014/main" val="3147892129"/>
                  </a:ext>
                </a:extLst>
              </a:tr>
              <a:tr h="1235370">
                <a:tc>
                  <a:txBody>
                    <a:bodyPr/>
                    <a:lstStyle/>
                    <a:p>
                      <a:pPr marL="0" marR="0" algn="ctr" fontAlgn="base">
                        <a:lnSpc>
                          <a:spcPct val="107000"/>
                        </a:lnSpc>
                        <a:spcBef>
                          <a:spcPts val="0"/>
                        </a:spcBef>
                        <a:spcAft>
                          <a:spcPts val="0"/>
                        </a:spcAft>
                      </a:pPr>
                      <a:r>
                        <a:rPr lang="en-US" sz="2600" kern="1200" dirty="0">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Stochastic EV problem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6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Does not exist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tc>
                  <a:txBody>
                    <a:bodyPr/>
                    <a:lstStyle/>
                    <a:p>
                      <a:pPr marL="0" marR="0" algn="ctr" fontAlgn="base">
                        <a:lnSpc>
                          <a:spcPct val="107000"/>
                        </a:lnSpc>
                        <a:spcBef>
                          <a:spcPts val="0"/>
                        </a:spcBef>
                        <a:spcAft>
                          <a:spcPts val="0"/>
                        </a:spcAft>
                      </a:pPr>
                      <a:r>
                        <a:rPr lang="en-US" sz="2600" kern="1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DACE based ADP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22" marR="67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DFC"/>
                    </a:solidFill>
                  </a:tcPr>
                </a:tc>
                <a:extLst>
                  <a:ext uri="{0D108BD9-81ED-4DB2-BD59-A6C34878D82A}">
                    <a16:rowId xmlns:a16="http://schemas.microsoft.com/office/drawing/2014/main" val="2445354458"/>
                  </a:ext>
                </a:extLst>
              </a:tr>
            </a:tbl>
          </a:graphicData>
        </a:graphic>
      </p:graphicFrame>
      <p:sp>
        <p:nvSpPr>
          <p:cNvPr id="13" name="Rectangle 3"/>
          <p:cNvSpPr txBox="1">
            <a:spLocks noChangeArrowheads="1"/>
          </p:cNvSpPr>
          <p:nvPr/>
        </p:nvSpPr>
        <p:spPr>
          <a:xfrm>
            <a:off x="701674" y="5163640"/>
            <a:ext cx="8023226" cy="720728"/>
          </a:xfrm>
          <a:prstGeom prst="rect">
            <a:avLst/>
          </a:prstGeom>
        </p:spPr>
        <p:txBody>
          <a:bodyPr>
            <a:normAutofit fontScale="85000" lnSpcReduction="20000"/>
          </a:bodyPr>
          <a:lstStyle/>
          <a:p>
            <a:pPr marL="457200" indent="-457200" fontAlgn="auto">
              <a:spcBef>
                <a:spcPct val="20000"/>
              </a:spcBef>
              <a:spcAft>
                <a:spcPts val="0"/>
              </a:spcAft>
              <a:buClr>
                <a:schemeClr val="accent1"/>
              </a:buClr>
              <a:buSzPct val="70000"/>
              <a:buFont typeface="Wingdings" panose="05000000000000000000" pitchFamily="2" charset="2"/>
              <a:buChar char="v"/>
              <a:defRPr/>
            </a:pPr>
            <a:r>
              <a:rPr lang="en-US" sz="2800" baseline="0" dirty="0">
                <a:solidFill>
                  <a:schemeClr val="tx1"/>
                </a:solidFill>
                <a:latin typeface="Times New Roman" pitchFamily="18" charset="0"/>
              </a:rPr>
              <a:t>Compare the designs, solutions and CPU times obtained from all the methods </a:t>
            </a:r>
            <a:endParaRPr lang="en-US" sz="2200" baseline="0" dirty="0">
              <a:solidFill>
                <a:schemeClr val="tx1"/>
              </a:solidFill>
              <a:latin typeface="Times New Roman" pitchFamily="18" charset="0"/>
              <a:cs typeface="+mn-cs"/>
            </a:endParaRPr>
          </a:p>
          <a:p>
            <a:pPr marL="1257300" lvl="2" indent="-342900" fontAlgn="auto">
              <a:spcBef>
                <a:spcPct val="20000"/>
              </a:spcBef>
              <a:spcAft>
                <a:spcPts val="0"/>
              </a:spcAft>
              <a:buClr>
                <a:schemeClr val="accent1"/>
              </a:buClr>
              <a:buSzPct val="70000"/>
              <a:buFont typeface="Wingdings" panose="05000000000000000000" pitchFamily="2" charset="2"/>
              <a:buChar char="v"/>
              <a:defRPr/>
            </a:pPr>
            <a:endParaRPr lang="en-US" sz="2200" baseline="0" dirty="0">
              <a:solidFill>
                <a:schemeClr val="tx1"/>
              </a:solidFill>
              <a:latin typeface="Times New Roman" pitchFamily="18" charset="0"/>
              <a:cs typeface="+mn-cs"/>
            </a:endParaRPr>
          </a:p>
        </p:txBody>
      </p:sp>
    </p:spTree>
    <p:extLst>
      <p:ext uri="{BB962C8B-B14F-4D97-AF65-F5344CB8AC3E}">
        <p14:creationId xmlns:p14="http://schemas.microsoft.com/office/powerpoint/2010/main" val="136993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par>
                                <p:cTn id="10" presetID="55" presetClass="entr" presetSubtype="0" fill="hold" nodeType="with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p:cTn id="12" dur="1000" fill="hold"/>
                                        <p:tgtEl>
                                          <p:spTgt spid="1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1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3"/>
</p:tagLst>
</file>

<file path=ppt/tags/tag2.xml><?xml version="1.0" encoding="utf-8"?>
<p:tagLst xmlns:a="http://schemas.openxmlformats.org/drawingml/2006/main" xmlns:r="http://schemas.openxmlformats.org/officeDocument/2006/relationships" xmlns:p="http://schemas.openxmlformats.org/presentationml/2006/main">
  <p:tag name="TIMING" val="|0|0.1"/>
</p:tagLst>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83519</TotalTime>
  <Words>9094</Words>
  <Application>Microsoft Office PowerPoint</Application>
  <PresentationFormat>On-screen Show (4:3)</PresentationFormat>
  <Paragraphs>1543</Paragraphs>
  <Slides>81</Slides>
  <Notes>80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81</vt:i4>
      </vt:variant>
    </vt:vector>
  </HeadingPairs>
  <TitlesOfParts>
    <vt:vector size="94" baseType="lpstr">
      <vt:lpstr>Arial</vt:lpstr>
      <vt:lpstr>Arial Narrow</vt:lpstr>
      <vt:lpstr>Bookman Old Style Bold</vt:lpstr>
      <vt:lpstr>Calibri</vt:lpstr>
      <vt:lpstr>Calibri Light</vt:lpstr>
      <vt:lpstr>Cambria Math</vt:lpstr>
      <vt:lpstr>Times</vt:lpstr>
      <vt:lpstr>Times New Roman</vt:lpstr>
      <vt:lpstr>Wingdings</vt:lpstr>
      <vt:lpstr>Wingdings 3</vt:lpstr>
      <vt:lpstr>Retrospect</vt:lpstr>
      <vt:lpstr>Equation</vt:lpstr>
      <vt:lpstr>Visio</vt:lpstr>
      <vt:lpstr>Optimizing a System of Electric Vehicle Charging Stations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Stage Master</vt:lpstr>
      <vt:lpstr>Second Stage Dynamic Control</vt:lpstr>
      <vt:lpstr>DP Formulation for PHEV Charging Stations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Multivariate Adaptive Regression Splines</vt:lpstr>
      <vt:lpstr>Fit statistical model of performance</vt:lpstr>
      <vt:lpstr>Fit statistical model of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Comparisons of the DACE MILP objective solutions</vt:lpstr>
      <vt:lpstr>PowerPoint Presentation</vt:lpstr>
      <vt:lpstr>System Design Built (MILP vs. DACE)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Decision-Making Framework for Studying Ozone Pollution in Urban Atlanta</dc:title>
  <dc:creator>UChawal@transsolutions.com</dc:creator>
  <cp:lastModifiedBy>Chawal, Ukesh</cp:lastModifiedBy>
  <cp:revision>1663</cp:revision>
  <cp:lastPrinted>1601-01-01T00:00:00Z</cp:lastPrinted>
  <dcterms:created xsi:type="dcterms:W3CDTF">2001-12-08T19:23:12Z</dcterms:created>
  <dcterms:modified xsi:type="dcterms:W3CDTF">2023-04-05T20:06:34Z</dcterms:modified>
</cp:coreProperties>
</file>