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2" r:id="rId4"/>
    <p:sldId id="257" r:id="rId5"/>
    <p:sldId id="276" r:id="rId6"/>
    <p:sldId id="258" r:id="rId7"/>
    <p:sldId id="259" r:id="rId8"/>
    <p:sldId id="260" r:id="rId9"/>
    <p:sldId id="273" r:id="rId10"/>
    <p:sldId id="261" r:id="rId11"/>
    <p:sldId id="262" r:id="rId12"/>
    <p:sldId id="263" r:id="rId13"/>
    <p:sldId id="264" r:id="rId14"/>
    <p:sldId id="269" r:id="rId15"/>
    <p:sldId id="265" r:id="rId16"/>
    <p:sldId id="274" r:id="rId17"/>
    <p:sldId id="266" r:id="rId18"/>
    <p:sldId id="267"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90B05C-A124-44FF-9B8B-6107665E6B1E}"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226819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0B05C-A124-44FF-9B8B-6107665E6B1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2061982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0B05C-A124-44FF-9B8B-6107665E6B1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252647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90B05C-A124-44FF-9B8B-6107665E6B1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3751957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90B05C-A124-44FF-9B8B-6107665E6B1E}" type="datetimeFigureOut">
              <a:rPr lang="en-US" smtClean="0"/>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355673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90B05C-A124-44FF-9B8B-6107665E6B1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389189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90B05C-A124-44FF-9B8B-6107665E6B1E}" type="datetimeFigureOut">
              <a:rPr lang="en-US" smtClean="0"/>
              <a:t>9/15/2024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302065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90B05C-A124-44FF-9B8B-6107665E6B1E}" type="datetimeFigureOut">
              <a:rPr lang="en-US" smtClean="0"/>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3597051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B05C-A124-44FF-9B8B-6107665E6B1E}" type="datetimeFigureOut">
              <a:rPr lang="en-US" smtClean="0"/>
              <a:t>9/15/2024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41728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0B05C-A124-44FF-9B8B-6107665E6B1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106550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0B05C-A124-44FF-9B8B-6107665E6B1E}" type="datetimeFigureOut">
              <a:rPr lang="en-US" smtClean="0"/>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AC90-514B-467F-9EB2-C94E32260964}" type="slidenum">
              <a:rPr lang="en-US" smtClean="0"/>
              <a:t>‹#›</a:t>
            </a:fld>
            <a:endParaRPr lang="en-US"/>
          </a:p>
        </p:txBody>
      </p:sp>
    </p:spTree>
    <p:extLst>
      <p:ext uri="{BB962C8B-B14F-4D97-AF65-F5344CB8AC3E}">
        <p14:creationId xmlns:p14="http://schemas.microsoft.com/office/powerpoint/2010/main" val="56114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0B05C-A124-44FF-9B8B-6107665E6B1E}" type="datetimeFigureOut">
              <a:rPr lang="en-US" smtClean="0"/>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8AC90-514B-467F-9EB2-C94E32260964}" type="slidenum">
              <a:rPr lang="en-US" smtClean="0"/>
              <a:t>‹#›</a:t>
            </a:fld>
            <a:endParaRPr lang="en-US"/>
          </a:p>
        </p:txBody>
      </p:sp>
    </p:spTree>
    <p:extLst>
      <p:ext uri="{BB962C8B-B14F-4D97-AF65-F5344CB8AC3E}">
        <p14:creationId xmlns:p14="http://schemas.microsoft.com/office/powerpoint/2010/main" val="2930605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971800"/>
            <a:ext cx="7772400" cy="1470025"/>
          </a:xfrm>
          <a:solidFill>
            <a:schemeClr val="accent5">
              <a:lumMod val="20000"/>
              <a:lumOff val="80000"/>
            </a:schemeClr>
          </a:solidFill>
        </p:spPr>
        <p:txBody>
          <a:bodyPr/>
          <a:lstStyle/>
          <a:p>
            <a:r>
              <a:rPr lang="en-US" b="1" i="1" dirty="0" smtClean="0">
                <a:solidFill>
                  <a:schemeClr val="accent4">
                    <a:lumMod val="50000"/>
                  </a:schemeClr>
                </a:solidFill>
              </a:rPr>
              <a:t>BLOCKCHAIN TECHNOLOGY</a:t>
            </a:r>
            <a:endParaRPr lang="en-US" b="1" i="1" dirty="0">
              <a:solidFill>
                <a:schemeClr val="accent4">
                  <a:lumMod val="50000"/>
                </a:schemeClr>
              </a:solidFill>
            </a:endParaRPr>
          </a:p>
        </p:txBody>
      </p:sp>
      <p:sp>
        <p:nvSpPr>
          <p:cNvPr id="3" name="Subtitle 2"/>
          <p:cNvSpPr>
            <a:spLocks noGrp="1"/>
          </p:cNvSpPr>
          <p:nvPr>
            <p:ph type="subTitle" idx="1"/>
          </p:nvPr>
        </p:nvSpPr>
        <p:spPr>
          <a:xfrm>
            <a:off x="2667000" y="4495800"/>
            <a:ext cx="6400800" cy="990600"/>
          </a:xfrm>
          <a:solidFill>
            <a:schemeClr val="tx2">
              <a:lumMod val="20000"/>
              <a:lumOff val="80000"/>
            </a:schemeClr>
          </a:solidFill>
        </p:spPr>
        <p:txBody>
          <a:bodyPr>
            <a:normAutofit/>
          </a:bodyPr>
          <a:lstStyle/>
          <a:p>
            <a:r>
              <a:rPr lang="en-US" b="1" dirty="0" smtClean="0">
                <a:solidFill>
                  <a:schemeClr val="accent1">
                    <a:lumMod val="75000"/>
                  </a:schemeClr>
                </a:solidFill>
              </a:rPr>
              <a:t>The Future of Decentralized Systems</a:t>
            </a:r>
          </a:p>
          <a:p>
            <a:endParaRPr lang="en-US" b="1" dirty="0">
              <a:solidFill>
                <a:schemeClr val="accent1">
                  <a:lumMod val="75000"/>
                </a:schemeClr>
              </a:solidFill>
            </a:endParaRPr>
          </a:p>
          <a:p>
            <a:endParaRPr lang="en-US" b="1" dirty="0">
              <a:solidFill>
                <a:schemeClr val="accent1">
                  <a:lumMod val="75000"/>
                </a:schemeClr>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6698" y="304800"/>
            <a:ext cx="7475997" cy="1824994"/>
          </a:xfrm>
          <a:prstGeom prst="rect">
            <a:avLst/>
          </a:prstGeom>
        </p:spPr>
      </p:pic>
    </p:spTree>
    <p:extLst>
      <p:ext uri="{BB962C8B-B14F-4D97-AF65-F5344CB8AC3E}">
        <p14:creationId xmlns:p14="http://schemas.microsoft.com/office/powerpoint/2010/main" val="3917499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lstStyle/>
          <a:p>
            <a:r>
              <a:rPr lang="en-US" b="1" dirty="0" smtClean="0">
                <a:solidFill>
                  <a:schemeClr val="accent4">
                    <a:lumMod val="50000"/>
                  </a:schemeClr>
                </a:solidFill>
              </a:rPr>
              <a:t>Why is </a:t>
            </a:r>
            <a:r>
              <a:rPr lang="en-US" b="1" dirty="0" err="1" smtClean="0">
                <a:solidFill>
                  <a:schemeClr val="accent4">
                    <a:lumMod val="50000"/>
                  </a:schemeClr>
                </a:solidFill>
              </a:rPr>
              <a:t>Blockchain</a:t>
            </a:r>
            <a:r>
              <a:rPr lang="en-US" b="1" dirty="0" smtClean="0">
                <a:solidFill>
                  <a:schemeClr val="accent4">
                    <a:lumMod val="50000"/>
                  </a:schemeClr>
                </a:solidFill>
              </a:rPr>
              <a:t> Important ?</a:t>
            </a:r>
            <a:endParaRPr lang="en-US" b="1" dirty="0">
              <a:solidFill>
                <a:schemeClr val="accent4">
                  <a:lumMod val="50000"/>
                </a:schemeClr>
              </a:solidFill>
            </a:endParaRPr>
          </a:p>
        </p:txBody>
      </p:sp>
      <p:sp>
        <p:nvSpPr>
          <p:cNvPr id="3" name="Content Placeholder 2"/>
          <p:cNvSpPr>
            <a:spLocks noGrp="1"/>
          </p:cNvSpPr>
          <p:nvPr>
            <p:ph idx="1"/>
          </p:nvPr>
        </p:nvSpPr>
        <p:spPr>
          <a:solidFill>
            <a:schemeClr val="accent1">
              <a:lumMod val="20000"/>
              <a:lumOff val="80000"/>
            </a:schemeClr>
          </a:solidFill>
        </p:spPr>
        <p:txBody>
          <a:bodyPr>
            <a:normAutofit fontScale="85000" lnSpcReduction="20000"/>
          </a:bodyPr>
          <a:lstStyle/>
          <a:p>
            <a:r>
              <a:rPr lang="en-US" dirty="0" err="1" smtClean="0"/>
              <a:t>Blockchain</a:t>
            </a:r>
            <a:r>
              <a:rPr lang="en-US" dirty="0" smtClean="0"/>
              <a:t> is an especially promising and revolutionary technology because it helps reduce security risk, stamps out fraud and bring transparency in a scalable way . originally popularized in the 2010s by its association with the </a:t>
            </a:r>
            <a:r>
              <a:rPr lang="en-US" dirty="0" err="1" smtClean="0"/>
              <a:t>cryptocurrency</a:t>
            </a:r>
            <a:r>
              <a:rPr lang="en-US" dirty="0" smtClean="0"/>
              <a:t> and NFTs, </a:t>
            </a:r>
            <a:r>
              <a:rPr lang="en-US" dirty="0" err="1" smtClean="0"/>
              <a:t>blockchain</a:t>
            </a:r>
            <a:r>
              <a:rPr lang="en-US" dirty="0" smtClean="0"/>
              <a:t> technology has since evolved to became a management solution for all the types of the global industries . Today you can find </a:t>
            </a:r>
            <a:r>
              <a:rPr lang="en-US" dirty="0" err="1" smtClean="0"/>
              <a:t>Blockchain</a:t>
            </a:r>
            <a:r>
              <a:rPr lang="en-US" dirty="0" smtClean="0"/>
              <a:t> technology </a:t>
            </a:r>
            <a:r>
              <a:rPr lang="en-US" dirty="0" err="1" smtClean="0"/>
              <a:t>providng</a:t>
            </a:r>
            <a:r>
              <a:rPr lang="en-US" dirty="0" smtClean="0"/>
              <a:t> transparency for the food supply chain , securing </a:t>
            </a:r>
            <a:r>
              <a:rPr lang="en-US" dirty="0" err="1" smtClean="0"/>
              <a:t>helathcare</a:t>
            </a:r>
            <a:r>
              <a:rPr lang="en-US" dirty="0" smtClean="0"/>
              <a:t> data, innovating gaming and overall changing how we handle data and ownership on a large scale .</a:t>
            </a:r>
          </a:p>
        </p:txBody>
      </p:sp>
    </p:spTree>
    <p:extLst>
      <p:ext uri="{BB962C8B-B14F-4D97-AF65-F5344CB8AC3E}">
        <p14:creationId xmlns:p14="http://schemas.microsoft.com/office/powerpoint/2010/main" val="2593626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lstStyle/>
          <a:p>
            <a:r>
              <a:rPr lang="en-US" dirty="0" smtClean="0"/>
              <a:t>How Does </a:t>
            </a:r>
            <a:r>
              <a:rPr lang="en-US" dirty="0" err="1" smtClean="0"/>
              <a:t>Blockchain</a:t>
            </a:r>
            <a:r>
              <a:rPr lang="en-US" dirty="0" smtClean="0"/>
              <a:t> Work ?</a:t>
            </a:r>
            <a:endParaRPr lang="en-US" dirty="0"/>
          </a:p>
        </p:txBody>
      </p:sp>
      <p:sp>
        <p:nvSpPr>
          <p:cNvPr id="3" name="Content Placeholder 2"/>
          <p:cNvSpPr>
            <a:spLocks noGrp="1"/>
          </p:cNvSpPr>
          <p:nvPr>
            <p:ph idx="1"/>
          </p:nvPr>
        </p:nvSpPr>
        <p:spPr>
          <a:solidFill>
            <a:schemeClr val="accent3">
              <a:lumMod val="20000"/>
              <a:lumOff val="80000"/>
            </a:schemeClr>
          </a:solidFill>
        </p:spPr>
        <p:txBody>
          <a:bodyPr>
            <a:normAutofit fontScale="77500" lnSpcReduction="20000"/>
          </a:bodyPr>
          <a:lstStyle/>
          <a:p>
            <a:r>
              <a:rPr lang="en-US" dirty="0" smtClean="0"/>
              <a:t>The great of </a:t>
            </a:r>
            <a:r>
              <a:rPr lang="en-US" dirty="0" err="1" smtClean="0"/>
              <a:t>blockchain</a:t>
            </a:r>
            <a:r>
              <a:rPr lang="en-US" dirty="0" smtClean="0"/>
              <a:t> is to allow digital information to be recorded and distributed . But not edited . In this way a </a:t>
            </a:r>
            <a:r>
              <a:rPr lang="en-US" dirty="0" err="1" smtClean="0"/>
              <a:t>blockchain</a:t>
            </a:r>
            <a:r>
              <a:rPr lang="en-US" dirty="0" smtClean="0"/>
              <a:t> is the foundation for immutable </a:t>
            </a:r>
            <a:r>
              <a:rPr lang="en-US" dirty="0" err="1" smtClean="0"/>
              <a:t>leadgers</a:t>
            </a:r>
            <a:r>
              <a:rPr lang="en-US" dirty="0" smtClean="0"/>
              <a:t> , or record of a transactions that cannot be altered , deleted , or destroyed . This is why </a:t>
            </a:r>
            <a:r>
              <a:rPr lang="en-US" dirty="0" err="1" smtClean="0"/>
              <a:t>blockchain</a:t>
            </a:r>
            <a:r>
              <a:rPr lang="en-US" dirty="0" smtClean="0"/>
              <a:t> are also known as a distributed ledgers technology (DLT).</a:t>
            </a:r>
          </a:p>
          <a:p>
            <a:r>
              <a:rPr lang="en-US" dirty="0" smtClean="0"/>
              <a:t>First </a:t>
            </a:r>
            <a:r>
              <a:rPr lang="en-US" dirty="0" err="1" smtClean="0"/>
              <a:t>propsed</a:t>
            </a:r>
            <a:r>
              <a:rPr lang="en-US" dirty="0" smtClean="0"/>
              <a:t> as a research project in 1991, the </a:t>
            </a:r>
            <a:r>
              <a:rPr lang="en-US" dirty="0" err="1" smtClean="0"/>
              <a:t>blockchain</a:t>
            </a:r>
            <a:r>
              <a:rPr lang="en-US" dirty="0" smtClean="0"/>
              <a:t> concept predated its first </a:t>
            </a:r>
            <a:r>
              <a:rPr lang="en-US" dirty="0" err="1" smtClean="0"/>
              <a:t>widsepered</a:t>
            </a:r>
            <a:r>
              <a:rPr lang="en-US" dirty="0" smtClean="0"/>
              <a:t> application in use : </a:t>
            </a:r>
            <a:r>
              <a:rPr lang="en-US" dirty="0" err="1" smtClean="0"/>
              <a:t>Bitcoin</a:t>
            </a:r>
            <a:r>
              <a:rPr lang="en-US" dirty="0" smtClean="0"/>
              <a:t> ,in 2009 .in </a:t>
            </a:r>
            <a:r>
              <a:rPr lang="en-US" dirty="0" err="1" smtClean="0"/>
              <a:t>th</a:t>
            </a:r>
            <a:r>
              <a:rPr lang="en-US" dirty="0" smtClean="0"/>
              <a:t> years since , the use of </a:t>
            </a:r>
            <a:r>
              <a:rPr lang="en-US" dirty="0" err="1" smtClean="0"/>
              <a:t>blockchain</a:t>
            </a:r>
            <a:r>
              <a:rPr lang="en-US" dirty="0" smtClean="0"/>
              <a:t> has exploded via the creation of various </a:t>
            </a:r>
            <a:r>
              <a:rPr lang="en-US" dirty="0" err="1" smtClean="0"/>
              <a:t>cryptocurrencies</a:t>
            </a:r>
            <a:r>
              <a:rPr lang="en-US" dirty="0" smtClean="0"/>
              <a:t>, decentralized finance (</a:t>
            </a:r>
            <a:r>
              <a:rPr lang="en-US" dirty="0" err="1" smtClean="0"/>
              <a:t>DeFI</a:t>
            </a:r>
            <a:r>
              <a:rPr lang="en-US" dirty="0" smtClean="0"/>
              <a:t>) application , non fungible tokens (NFTS) and smart contract.</a:t>
            </a:r>
            <a:endParaRPr lang="en-US" dirty="0"/>
          </a:p>
        </p:txBody>
      </p:sp>
    </p:spTree>
    <p:extLst>
      <p:ext uri="{BB962C8B-B14F-4D97-AF65-F5344CB8AC3E}">
        <p14:creationId xmlns:p14="http://schemas.microsoft.com/office/powerpoint/2010/main" val="16979574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lstStyle/>
          <a:p>
            <a:r>
              <a:rPr lang="en-US" b="1" dirty="0" smtClean="0"/>
              <a:t>Decentralization in a </a:t>
            </a:r>
            <a:r>
              <a:rPr lang="en-US" b="1" dirty="0" err="1" smtClean="0"/>
              <a:t>Blockchain</a:t>
            </a:r>
            <a:endParaRPr lang="en-US" b="1" dirty="0"/>
          </a:p>
        </p:txBody>
      </p:sp>
      <p:sp>
        <p:nvSpPr>
          <p:cNvPr id="3" name="Content Placeholder 2"/>
          <p:cNvSpPr>
            <a:spLocks noGrp="1"/>
          </p:cNvSpPr>
          <p:nvPr>
            <p:ph idx="1"/>
          </p:nvPr>
        </p:nvSpPr>
        <p:spPr>
          <a:solidFill>
            <a:schemeClr val="accent1">
              <a:lumMod val="20000"/>
              <a:lumOff val="80000"/>
            </a:schemeClr>
          </a:solidFill>
        </p:spPr>
        <p:txBody>
          <a:bodyPr>
            <a:normAutofit lnSpcReduction="10000"/>
          </a:bodyPr>
          <a:lstStyle/>
          <a:p>
            <a:r>
              <a:rPr lang="en-US" dirty="0" smtClean="0"/>
              <a:t>In the </a:t>
            </a:r>
            <a:r>
              <a:rPr lang="en-US" dirty="0" err="1" smtClean="0"/>
              <a:t>blockchain</a:t>
            </a:r>
            <a:r>
              <a:rPr lang="en-US" dirty="0" smtClean="0"/>
              <a:t> , decentralization alludes to the transfer f supervision and decision making form a centralized association ( individual , corporation , or , group of a people ) to a </a:t>
            </a:r>
            <a:r>
              <a:rPr lang="en-US" dirty="0" err="1" smtClean="0"/>
              <a:t>dispered</a:t>
            </a:r>
            <a:r>
              <a:rPr lang="en-US" dirty="0" smtClean="0"/>
              <a:t> network . Decentralized network endeavor to decrease the degree of trust that members should put in each others and dissuade their capacity to put forth authority or command over others in manners that corrupt the potency of the network .</a:t>
            </a:r>
            <a:endParaRPr lang="en-US" dirty="0"/>
          </a:p>
        </p:txBody>
      </p:sp>
    </p:spTree>
    <p:extLst>
      <p:ext uri="{BB962C8B-B14F-4D97-AF65-F5344CB8AC3E}">
        <p14:creationId xmlns:p14="http://schemas.microsoft.com/office/powerpoint/2010/main" val="957730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99683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 y="-128"/>
            <a:ext cx="9144000" cy="6858127"/>
          </a:xfrm>
          <a:prstGeom prst="rect">
            <a:avLst/>
          </a:prstGeom>
        </p:spPr>
      </p:pic>
    </p:spTree>
    <p:extLst>
      <p:ext uri="{BB962C8B-B14F-4D97-AF65-F5344CB8AC3E}">
        <p14:creationId xmlns:p14="http://schemas.microsoft.com/office/powerpoint/2010/main" val="4285283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Bitcoin</a:t>
            </a:r>
            <a:r>
              <a:rPr lang="en-US" b="1" dirty="0" smtClean="0"/>
              <a:t> </a:t>
            </a:r>
            <a:r>
              <a:rPr lang="en-US" b="1" dirty="0" err="1" smtClean="0"/>
              <a:t>vs</a:t>
            </a:r>
            <a:r>
              <a:rPr lang="en-US" b="1" dirty="0" smtClean="0"/>
              <a:t> </a:t>
            </a:r>
            <a:r>
              <a:rPr lang="en-US" b="1" dirty="0" err="1" smtClean="0"/>
              <a:t>Blockchain</a:t>
            </a:r>
            <a:r>
              <a:rPr lang="en-US" b="1" dirty="0" smtClean="0"/>
              <a:t> </a:t>
            </a:r>
            <a:endParaRPr lang="en-US" b="1" dirty="0"/>
          </a:p>
        </p:txBody>
      </p:sp>
      <p:sp>
        <p:nvSpPr>
          <p:cNvPr id="4" name="Content Placeholder 3"/>
          <p:cNvSpPr>
            <a:spLocks noGrp="1"/>
          </p:cNvSpPr>
          <p:nvPr>
            <p:ph sz="half" idx="1"/>
          </p:nvPr>
        </p:nvSpPr>
        <p:spPr>
          <a:solidFill>
            <a:schemeClr val="accent4">
              <a:lumMod val="60000"/>
              <a:lumOff val="40000"/>
            </a:schemeClr>
          </a:solidFill>
        </p:spPr>
        <p:txBody>
          <a:bodyPr>
            <a:normAutofit fontScale="85000" lnSpcReduction="20000"/>
          </a:bodyPr>
          <a:lstStyle/>
          <a:p>
            <a:r>
              <a:rPr lang="en-US" dirty="0" smtClean="0"/>
              <a:t>The </a:t>
            </a:r>
            <a:r>
              <a:rPr lang="en-US" dirty="0" err="1" smtClean="0"/>
              <a:t>Bitcoin</a:t>
            </a:r>
            <a:r>
              <a:rPr lang="en-US" dirty="0" smtClean="0"/>
              <a:t> protocol is built on a </a:t>
            </a:r>
            <a:r>
              <a:rPr lang="en-US" dirty="0" err="1" smtClean="0"/>
              <a:t>blockchain</a:t>
            </a:r>
            <a:r>
              <a:rPr lang="en-US" dirty="0" smtClean="0"/>
              <a:t> . In a research paper introducing the digital currency , </a:t>
            </a:r>
            <a:r>
              <a:rPr lang="en-US" dirty="0" err="1" smtClean="0"/>
              <a:t>bitcoin’s</a:t>
            </a:r>
            <a:r>
              <a:rPr lang="en-US" dirty="0" smtClean="0"/>
              <a:t> pseudonymous creator , </a:t>
            </a:r>
            <a:r>
              <a:rPr lang="en-US" dirty="0" err="1" smtClean="0"/>
              <a:t>satoshi</a:t>
            </a:r>
            <a:r>
              <a:rPr lang="en-US" dirty="0" smtClean="0"/>
              <a:t> </a:t>
            </a:r>
            <a:r>
              <a:rPr lang="en-US" dirty="0" err="1" smtClean="0"/>
              <a:t>Nakamoto</a:t>
            </a:r>
            <a:r>
              <a:rPr lang="en-US" dirty="0" smtClean="0"/>
              <a:t> , referred to it as “ a new electronic cash system that’s fully peer to peer , with no trusted third party “</a:t>
            </a:r>
            <a:endParaRPr lang="en-US" dirty="0"/>
          </a:p>
        </p:txBody>
      </p:sp>
      <p:sp>
        <p:nvSpPr>
          <p:cNvPr id="5" name="Content Placeholder 4"/>
          <p:cNvSpPr>
            <a:spLocks noGrp="1"/>
          </p:cNvSpPr>
          <p:nvPr>
            <p:ph sz="half" idx="2"/>
          </p:nvPr>
        </p:nvSpPr>
        <p:spPr>
          <a:solidFill>
            <a:schemeClr val="accent3">
              <a:lumMod val="40000"/>
              <a:lumOff val="60000"/>
            </a:schemeClr>
          </a:solidFill>
        </p:spPr>
        <p:txBody>
          <a:bodyPr>
            <a:normAutofit fontScale="85000" lnSpcReduction="20000"/>
          </a:bodyPr>
          <a:lstStyle/>
          <a:p>
            <a:r>
              <a:rPr lang="en-US" dirty="0" err="1" smtClean="0"/>
              <a:t>Blockchain</a:t>
            </a:r>
            <a:r>
              <a:rPr lang="en-US" dirty="0" smtClean="0"/>
              <a:t> technology was first outlined in 1991 </a:t>
            </a:r>
            <a:r>
              <a:rPr lang="en-US" dirty="0" err="1" smtClean="0"/>
              <a:t>stuart</a:t>
            </a:r>
            <a:r>
              <a:rPr lang="en-US" dirty="0" smtClean="0"/>
              <a:t> </a:t>
            </a:r>
            <a:r>
              <a:rPr lang="en-US" dirty="0" err="1" smtClean="0"/>
              <a:t>haber</a:t>
            </a:r>
            <a:r>
              <a:rPr lang="en-US" dirty="0" smtClean="0"/>
              <a:t> and </a:t>
            </a:r>
            <a:r>
              <a:rPr lang="en-US" dirty="0" err="1" smtClean="0"/>
              <a:t>w.scott</a:t>
            </a:r>
            <a:r>
              <a:rPr lang="en-US" dirty="0" smtClean="0"/>
              <a:t> </a:t>
            </a:r>
            <a:r>
              <a:rPr lang="en-US" dirty="0" err="1" smtClean="0"/>
              <a:t>stornetta</a:t>
            </a:r>
            <a:r>
              <a:rPr lang="en-US" dirty="0" smtClean="0"/>
              <a:t> , two researcher who wanted to implement system where document timestamps could not be tampered with. But it wasn’t until almost two decades later , with the launch of </a:t>
            </a:r>
            <a:r>
              <a:rPr lang="en-US" dirty="0" err="1" smtClean="0"/>
              <a:t>bitcoin</a:t>
            </a:r>
            <a:r>
              <a:rPr lang="en-US" dirty="0" smtClean="0"/>
              <a:t> in </a:t>
            </a:r>
            <a:r>
              <a:rPr lang="en-US" dirty="0" err="1" smtClean="0"/>
              <a:t>january</a:t>
            </a:r>
            <a:r>
              <a:rPr lang="en-US" dirty="0" smtClean="0"/>
              <a:t> 2009 , that </a:t>
            </a:r>
            <a:r>
              <a:rPr lang="en-US" dirty="0" err="1" smtClean="0"/>
              <a:t>blockchain</a:t>
            </a:r>
            <a:r>
              <a:rPr lang="en-US" dirty="0" smtClean="0"/>
              <a:t> had its first real world application</a:t>
            </a:r>
            <a:endParaRPr lang="en-US" dirty="0"/>
          </a:p>
        </p:txBody>
      </p:sp>
    </p:spTree>
    <p:extLst>
      <p:ext uri="{BB962C8B-B14F-4D97-AF65-F5344CB8AC3E}">
        <p14:creationId xmlns:p14="http://schemas.microsoft.com/office/powerpoint/2010/main" val="2434407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81800"/>
          </a:xfrm>
          <a:prstGeom prst="rect">
            <a:avLst/>
          </a:prstGeom>
        </p:spPr>
      </p:pic>
    </p:spTree>
    <p:extLst>
      <p:ext uri="{BB962C8B-B14F-4D97-AF65-F5344CB8AC3E}">
        <p14:creationId xmlns:p14="http://schemas.microsoft.com/office/powerpoint/2010/main" val="1849166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solidFill>
        </p:spPr>
        <p:txBody>
          <a:bodyPr/>
          <a:lstStyle/>
          <a:p>
            <a:r>
              <a:rPr lang="en-US" b="1" dirty="0" err="1" smtClean="0"/>
              <a:t>Advatages</a:t>
            </a:r>
            <a:r>
              <a:rPr lang="en-US" b="1" dirty="0" smtClean="0"/>
              <a:t> of </a:t>
            </a:r>
            <a:r>
              <a:rPr lang="en-US" b="1" dirty="0" err="1" smtClean="0"/>
              <a:t>Blockchain</a:t>
            </a:r>
            <a:r>
              <a:rPr lang="en-US" b="1" dirty="0" smtClean="0"/>
              <a:t> </a:t>
            </a:r>
            <a:endParaRPr lang="en-US" b="1" dirty="0"/>
          </a:p>
        </p:txBody>
      </p:sp>
      <p:sp>
        <p:nvSpPr>
          <p:cNvPr id="3" name="Content Placeholder 2"/>
          <p:cNvSpPr>
            <a:spLocks noGrp="1"/>
          </p:cNvSpPr>
          <p:nvPr>
            <p:ph idx="1"/>
          </p:nvPr>
        </p:nvSpPr>
        <p:spPr>
          <a:solidFill>
            <a:schemeClr val="accent1">
              <a:lumMod val="20000"/>
              <a:lumOff val="80000"/>
            </a:schemeClr>
          </a:solidFill>
        </p:spPr>
        <p:txBody>
          <a:bodyPr>
            <a:normAutofit fontScale="47500" lnSpcReduction="20000"/>
          </a:bodyPr>
          <a:lstStyle/>
          <a:p>
            <a:pPr marL="0" indent="0">
              <a:buNone/>
            </a:pPr>
            <a:r>
              <a:rPr lang="en-US" b="1" dirty="0" smtClean="0"/>
              <a:t>1 Open : </a:t>
            </a:r>
            <a:r>
              <a:rPr lang="en-US" dirty="0" smtClean="0"/>
              <a:t>one of the major advantages of </a:t>
            </a:r>
            <a:r>
              <a:rPr lang="en-US" dirty="0" err="1" smtClean="0"/>
              <a:t>blockchain</a:t>
            </a:r>
            <a:r>
              <a:rPr lang="en-US" dirty="0" smtClean="0"/>
              <a:t> technology Is that it is accessible to all means anyone can becomes a participants in the </a:t>
            </a:r>
            <a:r>
              <a:rPr lang="en-US" dirty="0" err="1" smtClean="0"/>
              <a:t>contibution</a:t>
            </a:r>
            <a:r>
              <a:rPr lang="en-US" dirty="0" smtClean="0"/>
              <a:t> to </a:t>
            </a:r>
            <a:r>
              <a:rPr lang="en-US" dirty="0" err="1" smtClean="0"/>
              <a:t>blockchain</a:t>
            </a:r>
            <a:r>
              <a:rPr lang="en-US" dirty="0" smtClean="0"/>
              <a:t> </a:t>
            </a:r>
            <a:r>
              <a:rPr lang="en-US" dirty="0" err="1" smtClean="0"/>
              <a:t>technolgy</a:t>
            </a:r>
            <a:endParaRPr lang="en-US" dirty="0" smtClean="0"/>
          </a:p>
          <a:p>
            <a:pPr marL="0" indent="0">
              <a:buNone/>
            </a:pPr>
            <a:endParaRPr lang="en-US" dirty="0"/>
          </a:p>
          <a:p>
            <a:pPr marL="0" indent="0">
              <a:buNone/>
            </a:pPr>
            <a:r>
              <a:rPr lang="en-US" b="1" dirty="0" smtClean="0"/>
              <a:t>2 Verifiable : </a:t>
            </a:r>
            <a:r>
              <a:rPr lang="en-US" dirty="0" err="1" smtClean="0"/>
              <a:t>Blockchain</a:t>
            </a:r>
            <a:r>
              <a:rPr lang="en-US" dirty="0" smtClean="0"/>
              <a:t> technology is used to store information in a decentralized manners so everyone can verify the correctness of the information by using zero knowledge .</a:t>
            </a:r>
          </a:p>
          <a:p>
            <a:pPr marL="0" indent="0">
              <a:buNone/>
            </a:pPr>
            <a:endParaRPr lang="en-US" dirty="0" smtClean="0"/>
          </a:p>
          <a:p>
            <a:pPr marL="0" indent="0">
              <a:buNone/>
            </a:pPr>
            <a:r>
              <a:rPr lang="en-US" dirty="0" smtClean="0"/>
              <a:t>3</a:t>
            </a:r>
            <a:r>
              <a:rPr lang="en-US" b="1" dirty="0" smtClean="0"/>
              <a:t> Permanent </a:t>
            </a:r>
            <a:r>
              <a:rPr lang="en-US" dirty="0" smtClean="0"/>
              <a:t>: record or information which is stored using </a:t>
            </a:r>
            <a:r>
              <a:rPr lang="en-US" dirty="0" err="1" smtClean="0"/>
              <a:t>blockchain</a:t>
            </a:r>
            <a:r>
              <a:rPr lang="en-US" dirty="0" smtClean="0"/>
              <a:t> technology is permanent means one need not worry about losing the data .</a:t>
            </a:r>
          </a:p>
          <a:p>
            <a:pPr marL="0" indent="0">
              <a:buNone/>
            </a:pPr>
            <a:endParaRPr lang="en-US" dirty="0" smtClean="0"/>
          </a:p>
          <a:p>
            <a:pPr marL="0" indent="0">
              <a:buNone/>
            </a:pPr>
            <a:r>
              <a:rPr lang="en-US" dirty="0" smtClean="0"/>
              <a:t>4 </a:t>
            </a:r>
            <a:r>
              <a:rPr lang="en-US" b="1" dirty="0" smtClean="0"/>
              <a:t>Tighter Security </a:t>
            </a:r>
            <a:r>
              <a:rPr lang="en-US" dirty="0" smtClean="0"/>
              <a:t>: </a:t>
            </a:r>
            <a:r>
              <a:rPr lang="en-US" dirty="0" err="1" smtClean="0"/>
              <a:t>Blockchain</a:t>
            </a:r>
            <a:r>
              <a:rPr lang="en-US" dirty="0" smtClean="0"/>
              <a:t> uses hashing techniques to stores each </a:t>
            </a:r>
            <a:r>
              <a:rPr lang="en-US" dirty="0" err="1" smtClean="0"/>
              <a:t>transcition</a:t>
            </a:r>
            <a:r>
              <a:rPr lang="en-US" dirty="0" smtClean="0"/>
              <a:t> on a block that is connected to each others so it has tighter security .</a:t>
            </a:r>
          </a:p>
          <a:p>
            <a:pPr marL="0" indent="0">
              <a:buNone/>
            </a:pPr>
            <a:endParaRPr lang="en-US" dirty="0" smtClean="0"/>
          </a:p>
          <a:p>
            <a:pPr marL="0" indent="0">
              <a:buNone/>
            </a:pPr>
            <a:r>
              <a:rPr lang="en-US" b="1" dirty="0" smtClean="0"/>
              <a:t>5 Efficiency </a:t>
            </a:r>
            <a:r>
              <a:rPr lang="en-US" dirty="0" smtClean="0"/>
              <a:t>: </a:t>
            </a:r>
            <a:r>
              <a:rPr lang="en-US" dirty="0" err="1" smtClean="0"/>
              <a:t>Blockchain</a:t>
            </a:r>
            <a:r>
              <a:rPr lang="en-US" dirty="0" smtClean="0"/>
              <a:t> removes any </a:t>
            </a:r>
            <a:r>
              <a:rPr lang="en-US" dirty="0" err="1" smtClean="0"/>
              <a:t>thrd</a:t>
            </a:r>
            <a:r>
              <a:rPr lang="en-US" dirty="0" smtClean="0"/>
              <a:t> party intervention between </a:t>
            </a:r>
            <a:r>
              <a:rPr lang="en-US" dirty="0" err="1" smtClean="0"/>
              <a:t>transcition</a:t>
            </a:r>
            <a:r>
              <a:rPr lang="en-US" dirty="0" smtClean="0"/>
              <a:t> and remove the system efficient and faster . Settlement is made easier and smooth.</a:t>
            </a:r>
          </a:p>
          <a:p>
            <a:pPr marL="0" indent="0">
              <a:buNone/>
            </a:pPr>
            <a:endParaRPr lang="en-US" dirty="0"/>
          </a:p>
          <a:p>
            <a:pPr marL="0" indent="0">
              <a:buNone/>
            </a:pPr>
            <a:r>
              <a:rPr lang="en-US" b="1" dirty="0" smtClean="0"/>
              <a:t>6 Cost Reduction </a:t>
            </a:r>
            <a:r>
              <a:rPr lang="en-US" dirty="0" smtClean="0"/>
              <a:t>: As </a:t>
            </a:r>
            <a:r>
              <a:rPr lang="en-US" dirty="0" err="1" smtClean="0"/>
              <a:t>blockchain</a:t>
            </a:r>
            <a:r>
              <a:rPr lang="en-US" dirty="0" smtClean="0"/>
              <a:t> needs no third man it reduces the cost for the businesses and gives trust to the other partner </a:t>
            </a:r>
          </a:p>
          <a:p>
            <a:endParaRPr lang="en-US" dirty="0"/>
          </a:p>
        </p:txBody>
      </p:sp>
    </p:spTree>
    <p:extLst>
      <p:ext uri="{BB962C8B-B14F-4D97-AF65-F5344CB8AC3E}">
        <p14:creationId xmlns:p14="http://schemas.microsoft.com/office/powerpoint/2010/main" val="29822330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lstStyle/>
          <a:p>
            <a:r>
              <a:rPr lang="en-US" b="1" dirty="0" smtClean="0"/>
              <a:t>Disadvantages of </a:t>
            </a:r>
            <a:r>
              <a:rPr lang="en-US" b="1" dirty="0" err="1" smtClean="0"/>
              <a:t>Blockchain</a:t>
            </a:r>
            <a:endParaRPr lang="en-US" b="1" dirty="0"/>
          </a:p>
        </p:txBody>
      </p:sp>
      <p:sp>
        <p:nvSpPr>
          <p:cNvPr id="3" name="Content Placeholder 2"/>
          <p:cNvSpPr>
            <a:spLocks noGrp="1"/>
          </p:cNvSpPr>
          <p:nvPr>
            <p:ph idx="1"/>
          </p:nvPr>
        </p:nvSpPr>
        <p:spPr>
          <a:solidFill>
            <a:schemeClr val="accent5">
              <a:lumMod val="20000"/>
              <a:lumOff val="80000"/>
            </a:schemeClr>
          </a:solidFill>
        </p:spPr>
        <p:txBody>
          <a:bodyPr>
            <a:normAutofit fontScale="55000" lnSpcReduction="20000"/>
          </a:bodyPr>
          <a:lstStyle/>
          <a:p>
            <a:r>
              <a:rPr lang="en-US" b="1" dirty="0" smtClean="0"/>
              <a:t>1 scalability : </a:t>
            </a:r>
            <a:r>
              <a:rPr lang="en-US" dirty="0" smtClean="0"/>
              <a:t>it is one of the biggest drawbacks of </a:t>
            </a:r>
            <a:r>
              <a:rPr lang="en-US" dirty="0" err="1" smtClean="0"/>
              <a:t>blockchain</a:t>
            </a:r>
            <a:r>
              <a:rPr lang="en-US" dirty="0" smtClean="0"/>
              <a:t> technology as it cannot be scaled due to fixed size of the block of storing information .</a:t>
            </a:r>
          </a:p>
          <a:p>
            <a:endParaRPr lang="en-US" dirty="0" smtClean="0"/>
          </a:p>
          <a:p>
            <a:r>
              <a:rPr lang="en-US" b="1" dirty="0" smtClean="0"/>
              <a:t>2 Energy Consuming : </a:t>
            </a:r>
            <a:r>
              <a:rPr lang="en-US" dirty="0" smtClean="0"/>
              <a:t>for verifying any transition a lot of energy is used so it becomes a problem according to the survey it is considered that 0.3 </a:t>
            </a:r>
            <a:r>
              <a:rPr lang="en-US" dirty="0" err="1" smtClean="0"/>
              <a:t>perecent</a:t>
            </a:r>
            <a:r>
              <a:rPr lang="en-US" dirty="0" smtClean="0"/>
              <a:t> of the world’s electricity had been used by 2018 in the verification </a:t>
            </a:r>
            <a:r>
              <a:rPr lang="en-US" dirty="0" err="1" smtClean="0"/>
              <a:t>og</a:t>
            </a:r>
            <a:r>
              <a:rPr lang="en-US" dirty="0" smtClean="0"/>
              <a:t> </a:t>
            </a:r>
            <a:r>
              <a:rPr lang="en-US" dirty="0" err="1" smtClean="0"/>
              <a:t>transicition</a:t>
            </a:r>
            <a:r>
              <a:rPr lang="en-US" dirty="0" smtClean="0"/>
              <a:t> done using </a:t>
            </a:r>
            <a:r>
              <a:rPr lang="en-US" dirty="0" err="1" smtClean="0"/>
              <a:t>blockchain</a:t>
            </a:r>
            <a:r>
              <a:rPr lang="en-US" dirty="0" smtClean="0"/>
              <a:t> technology .</a:t>
            </a:r>
          </a:p>
          <a:p>
            <a:endParaRPr lang="en-US" dirty="0" smtClean="0"/>
          </a:p>
          <a:p>
            <a:r>
              <a:rPr lang="en-US" b="1" dirty="0" smtClean="0"/>
              <a:t>3 Time consuming </a:t>
            </a:r>
            <a:r>
              <a:rPr lang="en-US" dirty="0" smtClean="0"/>
              <a:t>: To add the next block in the chain miners need to compute nonce values many times so this is a time consuming process and needs to be speed up to be used for a industrial purpose .</a:t>
            </a:r>
          </a:p>
          <a:p>
            <a:endParaRPr lang="en-US" dirty="0" smtClean="0"/>
          </a:p>
          <a:p>
            <a:r>
              <a:rPr lang="en-US" b="1" dirty="0" smtClean="0"/>
              <a:t>4 Legal Formalities : </a:t>
            </a:r>
            <a:r>
              <a:rPr lang="en-US" dirty="0" smtClean="0"/>
              <a:t>in some countries , the uses of </a:t>
            </a:r>
            <a:r>
              <a:rPr lang="en-US" dirty="0" err="1" smtClean="0"/>
              <a:t>blockchain</a:t>
            </a:r>
            <a:r>
              <a:rPr lang="en-US" dirty="0" smtClean="0"/>
              <a:t> technology application is banned like the </a:t>
            </a:r>
            <a:r>
              <a:rPr lang="en-US" dirty="0" err="1" smtClean="0"/>
              <a:t>cryptocuurency</a:t>
            </a:r>
            <a:r>
              <a:rPr lang="en-US" dirty="0" smtClean="0"/>
              <a:t> due to some environmental issues .</a:t>
            </a:r>
          </a:p>
          <a:p>
            <a:endParaRPr lang="en-US" dirty="0" smtClean="0"/>
          </a:p>
          <a:p>
            <a:r>
              <a:rPr lang="en-US" b="1" dirty="0" smtClean="0"/>
              <a:t>5 storages : </a:t>
            </a:r>
            <a:r>
              <a:rPr lang="en-US" dirty="0" err="1" smtClean="0"/>
              <a:t>Blockchain</a:t>
            </a:r>
            <a:r>
              <a:rPr lang="en-US" dirty="0" smtClean="0"/>
              <a:t> databases are stored on all the nodes of the network creates as issue with the storage , increasing numbers of transactions will require more storage.</a:t>
            </a:r>
          </a:p>
        </p:txBody>
      </p:sp>
    </p:spTree>
    <p:extLst>
      <p:ext uri="{BB962C8B-B14F-4D97-AF65-F5344CB8AC3E}">
        <p14:creationId xmlns:p14="http://schemas.microsoft.com/office/powerpoint/2010/main" val="25382653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20000"/>
              <a:lumOff val="80000"/>
            </a:schemeClr>
          </a:solidFill>
        </p:spPr>
        <p:txBody>
          <a:bodyPr/>
          <a:lstStyle/>
          <a:p>
            <a:r>
              <a:rPr lang="en-US" b="1" dirty="0" smtClean="0"/>
              <a:t>conclusion</a:t>
            </a:r>
            <a:endParaRPr lang="en-US" b="1" dirty="0"/>
          </a:p>
        </p:txBody>
      </p:sp>
      <p:sp>
        <p:nvSpPr>
          <p:cNvPr id="3" name="Content Placeholder 2"/>
          <p:cNvSpPr>
            <a:spLocks noGrp="1"/>
          </p:cNvSpPr>
          <p:nvPr>
            <p:ph idx="1"/>
          </p:nvPr>
        </p:nvSpPr>
        <p:spPr>
          <a:solidFill>
            <a:schemeClr val="accent5">
              <a:lumMod val="20000"/>
              <a:lumOff val="80000"/>
            </a:schemeClr>
          </a:solidFill>
        </p:spPr>
        <p:txBody>
          <a:bodyPr>
            <a:normAutofit fontScale="85000" lnSpcReduction="20000"/>
          </a:bodyPr>
          <a:lstStyle/>
          <a:p>
            <a:r>
              <a:rPr lang="en-US" dirty="0" smtClean="0"/>
              <a:t>The </a:t>
            </a:r>
            <a:r>
              <a:rPr lang="en-US" dirty="0" err="1" smtClean="0"/>
              <a:t>bitcoin</a:t>
            </a:r>
            <a:r>
              <a:rPr lang="en-US" dirty="0" smtClean="0"/>
              <a:t> is the first successful implementation of </a:t>
            </a:r>
            <a:r>
              <a:rPr lang="en-US" dirty="0" err="1" smtClean="0"/>
              <a:t>blockchain</a:t>
            </a:r>
            <a:r>
              <a:rPr lang="en-US" dirty="0" smtClean="0"/>
              <a:t> . Today , the world has found application of </a:t>
            </a:r>
            <a:r>
              <a:rPr lang="en-US" dirty="0" err="1" smtClean="0"/>
              <a:t>blockchain</a:t>
            </a:r>
            <a:r>
              <a:rPr lang="en-US" dirty="0" smtClean="0"/>
              <a:t> technology in several industries , where the trust without the involvement of a centralize authority is desired . so welcome to the world of </a:t>
            </a:r>
            <a:r>
              <a:rPr lang="en-US" dirty="0" err="1" smtClean="0"/>
              <a:t>blockchain</a:t>
            </a:r>
            <a:r>
              <a:rPr lang="en-US" dirty="0" smtClean="0"/>
              <a:t> .</a:t>
            </a:r>
          </a:p>
          <a:p>
            <a:r>
              <a:rPr lang="en-US" dirty="0" err="1" smtClean="0"/>
              <a:t>Blockchain</a:t>
            </a:r>
            <a:r>
              <a:rPr lang="en-US" dirty="0" smtClean="0"/>
              <a:t> technology is only going to grow in the field of business , finance , law, medicine , and real estate . Whether you’re an experienced </a:t>
            </a:r>
            <a:r>
              <a:rPr lang="en-US" dirty="0" err="1" smtClean="0"/>
              <a:t>Blockchain</a:t>
            </a:r>
            <a:r>
              <a:rPr lang="en-US" dirty="0" smtClean="0"/>
              <a:t> developer , or you’re aspiring to break into the exciting  industry , enrolling in our </a:t>
            </a:r>
            <a:r>
              <a:rPr lang="en-US" dirty="0" err="1" smtClean="0"/>
              <a:t>blockchain</a:t>
            </a:r>
            <a:r>
              <a:rPr lang="en-US" dirty="0" smtClean="0"/>
              <a:t> certification Training program will help individual with all levels of experience to learn </a:t>
            </a:r>
            <a:r>
              <a:rPr lang="en-US" dirty="0" err="1" smtClean="0"/>
              <a:t>Blockchain</a:t>
            </a:r>
            <a:r>
              <a:rPr lang="en-US" dirty="0" smtClean="0"/>
              <a:t> developer techniques and strategies .</a:t>
            </a:r>
            <a:endParaRPr lang="en-US" dirty="0"/>
          </a:p>
        </p:txBody>
      </p:sp>
    </p:spTree>
    <p:extLst>
      <p:ext uri="{BB962C8B-B14F-4D97-AF65-F5344CB8AC3E}">
        <p14:creationId xmlns:p14="http://schemas.microsoft.com/office/powerpoint/2010/main" val="311903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3">
              <a:lumMod val="20000"/>
              <a:lumOff val="80000"/>
            </a:schemeClr>
          </a:solidFill>
        </p:spPr>
        <p:txBody>
          <a:bodyPr/>
          <a:lstStyle/>
          <a:p>
            <a:r>
              <a:rPr lang="en-US" b="1" i="1" dirty="0" smtClean="0"/>
              <a:t>INTRODUCTION </a:t>
            </a:r>
            <a:endParaRPr lang="en-US" b="1" i="1" dirty="0"/>
          </a:p>
        </p:txBody>
      </p:sp>
      <p:sp>
        <p:nvSpPr>
          <p:cNvPr id="6" name="Content Placeholder 5"/>
          <p:cNvSpPr>
            <a:spLocks noGrp="1"/>
          </p:cNvSpPr>
          <p:nvPr>
            <p:ph idx="1"/>
          </p:nvPr>
        </p:nvSpPr>
        <p:spPr>
          <a:solidFill>
            <a:schemeClr val="accent5">
              <a:lumMod val="20000"/>
              <a:lumOff val="80000"/>
            </a:schemeClr>
          </a:solidFill>
        </p:spPr>
        <p:txBody>
          <a:bodyPr/>
          <a:lstStyle/>
          <a:p>
            <a:r>
              <a:rPr lang="en-US" b="1" dirty="0" smtClean="0"/>
              <a:t>U . V PATEL COLLEGE OF ENGINEERING </a:t>
            </a:r>
          </a:p>
          <a:p>
            <a:r>
              <a:rPr lang="en-US" dirty="0" smtClean="0"/>
              <a:t>Subject: seminar </a:t>
            </a:r>
          </a:p>
          <a:p>
            <a:r>
              <a:rPr lang="en-US" dirty="0" smtClean="0"/>
              <a:t>Topic : </a:t>
            </a:r>
            <a:r>
              <a:rPr lang="en-US" dirty="0" err="1" smtClean="0"/>
              <a:t>Blockchain</a:t>
            </a:r>
            <a:r>
              <a:rPr lang="en-US" dirty="0" smtClean="0"/>
              <a:t> Technology </a:t>
            </a:r>
          </a:p>
          <a:p>
            <a:r>
              <a:rPr lang="en-US" dirty="0" smtClean="0"/>
              <a:t>Prepared by : </a:t>
            </a:r>
            <a:r>
              <a:rPr lang="en-US" dirty="0" err="1" smtClean="0"/>
              <a:t>keshar</a:t>
            </a:r>
            <a:r>
              <a:rPr lang="en-US" dirty="0" smtClean="0"/>
              <a:t> </a:t>
            </a:r>
            <a:r>
              <a:rPr lang="en-US" dirty="0" err="1" smtClean="0"/>
              <a:t>upadhyay</a:t>
            </a:r>
            <a:r>
              <a:rPr lang="en-US" dirty="0" smtClean="0"/>
              <a:t> </a:t>
            </a:r>
          </a:p>
          <a:p>
            <a:r>
              <a:rPr lang="en-US" dirty="0" smtClean="0"/>
              <a:t>Branch : Computer Engineering ,B-3</a:t>
            </a:r>
          </a:p>
          <a:p>
            <a:r>
              <a:rPr lang="en-US" dirty="0" smtClean="0"/>
              <a:t>Enrollment number : T24012011073</a:t>
            </a:r>
          </a:p>
          <a:p>
            <a:endParaRPr lang="en-US" dirty="0" smtClean="0"/>
          </a:p>
        </p:txBody>
      </p:sp>
    </p:spTree>
    <p:extLst>
      <p:ext uri="{BB962C8B-B14F-4D97-AF65-F5344CB8AC3E}">
        <p14:creationId xmlns:p14="http://schemas.microsoft.com/office/powerpoint/2010/main" val="40717210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 y="1240971"/>
            <a:ext cx="9067800" cy="5943600"/>
          </a:xfrm>
          <a:prstGeom prst="rect">
            <a:avLst/>
          </a:prstGeom>
        </p:spPr>
      </p:pic>
      <p:sp>
        <p:nvSpPr>
          <p:cNvPr id="6" name="Rectangle 5"/>
          <p:cNvSpPr/>
          <p:nvPr/>
        </p:nvSpPr>
        <p:spPr>
          <a:xfrm>
            <a:off x="457200" y="6781800"/>
            <a:ext cx="91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8001000" y="6858000"/>
            <a:ext cx="838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3293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Tree>
    <p:extLst>
      <p:ext uri="{BB962C8B-B14F-4D97-AF65-F5344CB8AC3E}">
        <p14:creationId xmlns:p14="http://schemas.microsoft.com/office/powerpoint/2010/main" val="516923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lstStyle/>
          <a:p>
            <a:r>
              <a:rPr lang="en-US" b="1" dirty="0" smtClean="0"/>
              <a:t>What is </a:t>
            </a:r>
            <a:r>
              <a:rPr lang="en-US" b="1" dirty="0" err="1" smtClean="0"/>
              <a:t>Blo</a:t>
            </a:r>
            <a:r>
              <a:rPr lang="en-US" b="1" dirty="0" err="1"/>
              <a:t>c</a:t>
            </a:r>
            <a:r>
              <a:rPr lang="en-US" b="1" dirty="0" err="1" smtClean="0"/>
              <a:t>kchain</a:t>
            </a:r>
            <a:r>
              <a:rPr lang="en-US" b="1" dirty="0" smtClean="0"/>
              <a:t> Technology?</a:t>
            </a:r>
            <a:endParaRPr lang="en-US" b="1" dirty="0"/>
          </a:p>
        </p:txBody>
      </p:sp>
      <p:sp>
        <p:nvSpPr>
          <p:cNvPr id="3" name="Content Placeholder 2"/>
          <p:cNvSpPr>
            <a:spLocks noGrp="1"/>
          </p:cNvSpPr>
          <p:nvPr>
            <p:ph idx="1"/>
          </p:nvPr>
        </p:nvSpPr>
        <p:spPr>
          <a:solidFill>
            <a:schemeClr val="accent3">
              <a:lumMod val="20000"/>
              <a:lumOff val="80000"/>
            </a:schemeClr>
          </a:solidFill>
        </p:spPr>
        <p:txBody>
          <a:bodyPr>
            <a:normAutofit/>
          </a:bodyPr>
          <a:lstStyle/>
          <a:p>
            <a:pPr marL="0" indent="0">
              <a:buNone/>
            </a:pPr>
            <a:r>
              <a:rPr lang="en-US" sz="2800" dirty="0" smtClean="0"/>
              <a:t>A </a:t>
            </a:r>
            <a:r>
              <a:rPr lang="en-US" sz="2800" dirty="0" err="1" smtClean="0"/>
              <a:t>Blockchain</a:t>
            </a:r>
            <a:r>
              <a:rPr lang="en-US" sz="2800" dirty="0" smtClean="0"/>
              <a:t> is a </a:t>
            </a:r>
            <a:r>
              <a:rPr lang="en-US" sz="2800" dirty="0" err="1" smtClean="0"/>
              <a:t>destibuted</a:t>
            </a:r>
            <a:r>
              <a:rPr lang="en-US" sz="2800" dirty="0"/>
              <a:t> </a:t>
            </a:r>
            <a:r>
              <a:rPr lang="en-US" sz="2800" dirty="0" smtClean="0"/>
              <a:t>Database or ledger That is shared among the computer network . As a database </a:t>
            </a:r>
            <a:r>
              <a:rPr lang="en-US" sz="2800" dirty="0" err="1" smtClean="0"/>
              <a:t>blockchain</a:t>
            </a:r>
            <a:r>
              <a:rPr lang="en-US" sz="2800" dirty="0" smtClean="0"/>
              <a:t> store the data in a electronically in digital format . </a:t>
            </a:r>
            <a:r>
              <a:rPr lang="en-US" sz="2800" dirty="0" err="1" smtClean="0"/>
              <a:t>Blockchain</a:t>
            </a:r>
            <a:r>
              <a:rPr lang="en-US" sz="2800" dirty="0" smtClean="0"/>
              <a:t> are best known for their crucial role in a </a:t>
            </a:r>
            <a:r>
              <a:rPr lang="en-US" sz="2800" dirty="0" err="1" smtClean="0"/>
              <a:t>cryptocurrency</a:t>
            </a:r>
            <a:r>
              <a:rPr lang="en-US" sz="2800" dirty="0" smtClean="0"/>
              <a:t> , such as a </a:t>
            </a:r>
            <a:r>
              <a:rPr lang="en-US" sz="2800" dirty="0" err="1" smtClean="0"/>
              <a:t>Bitcoin</a:t>
            </a:r>
            <a:r>
              <a:rPr lang="en-US" sz="2800" dirty="0" smtClean="0"/>
              <a:t> for maintaining a secure and a </a:t>
            </a:r>
            <a:r>
              <a:rPr lang="en-US" sz="2800" dirty="0" err="1" smtClean="0"/>
              <a:t>dentralized</a:t>
            </a:r>
            <a:r>
              <a:rPr lang="en-US" sz="2800" dirty="0" smtClean="0"/>
              <a:t> record for a </a:t>
            </a:r>
            <a:r>
              <a:rPr lang="en-US" sz="2800" dirty="0" err="1" smtClean="0"/>
              <a:t>transactions.The</a:t>
            </a:r>
            <a:r>
              <a:rPr lang="en-US" sz="2800" dirty="0" smtClean="0"/>
              <a:t> innovation with a </a:t>
            </a:r>
            <a:r>
              <a:rPr lang="en-US" sz="2800" dirty="0" err="1" smtClean="0"/>
              <a:t>blockchain</a:t>
            </a:r>
            <a:r>
              <a:rPr lang="en-US" sz="2800" dirty="0" smtClean="0"/>
              <a:t> is that it guarantee a </a:t>
            </a:r>
            <a:r>
              <a:rPr lang="en-US" sz="2800" dirty="0" err="1" smtClean="0"/>
              <a:t>feadility</a:t>
            </a:r>
            <a:r>
              <a:rPr lang="en-US" sz="2800" dirty="0" smtClean="0"/>
              <a:t> and security of a recorded data and generate a trust without a need of a trusted third party </a:t>
            </a:r>
            <a:r>
              <a:rPr lang="en-US" dirty="0" smtClean="0"/>
              <a:t>.</a:t>
            </a:r>
            <a:endParaRPr lang="en-US" dirty="0"/>
          </a:p>
        </p:txBody>
      </p:sp>
    </p:spTree>
    <p:extLst>
      <p:ext uri="{BB962C8B-B14F-4D97-AF65-F5344CB8AC3E}">
        <p14:creationId xmlns:p14="http://schemas.microsoft.com/office/powerpoint/2010/main" val="175715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28473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a:bodyPr>
          <a:lstStyle/>
          <a:p>
            <a:r>
              <a:rPr lang="en-US" sz="3600" b="1" dirty="0" smtClean="0"/>
              <a:t>Fundamental of a </a:t>
            </a:r>
            <a:r>
              <a:rPr lang="en-US" sz="3600" b="1" dirty="0" err="1" smtClean="0"/>
              <a:t>Blockchain</a:t>
            </a:r>
            <a:r>
              <a:rPr lang="en-US" sz="3600" b="1" dirty="0" smtClean="0"/>
              <a:t> Technology</a:t>
            </a:r>
            <a:endParaRPr lang="en-US" sz="3600" b="1" dirty="0"/>
          </a:p>
        </p:txBody>
      </p:sp>
      <p:sp>
        <p:nvSpPr>
          <p:cNvPr id="5" name="Content Placeholder 4"/>
          <p:cNvSpPr>
            <a:spLocks noGrp="1"/>
          </p:cNvSpPr>
          <p:nvPr>
            <p:ph idx="1"/>
          </p:nvPr>
        </p:nvSpPr>
        <p:spPr>
          <a:solidFill>
            <a:schemeClr val="accent1">
              <a:lumMod val="20000"/>
              <a:lumOff val="80000"/>
            </a:schemeClr>
          </a:solidFill>
        </p:spPr>
        <p:txBody>
          <a:bodyPr/>
          <a:lstStyle/>
          <a:p>
            <a:endParaRPr lang="en-US" sz="2400" dirty="0" smtClean="0"/>
          </a:p>
          <a:p>
            <a:r>
              <a:rPr lang="en-US" sz="2400" dirty="0" smtClean="0"/>
              <a:t>1 public </a:t>
            </a:r>
            <a:r>
              <a:rPr lang="en-US" sz="2400" dirty="0" err="1" smtClean="0"/>
              <a:t>distibuted</a:t>
            </a:r>
            <a:r>
              <a:rPr lang="en-US" sz="2400" dirty="0" smtClean="0"/>
              <a:t> ledgers</a:t>
            </a:r>
          </a:p>
          <a:p>
            <a:r>
              <a:rPr lang="en-US" sz="1800" dirty="0" smtClean="0"/>
              <a:t>A </a:t>
            </a:r>
            <a:r>
              <a:rPr lang="en-US" sz="1800" dirty="0" err="1" smtClean="0"/>
              <a:t>blockchain</a:t>
            </a:r>
            <a:r>
              <a:rPr lang="en-US" sz="1800" dirty="0" smtClean="0"/>
              <a:t> is a decentralized public </a:t>
            </a:r>
            <a:r>
              <a:rPr lang="en-US" sz="1800" dirty="0" err="1" smtClean="0"/>
              <a:t>distrubuted</a:t>
            </a:r>
            <a:r>
              <a:rPr lang="en-US" sz="1800" dirty="0" smtClean="0"/>
              <a:t> ledgers that is used to record transition across many computer</a:t>
            </a:r>
          </a:p>
          <a:p>
            <a:r>
              <a:rPr lang="en-US" sz="1800" dirty="0" smtClean="0"/>
              <a:t>A </a:t>
            </a:r>
            <a:r>
              <a:rPr lang="en-US" sz="1800" dirty="0" err="1" smtClean="0"/>
              <a:t>distibuted</a:t>
            </a:r>
            <a:r>
              <a:rPr lang="en-US" sz="1800" dirty="0" smtClean="0"/>
              <a:t> ledgers is a database that is shared among the users of the </a:t>
            </a:r>
            <a:r>
              <a:rPr lang="en-US" sz="1800" dirty="0" err="1" smtClean="0"/>
              <a:t>blockchain</a:t>
            </a:r>
            <a:r>
              <a:rPr lang="en-US" sz="1800" dirty="0" smtClean="0"/>
              <a:t> network</a:t>
            </a:r>
          </a:p>
          <a:p>
            <a:endParaRPr lang="en-US" sz="1800" dirty="0"/>
          </a:p>
          <a:p>
            <a:r>
              <a:rPr lang="en-US" sz="1800" dirty="0" smtClean="0"/>
              <a:t>2 Encryption</a:t>
            </a:r>
          </a:p>
          <a:p>
            <a:r>
              <a:rPr lang="en-US" sz="1800" dirty="0" err="1" smtClean="0"/>
              <a:t>Blockchain</a:t>
            </a:r>
            <a:r>
              <a:rPr lang="en-US" sz="1800" dirty="0" smtClean="0"/>
              <a:t> eliminate unauthorized access by using a </a:t>
            </a:r>
            <a:r>
              <a:rPr lang="en-US" sz="1800" dirty="0" err="1" smtClean="0"/>
              <a:t>cryptographics</a:t>
            </a:r>
            <a:r>
              <a:rPr lang="en-US" sz="1800" dirty="0" smtClean="0"/>
              <a:t> algorithm to ensure the block are kept secure </a:t>
            </a:r>
          </a:p>
          <a:p>
            <a:r>
              <a:rPr lang="en-US" sz="1800" dirty="0" smtClean="0"/>
              <a:t>Each users in the </a:t>
            </a:r>
            <a:r>
              <a:rPr lang="en-US" sz="1800" dirty="0" err="1" smtClean="0"/>
              <a:t>blockchain</a:t>
            </a:r>
            <a:r>
              <a:rPr lang="en-US" sz="1800" dirty="0" smtClean="0"/>
              <a:t> has their key </a:t>
            </a:r>
          </a:p>
          <a:p>
            <a:endParaRPr lang="en-US" sz="1800" dirty="0"/>
          </a:p>
          <a:p>
            <a:pPr marL="0" indent="0">
              <a:buNone/>
            </a:pPr>
            <a:endParaRPr lang="en-US" sz="1800" dirty="0" smtClean="0"/>
          </a:p>
          <a:p>
            <a:endParaRPr lang="en-US" sz="1800" dirty="0"/>
          </a:p>
          <a:p>
            <a:endParaRPr lang="en-US" sz="1800" dirty="0"/>
          </a:p>
        </p:txBody>
      </p:sp>
    </p:spTree>
    <p:extLst>
      <p:ext uri="{BB962C8B-B14F-4D97-AF65-F5344CB8AC3E}">
        <p14:creationId xmlns:p14="http://schemas.microsoft.com/office/powerpoint/2010/main" val="3947764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228600" y="762000"/>
            <a:ext cx="8229600" cy="4297363"/>
          </a:xfrm>
          <a:solidFill>
            <a:schemeClr val="accent1">
              <a:lumMod val="20000"/>
              <a:lumOff val="80000"/>
            </a:schemeClr>
          </a:solidFill>
        </p:spPr>
        <p:txBody>
          <a:bodyPr/>
          <a:lstStyle/>
          <a:p>
            <a:r>
              <a:rPr lang="en-US" dirty="0" smtClean="0"/>
              <a:t>3 proof of work </a:t>
            </a:r>
          </a:p>
          <a:p>
            <a:r>
              <a:rPr lang="en-US" sz="2400" dirty="0" smtClean="0"/>
              <a:t>Proof of work (POW) is a method to validate a transitions in a </a:t>
            </a:r>
            <a:r>
              <a:rPr lang="en-US" sz="2400" dirty="0" err="1" smtClean="0"/>
              <a:t>blockchain</a:t>
            </a:r>
            <a:r>
              <a:rPr lang="en-US" sz="2400" dirty="0" smtClean="0"/>
              <a:t> network by solving a complex mathematical problem called a mining.</a:t>
            </a:r>
          </a:p>
          <a:p>
            <a:endParaRPr lang="en-US" sz="2400" dirty="0"/>
          </a:p>
          <a:p>
            <a:r>
              <a:rPr lang="en-US" sz="2400" dirty="0" smtClean="0"/>
              <a:t>4 </a:t>
            </a:r>
            <a:r>
              <a:rPr lang="en-US" dirty="0" smtClean="0"/>
              <a:t>Mining </a:t>
            </a:r>
          </a:p>
          <a:p>
            <a:r>
              <a:rPr lang="en-US" sz="2400" dirty="0" smtClean="0"/>
              <a:t>In </a:t>
            </a:r>
            <a:r>
              <a:rPr lang="en-US" sz="2400" dirty="0" err="1" smtClean="0"/>
              <a:t>blockchain</a:t>
            </a:r>
            <a:r>
              <a:rPr lang="en-US" sz="2400" dirty="0" smtClean="0"/>
              <a:t> when a miners uses their resources (time , money , electricity ,etc…)to validate a transition and record them on the public </a:t>
            </a:r>
            <a:r>
              <a:rPr lang="en-US" sz="2400" dirty="0" err="1" smtClean="0"/>
              <a:t>ledhers</a:t>
            </a:r>
            <a:r>
              <a:rPr lang="en-US" sz="2400" dirty="0" smtClean="0"/>
              <a:t>, they are given a reward .</a:t>
            </a:r>
          </a:p>
          <a:p>
            <a:r>
              <a:rPr lang="en-US" sz="1600" dirty="0" smtClean="0"/>
              <a:t>Note as a reward miners get 12.5 BTS (</a:t>
            </a:r>
            <a:r>
              <a:rPr lang="en-US" sz="1600" dirty="0" err="1" smtClean="0"/>
              <a:t>Bitcoin</a:t>
            </a:r>
            <a:r>
              <a:rPr lang="en-US" sz="1600" dirty="0" smtClean="0"/>
              <a:t>)</a:t>
            </a:r>
          </a:p>
          <a:p>
            <a:endParaRPr lang="en-US" dirty="0" smtClean="0"/>
          </a:p>
          <a:p>
            <a:endParaRPr lang="en-US" dirty="0"/>
          </a:p>
        </p:txBody>
      </p:sp>
    </p:spTree>
    <p:extLst>
      <p:ext uri="{BB962C8B-B14F-4D97-AF65-F5344CB8AC3E}">
        <p14:creationId xmlns:p14="http://schemas.microsoft.com/office/powerpoint/2010/main" val="651571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normAutofit fontScale="90000"/>
          </a:bodyPr>
          <a:lstStyle/>
          <a:p>
            <a:r>
              <a:rPr lang="en-US" b="1" dirty="0" smtClean="0"/>
              <a:t>Four Types of </a:t>
            </a:r>
            <a:r>
              <a:rPr lang="en-US" b="1" dirty="0" err="1" smtClean="0"/>
              <a:t>Blockchain</a:t>
            </a:r>
            <a:r>
              <a:rPr lang="en-US" b="1" dirty="0" smtClean="0"/>
              <a:t> Technology</a:t>
            </a:r>
            <a:endParaRPr lang="en-US" b="1" dirty="0"/>
          </a:p>
        </p:txBody>
      </p:sp>
      <p:sp>
        <p:nvSpPr>
          <p:cNvPr id="3" name="Content Placeholder 2"/>
          <p:cNvSpPr>
            <a:spLocks noGrp="1"/>
          </p:cNvSpPr>
          <p:nvPr>
            <p:ph idx="1"/>
          </p:nvPr>
        </p:nvSpPr>
        <p:spPr>
          <a:solidFill>
            <a:schemeClr val="tx2">
              <a:lumMod val="20000"/>
              <a:lumOff val="80000"/>
            </a:schemeClr>
          </a:solidFill>
        </p:spPr>
        <p:txBody>
          <a:bodyPr>
            <a:normAutofit fontScale="85000" lnSpcReduction="10000"/>
          </a:bodyPr>
          <a:lstStyle/>
          <a:p>
            <a:r>
              <a:rPr lang="en-US" dirty="0" smtClean="0">
                <a:solidFill>
                  <a:schemeClr val="accent4">
                    <a:lumMod val="50000"/>
                  </a:schemeClr>
                </a:solidFill>
              </a:rPr>
              <a:t>1 public </a:t>
            </a:r>
            <a:r>
              <a:rPr lang="en-US" dirty="0" err="1" smtClean="0">
                <a:solidFill>
                  <a:schemeClr val="accent4">
                    <a:lumMod val="50000"/>
                  </a:schemeClr>
                </a:solidFill>
              </a:rPr>
              <a:t>Blockchain</a:t>
            </a:r>
            <a:r>
              <a:rPr lang="en-US" dirty="0" smtClean="0">
                <a:solidFill>
                  <a:schemeClr val="accent4">
                    <a:lumMod val="50000"/>
                  </a:schemeClr>
                </a:solidFill>
              </a:rPr>
              <a:t> </a:t>
            </a:r>
          </a:p>
          <a:p>
            <a:r>
              <a:rPr lang="en-US" sz="1800" dirty="0" smtClean="0">
                <a:solidFill>
                  <a:schemeClr val="accent4">
                    <a:lumMod val="50000"/>
                  </a:schemeClr>
                </a:solidFill>
              </a:rPr>
              <a:t>These </a:t>
            </a:r>
            <a:r>
              <a:rPr lang="en-US" sz="1800" dirty="0" err="1" smtClean="0">
                <a:solidFill>
                  <a:schemeClr val="accent4">
                    <a:lumMod val="50000"/>
                  </a:schemeClr>
                </a:solidFill>
              </a:rPr>
              <a:t>blockchain</a:t>
            </a:r>
            <a:r>
              <a:rPr lang="en-US" sz="1800" dirty="0" smtClean="0">
                <a:solidFill>
                  <a:schemeClr val="accent4">
                    <a:lumMod val="50000"/>
                  </a:schemeClr>
                </a:solidFill>
              </a:rPr>
              <a:t> is completely open to following the idea of a </a:t>
            </a:r>
            <a:r>
              <a:rPr lang="en-US" sz="1800" dirty="0" err="1" smtClean="0">
                <a:solidFill>
                  <a:schemeClr val="accent4">
                    <a:lumMod val="50000"/>
                  </a:schemeClr>
                </a:solidFill>
              </a:rPr>
              <a:t>decentalization</a:t>
            </a:r>
            <a:r>
              <a:rPr lang="en-US" sz="1800" dirty="0" smtClean="0">
                <a:solidFill>
                  <a:schemeClr val="accent4">
                    <a:lumMod val="50000"/>
                  </a:schemeClr>
                </a:solidFill>
              </a:rPr>
              <a:t>. They don’t have any restriction, anyone having a computer and network can participate </a:t>
            </a:r>
          </a:p>
          <a:p>
            <a:endParaRPr lang="en-US" sz="1800" dirty="0">
              <a:solidFill>
                <a:schemeClr val="accent4">
                  <a:lumMod val="50000"/>
                </a:schemeClr>
              </a:solidFill>
            </a:endParaRPr>
          </a:p>
          <a:p>
            <a:r>
              <a:rPr lang="en-US" dirty="0" smtClean="0">
                <a:solidFill>
                  <a:schemeClr val="accent4">
                    <a:lumMod val="50000"/>
                  </a:schemeClr>
                </a:solidFill>
              </a:rPr>
              <a:t>2 Private </a:t>
            </a:r>
            <a:r>
              <a:rPr lang="en-US" dirty="0" err="1" smtClean="0">
                <a:solidFill>
                  <a:schemeClr val="accent4">
                    <a:lumMod val="50000"/>
                  </a:schemeClr>
                </a:solidFill>
              </a:rPr>
              <a:t>Blockchain</a:t>
            </a:r>
            <a:endParaRPr lang="en-US" dirty="0" smtClean="0">
              <a:solidFill>
                <a:schemeClr val="accent4">
                  <a:lumMod val="50000"/>
                </a:schemeClr>
              </a:solidFill>
            </a:endParaRPr>
          </a:p>
          <a:p>
            <a:r>
              <a:rPr lang="en-US" sz="1800" dirty="0" smtClean="0">
                <a:solidFill>
                  <a:schemeClr val="accent4">
                    <a:lumMod val="50000"/>
                  </a:schemeClr>
                </a:solidFill>
              </a:rPr>
              <a:t>These </a:t>
            </a:r>
            <a:r>
              <a:rPr lang="en-US" sz="1800" dirty="0" err="1" smtClean="0">
                <a:solidFill>
                  <a:schemeClr val="accent4">
                    <a:lumMod val="50000"/>
                  </a:schemeClr>
                </a:solidFill>
              </a:rPr>
              <a:t>blockchain</a:t>
            </a:r>
            <a:r>
              <a:rPr lang="en-US" sz="1800" dirty="0" smtClean="0">
                <a:solidFill>
                  <a:schemeClr val="accent4">
                    <a:lumMod val="50000"/>
                  </a:schemeClr>
                </a:solidFill>
              </a:rPr>
              <a:t> is not decentralized as a public </a:t>
            </a:r>
            <a:r>
              <a:rPr lang="en-US" sz="1800" dirty="0" err="1" smtClean="0">
                <a:solidFill>
                  <a:schemeClr val="accent4">
                    <a:lumMod val="50000"/>
                  </a:schemeClr>
                </a:solidFill>
              </a:rPr>
              <a:t>blockchain</a:t>
            </a:r>
            <a:r>
              <a:rPr lang="en-US" sz="1800" dirty="0" smtClean="0">
                <a:solidFill>
                  <a:schemeClr val="accent4">
                    <a:lumMod val="50000"/>
                  </a:schemeClr>
                </a:solidFill>
              </a:rPr>
              <a:t> only selected nodes can participate in the process, making it more secure than the others .</a:t>
            </a:r>
          </a:p>
          <a:p>
            <a:endParaRPr lang="en-US" sz="1800" dirty="0">
              <a:solidFill>
                <a:schemeClr val="accent4">
                  <a:lumMod val="50000"/>
                </a:schemeClr>
              </a:solidFill>
            </a:endParaRPr>
          </a:p>
          <a:p>
            <a:r>
              <a:rPr lang="en-US" dirty="0" smtClean="0">
                <a:solidFill>
                  <a:schemeClr val="accent4">
                    <a:lumMod val="50000"/>
                  </a:schemeClr>
                </a:solidFill>
              </a:rPr>
              <a:t>3 Consortium </a:t>
            </a:r>
            <a:r>
              <a:rPr lang="en-US" dirty="0" err="1" smtClean="0">
                <a:solidFill>
                  <a:schemeClr val="accent4">
                    <a:lumMod val="50000"/>
                  </a:schemeClr>
                </a:solidFill>
              </a:rPr>
              <a:t>Blockchain</a:t>
            </a:r>
            <a:endParaRPr lang="en-US" dirty="0" smtClean="0">
              <a:solidFill>
                <a:schemeClr val="accent4">
                  <a:lumMod val="50000"/>
                </a:schemeClr>
              </a:solidFill>
            </a:endParaRPr>
          </a:p>
          <a:p>
            <a:r>
              <a:rPr lang="en-US" sz="1800" dirty="0" smtClean="0">
                <a:solidFill>
                  <a:schemeClr val="accent4">
                    <a:lumMod val="50000"/>
                  </a:schemeClr>
                </a:solidFill>
              </a:rPr>
              <a:t>It is the creative </a:t>
            </a:r>
            <a:r>
              <a:rPr lang="en-US" sz="1800" dirty="0" err="1" smtClean="0">
                <a:solidFill>
                  <a:schemeClr val="accent4">
                    <a:lumMod val="50000"/>
                  </a:schemeClr>
                </a:solidFill>
              </a:rPr>
              <a:t>approch</a:t>
            </a:r>
            <a:r>
              <a:rPr lang="en-US" sz="1800" dirty="0" smtClean="0">
                <a:solidFill>
                  <a:schemeClr val="accent4">
                    <a:lumMod val="50000"/>
                  </a:schemeClr>
                </a:solidFill>
              </a:rPr>
              <a:t> of solving the problem of organization. This </a:t>
            </a:r>
            <a:r>
              <a:rPr lang="en-US" sz="1800" dirty="0" err="1" smtClean="0">
                <a:solidFill>
                  <a:schemeClr val="accent4">
                    <a:lumMod val="50000"/>
                  </a:schemeClr>
                </a:solidFill>
              </a:rPr>
              <a:t>blockchain</a:t>
            </a:r>
            <a:r>
              <a:rPr lang="en-US" sz="1800" dirty="0" smtClean="0">
                <a:solidFill>
                  <a:schemeClr val="accent4">
                    <a:lumMod val="50000"/>
                  </a:schemeClr>
                </a:solidFill>
              </a:rPr>
              <a:t> validates the transition and also </a:t>
            </a:r>
            <a:r>
              <a:rPr lang="en-US" sz="1800" dirty="0" err="1" smtClean="0">
                <a:solidFill>
                  <a:schemeClr val="accent4">
                    <a:lumMod val="50000"/>
                  </a:schemeClr>
                </a:solidFill>
              </a:rPr>
              <a:t>initates</a:t>
            </a:r>
            <a:r>
              <a:rPr lang="en-US" sz="1800" dirty="0" smtClean="0">
                <a:solidFill>
                  <a:schemeClr val="accent4">
                    <a:lumMod val="50000"/>
                  </a:schemeClr>
                </a:solidFill>
              </a:rPr>
              <a:t> and receives transition. It is also known as a federated </a:t>
            </a:r>
            <a:r>
              <a:rPr lang="en-US" sz="1800" dirty="0" err="1" smtClean="0">
                <a:solidFill>
                  <a:schemeClr val="accent4">
                    <a:lumMod val="50000"/>
                  </a:schemeClr>
                </a:solidFill>
              </a:rPr>
              <a:t>Blockchain</a:t>
            </a:r>
            <a:r>
              <a:rPr lang="en-US" sz="1800" dirty="0" smtClean="0">
                <a:solidFill>
                  <a:schemeClr val="accent4">
                    <a:lumMod val="50000"/>
                  </a:schemeClr>
                </a:solidFill>
              </a:rPr>
              <a:t>.</a:t>
            </a:r>
          </a:p>
          <a:p>
            <a:endParaRPr lang="en-US" sz="1800" dirty="0">
              <a:solidFill>
                <a:schemeClr val="accent4">
                  <a:lumMod val="50000"/>
                </a:schemeClr>
              </a:solidFill>
            </a:endParaRPr>
          </a:p>
          <a:p>
            <a:r>
              <a:rPr lang="en-US" sz="3500" dirty="0" smtClean="0">
                <a:solidFill>
                  <a:schemeClr val="accent4">
                    <a:lumMod val="50000"/>
                  </a:schemeClr>
                </a:solidFill>
              </a:rPr>
              <a:t>4 Hybrid </a:t>
            </a:r>
            <a:r>
              <a:rPr lang="en-US" sz="3500" dirty="0" err="1" smtClean="0">
                <a:solidFill>
                  <a:schemeClr val="accent4">
                    <a:lumMod val="50000"/>
                  </a:schemeClr>
                </a:solidFill>
              </a:rPr>
              <a:t>Blockchain</a:t>
            </a:r>
            <a:r>
              <a:rPr lang="en-US" sz="3500" dirty="0" smtClean="0">
                <a:solidFill>
                  <a:schemeClr val="accent4">
                    <a:lumMod val="50000"/>
                  </a:schemeClr>
                </a:solidFill>
              </a:rPr>
              <a:t> </a:t>
            </a:r>
          </a:p>
          <a:p>
            <a:r>
              <a:rPr lang="en-US" sz="1900" dirty="0" smtClean="0">
                <a:solidFill>
                  <a:schemeClr val="accent4">
                    <a:lumMod val="50000"/>
                  </a:schemeClr>
                </a:solidFill>
              </a:rPr>
              <a:t>It is the mixed content of a public and a private </a:t>
            </a:r>
            <a:r>
              <a:rPr lang="en-US" sz="1900" dirty="0" err="1" smtClean="0">
                <a:solidFill>
                  <a:schemeClr val="accent4">
                    <a:lumMod val="50000"/>
                  </a:schemeClr>
                </a:solidFill>
              </a:rPr>
              <a:t>blockchain</a:t>
            </a:r>
            <a:r>
              <a:rPr lang="en-US" sz="1900" dirty="0" smtClean="0">
                <a:solidFill>
                  <a:schemeClr val="accent4">
                    <a:lumMod val="50000"/>
                  </a:schemeClr>
                </a:solidFill>
              </a:rPr>
              <a:t> , where some parts are controlled by a some </a:t>
            </a:r>
            <a:r>
              <a:rPr lang="en-US" sz="1900" dirty="0" err="1" smtClean="0">
                <a:solidFill>
                  <a:schemeClr val="accent4">
                    <a:lumMod val="50000"/>
                  </a:schemeClr>
                </a:solidFill>
              </a:rPr>
              <a:t>organizaton</a:t>
            </a:r>
            <a:r>
              <a:rPr lang="en-US" sz="1900" dirty="0" smtClean="0">
                <a:solidFill>
                  <a:schemeClr val="accent4">
                    <a:lumMod val="50000"/>
                  </a:schemeClr>
                </a:solidFill>
              </a:rPr>
              <a:t> and others makes are visible as a </a:t>
            </a:r>
            <a:r>
              <a:rPr lang="en-US" sz="1900" dirty="0" err="1" smtClean="0">
                <a:solidFill>
                  <a:schemeClr val="accent4">
                    <a:lumMod val="50000"/>
                  </a:schemeClr>
                </a:solidFill>
              </a:rPr>
              <a:t>pulic</a:t>
            </a:r>
            <a:r>
              <a:rPr lang="en-US" sz="1900" dirty="0" smtClean="0">
                <a:solidFill>
                  <a:schemeClr val="accent4">
                    <a:lumMod val="50000"/>
                  </a:schemeClr>
                </a:solidFill>
              </a:rPr>
              <a:t> </a:t>
            </a:r>
            <a:r>
              <a:rPr lang="en-US" sz="1900" dirty="0" err="1" smtClean="0">
                <a:solidFill>
                  <a:schemeClr val="accent4">
                    <a:lumMod val="50000"/>
                  </a:schemeClr>
                </a:solidFill>
              </a:rPr>
              <a:t>blockchain</a:t>
            </a:r>
            <a:r>
              <a:rPr lang="en-US" sz="1900" dirty="0" smtClean="0">
                <a:solidFill>
                  <a:schemeClr val="accent4">
                    <a:lumMod val="50000"/>
                  </a:schemeClr>
                </a:solidFill>
              </a:rPr>
              <a:t> .</a:t>
            </a:r>
          </a:p>
          <a:p>
            <a:endParaRPr lang="en-US" sz="1800" dirty="0"/>
          </a:p>
          <a:p>
            <a:endParaRPr lang="en-US" sz="1800" dirty="0" smtClean="0"/>
          </a:p>
          <a:p>
            <a:endParaRPr lang="en-US" dirty="0"/>
          </a:p>
        </p:txBody>
      </p:sp>
    </p:spTree>
    <p:extLst>
      <p:ext uri="{BB962C8B-B14F-4D97-AF65-F5344CB8AC3E}">
        <p14:creationId xmlns:p14="http://schemas.microsoft.com/office/powerpoint/2010/main" val="3723280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9144000" cy="6934199"/>
          </a:xfrm>
          <a:prstGeom prst="rect">
            <a:avLst/>
          </a:prstGeom>
          <a:ln>
            <a:solidFill>
              <a:schemeClr val="tx1"/>
            </a:solidFill>
          </a:ln>
        </p:spPr>
      </p:pic>
      <p:sp>
        <p:nvSpPr>
          <p:cNvPr id="5" name="Rectangle 4"/>
          <p:cNvSpPr/>
          <p:nvPr/>
        </p:nvSpPr>
        <p:spPr>
          <a:xfrm>
            <a:off x="152400" y="6172200"/>
            <a:ext cx="1524000" cy="609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9289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228</TotalTime>
  <Words>1263</Words>
  <Application>Microsoft Office PowerPoint</Application>
  <PresentationFormat>On-screen Show (4:3)</PresentationFormat>
  <Paragraphs>76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BLOCKCHAIN TECHNOLOGY</vt:lpstr>
      <vt:lpstr>INTRODUCTION </vt:lpstr>
      <vt:lpstr>PowerPoint Presentation</vt:lpstr>
      <vt:lpstr>What is Blockchain Technology?</vt:lpstr>
      <vt:lpstr>PowerPoint Presentation</vt:lpstr>
      <vt:lpstr>Fundamental of a Blockchain Technology</vt:lpstr>
      <vt:lpstr>PowerPoint Presentation</vt:lpstr>
      <vt:lpstr>Four Types of Blockchain Technology</vt:lpstr>
      <vt:lpstr>PowerPoint Presentation</vt:lpstr>
      <vt:lpstr>Why is Blockchain Important ?</vt:lpstr>
      <vt:lpstr>How Does Blockchain Work ?</vt:lpstr>
      <vt:lpstr>Decentralization in a Blockchain</vt:lpstr>
      <vt:lpstr>PowerPoint Presentation</vt:lpstr>
      <vt:lpstr>PowerPoint Presentation</vt:lpstr>
      <vt:lpstr>Bitcoin vs Blockchain </vt:lpstr>
      <vt:lpstr>PowerPoint Presentation</vt:lpstr>
      <vt:lpstr>Advatages of Blockchain </vt:lpstr>
      <vt:lpstr>Disadvantages of Blockchain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dc:title>
  <dc:creator>Dell</dc:creator>
  <cp:lastModifiedBy>Dell</cp:lastModifiedBy>
  <cp:revision>23</cp:revision>
  <dcterms:created xsi:type="dcterms:W3CDTF">2024-09-14T18:26:20Z</dcterms:created>
  <dcterms:modified xsi:type="dcterms:W3CDTF">2024-09-14T22:14:41Z</dcterms:modified>
</cp:coreProperties>
</file>