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3" r:id="rId5"/>
    <p:sldId id="260" r:id="rId6"/>
    <p:sldId id="262" r:id="rId7"/>
    <p:sldId id="264" r:id="rId8"/>
    <p:sldId id="265" r:id="rId9"/>
    <p:sldId id="266" r:id="rId10"/>
    <p:sldId id="268" r:id="rId11"/>
    <p:sldId id="267" r:id="rId12"/>
    <p:sldId id="269" r:id="rId13"/>
    <p:sldId id="270" r:id="rId14"/>
    <p:sldId id="27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DA7687-133F-481E-BF2F-A36BDA79B7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ED564DE-CB04-4684-816B-995E026C81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9FA7829-AB5C-49D6-9772-D6448671BA43}"/>
              </a:ext>
            </a:extLst>
          </p:cNvPr>
          <p:cNvSpPr>
            <a:spLocks noGrp="1"/>
          </p:cNvSpPr>
          <p:nvPr>
            <p:ph type="dt" sz="half" idx="10"/>
          </p:nvPr>
        </p:nvSpPr>
        <p:spPr/>
        <p:txBody>
          <a:bodyPr/>
          <a:lstStyle/>
          <a:p>
            <a:fld id="{A5A70D68-C00D-4ACA-92EC-D8D389BF4C1A}" type="datetimeFigureOut">
              <a:rPr kumimoji="1" lang="ja-JP" altLang="en-US" smtClean="0"/>
              <a:t>2020/12/30</a:t>
            </a:fld>
            <a:endParaRPr kumimoji="1" lang="ja-JP" altLang="en-US"/>
          </a:p>
        </p:txBody>
      </p:sp>
      <p:sp>
        <p:nvSpPr>
          <p:cNvPr id="5" name="フッター プレースホルダー 4">
            <a:extLst>
              <a:ext uri="{FF2B5EF4-FFF2-40B4-BE49-F238E27FC236}">
                <a16:creationId xmlns:a16="http://schemas.microsoft.com/office/drawing/2014/main" id="{7DF4FA9E-840A-4F1A-A19E-C2349651B6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E6CC38-4FAC-406B-AF6B-ABF323B8BB58}"/>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342913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7FEA5-7B3D-4DC9-8B7E-7E07EC8D3B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A3E623-A07B-4DE5-8D7C-282ACFA766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F06F40-D902-4A7C-AAFF-DDC6A520A5A0}"/>
              </a:ext>
            </a:extLst>
          </p:cNvPr>
          <p:cNvSpPr>
            <a:spLocks noGrp="1"/>
          </p:cNvSpPr>
          <p:nvPr>
            <p:ph type="dt" sz="half" idx="10"/>
          </p:nvPr>
        </p:nvSpPr>
        <p:spPr/>
        <p:txBody>
          <a:bodyPr/>
          <a:lstStyle/>
          <a:p>
            <a:fld id="{A5A70D68-C00D-4ACA-92EC-D8D389BF4C1A}" type="datetimeFigureOut">
              <a:rPr kumimoji="1" lang="ja-JP" altLang="en-US" smtClean="0"/>
              <a:t>2020/12/30</a:t>
            </a:fld>
            <a:endParaRPr kumimoji="1" lang="ja-JP" altLang="en-US"/>
          </a:p>
        </p:txBody>
      </p:sp>
      <p:sp>
        <p:nvSpPr>
          <p:cNvPr id="5" name="フッター プレースホルダー 4">
            <a:extLst>
              <a:ext uri="{FF2B5EF4-FFF2-40B4-BE49-F238E27FC236}">
                <a16:creationId xmlns:a16="http://schemas.microsoft.com/office/drawing/2014/main" id="{B1729075-4631-46D9-A67C-5D2D5B69B9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B12AE7-28C5-4757-A926-47261504938D}"/>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356281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937382-E8FC-4526-8EA5-94812449396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3F0F09A-5021-45ED-9B44-4FFC896C723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A98628-29A4-4B06-94BF-E245A60BD1DD}"/>
              </a:ext>
            </a:extLst>
          </p:cNvPr>
          <p:cNvSpPr>
            <a:spLocks noGrp="1"/>
          </p:cNvSpPr>
          <p:nvPr>
            <p:ph type="dt" sz="half" idx="10"/>
          </p:nvPr>
        </p:nvSpPr>
        <p:spPr/>
        <p:txBody>
          <a:bodyPr/>
          <a:lstStyle/>
          <a:p>
            <a:fld id="{A5A70D68-C00D-4ACA-92EC-D8D389BF4C1A}" type="datetimeFigureOut">
              <a:rPr kumimoji="1" lang="ja-JP" altLang="en-US" smtClean="0"/>
              <a:t>2020/12/30</a:t>
            </a:fld>
            <a:endParaRPr kumimoji="1" lang="ja-JP" altLang="en-US"/>
          </a:p>
        </p:txBody>
      </p:sp>
      <p:sp>
        <p:nvSpPr>
          <p:cNvPr id="5" name="フッター プレースホルダー 4">
            <a:extLst>
              <a:ext uri="{FF2B5EF4-FFF2-40B4-BE49-F238E27FC236}">
                <a16:creationId xmlns:a16="http://schemas.microsoft.com/office/drawing/2014/main" id="{02330236-DBA7-4677-BF20-819460417F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017CD9-5799-48B9-80EB-989B2FD1CE40}"/>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267645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4B78C-25EC-4A29-8D48-EA05C62EC5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86F204-464F-4BFE-AC40-0F337B5967B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194FC7-C63B-458B-A01A-6785BB107600}"/>
              </a:ext>
            </a:extLst>
          </p:cNvPr>
          <p:cNvSpPr>
            <a:spLocks noGrp="1"/>
          </p:cNvSpPr>
          <p:nvPr>
            <p:ph type="dt" sz="half" idx="10"/>
          </p:nvPr>
        </p:nvSpPr>
        <p:spPr/>
        <p:txBody>
          <a:bodyPr/>
          <a:lstStyle/>
          <a:p>
            <a:fld id="{A5A70D68-C00D-4ACA-92EC-D8D389BF4C1A}" type="datetimeFigureOut">
              <a:rPr kumimoji="1" lang="ja-JP" altLang="en-US" smtClean="0"/>
              <a:t>2020/12/30</a:t>
            </a:fld>
            <a:endParaRPr kumimoji="1" lang="ja-JP" altLang="en-US"/>
          </a:p>
        </p:txBody>
      </p:sp>
      <p:sp>
        <p:nvSpPr>
          <p:cNvPr id="5" name="フッター プレースホルダー 4">
            <a:extLst>
              <a:ext uri="{FF2B5EF4-FFF2-40B4-BE49-F238E27FC236}">
                <a16:creationId xmlns:a16="http://schemas.microsoft.com/office/drawing/2014/main" id="{FBC78F7D-F4E2-4308-ADB4-544F4E0E79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1C7D0F-3521-415A-94DE-647BBF293D9A}"/>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236231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51881-7883-4172-98EA-2A5ADCD22C9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683A3B-683C-4673-B162-2B188D01C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7763363-3D4E-4375-B9E1-7DB1D5229CA7}"/>
              </a:ext>
            </a:extLst>
          </p:cNvPr>
          <p:cNvSpPr>
            <a:spLocks noGrp="1"/>
          </p:cNvSpPr>
          <p:nvPr>
            <p:ph type="dt" sz="half" idx="10"/>
          </p:nvPr>
        </p:nvSpPr>
        <p:spPr/>
        <p:txBody>
          <a:bodyPr/>
          <a:lstStyle/>
          <a:p>
            <a:fld id="{A5A70D68-C00D-4ACA-92EC-D8D389BF4C1A}" type="datetimeFigureOut">
              <a:rPr kumimoji="1" lang="ja-JP" altLang="en-US" smtClean="0"/>
              <a:t>2020/12/30</a:t>
            </a:fld>
            <a:endParaRPr kumimoji="1" lang="ja-JP" altLang="en-US"/>
          </a:p>
        </p:txBody>
      </p:sp>
      <p:sp>
        <p:nvSpPr>
          <p:cNvPr id="5" name="フッター プレースホルダー 4">
            <a:extLst>
              <a:ext uri="{FF2B5EF4-FFF2-40B4-BE49-F238E27FC236}">
                <a16:creationId xmlns:a16="http://schemas.microsoft.com/office/drawing/2014/main" id="{AE8A89BA-2162-4D2B-8E96-AFA4D9DD0A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337E9A-3EF2-4CF7-9886-E9F994D05136}"/>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394196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ADB6D-1836-4417-B31B-610982A8BD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2ACCF1-0EE2-4B92-BE15-54C0BAD45F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EE77ECF-DFD1-4040-BA5C-82506AF0CCD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5867CE6-6621-4473-8A72-B7BA32806B61}"/>
              </a:ext>
            </a:extLst>
          </p:cNvPr>
          <p:cNvSpPr>
            <a:spLocks noGrp="1"/>
          </p:cNvSpPr>
          <p:nvPr>
            <p:ph type="dt" sz="half" idx="10"/>
          </p:nvPr>
        </p:nvSpPr>
        <p:spPr/>
        <p:txBody>
          <a:bodyPr/>
          <a:lstStyle/>
          <a:p>
            <a:fld id="{A5A70D68-C00D-4ACA-92EC-D8D389BF4C1A}" type="datetimeFigureOut">
              <a:rPr kumimoji="1" lang="ja-JP" altLang="en-US" smtClean="0"/>
              <a:t>2020/12/30</a:t>
            </a:fld>
            <a:endParaRPr kumimoji="1" lang="ja-JP" altLang="en-US"/>
          </a:p>
        </p:txBody>
      </p:sp>
      <p:sp>
        <p:nvSpPr>
          <p:cNvPr id="6" name="フッター プレースホルダー 5">
            <a:extLst>
              <a:ext uri="{FF2B5EF4-FFF2-40B4-BE49-F238E27FC236}">
                <a16:creationId xmlns:a16="http://schemas.microsoft.com/office/drawing/2014/main" id="{31240F97-EDC1-4D64-96D0-FF6033079B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742460-E440-4321-BD61-6E8B73E600BE}"/>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43283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9F8EC5-697C-4CD3-A821-9C16382AA96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82D120F-66C7-43B8-86C4-313470AC0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70D7BBF-AAEC-4632-889B-347C2E27730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EDA1B20-2808-4192-925F-2501DAF57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ED0E731-99D8-488A-BA25-55D2E78F8D1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757F426-5B8F-4311-A3C6-0C54870DFD80}"/>
              </a:ext>
            </a:extLst>
          </p:cNvPr>
          <p:cNvSpPr>
            <a:spLocks noGrp="1"/>
          </p:cNvSpPr>
          <p:nvPr>
            <p:ph type="dt" sz="half" idx="10"/>
          </p:nvPr>
        </p:nvSpPr>
        <p:spPr/>
        <p:txBody>
          <a:bodyPr/>
          <a:lstStyle/>
          <a:p>
            <a:fld id="{A5A70D68-C00D-4ACA-92EC-D8D389BF4C1A}" type="datetimeFigureOut">
              <a:rPr kumimoji="1" lang="ja-JP" altLang="en-US" smtClean="0"/>
              <a:t>2020/12/30</a:t>
            </a:fld>
            <a:endParaRPr kumimoji="1" lang="ja-JP" altLang="en-US"/>
          </a:p>
        </p:txBody>
      </p:sp>
      <p:sp>
        <p:nvSpPr>
          <p:cNvPr id="8" name="フッター プレースホルダー 7">
            <a:extLst>
              <a:ext uri="{FF2B5EF4-FFF2-40B4-BE49-F238E27FC236}">
                <a16:creationId xmlns:a16="http://schemas.microsoft.com/office/drawing/2014/main" id="{6D89A44A-546F-4036-9461-5A8BFF155E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6E57BEB-615C-4D5A-BA58-80A1FE44912B}"/>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40595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3E14D-088A-4B5C-8A4E-1D70E13AFE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29F17F9-D85D-4477-9964-E9888675C37A}"/>
              </a:ext>
            </a:extLst>
          </p:cNvPr>
          <p:cNvSpPr>
            <a:spLocks noGrp="1"/>
          </p:cNvSpPr>
          <p:nvPr>
            <p:ph type="dt" sz="half" idx="10"/>
          </p:nvPr>
        </p:nvSpPr>
        <p:spPr/>
        <p:txBody>
          <a:bodyPr/>
          <a:lstStyle/>
          <a:p>
            <a:fld id="{A5A70D68-C00D-4ACA-92EC-D8D389BF4C1A}" type="datetimeFigureOut">
              <a:rPr kumimoji="1" lang="ja-JP" altLang="en-US" smtClean="0"/>
              <a:t>2020/12/30</a:t>
            </a:fld>
            <a:endParaRPr kumimoji="1" lang="ja-JP" altLang="en-US"/>
          </a:p>
        </p:txBody>
      </p:sp>
      <p:sp>
        <p:nvSpPr>
          <p:cNvPr id="4" name="フッター プレースホルダー 3">
            <a:extLst>
              <a:ext uri="{FF2B5EF4-FFF2-40B4-BE49-F238E27FC236}">
                <a16:creationId xmlns:a16="http://schemas.microsoft.com/office/drawing/2014/main" id="{A5DE1F99-D298-46D3-909A-2A39B02B455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95D0BDF-7A9F-4A7D-8CD4-767501DAD7C2}"/>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318614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3AE5C27-A88F-4D7B-AD45-E98E2629623C}"/>
              </a:ext>
            </a:extLst>
          </p:cNvPr>
          <p:cNvSpPr>
            <a:spLocks noGrp="1"/>
          </p:cNvSpPr>
          <p:nvPr>
            <p:ph type="dt" sz="half" idx="10"/>
          </p:nvPr>
        </p:nvSpPr>
        <p:spPr/>
        <p:txBody>
          <a:bodyPr/>
          <a:lstStyle/>
          <a:p>
            <a:fld id="{A5A70D68-C00D-4ACA-92EC-D8D389BF4C1A}" type="datetimeFigureOut">
              <a:rPr kumimoji="1" lang="ja-JP" altLang="en-US" smtClean="0"/>
              <a:t>2020/12/30</a:t>
            </a:fld>
            <a:endParaRPr kumimoji="1" lang="ja-JP" altLang="en-US"/>
          </a:p>
        </p:txBody>
      </p:sp>
      <p:sp>
        <p:nvSpPr>
          <p:cNvPr id="3" name="フッター プレースホルダー 2">
            <a:extLst>
              <a:ext uri="{FF2B5EF4-FFF2-40B4-BE49-F238E27FC236}">
                <a16:creationId xmlns:a16="http://schemas.microsoft.com/office/drawing/2014/main" id="{CB9667EB-16C9-40A3-955B-826A3789824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D61F10-15BC-4875-9810-C5B2C15A4204}"/>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117309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F8222D-71F0-482E-AB92-A78064F081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CC1EA2-2FA3-4E92-9411-8F06CCBC9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E9F4121-CD59-4050-BCE1-92362E35C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05FC2B-E461-436E-B4E8-D416BD3CC976}"/>
              </a:ext>
            </a:extLst>
          </p:cNvPr>
          <p:cNvSpPr>
            <a:spLocks noGrp="1"/>
          </p:cNvSpPr>
          <p:nvPr>
            <p:ph type="dt" sz="half" idx="10"/>
          </p:nvPr>
        </p:nvSpPr>
        <p:spPr/>
        <p:txBody>
          <a:bodyPr/>
          <a:lstStyle/>
          <a:p>
            <a:fld id="{A5A70D68-C00D-4ACA-92EC-D8D389BF4C1A}" type="datetimeFigureOut">
              <a:rPr kumimoji="1" lang="ja-JP" altLang="en-US" smtClean="0"/>
              <a:t>2020/12/30</a:t>
            </a:fld>
            <a:endParaRPr kumimoji="1" lang="ja-JP" altLang="en-US"/>
          </a:p>
        </p:txBody>
      </p:sp>
      <p:sp>
        <p:nvSpPr>
          <p:cNvPr id="6" name="フッター プレースホルダー 5">
            <a:extLst>
              <a:ext uri="{FF2B5EF4-FFF2-40B4-BE49-F238E27FC236}">
                <a16:creationId xmlns:a16="http://schemas.microsoft.com/office/drawing/2014/main" id="{5494434D-E3CD-41F3-AD92-708BCA19B20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FD558C-CE1C-4CB4-9A0D-D23E0039EF66}"/>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119160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E00A4-D3F5-43B5-A75B-730A9B88912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AB2513-A695-48ED-A80E-0407A32A5A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34220D-84E2-41FC-A435-3E2DCBD27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D3F023-9204-4B6B-A66C-3524BB933D25}"/>
              </a:ext>
            </a:extLst>
          </p:cNvPr>
          <p:cNvSpPr>
            <a:spLocks noGrp="1"/>
          </p:cNvSpPr>
          <p:nvPr>
            <p:ph type="dt" sz="half" idx="10"/>
          </p:nvPr>
        </p:nvSpPr>
        <p:spPr/>
        <p:txBody>
          <a:bodyPr/>
          <a:lstStyle/>
          <a:p>
            <a:fld id="{A5A70D68-C00D-4ACA-92EC-D8D389BF4C1A}" type="datetimeFigureOut">
              <a:rPr kumimoji="1" lang="ja-JP" altLang="en-US" smtClean="0"/>
              <a:t>2020/12/30</a:t>
            </a:fld>
            <a:endParaRPr kumimoji="1" lang="ja-JP" altLang="en-US"/>
          </a:p>
        </p:txBody>
      </p:sp>
      <p:sp>
        <p:nvSpPr>
          <p:cNvPr id="6" name="フッター プレースホルダー 5">
            <a:extLst>
              <a:ext uri="{FF2B5EF4-FFF2-40B4-BE49-F238E27FC236}">
                <a16:creationId xmlns:a16="http://schemas.microsoft.com/office/drawing/2014/main" id="{DF89AD69-EB44-44A5-8300-846C497AA1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6719C9-A894-4C5D-AA7D-0EF1B7A5E966}"/>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34341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342E425-764A-4942-8802-3A910653B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8A01508-3202-4465-B415-379FE7079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C16F4-EBEF-4537-AB7C-F22003D9A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70D68-C00D-4ACA-92EC-D8D389BF4C1A}" type="datetimeFigureOut">
              <a:rPr kumimoji="1" lang="ja-JP" altLang="en-US" smtClean="0"/>
              <a:t>2020/12/30</a:t>
            </a:fld>
            <a:endParaRPr kumimoji="1" lang="ja-JP" altLang="en-US"/>
          </a:p>
        </p:txBody>
      </p:sp>
      <p:sp>
        <p:nvSpPr>
          <p:cNvPr id="5" name="フッター プレースホルダー 4">
            <a:extLst>
              <a:ext uri="{FF2B5EF4-FFF2-40B4-BE49-F238E27FC236}">
                <a16:creationId xmlns:a16="http://schemas.microsoft.com/office/drawing/2014/main" id="{71FEEFC8-9848-41BD-874E-849B3F2BFF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EA8D1BC-0872-4912-B4AD-254B39068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205541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655E9261-B953-475B-AFFF-4B485609D9E6}"/>
              </a:ext>
            </a:extLst>
          </p:cNvPr>
          <p:cNvSpPr>
            <a:spLocks noGrp="1"/>
          </p:cNvSpPr>
          <p:nvPr>
            <p:ph type="title"/>
          </p:nvPr>
        </p:nvSpPr>
        <p:spPr>
          <a:xfrm>
            <a:off x="5460976" y="1337177"/>
            <a:ext cx="6577123" cy="1454051"/>
          </a:xfrm>
        </p:spPr>
        <p:txBody>
          <a:bodyPr>
            <a:noAutofit/>
          </a:bodyPr>
          <a:lstStyle/>
          <a:p>
            <a:r>
              <a:rPr kumimoji="1" lang="en-US" altLang="ja-JP" sz="5400" b="1" dirty="0" err="1">
                <a:solidFill>
                  <a:srgbClr val="000000"/>
                </a:solidFill>
              </a:rPr>
              <a:t>RaspberryPi</a:t>
            </a:r>
            <a:r>
              <a:rPr kumimoji="1" lang="ja-JP" altLang="en-US" sz="5400" b="1" dirty="0">
                <a:solidFill>
                  <a:srgbClr val="000000"/>
                </a:solidFill>
              </a:rPr>
              <a:t>を用いた</a:t>
            </a:r>
            <a:br>
              <a:rPr kumimoji="1" lang="en-US" altLang="ja-JP" sz="5400" b="1" dirty="0">
                <a:solidFill>
                  <a:srgbClr val="000000"/>
                </a:solidFill>
              </a:rPr>
            </a:br>
            <a:r>
              <a:rPr kumimoji="1" lang="ja-JP" altLang="en-US" sz="5400" b="1" dirty="0">
                <a:solidFill>
                  <a:srgbClr val="000000"/>
                </a:solidFill>
              </a:rPr>
              <a:t>臭気モニター</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A1D11B34-9D4D-4BFE-A25B-38FF622397D5}"/>
              </a:ext>
            </a:extLst>
          </p:cNvPr>
          <p:cNvSpPr>
            <a:spLocks noGrp="1"/>
          </p:cNvSpPr>
          <p:nvPr>
            <p:ph idx="1"/>
          </p:nvPr>
        </p:nvSpPr>
        <p:spPr>
          <a:xfrm>
            <a:off x="6090574" y="2421682"/>
            <a:ext cx="4977578" cy="3639289"/>
          </a:xfrm>
        </p:spPr>
        <p:txBody>
          <a:bodyPr anchor="ctr">
            <a:normAutofit/>
          </a:bodyPr>
          <a:lstStyle/>
          <a:p>
            <a:pPr marL="0" indent="0">
              <a:buNone/>
            </a:pPr>
            <a:r>
              <a:rPr lang="en-US" altLang="ja-JP" b="1" dirty="0">
                <a:solidFill>
                  <a:srgbClr val="000000"/>
                </a:solidFill>
              </a:rPr>
              <a:t>J</a:t>
            </a:r>
            <a:r>
              <a:rPr kumimoji="1" lang="en-US" altLang="ja-JP" b="1" dirty="0">
                <a:solidFill>
                  <a:srgbClr val="000000"/>
                </a:solidFill>
              </a:rPr>
              <a:t>2 </a:t>
            </a:r>
            <a:r>
              <a:rPr kumimoji="1" lang="ja-JP" altLang="en-US" b="1" dirty="0">
                <a:solidFill>
                  <a:srgbClr val="000000"/>
                </a:solidFill>
              </a:rPr>
              <a:t>クリエイティブコース</a:t>
            </a:r>
            <a:endParaRPr kumimoji="1" lang="en-US" altLang="ja-JP" b="1" dirty="0">
              <a:solidFill>
                <a:srgbClr val="000000"/>
              </a:solidFill>
            </a:endParaRPr>
          </a:p>
          <a:p>
            <a:pPr marL="0" indent="0">
              <a:buNone/>
            </a:pPr>
            <a:r>
              <a:rPr kumimoji="1" lang="ja-JP" altLang="en-US" b="1" dirty="0">
                <a:solidFill>
                  <a:srgbClr val="000000"/>
                </a:solidFill>
              </a:rPr>
              <a:t>木本 雄紀</a:t>
            </a:r>
          </a:p>
        </p:txBody>
      </p:sp>
      <p:pic>
        <p:nvPicPr>
          <p:cNvPr id="1026" name="Picture 2" descr="くさい臭いのイラスト | かわいいフリー素材集 いらすとや">
            <a:extLst>
              <a:ext uri="{FF2B5EF4-FFF2-40B4-BE49-F238E27FC236}">
                <a16:creationId xmlns:a16="http://schemas.microsoft.com/office/drawing/2014/main" id="{38A0776E-51FD-411F-B8F5-297D26957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01" y="1337177"/>
            <a:ext cx="3798039" cy="379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686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3" name="Group 20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4" name="Rectangle 20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7" name="Rectangle 20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500743" y="224014"/>
            <a:ext cx="11768051" cy="1128417"/>
          </a:xfrm>
        </p:spPr>
        <p:txBody>
          <a:bodyPr vert="horz" lIns="91440" tIns="45720" rIns="91440" bIns="45720" rtlCol="0" anchor="ctr">
            <a:noAutofit/>
          </a:bodyPr>
          <a:lstStyle/>
          <a:p>
            <a:r>
              <a:rPr kumimoji="1" lang="ja-JP" altLang="en-US" b="1" dirty="0"/>
              <a:t>臭気モニターの動作の仕組み</a:t>
            </a:r>
            <a:br>
              <a:rPr kumimoji="1" lang="en-US" altLang="ja-JP" b="1" dirty="0"/>
            </a:br>
            <a:r>
              <a:rPr kumimoji="1" lang="en-US" altLang="ja-JP" b="1" dirty="0"/>
              <a:t>(</a:t>
            </a:r>
            <a:r>
              <a:rPr lang="ja-JP" altLang="en-US" b="1" dirty="0"/>
              <a:t>臭いの強さに１分おきに音声で反応する機能</a:t>
            </a:r>
            <a:r>
              <a:rPr kumimoji="1" lang="en-US" altLang="ja-JP" b="1" dirty="0"/>
              <a:t>)</a:t>
            </a:r>
          </a:p>
        </p:txBody>
      </p:sp>
      <p:sp>
        <p:nvSpPr>
          <p:cNvPr id="3" name="コンテンツ プレースホルダー 2">
            <a:extLst>
              <a:ext uri="{FF2B5EF4-FFF2-40B4-BE49-F238E27FC236}">
                <a16:creationId xmlns:a16="http://schemas.microsoft.com/office/drawing/2014/main" id="{D144303D-9749-4401-B7E3-23969F2926BB}"/>
              </a:ext>
            </a:extLst>
          </p:cNvPr>
          <p:cNvSpPr>
            <a:spLocks noGrp="1"/>
          </p:cNvSpPr>
          <p:nvPr>
            <p:ph idx="1"/>
          </p:nvPr>
        </p:nvSpPr>
        <p:spPr/>
        <p:txBody>
          <a:bodyPr/>
          <a:lstStyle/>
          <a:p>
            <a:pPr>
              <a:buClr>
                <a:schemeClr val="accent2"/>
              </a:buClr>
              <a:buFont typeface="Wingdings" panose="05000000000000000000" pitchFamily="2" charset="2"/>
              <a:buChar char="l"/>
            </a:pPr>
            <a:r>
              <a:rPr lang="en-US" altLang="ja-JP" sz="2400" b="1" dirty="0"/>
              <a:t>Python</a:t>
            </a:r>
            <a:r>
              <a:rPr lang="ja-JP" altLang="en-US" sz="2400" b="1" dirty="0"/>
              <a:t>スクリプト</a:t>
            </a:r>
            <a:r>
              <a:rPr kumimoji="1" lang="ja-JP" altLang="en-US" sz="2400" b="1" dirty="0"/>
              <a:t>で動作</a:t>
            </a:r>
            <a:endParaRPr kumimoji="1" lang="en-US" altLang="ja-JP" sz="2400" b="1" dirty="0"/>
          </a:p>
          <a:p>
            <a:pPr>
              <a:buClr>
                <a:schemeClr val="accent2"/>
              </a:buClr>
              <a:buFont typeface="Wingdings" panose="05000000000000000000" pitchFamily="2" charset="2"/>
              <a:buChar char="l"/>
            </a:pPr>
            <a:r>
              <a:rPr lang="en-US" altLang="ja-JP" sz="2400" b="1" dirty="0"/>
              <a:t>GPIO17</a:t>
            </a:r>
            <a:r>
              <a:rPr lang="ja-JP" altLang="en-US" sz="2400" b="1" dirty="0"/>
              <a:t>と</a:t>
            </a:r>
            <a:r>
              <a:rPr lang="en-US" altLang="ja-JP" sz="2400" b="1" dirty="0"/>
              <a:t>22</a:t>
            </a:r>
            <a:r>
              <a:rPr lang="ja-JP" altLang="en-US" sz="2400" b="1" dirty="0"/>
              <a:t>を制御し、スイッチの役割をしているトランジスターに電圧をかけることによって臭気センサーのデータを取得</a:t>
            </a:r>
            <a:endParaRPr lang="en-US" altLang="ja-JP" sz="2400" b="1" dirty="0"/>
          </a:p>
          <a:p>
            <a:pPr>
              <a:buClr>
                <a:schemeClr val="accent2"/>
              </a:buClr>
              <a:buFont typeface="Wingdings" panose="05000000000000000000" pitchFamily="2" charset="2"/>
              <a:buChar char="l"/>
            </a:pPr>
            <a:r>
              <a:rPr lang="ja-JP" altLang="en-US" sz="2400" b="1" dirty="0"/>
              <a:t>臭気センサーは主に硫黄系の臭いに反応</a:t>
            </a:r>
            <a:endParaRPr kumimoji="1" lang="en-US" altLang="ja-JP" sz="2400" b="1" dirty="0"/>
          </a:p>
          <a:p>
            <a:pPr>
              <a:buClr>
                <a:schemeClr val="accent2"/>
              </a:buClr>
              <a:buFont typeface="Wingdings" panose="05000000000000000000" pitchFamily="2" charset="2"/>
              <a:buChar char="l"/>
            </a:pPr>
            <a:r>
              <a:rPr kumimoji="1" lang="en-US" altLang="ja-JP" sz="2400" b="1" dirty="0"/>
              <a:t>1</a:t>
            </a:r>
            <a:r>
              <a:rPr lang="ja-JP" altLang="en-US" sz="2400" b="1" dirty="0"/>
              <a:t>分周期でデータを取得し、あらかじめ決められた閾値を超えたデータの場合、</a:t>
            </a:r>
            <a:r>
              <a:rPr lang="en-US" altLang="ja-JP" sz="2400" b="1" dirty="0"/>
              <a:t>mp3</a:t>
            </a:r>
            <a:r>
              <a:rPr lang="ja-JP" altLang="en-US" sz="2400" b="1" dirty="0"/>
              <a:t>音声で「臭い」と教えてくれる。</a:t>
            </a:r>
            <a:endParaRPr lang="en-US" altLang="ja-JP" sz="2400" b="1" dirty="0"/>
          </a:p>
          <a:p>
            <a:pPr>
              <a:buClr>
                <a:schemeClr val="accent2"/>
              </a:buClr>
              <a:buFont typeface="Wingdings" panose="05000000000000000000" pitchFamily="2" charset="2"/>
              <a:buChar char="l"/>
            </a:pPr>
            <a:r>
              <a:rPr lang="en-US" altLang="ja-JP" sz="2400" b="1" dirty="0"/>
              <a:t>1</a:t>
            </a:r>
            <a:r>
              <a:rPr lang="ja-JP" altLang="en-US" sz="2400" b="1" dirty="0"/>
              <a:t>分周期のデータ取得の際に同時に</a:t>
            </a:r>
            <a:r>
              <a:rPr lang="en-US" altLang="ja-JP" sz="2400" b="1" dirty="0"/>
              <a:t>SQLite</a:t>
            </a:r>
            <a:r>
              <a:rPr lang="ja-JP" altLang="en-US" sz="2400" b="1" dirty="0"/>
              <a:t>のテーブルにセンサーの値を書き込む</a:t>
            </a:r>
            <a:endParaRPr lang="en-US" altLang="ja-JP" sz="2400" b="1" dirty="0"/>
          </a:p>
          <a:p>
            <a:pPr marL="0" indent="0">
              <a:buClr>
                <a:schemeClr val="accent2"/>
              </a:buClr>
              <a:buNone/>
            </a:pPr>
            <a:endParaRPr lang="en-US" altLang="ja-JP" sz="2400" b="1" dirty="0"/>
          </a:p>
        </p:txBody>
      </p:sp>
    </p:spTree>
    <p:extLst>
      <p:ext uri="{BB962C8B-B14F-4D97-AF65-F5344CB8AC3E}">
        <p14:creationId xmlns:p14="http://schemas.microsoft.com/office/powerpoint/2010/main" val="256792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3" name="Group 20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4" name="Rectangle 20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7" name="Rectangle 20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838200" y="562271"/>
            <a:ext cx="10515600" cy="1128417"/>
          </a:xfrm>
        </p:spPr>
        <p:txBody>
          <a:bodyPr vert="horz" lIns="91440" tIns="45720" rIns="91440" bIns="45720" rtlCol="0" anchor="ctr">
            <a:normAutofit fontScale="90000"/>
          </a:bodyPr>
          <a:lstStyle/>
          <a:p>
            <a:r>
              <a:rPr kumimoji="1" lang="ja-JP" altLang="en-US" sz="5200" b="1" dirty="0"/>
              <a:t>臭気モニターの動作の仕組み</a:t>
            </a:r>
            <a:br>
              <a:rPr kumimoji="1" lang="en-US" altLang="ja-JP" sz="5200" b="1" dirty="0"/>
            </a:br>
            <a:r>
              <a:rPr kumimoji="1" lang="en-US" altLang="ja-JP" sz="5200" b="1" dirty="0"/>
              <a:t>(</a:t>
            </a:r>
            <a:r>
              <a:rPr kumimoji="1" lang="ja-JP" altLang="en-US" sz="5200" b="1" dirty="0"/>
              <a:t>グラフアプリ</a:t>
            </a:r>
            <a:r>
              <a:rPr kumimoji="1" lang="en-US" altLang="ja-JP" sz="5200" b="1" dirty="0"/>
              <a:t>)</a:t>
            </a:r>
          </a:p>
        </p:txBody>
      </p:sp>
      <p:sp>
        <p:nvSpPr>
          <p:cNvPr id="3" name="コンテンツ プレースホルダー 2">
            <a:extLst>
              <a:ext uri="{FF2B5EF4-FFF2-40B4-BE49-F238E27FC236}">
                <a16:creationId xmlns:a16="http://schemas.microsoft.com/office/drawing/2014/main" id="{D144303D-9749-4401-B7E3-23969F2926BB}"/>
              </a:ext>
            </a:extLst>
          </p:cNvPr>
          <p:cNvSpPr>
            <a:spLocks noGrp="1"/>
          </p:cNvSpPr>
          <p:nvPr>
            <p:ph idx="1"/>
          </p:nvPr>
        </p:nvSpPr>
        <p:spPr>
          <a:xfrm>
            <a:off x="579528" y="1825625"/>
            <a:ext cx="11032944" cy="4351338"/>
          </a:xfrm>
        </p:spPr>
        <p:txBody>
          <a:bodyPr/>
          <a:lstStyle/>
          <a:p>
            <a:pPr>
              <a:buClr>
                <a:schemeClr val="accent2"/>
              </a:buClr>
              <a:buFont typeface="Wingdings" panose="05000000000000000000" pitchFamily="2" charset="2"/>
              <a:buChar char="l"/>
            </a:pPr>
            <a:r>
              <a:rPr kumimoji="1" lang="en-US" altLang="ja-JP" sz="2400" b="1" dirty="0" err="1"/>
              <a:t>Lighttpd</a:t>
            </a:r>
            <a:r>
              <a:rPr kumimoji="1" lang="ja-JP" altLang="en-US" sz="2400" b="1" dirty="0"/>
              <a:t>上で動作</a:t>
            </a:r>
            <a:endParaRPr kumimoji="1" lang="en-US" altLang="ja-JP" sz="2400" b="1" dirty="0"/>
          </a:p>
          <a:p>
            <a:pPr>
              <a:buClr>
                <a:schemeClr val="accent2"/>
              </a:buClr>
              <a:buFont typeface="Wingdings" panose="05000000000000000000" pitchFamily="2" charset="2"/>
              <a:buChar char="l"/>
            </a:pPr>
            <a:r>
              <a:rPr lang="ja-JP" altLang="en-US" sz="2400" b="1" dirty="0"/>
              <a:t>同一ネットワーク下の端末のブラウザからグラフを閲覧可能</a:t>
            </a:r>
            <a:endParaRPr lang="en-US" altLang="ja-JP" sz="2400" b="1" dirty="0"/>
          </a:p>
          <a:p>
            <a:pPr>
              <a:buClr>
                <a:schemeClr val="accent2"/>
              </a:buClr>
              <a:buFont typeface="Wingdings" panose="05000000000000000000" pitchFamily="2" charset="2"/>
              <a:buChar char="l"/>
            </a:pPr>
            <a:r>
              <a:rPr lang="ja-JP" altLang="en-US" sz="2400" b="1" dirty="0"/>
              <a:t>グーグルが提供しているグラフ作成サービス</a:t>
            </a:r>
            <a:r>
              <a:rPr lang="en-US" altLang="ja-JP" sz="2400" b="1" dirty="0"/>
              <a:t>Google Chart Tools</a:t>
            </a:r>
            <a:r>
              <a:rPr lang="ja-JP" altLang="en-US" sz="2400" b="1" dirty="0"/>
              <a:t>を使用</a:t>
            </a:r>
            <a:endParaRPr lang="en-US" altLang="ja-JP" sz="2400" b="1" dirty="0"/>
          </a:p>
          <a:p>
            <a:pPr>
              <a:buClr>
                <a:schemeClr val="accent2"/>
              </a:buClr>
              <a:buFont typeface="Wingdings" panose="05000000000000000000" pitchFamily="2" charset="2"/>
              <a:buChar char="l"/>
            </a:pPr>
            <a:r>
              <a:rPr lang="en-US" altLang="ja-JP" sz="2400" b="1" dirty="0"/>
              <a:t>SQLite</a:t>
            </a:r>
            <a:r>
              <a:rPr lang="ja-JP" altLang="en-US" sz="2400" b="1" dirty="0"/>
              <a:t>のテーブルに書き込まれた</a:t>
            </a:r>
            <a:r>
              <a:rPr kumimoji="1" lang="ja-JP" altLang="en-US" sz="2400" b="1" dirty="0"/>
              <a:t>値をグラフ処理用</a:t>
            </a:r>
            <a:r>
              <a:rPr kumimoji="1" lang="en-US" altLang="ja-JP" sz="2400" b="1" dirty="0"/>
              <a:t>Python</a:t>
            </a:r>
            <a:r>
              <a:rPr kumimoji="1" lang="ja-JP" altLang="en-US" sz="2400" b="1" dirty="0"/>
              <a:t>スクリプト</a:t>
            </a:r>
            <a:r>
              <a:rPr lang="en-US" altLang="ja-JP" sz="2400" b="1" dirty="0"/>
              <a:t>chart.py</a:t>
            </a:r>
            <a:r>
              <a:rPr lang="ja-JP" altLang="en-US" sz="2400" b="1" dirty="0"/>
              <a:t>経由でテンプレート用</a:t>
            </a:r>
            <a:r>
              <a:rPr lang="en-US" altLang="ja-JP" sz="2400" b="1" dirty="0"/>
              <a:t>HTML</a:t>
            </a:r>
            <a:r>
              <a:rPr lang="ja-JP" altLang="en-US" sz="2400" b="1" dirty="0"/>
              <a:t>である</a:t>
            </a:r>
            <a:r>
              <a:rPr lang="en-US" altLang="ja-JP" sz="2400" b="1" dirty="0"/>
              <a:t>template.html</a:t>
            </a:r>
            <a:r>
              <a:rPr lang="ja-JP" altLang="en-US" sz="2400" b="1" dirty="0"/>
              <a:t>に反映して表示</a:t>
            </a:r>
            <a:endParaRPr kumimoji="1" lang="en-US" altLang="ja-JP" sz="2400" b="1" dirty="0"/>
          </a:p>
          <a:p>
            <a:pPr marL="0" indent="0">
              <a:buClr>
                <a:schemeClr val="accent2"/>
              </a:buClr>
              <a:buNone/>
            </a:pPr>
            <a:endParaRPr kumimoji="1" lang="en-US" altLang="ja-JP" sz="2400" b="1" dirty="0"/>
          </a:p>
          <a:p>
            <a:endParaRPr kumimoji="1" lang="ja-JP" altLang="en-US" dirty="0"/>
          </a:p>
        </p:txBody>
      </p:sp>
    </p:spTree>
    <p:extLst>
      <p:ext uri="{BB962C8B-B14F-4D97-AF65-F5344CB8AC3E}">
        <p14:creationId xmlns:p14="http://schemas.microsoft.com/office/powerpoint/2010/main" val="352919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3" name="Group 20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4" name="Rectangle 20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7" name="Rectangle 20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579528" y="562271"/>
            <a:ext cx="10774272" cy="1128417"/>
          </a:xfrm>
        </p:spPr>
        <p:txBody>
          <a:bodyPr vert="horz" lIns="91440" tIns="45720" rIns="91440" bIns="45720" rtlCol="0" anchor="ctr">
            <a:normAutofit fontScale="90000"/>
          </a:bodyPr>
          <a:lstStyle/>
          <a:p>
            <a:r>
              <a:rPr kumimoji="1" lang="ja-JP" altLang="en-US" sz="5200" b="1" dirty="0"/>
              <a:t>臭気</a:t>
            </a:r>
            <a:r>
              <a:rPr lang="ja-JP" altLang="en-US" sz="5200" b="1" dirty="0"/>
              <a:t>センサーとラズベリーパイの接続図</a:t>
            </a:r>
            <a:endParaRPr kumimoji="1" lang="en-US" altLang="ja-JP" sz="5200" b="1" dirty="0"/>
          </a:p>
        </p:txBody>
      </p:sp>
      <p:pic>
        <p:nvPicPr>
          <p:cNvPr id="5" name="図 4">
            <a:extLst>
              <a:ext uri="{FF2B5EF4-FFF2-40B4-BE49-F238E27FC236}">
                <a16:creationId xmlns:a16="http://schemas.microsoft.com/office/drawing/2014/main" id="{691435EA-C062-4860-A020-2FE4EE650B42}"/>
              </a:ext>
            </a:extLst>
          </p:cNvPr>
          <p:cNvPicPr>
            <a:picLocks noChangeAspect="1"/>
          </p:cNvPicPr>
          <p:nvPr/>
        </p:nvPicPr>
        <p:blipFill>
          <a:blip r:embed="rId2"/>
          <a:stretch>
            <a:fillRect/>
          </a:stretch>
        </p:blipFill>
        <p:spPr>
          <a:xfrm>
            <a:off x="3754142" y="1418860"/>
            <a:ext cx="4279515" cy="4972796"/>
          </a:xfrm>
          <a:prstGeom prst="rect">
            <a:avLst/>
          </a:prstGeom>
        </p:spPr>
      </p:pic>
    </p:spTree>
    <p:extLst>
      <p:ext uri="{BB962C8B-B14F-4D97-AF65-F5344CB8AC3E}">
        <p14:creationId xmlns:p14="http://schemas.microsoft.com/office/powerpoint/2010/main" val="103286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3" name="Group 20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4" name="Rectangle 20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7" name="Rectangle 20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579528" y="562271"/>
            <a:ext cx="10774272" cy="1128417"/>
          </a:xfrm>
        </p:spPr>
        <p:txBody>
          <a:bodyPr vert="horz" lIns="91440" tIns="45720" rIns="91440" bIns="45720" rtlCol="0" anchor="ctr">
            <a:normAutofit fontScale="90000"/>
          </a:bodyPr>
          <a:lstStyle/>
          <a:p>
            <a:r>
              <a:rPr lang="ja-JP" altLang="en-US" sz="5200" b="1" dirty="0"/>
              <a:t>データベース登録処理と</a:t>
            </a:r>
            <a:br>
              <a:rPr lang="en-US" altLang="ja-JP" sz="5200" b="1" dirty="0"/>
            </a:br>
            <a:r>
              <a:rPr lang="ja-JP" altLang="en-US" sz="5200" b="1" dirty="0"/>
              <a:t>音声通知処理のソースコード</a:t>
            </a:r>
            <a:r>
              <a:rPr lang="en-US" altLang="ja-JP" sz="5200" b="1" dirty="0"/>
              <a:t>(kussa.py)</a:t>
            </a:r>
            <a:endParaRPr kumimoji="1" lang="en-US" altLang="ja-JP" sz="5200" b="1" dirty="0"/>
          </a:p>
        </p:txBody>
      </p:sp>
      <p:pic>
        <p:nvPicPr>
          <p:cNvPr id="4" name="図 3">
            <a:extLst>
              <a:ext uri="{FF2B5EF4-FFF2-40B4-BE49-F238E27FC236}">
                <a16:creationId xmlns:a16="http://schemas.microsoft.com/office/drawing/2014/main" id="{C8E75C20-81AE-44D4-A25D-B5CBE47DD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242" y="1786615"/>
            <a:ext cx="3715513" cy="4597556"/>
          </a:xfrm>
          <a:prstGeom prst="rect">
            <a:avLst/>
          </a:prstGeom>
        </p:spPr>
      </p:pic>
    </p:spTree>
    <p:extLst>
      <p:ext uri="{BB962C8B-B14F-4D97-AF65-F5344CB8AC3E}">
        <p14:creationId xmlns:p14="http://schemas.microsoft.com/office/powerpoint/2010/main" val="279246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3" name="Group 20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4" name="Rectangle 20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7" name="Rectangle 20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579528" y="562271"/>
            <a:ext cx="10774272" cy="1128417"/>
          </a:xfrm>
        </p:spPr>
        <p:txBody>
          <a:bodyPr vert="horz" lIns="91440" tIns="45720" rIns="91440" bIns="45720" rtlCol="0" anchor="ctr">
            <a:normAutofit fontScale="90000"/>
          </a:bodyPr>
          <a:lstStyle/>
          <a:p>
            <a:r>
              <a:rPr lang="ja-JP" altLang="en-US" sz="5200" b="1" dirty="0"/>
              <a:t>データベースの値をブラウザに反映する</a:t>
            </a:r>
            <a:r>
              <a:rPr lang="ja-JP" altLang="en-US" sz="5200" b="1"/>
              <a:t>処理のソースコード</a:t>
            </a:r>
            <a:r>
              <a:rPr lang="en-US" altLang="ja-JP" sz="5200" b="1" dirty="0"/>
              <a:t>(chart.py)</a:t>
            </a:r>
            <a:endParaRPr kumimoji="1" lang="en-US" altLang="ja-JP" sz="5200" b="1" dirty="0"/>
          </a:p>
        </p:txBody>
      </p:sp>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D05D256F-FFF0-40E7-BB28-2E27BFBA5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36" y="2731348"/>
            <a:ext cx="10220925" cy="2893672"/>
          </a:xfrm>
          <a:prstGeom prst="rect">
            <a:avLst/>
          </a:prstGeom>
        </p:spPr>
      </p:pic>
    </p:spTree>
    <p:extLst>
      <p:ext uri="{BB962C8B-B14F-4D97-AF65-F5344CB8AC3E}">
        <p14:creationId xmlns:p14="http://schemas.microsoft.com/office/powerpoint/2010/main" val="401589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8" name="Rectangle 5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1043631" y="873940"/>
            <a:ext cx="4928291" cy="1035781"/>
          </a:xfrm>
        </p:spPr>
        <p:txBody>
          <a:bodyPr anchor="ctr">
            <a:normAutofit/>
          </a:bodyPr>
          <a:lstStyle/>
          <a:p>
            <a:r>
              <a:rPr kumimoji="1" lang="ja-JP" altLang="en-US" sz="6600" b="1" dirty="0"/>
              <a:t>目次</a:t>
            </a:r>
          </a:p>
        </p:txBody>
      </p:sp>
      <p:sp>
        <p:nvSpPr>
          <p:cNvPr id="37" name="コンテンツ プレースホルダー 2">
            <a:extLst>
              <a:ext uri="{FF2B5EF4-FFF2-40B4-BE49-F238E27FC236}">
                <a16:creationId xmlns:a16="http://schemas.microsoft.com/office/drawing/2014/main" id="{79198AAF-70FD-43A2-96BA-9DDCFC404166}"/>
              </a:ext>
            </a:extLst>
          </p:cNvPr>
          <p:cNvSpPr>
            <a:spLocks noGrp="1"/>
          </p:cNvSpPr>
          <p:nvPr>
            <p:ph idx="1"/>
          </p:nvPr>
        </p:nvSpPr>
        <p:spPr>
          <a:xfrm>
            <a:off x="1045029" y="2524721"/>
            <a:ext cx="4991629" cy="3677123"/>
          </a:xfrm>
        </p:spPr>
        <p:txBody>
          <a:bodyPr anchor="ctr">
            <a:normAutofit/>
          </a:bodyPr>
          <a:lstStyle/>
          <a:p>
            <a:pPr marL="514350" indent="-514350">
              <a:buFont typeface="+mj-lt"/>
              <a:buAutoNum type="arabicPeriod"/>
            </a:pPr>
            <a:r>
              <a:rPr lang="ja-JP" altLang="en-US" sz="2400" b="1" dirty="0"/>
              <a:t>内容と動機</a:t>
            </a:r>
          </a:p>
          <a:p>
            <a:pPr marL="514350" indent="-514350">
              <a:buFont typeface="+mj-lt"/>
              <a:buAutoNum type="arabicPeriod"/>
            </a:pPr>
            <a:r>
              <a:rPr lang="en-US" altLang="ja-JP" sz="2400" b="1" dirty="0"/>
              <a:t>Raspberry Pi</a:t>
            </a:r>
            <a:r>
              <a:rPr lang="ja-JP" altLang="en-US" sz="2400" b="1" dirty="0"/>
              <a:t>とは</a:t>
            </a:r>
            <a:r>
              <a:rPr lang="en-US" altLang="ja-JP" sz="2400" b="1" dirty="0"/>
              <a:t>?</a:t>
            </a:r>
          </a:p>
          <a:p>
            <a:pPr marL="514350" indent="-514350">
              <a:buFont typeface="+mj-lt"/>
              <a:buAutoNum type="arabicPeriod"/>
            </a:pPr>
            <a:r>
              <a:rPr lang="ja-JP" altLang="en-US" sz="2400" b="1" dirty="0"/>
              <a:t>実装した機能と動作の仕組み</a:t>
            </a:r>
          </a:p>
          <a:p>
            <a:pPr marL="514350" indent="-514350">
              <a:buFont typeface="+mj-lt"/>
              <a:buAutoNum type="arabicPeriod"/>
            </a:pPr>
            <a:r>
              <a:rPr lang="ja-JP" altLang="en-US" sz="2400" b="1" dirty="0"/>
              <a:t>使用した部品と諸経費</a:t>
            </a:r>
          </a:p>
          <a:p>
            <a:pPr marL="514350" indent="-514350">
              <a:buFont typeface="+mj-lt"/>
              <a:buAutoNum type="arabicPeriod"/>
            </a:pPr>
            <a:r>
              <a:rPr lang="ja-JP" altLang="en-US" sz="2400" b="1" dirty="0"/>
              <a:t>完成図と実機の写真</a:t>
            </a:r>
          </a:p>
          <a:p>
            <a:pPr marL="514350" indent="-514350">
              <a:buFont typeface="+mj-lt"/>
              <a:buAutoNum type="arabicPeriod"/>
            </a:pPr>
            <a:r>
              <a:rPr lang="ja-JP" altLang="en-US" sz="2400" b="1" dirty="0"/>
              <a:t>デモンストレーション</a:t>
            </a:r>
          </a:p>
          <a:p>
            <a:pPr marL="514350" indent="-514350">
              <a:buFont typeface="+mj-lt"/>
              <a:buAutoNum type="arabicPeriod"/>
            </a:pPr>
            <a:r>
              <a:rPr lang="ja-JP" altLang="en-US" sz="2400" b="1" dirty="0"/>
              <a:t>参考文献</a:t>
            </a:r>
          </a:p>
          <a:p>
            <a:pPr marL="514350" indent="-514350">
              <a:buFont typeface="+mj-lt"/>
              <a:buAutoNum type="arabicPeriod"/>
            </a:pPr>
            <a:r>
              <a:rPr lang="ja-JP" altLang="en-US" sz="2400" b="1" dirty="0"/>
              <a:t>質疑応答</a:t>
            </a:r>
          </a:p>
        </p:txBody>
      </p:sp>
      <p:pic>
        <p:nvPicPr>
          <p:cNvPr id="4" name="図 3">
            <a:extLst>
              <a:ext uri="{FF2B5EF4-FFF2-40B4-BE49-F238E27FC236}">
                <a16:creationId xmlns:a16="http://schemas.microsoft.com/office/drawing/2014/main" id="{13596137-1EFD-4716-AC96-CCC4CA9A2CAA}"/>
              </a:ext>
            </a:extLst>
          </p:cNvPr>
          <p:cNvPicPr>
            <a:picLocks noChangeAspect="1"/>
          </p:cNvPicPr>
          <p:nvPr/>
        </p:nvPicPr>
        <p:blipFill rotWithShape="1">
          <a:blip r:embed="rId2"/>
          <a:srcRect r="1" b="2551"/>
          <a:stretch/>
        </p:blipFill>
        <p:spPr>
          <a:xfrm>
            <a:off x="6788383" y="613147"/>
            <a:ext cx="4565417" cy="5593443"/>
          </a:xfrm>
          <a:prstGeom prst="rect">
            <a:avLst/>
          </a:prstGeom>
        </p:spPr>
      </p:pic>
      <p:cxnSp>
        <p:nvCxnSpPr>
          <p:cNvPr id="64" name="Straight Connector 6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53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134">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5056049" y="349664"/>
            <a:ext cx="7135950" cy="1638377"/>
          </a:xfrm>
        </p:spPr>
        <p:txBody>
          <a:bodyPr vert="horz" lIns="91440" tIns="45720" rIns="91440" bIns="45720" rtlCol="0" anchor="b">
            <a:normAutofit/>
          </a:bodyPr>
          <a:lstStyle/>
          <a:p>
            <a:r>
              <a:rPr kumimoji="1" lang="en-US" altLang="ja-JP" sz="7200" b="1" dirty="0" err="1"/>
              <a:t>RaspberryPi</a:t>
            </a:r>
            <a:r>
              <a:rPr kumimoji="1" lang="ja-JP" altLang="en-US" sz="7200" b="1" dirty="0"/>
              <a:t>とは</a:t>
            </a:r>
            <a:r>
              <a:rPr kumimoji="1" lang="en-US" altLang="ja-JP" sz="7200" b="1" dirty="0"/>
              <a:t>?</a:t>
            </a:r>
          </a:p>
        </p:txBody>
      </p:sp>
      <p:sp>
        <p:nvSpPr>
          <p:cNvPr id="139" name="Rectangle 138">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コンテンツ プレースホルダー 2">
            <a:extLst>
              <a:ext uri="{FF2B5EF4-FFF2-40B4-BE49-F238E27FC236}">
                <a16:creationId xmlns:a16="http://schemas.microsoft.com/office/drawing/2014/main" id="{79198AAF-70FD-43A2-96BA-9DDCFC404166}"/>
              </a:ext>
            </a:extLst>
          </p:cNvPr>
          <p:cNvSpPr>
            <a:spLocks noGrp="1"/>
          </p:cNvSpPr>
          <p:nvPr>
            <p:ph idx="1"/>
          </p:nvPr>
        </p:nvSpPr>
        <p:spPr>
          <a:xfrm>
            <a:off x="5305738" y="2620641"/>
            <a:ext cx="6298274" cy="3023702"/>
          </a:xfrm>
        </p:spPr>
        <p:txBody>
          <a:bodyPr vert="horz" lIns="91440" tIns="45720" rIns="91440" bIns="45720" rtlCol="0" anchor="ctr">
            <a:normAutofit/>
          </a:bodyPr>
          <a:lstStyle/>
          <a:p>
            <a:r>
              <a:rPr lang="ja-JP" altLang="en-US" b="1" dirty="0"/>
              <a:t>手のひらサイズのパソコン</a:t>
            </a:r>
            <a:endParaRPr lang="en-US" altLang="ja-JP" b="1" dirty="0"/>
          </a:p>
          <a:p>
            <a:r>
              <a:rPr lang="en-US" altLang="ja-JP" b="1" dirty="0"/>
              <a:t>5,000</a:t>
            </a:r>
            <a:r>
              <a:rPr lang="ja-JP" altLang="en-US" b="1" dirty="0"/>
              <a:t>円未満で購入可能</a:t>
            </a:r>
            <a:endParaRPr lang="en-US" altLang="ja-JP" b="1" dirty="0"/>
          </a:p>
          <a:p>
            <a:r>
              <a:rPr lang="ja-JP" altLang="en-US" b="1" dirty="0"/>
              <a:t>電子工作に利用可能</a:t>
            </a:r>
            <a:endParaRPr lang="en-US" altLang="ja-JP" b="1" dirty="0"/>
          </a:p>
        </p:txBody>
      </p:sp>
      <p:pic>
        <p:nvPicPr>
          <p:cNvPr id="4" name="図 3">
            <a:extLst>
              <a:ext uri="{FF2B5EF4-FFF2-40B4-BE49-F238E27FC236}">
                <a16:creationId xmlns:a16="http://schemas.microsoft.com/office/drawing/2014/main" id="{2A943A4C-0B92-4E37-A05C-E2E8A9E9C6C4}"/>
              </a:ext>
            </a:extLst>
          </p:cNvPr>
          <p:cNvPicPr>
            <a:picLocks noChangeAspect="1"/>
          </p:cNvPicPr>
          <p:nvPr/>
        </p:nvPicPr>
        <p:blipFill>
          <a:blip r:embed="rId2"/>
          <a:stretch>
            <a:fillRect/>
          </a:stretch>
        </p:blipFill>
        <p:spPr>
          <a:xfrm>
            <a:off x="328607" y="465682"/>
            <a:ext cx="4389144" cy="5527502"/>
          </a:xfrm>
          <a:prstGeom prst="rect">
            <a:avLst/>
          </a:prstGeom>
        </p:spPr>
      </p:pic>
    </p:spTree>
    <p:extLst>
      <p:ext uri="{BB962C8B-B14F-4D97-AF65-F5344CB8AC3E}">
        <p14:creationId xmlns:p14="http://schemas.microsoft.com/office/powerpoint/2010/main" val="16907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134">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5764783" y="349664"/>
            <a:ext cx="5845571" cy="1638377"/>
          </a:xfrm>
        </p:spPr>
        <p:txBody>
          <a:bodyPr vert="horz" lIns="91440" tIns="45720" rIns="91440" bIns="45720" rtlCol="0" anchor="b">
            <a:normAutofit/>
          </a:bodyPr>
          <a:lstStyle/>
          <a:p>
            <a:r>
              <a:rPr kumimoji="1" lang="ja-JP" altLang="en-US" sz="9600" b="1" dirty="0"/>
              <a:t>内容</a:t>
            </a:r>
            <a:endParaRPr kumimoji="1" lang="en-US" altLang="ja-JP" sz="9600" b="1" dirty="0"/>
          </a:p>
        </p:txBody>
      </p:sp>
      <p:sp>
        <p:nvSpPr>
          <p:cNvPr id="139" name="Rectangle 138">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コンテンツ プレースホルダー 2">
            <a:extLst>
              <a:ext uri="{FF2B5EF4-FFF2-40B4-BE49-F238E27FC236}">
                <a16:creationId xmlns:a16="http://schemas.microsoft.com/office/drawing/2014/main" id="{79198AAF-70FD-43A2-96BA-9DDCFC404166}"/>
              </a:ext>
            </a:extLst>
          </p:cNvPr>
          <p:cNvSpPr>
            <a:spLocks noGrp="1"/>
          </p:cNvSpPr>
          <p:nvPr>
            <p:ph idx="1"/>
          </p:nvPr>
        </p:nvSpPr>
        <p:spPr>
          <a:xfrm>
            <a:off x="5305738" y="2620641"/>
            <a:ext cx="6298274" cy="3023702"/>
          </a:xfrm>
        </p:spPr>
        <p:txBody>
          <a:bodyPr vert="horz" lIns="91440" tIns="45720" rIns="91440" bIns="45720" rtlCol="0" anchor="ctr">
            <a:normAutofit/>
          </a:bodyPr>
          <a:lstStyle/>
          <a:p>
            <a:pPr marL="0" indent="0">
              <a:buNone/>
            </a:pPr>
            <a:r>
              <a:rPr lang="en-US" altLang="ja-JP" b="1" dirty="0" err="1"/>
              <a:t>RaspberryPi</a:t>
            </a:r>
            <a:r>
              <a:rPr lang="ja-JP" altLang="en-US" b="1" dirty="0"/>
              <a:t>を用いた</a:t>
            </a:r>
            <a:endParaRPr lang="en-US" altLang="ja-JP" b="1" dirty="0"/>
          </a:p>
          <a:p>
            <a:pPr marL="0" indent="0">
              <a:buNone/>
            </a:pPr>
            <a:r>
              <a:rPr lang="ja-JP" altLang="en-US" b="1" dirty="0"/>
              <a:t>臭気モニターの自作</a:t>
            </a:r>
            <a:endParaRPr lang="en-US" altLang="ja-JP" b="1" dirty="0"/>
          </a:p>
        </p:txBody>
      </p:sp>
      <p:pic>
        <p:nvPicPr>
          <p:cNvPr id="3" name="図 2">
            <a:extLst>
              <a:ext uri="{FF2B5EF4-FFF2-40B4-BE49-F238E27FC236}">
                <a16:creationId xmlns:a16="http://schemas.microsoft.com/office/drawing/2014/main" id="{D5027579-B18E-4093-BE99-C68607526F3A}"/>
              </a:ext>
            </a:extLst>
          </p:cNvPr>
          <p:cNvPicPr>
            <a:picLocks noChangeAspect="1"/>
          </p:cNvPicPr>
          <p:nvPr/>
        </p:nvPicPr>
        <p:blipFill>
          <a:blip r:embed="rId2"/>
          <a:stretch>
            <a:fillRect/>
          </a:stretch>
        </p:blipFill>
        <p:spPr>
          <a:xfrm>
            <a:off x="311374" y="386265"/>
            <a:ext cx="4665179" cy="5809933"/>
          </a:xfrm>
          <a:prstGeom prst="rect">
            <a:avLst/>
          </a:prstGeom>
        </p:spPr>
      </p:pic>
    </p:spTree>
    <p:extLst>
      <p:ext uri="{BB962C8B-B14F-4D97-AF65-F5344CB8AC3E}">
        <p14:creationId xmlns:p14="http://schemas.microsoft.com/office/powerpoint/2010/main" val="7059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134">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5764783" y="349664"/>
            <a:ext cx="5845571" cy="1638377"/>
          </a:xfrm>
        </p:spPr>
        <p:txBody>
          <a:bodyPr vert="horz" lIns="91440" tIns="45720" rIns="91440" bIns="45720" rtlCol="0" anchor="b">
            <a:normAutofit/>
          </a:bodyPr>
          <a:lstStyle/>
          <a:p>
            <a:r>
              <a:rPr lang="ja-JP" altLang="en-US" sz="9600" b="1" dirty="0"/>
              <a:t>動機</a:t>
            </a:r>
            <a:endParaRPr kumimoji="1" lang="en-US" altLang="ja-JP" sz="9600" b="1" dirty="0"/>
          </a:p>
        </p:txBody>
      </p:sp>
      <p:sp>
        <p:nvSpPr>
          <p:cNvPr id="139" name="Rectangle 138">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美しい花の画像: ラブリー考える人 イラスト屋">
            <a:extLst>
              <a:ext uri="{FF2B5EF4-FFF2-40B4-BE49-F238E27FC236}">
                <a16:creationId xmlns:a16="http://schemas.microsoft.com/office/drawing/2014/main" id="{195D707F-5BBC-47B2-B2B2-E116EBD58B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9" r="26390" b="-1"/>
          <a:stretch/>
        </p:blipFill>
        <p:spPr bwMode="auto">
          <a:xfrm>
            <a:off x="535110" y="627954"/>
            <a:ext cx="4235516" cy="5353373"/>
          </a:xfrm>
          <a:prstGeom prst="rect">
            <a:avLst/>
          </a:prstGeom>
          <a:noFill/>
          <a:extLst>
            <a:ext uri="{909E8E84-426E-40DD-AFC4-6F175D3DCCD1}">
              <a14:hiddenFill xmlns:a14="http://schemas.microsoft.com/office/drawing/2010/main">
                <a:solidFill>
                  <a:srgbClr val="FFFFFF"/>
                </a:solidFill>
              </a14:hiddenFill>
            </a:ext>
          </a:extLst>
        </p:spPr>
      </p:pic>
      <p:sp>
        <p:nvSpPr>
          <p:cNvPr id="37" name="コンテンツ プレースホルダー 2">
            <a:extLst>
              <a:ext uri="{FF2B5EF4-FFF2-40B4-BE49-F238E27FC236}">
                <a16:creationId xmlns:a16="http://schemas.microsoft.com/office/drawing/2014/main" id="{79198AAF-70FD-43A2-96BA-9DDCFC404166}"/>
              </a:ext>
            </a:extLst>
          </p:cNvPr>
          <p:cNvSpPr>
            <a:spLocks noGrp="1"/>
          </p:cNvSpPr>
          <p:nvPr>
            <p:ph idx="1"/>
          </p:nvPr>
        </p:nvSpPr>
        <p:spPr>
          <a:xfrm>
            <a:off x="5305737" y="2620641"/>
            <a:ext cx="6304617" cy="3023702"/>
          </a:xfrm>
        </p:spPr>
        <p:txBody>
          <a:bodyPr vert="horz" lIns="91440" tIns="45720" rIns="91440" bIns="45720" rtlCol="0" anchor="ctr">
            <a:normAutofit/>
          </a:bodyPr>
          <a:lstStyle/>
          <a:p>
            <a:pPr marL="0" indent="0">
              <a:buNone/>
            </a:pPr>
            <a:r>
              <a:rPr lang="ja-JP" altLang="en-US" b="1" dirty="0"/>
              <a:t>既製品の臭気モニターは種類が少ない上に価格が高く、それらを購入するのであれば、</a:t>
            </a:r>
            <a:r>
              <a:rPr lang="en-US" altLang="ja-JP" b="1" dirty="0" err="1"/>
              <a:t>RaspberryPi</a:t>
            </a:r>
            <a:r>
              <a:rPr lang="ja-JP" altLang="en-US" b="1" dirty="0"/>
              <a:t>を用いて自作したほうが安上がりで様々な使い方が可能な汎用性の高い物が制作出来ると考えたから。</a:t>
            </a:r>
          </a:p>
        </p:txBody>
      </p:sp>
    </p:spTree>
    <p:extLst>
      <p:ext uri="{BB962C8B-B14F-4D97-AF65-F5344CB8AC3E}">
        <p14:creationId xmlns:p14="http://schemas.microsoft.com/office/powerpoint/2010/main" val="134036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134">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5229012" y="254219"/>
            <a:ext cx="6633803" cy="1638377"/>
          </a:xfrm>
        </p:spPr>
        <p:txBody>
          <a:bodyPr vert="horz" lIns="91440" tIns="45720" rIns="91440" bIns="45720" rtlCol="0" anchor="b">
            <a:normAutofit fontScale="90000"/>
          </a:bodyPr>
          <a:lstStyle/>
          <a:p>
            <a:r>
              <a:rPr lang="ja-JP" altLang="en-US" sz="9600" b="1" dirty="0"/>
              <a:t>実装した機能</a:t>
            </a:r>
            <a:endParaRPr kumimoji="1" lang="en-US" altLang="ja-JP" sz="9600" b="1" dirty="0"/>
          </a:p>
        </p:txBody>
      </p:sp>
      <p:sp>
        <p:nvSpPr>
          <p:cNvPr id="139" name="Rectangle 138">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コンテンツ プレースホルダー 2">
            <a:extLst>
              <a:ext uri="{FF2B5EF4-FFF2-40B4-BE49-F238E27FC236}">
                <a16:creationId xmlns:a16="http://schemas.microsoft.com/office/drawing/2014/main" id="{79198AAF-70FD-43A2-96BA-9DDCFC404166}"/>
              </a:ext>
            </a:extLst>
          </p:cNvPr>
          <p:cNvSpPr>
            <a:spLocks noGrp="1"/>
          </p:cNvSpPr>
          <p:nvPr>
            <p:ph idx="1"/>
          </p:nvPr>
        </p:nvSpPr>
        <p:spPr>
          <a:xfrm>
            <a:off x="5305737" y="2620641"/>
            <a:ext cx="6557077" cy="3023702"/>
          </a:xfrm>
        </p:spPr>
        <p:txBody>
          <a:bodyPr vert="horz" lIns="91440" tIns="45720" rIns="91440" bIns="45720" rtlCol="0" anchor="ctr">
            <a:normAutofit/>
          </a:bodyPr>
          <a:lstStyle/>
          <a:p>
            <a:r>
              <a:rPr lang="ja-JP" altLang="en-US" sz="2400" b="1" dirty="0"/>
              <a:t>臭いの強さに１分おきに音声で反応する機能</a:t>
            </a:r>
            <a:endParaRPr lang="en-US" altLang="ja-JP" sz="2400" b="1" dirty="0"/>
          </a:p>
          <a:p>
            <a:endParaRPr lang="en-US" altLang="ja-JP" sz="2400" b="1" dirty="0"/>
          </a:p>
          <a:p>
            <a:r>
              <a:rPr lang="ja-JP" altLang="en-US" sz="2400" b="1" dirty="0"/>
              <a:t>数日間の臭いの強さをモニタリングして</a:t>
            </a:r>
            <a:endParaRPr lang="en-US" altLang="ja-JP" sz="2400" b="1" dirty="0"/>
          </a:p>
          <a:p>
            <a:pPr marL="0" indent="0">
              <a:buNone/>
            </a:pPr>
            <a:r>
              <a:rPr lang="ja-JP" altLang="en-US" sz="2400" b="1" dirty="0"/>
              <a:t>グラフ化しつつブラウザに表示する機能</a:t>
            </a:r>
          </a:p>
        </p:txBody>
      </p:sp>
      <p:pic>
        <p:nvPicPr>
          <p:cNvPr id="4098" name="Picture 2" descr="臭いものには蓋のイラスト（女性） | かわいいフリー素材集 いらすとや">
            <a:extLst>
              <a:ext uri="{FF2B5EF4-FFF2-40B4-BE49-F238E27FC236}">
                <a16:creationId xmlns:a16="http://schemas.microsoft.com/office/drawing/2014/main" id="{6E5BD11D-09D9-4B79-9782-B21A88A20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08" y="380744"/>
            <a:ext cx="2892543" cy="28925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AC9AC1B-1BB3-415D-AEC8-9429F2950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2" y="3584712"/>
            <a:ext cx="2892543" cy="2892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69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134">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5229012" y="254219"/>
            <a:ext cx="6633803" cy="1638377"/>
          </a:xfrm>
        </p:spPr>
        <p:txBody>
          <a:bodyPr vert="horz" lIns="91440" tIns="45720" rIns="91440" bIns="45720" rtlCol="0" anchor="b">
            <a:normAutofit/>
          </a:bodyPr>
          <a:lstStyle/>
          <a:p>
            <a:r>
              <a:rPr lang="ja-JP" altLang="en-US" sz="9600" b="1" dirty="0"/>
              <a:t>使用言語</a:t>
            </a:r>
            <a:endParaRPr kumimoji="1" lang="en-US" altLang="ja-JP" sz="9600" b="1" dirty="0"/>
          </a:p>
        </p:txBody>
      </p:sp>
      <p:sp>
        <p:nvSpPr>
          <p:cNvPr id="139" name="Rectangle 138">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コンテンツ プレースホルダー 2">
            <a:extLst>
              <a:ext uri="{FF2B5EF4-FFF2-40B4-BE49-F238E27FC236}">
                <a16:creationId xmlns:a16="http://schemas.microsoft.com/office/drawing/2014/main" id="{79198AAF-70FD-43A2-96BA-9DDCFC404166}"/>
              </a:ext>
            </a:extLst>
          </p:cNvPr>
          <p:cNvSpPr>
            <a:spLocks noGrp="1"/>
          </p:cNvSpPr>
          <p:nvPr>
            <p:ph idx="1"/>
          </p:nvPr>
        </p:nvSpPr>
        <p:spPr>
          <a:xfrm>
            <a:off x="5305738" y="2620641"/>
            <a:ext cx="6298274" cy="3023702"/>
          </a:xfrm>
        </p:spPr>
        <p:txBody>
          <a:bodyPr vert="horz" lIns="91440" tIns="45720" rIns="91440" bIns="45720" rtlCol="0" anchor="ctr">
            <a:normAutofit fontScale="92500"/>
          </a:bodyPr>
          <a:lstStyle/>
          <a:p>
            <a:pPr marL="0" indent="0">
              <a:buNone/>
            </a:pPr>
            <a:r>
              <a:rPr lang="ja-JP" altLang="en-US" sz="2400" b="1" dirty="0">
                <a:solidFill>
                  <a:srgbClr val="FF0000"/>
                </a:solidFill>
              </a:rPr>
              <a:t>臭いの強さの検知および値のデータベース登録</a:t>
            </a:r>
            <a:endParaRPr lang="en-US" altLang="ja-JP" sz="2400" b="1" dirty="0">
              <a:solidFill>
                <a:srgbClr val="FF0000"/>
              </a:solidFill>
            </a:endParaRPr>
          </a:p>
          <a:p>
            <a:r>
              <a:rPr lang="en-US" altLang="ja-JP" sz="2400" b="1" dirty="0"/>
              <a:t>Python</a:t>
            </a:r>
            <a:r>
              <a:rPr lang="ja-JP" altLang="en-US" sz="2400" b="1" dirty="0"/>
              <a:t> </a:t>
            </a:r>
            <a:r>
              <a:rPr lang="en-US" altLang="ja-JP" sz="2400" b="1" dirty="0"/>
              <a:t>3</a:t>
            </a:r>
          </a:p>
          <a:p>
            <a:r>
              <a:rPr lang="en-US" altLang="ja-JP" sz="2400" b="1" dirty="0"/>
              <a:t>SQLite 3</a:t>
            </a:r>
          </a:p>
          <a:p>
            <a:pPr marL="0" indent="0">
              <a:buNone/>
            </a:pPr>
            <a:endParaRPr lang="en-US" altLang="ja-JP" sz="2400" b="1" dirty="0"/>
          </a:p>
          <a:p>
            <a:pPr marL="0" indent="0">
              <a:buNone/>
            </a:pPr>
            <a:r>
              <a:rPr lang="ja-JP" altLang="en-US" sz="2400" b="1" dirty="0">
                <a:solidFill>
                  <a:srgbClr val="FF0000"/>
                </a:solidFill>
              </a:rPr>
              <a:t>臭いの強さをブラウザ上でグラフ表示</a:t>
            </a:r>
            <a:endParaRPr lang="en-US" altLang="ja-JP" sz="2400" b="1" dirty="0">
              <a:solidFill>
                <a:srgbClr val="FF0000"/>
              </a:solidFill>
            </a:endParaRPr>
          </a:p>
          <a:p>
            <a:r>
              <a:rPr lang="en-US" altLang="ja-JP" sz="2400" b="1" dirty="0"/>
              <a:t>HTML</a:t>
            </a:r>
          </a:p>
          <a:p>
            <a:r>
              <a:rPr lang="en-US" altLang="ja-JP" sz="2400" b="1" dirty="0"/>
              <a:t>JavaScript</a:t>
            </a:r>
          </a:p>
        </p:txBody>
      </p:sp>
      <p:pic>
        <p:nvPicPr>
          <p:cNvPr id="1026" name="Picture 2">
            <a:extLst>
              <a:ext uri="{FF2B5EF4-FFF2-40B4-BE49-F238E27FC236}">
                <a16:creationId xmlns:a16="http://schemas.microsoft.com/office/drawing/2014/main" id="{E632C9F0-1D04-406B-9511-19815EC9B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1" y="1289566"/>
            <a:ext cx="1905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QLite - Wikipedia">
            <a:extLst>
              <a:ext uri="{FF2B5EF4-FFF2-40B4-BE49-F238E27FC236}">
                <a16:creationId xmlns:a16="http://schemas.microsoft.com/office/drawing/2014/main" id="{D117F8E3-EE38-4796-B225-9613C646E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983" y="1455661"/>
            <a:ext cx="2971800" cy="14091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ML5 - Wikipedia">
            <a:extLst>
              <a:ext uri="{FF2B5EF4-FFF2-40B4-BE49-F238E27FC236}">
                <a16:creationId xmlns:a16="http://schemas.microsoft.com/office/drawing/2014/main" id="{E1F9CCF5-A850-4CD3-B4D4-F3988797B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10" y="4278746"/>
            <a:ext cx="1564432" cy="156443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azyload】lazysizes.jsの使い方 – 基本編 – N.Y.C. Tech Library">
            <a:extLst>
              <a:ext uri="{FF2B5EF4-FFF2-40B4-BE49-F238E27FC236}">
                <a16:creationId xmlns:a16="http://schemas.microsoft.com/office/drawing/2014/main" id="{57828978-5AEC-49CD-8B55-CDE8C3A82E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4016" y="3987554"/>
            <a:ext cx="2860043" cy="2146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42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134">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5058728" y="521848"/>
            <a:ext cx="6633803" cy="1638377"/>
          </a:xfrm>
        </p:spPr>
        <p:txBody>
          <a:bodyPr vert="horz" lIns="91440" tIns="45720" rIns="91440" bIns="45720" rtlCol="0" anchor="b">
            <a:noAutofit/>
          </a:bodyPr>
          <a:lstStyle/>
          <a:p>
            <a:r>
              <a:rPr kumimoji="1" lang="ja-JP" altLang="en-US" sz="7200" b="1" dirty="0"/>
              <a:t>パッケージ</a:t>
            </a:r>
            <a:br>
              <a:rPr kumimoji="1" lang="en-US" altLang="ja-JP" sz="7200" b="1" dirty="0"/>
            </a:br>
            <a:r>
              <a:rPr kumimoji="1" lang="ja-JP" altLang="en-US" sz="7200" b="1" dirty="0"/>
              <a:t>管理ソフト</a:t>
            </a:r>
            <a:endParaRPr kumimoji="1" lang="en-US" altLang="ja-JP" sz="7200" b="1" dirty="0"/>
          </a:p>
        </p:txBody>
      </p:sp>
      <p:sp>
        <p:nvSpPr>
          <p:cNvPr id="139" name="Rectangle 138">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コンテンツ プレースホルダー 2">
            <a:extLst>
              <a:ext uri="{FF2B5EF4-FFF2-40B4-BE49-F238E27FC236}">
                <a16:creationId xmlns:a16="http://schemas.microsoft.com/office/drawing/2014/main" id="{79198AAF-70FD-43A2-96BA-9DDCFC404166}"/>
              </a:ext>
            </a:extLst>
          </p:cNvPr>
          <p:cNvSpPr>
            <a:spLocks noGrp="1"/>
          </p:cNvSpPr>
          <p:nvPr>
            <p:ph idx="1"/>
          </p:nvPr>
        </p:nvSpPr>
        <p:spPr>
          <a:xfrm>
            <a:off x="5305738" y="2620641"/>
            <a:ext cx="6298274" cy="3023702"/>
          </a:xfrm>
        </p:spPr>
        <p:txBody>
          <a:bodyPr vert="horz" lIns="91440" tIns="45720" rIns="91440" bIns="45720" rtlCol="0" anchor="ctr">
            <a:normAutofit/>
          </a:bodyPr>
          <a:lstStyle/>
          <a:p>
            <a:pPr marL="0" indent="0">
              <a:buNone/>
            </a:pPr>
            <a:r>
              <a:rPr lang="ja-JP" altLang="en-US" sz="2400" b="1" dirty="0">
                <a:solidFill>
                  <a:srgbClr val="FF0000"/>
                </a:solidFill>
              </a:rPr>
              <a:t>臭いの強さの検知およびデータベース登録</a:t>
            </a:r>
            <a:endParaRPr lang="en-US" altLang="ja-JP" sz="2400" b="1" dirty="0">
              <a:solidFill>
                <a:srgbClr val="FF0000"/>
              </a:solidFill>
            </a:endParaRPr>
          </a:p>
          <a:p>
            <a:pPr marL="0" indent="0">
              <a:buNone/>
            </a:pPr>
            <a:r>
              <a:rPr lang="en-US" altLang="ja-JP" sz="2400" b="1" dirty="0">
                <a:solidFill>
                  <a:srgbClr val="FF0000"/>
                </a:solidFill>
              </a:rPr>
              <a:t>(Python)</a:t>
            </a:r>
            <a:endParaRPr lang="en-US" altLang="ja-JP" sz="2400" b="1" dirty="0"/>
          </a:p>
          <a:p>
            <a:r>
              <a:rPr lang="en-US" altLang="ja-JP" sz="2400" b="1" dirty="0" err="1"/>
              <a:t>pyenv</a:t>
            </a:r>
            <a:endParaRPr lang="en-US" altLang="ja-JP" sz="2400" b="1" dirty="0"/>
          </a:p>
        </p:txBody>
      </p:sp>
      <p:pic>
        <p:nvPicPr>
          <p:cNvPr id="1026" name="Picture 2">
            <a:extLst>
              <a:ext uri="{FF2B5EF4-FFF2-40B4-BE49-F238E27FC236}">
                <a16:creationId xmlns:a16="http://schemas.microsoft.com/office/drawing/2014/main" id="{E632C9F0-1D04-406B-9511-19815EC9B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86" y="1453828"/>
            <a:ext cx="4388565" cy="394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05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134">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4976552" y="508439"/>
            <a:ext cx="6633803" cy="1638377"/>
          </a:xfrm>
        </p:spPr>
        <p:txBody>
          <a:bodyPr vert="horz" lIns="91440" tIns="45720" rIns="91440" bIns="45720" rtlCol="0" anchor="b">
            <a:noAutofit/>
          </a:bodyPr>
          <a:lstStyle/>
          <a:p>
            <a:r>
              <a:rPr kumimoji="1" lang="en-US" altLang="ja-JP" sz="9600" b="1" dirty="0"/>
              <a:t>API</a:t>
            </a:r>
          </a:p>
        </p:txBody>
      </p:sp>
      <p:sp>
        <p:nvSpPr>
          <p:cNvPr id="139" name="Rectangle 138">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コンテンツ プレースホルダー 2">
            <a:extLst>
              <a:ext uri="{FF2B5EF4-FFF2-40B4-BE49-F238E27FC236}">
                <a16:creationId xmlns:a16="http://schemas.microsoft.com/office/drawing/2014/main" id="{79198AAF-70FD-43A2-96BA-9DDCFC404166}"/>
              </a:ext>
            </a:extLst>
          </p:cNvPr>
          <p:cNvSpPr>
            <a:spLocks noGrp="1"/>
          </p:cNvSpPr>
          <p:nvPr>
            <p:ph idx="1"/>
          </p:nvPr>
        </p:nvSpPr>
        <p:spPr>
          <a:xfrm>
            <a:off x="5305738" y="2620641"/>
            <a:ext cx="6298274" cy="3023702"/>
          </a:xfrm>
        </p:spPr>
        <p:txBody>
          <a:bodyPr vert="horz" lIns="91440" tIns="45720" rIns="91440" bIns="45720" rtlCol="0" anchor="ctr">
            <a:normAutofit/>
          </a:bodyPr>
          <a:lstStyle/>
          <a:p>
            <a:pPr marL="0" indent="0">
              <a:buNone/>
            </a:pPr>
            <a:r>
              <a:rPr lang="ja-JP" altLang="en-US" sz="2400" b="1" dirty="0">
                <a:solidFill>
                  <a:srgbClr val="FF0000"/>
                </a:solidFill>
              </a:rPr>
              <a:t>臭いの強さをブラウザ上でグラフ表示</a:t>
            </a:r>
            <a:endParaRPr lang="en-US" altLang="ja-JP" sz="2400" b="1" dirty="0"/>
          </a:p>
          <a:p>
            <a:r>
              <a:rPr lang="en-US" altLang="ja-JP" sz="2400" b="1" dirty="0"/>
              <a:t>Google Chart API</a:t>
            </a:r>
          </a:p>
          <a:p>
            <a:pPr marL="0" indent="0">
              <a:buNone/>
            </a:pPr>
            <a:r>
              <a:rPr lang="en-US" altLang="ja-JP" sz="2400" b="1" dirty="0"/>
              <a:t>(JavaScript)</a:t>
            </a:r>
          </a:p>
        </p:txBody>
      </p:sp>
      <p:pic>
        <p:nvPicPr>
          <p:cNvPr id="2050" name="Picture 2" descr="Google Chart APIにリンクを追加する方法">
            <a:extLst>
              <a:ext uri="{FF2B5EF4-FFF2-40B4-BE49-F238E27FC236}">
                <a16:creationId xmlns:a16="http://schemas.microsoft.com/office/drawing/2014/main" id="{2D82E8E3-1985-4B44-A133-740D773DE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5" y="1379902"/>
            <a:ext cx="4647368" cy="384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281062"/>
      </p:ext>
    </p:extLst>
  </p:cSld>
  <p:clrMapOvr>
    <a:masterClrMapping/>
  </p:clrMapOvr>
</p:sld>
</file>

<file path=ppt/theme/theme1.xml><?xml version="1.0" encoding="utf-8"?>
<a:theme xmlns:a="http://schemas.openxmlformats.org/drawingml/2006/main" name="Office テーマ">
  <a:themeElements>
    <a:clrScheme name="黄">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5954</TotalTime>
  <Words>418</Words>
  <Application>Microsoft Office PowerPoint</Application>
  <PresentationFormat>ワイド画面</PresentationFormat>
  <Paragraphs>56</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游ゴシック Light</vt:lpstr>
      <vt:lpstr>Arial</vt:lpstr>
      <vt:lpstr>Wingdings</vt:lpstr>
      <vt:lpstr>Office テーマ</vt:lpstr>
      <vt:lpstr>RaspberryPiを用いた 臭気モニター</vt:lpstr>
      <vt:lpstr>目次</vt:lpstr>
      <vt:lpstr>RaspberryPiとは?</vt:lpstr>
      <vt:lpstr>内容</vt:lpstr>
      <vt:lpstr>動機</vt:lpstr>
      <vt:lpstr>実装した機能</vt:lpstr>
      <vt:lpstr>使用言語</vt:lpstr>
      <vt:lpstr>パッケージ 管理ソフト</vt:lpstr>
      <vt:lpstr>API</vt:lpstr>
      <vt:lpstr>臭気モニターの動作の仕組み (臭いの強さに１分おきに音声で反応する機能)</vt:lpstr>
      <vt:lpstr>臭気モニターの動作の仕組み (グラフアプリ)</vt:lpstr>
      <vt:lpstr>臭気センサーとラズベリーパイの接続図</vt:lpstr>
      <vt:lpstr>データベース登録処理と 音声通知処理のソースコード(kussa.py)</vt:lpstr>
      <vt:lpstr>データベースの値をブラウザに反映する処理のソースコード(chart.py)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RaspberryPiを用いた 臭気モニター</dc:title>
  <dc:creator>gc425</dc:creator>
  <cp:lastModifiedBy>gc425</cp:lastModifiedBy>
  <cp:revision>14</cp:revision>
  <dcterms:created xsi:type="dcterms:W3CDTF">2020-12-30T09:50:32Z</dcterms:created>
  <dcterms:modified xsi:type="dcterms:W3CDTF">2021-01-03T13:38:31Z</dcterms:modified>
</cp:coreProperties>
</file>