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669088"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45">
          <p15:clr>
            <a:srgbClr val="A4A3A4"/>
          </p15:clr>
        </p15:guide>
        <p15:guide id="2" pos="3840">
          <p15:clr>
            <a:srgbClr val="A4A3A4"/>
          </p15:clr>
        </p15:guide>
        <p15:guide id="3" orient="horz" pos="2251">
          <p15:clr>
            <a:srgbClr val="A4A3A4"/>
          </p15:clr>
        </p15:guide>
        <p15:guide id="4" orient="horz" pos="3453">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eIjtUUJRrii91MlfCwLtawlnQ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guide orient="horz" pos="845"/>
        <p:guide pos="3840"/>
        <p:guide orient="horz" pos="2251"/>
        <p:guide orient="horz" pos="34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89938" cy="49805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777607" y="0"/>
            <a:ext cx="2889938" cy="49805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66909" y="4777194"/>
            <a:ext cx="5335270" cy="390861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28584"/>
            <a:ext cx="2889938" cy="49805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777607" y="9428584"/>
            <a:ext cx="2889938" cy="49805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notes"/>
          <p:cNvSpPr txBox="1">
            <a:spLocks noGrp="1"/>
          </p:cNvSpPr>
          <p:nvPr>
            <p:ph type="body" idx="1"/>
          </p:nvPr>
        </p:nvSpPr>
        <p:spPr>
          <a:xfrm>
            <a:off x="666909" y="4777194"/>
            <a:ext cx="5335270" cy="3908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9" name="Google Shape;189;p1:notes"/>
          <p:cNvSpPr txBox="1">
            <a:spLocks noGrp="1"/>
          </p:cNvSpPr>
          <p:nvPr>
            <p:ph type="sldNum" idx="12"/>
          </p:nvPr>
        </p:nvSpPr>
        <p:spPr>
          <a:xfrm>
            <a:off x="3777607" y="9428584"/>
            <a:ext cx="2889938"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6:notes"/>
          <p:cNvSpPr txBox="1">
            <a:spLocks noGrp="1"/>
          </p:cNvSpPr>
          <p:nvPr>
            <p:ph type="body" idx="1"/>
          </p:nvPr>
        </p:nvSpPr>
        <p:spPr>
          <a:xfrm>
            <a:off x="666909" y="4777194"/>
            <a:ext cx="5335270" cy="3908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16: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notes"/>
          <p:cNvSpPr txBox="1">
            <a:spLocks noGrp="1"/>
          </p:cNvSpPr>
          <p:nvPr>
            <p:ph type="body" idx="1"/>
          </p:nvPr>
        </p:nvSpPr>
        <p:spPr>
          <a:xfrm>
            <a:off x="666909" y="4777194"/>
            <a:ext cx="5335270" cy="3908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2: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3:notes"/>
          <p:cNvSpPr txBox="1">
            <a:spLocks noGrp="1"/>
          </p:cNvSpPr>
          <p:nvPr>
            <p:ph type="body" idx="1"/>
          </p:nvPr>
        </p:nvSpPr>
        <p:spPr>
          <a:xfrm>
            <a:off x="666909" y="4777194"/>
            <a:ext cx="5335270" cy="3908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
        <p:nvSpPr>
          <p:cNvPr id="216" name="Google Shape;216;p3:notes"/>
          <p:cNvSpPr txBox="1">
            <a:spLocks noGrp="1"/>
          </p:cNvSpPr>
          <p:nvPr>
            <p:ph type="sldNum" idx="12"/>
          </p:nvPr>
        </p:nvSpPr>
        <p:spPr>
          <a:xfrm>
            <a:off x="3777607" y="9428584"/>
            <a:ext cx="2889938" cy="49805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caf007977_0_736:notes"/>
          <p:cNvSpPr txBox="1">
            <a:spLocks noGrp="1"/>
          </p:cNvSpPr>
          <p:nvPr>
            <p:ph type="body" idx="1"/>
          </p:nvPr>
        </p:nvSpPr>
        <p:spPr>
          <a:xfrm>
            <a:off x="666909" y="4777190"/>
            <a:ext cx="5335200" cy="3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5" name="Google Shape;235;g14caf007977_0_736: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4caf007977_0_988:notes"/>
          <p:cNvSpPr txBox="1">
            <a:spLocks noGrp="1"/>
          </p:cNvSpPr>
          <p:nvPr>
            <p:ph type="body" idx="1"/>
          </p:nvPr>
        </p:nvSpPr>
        <p:spPr>
          <a:xfrm>
            <a:off x="666909" y="4777191"/>
            <a:ext cx="5335200" cy="3908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14caf007977_0_988: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4caf007977_0_1073:notes"/>
          <p:cNvSpPr txBox="1">
            <a:spLocks noGrp="1"/>
          </p:cNvSpPr>
          <p:nvPr>
            <p:ph type="body" idx="1"/>
          </p:nvPr>
        </p:nvSpPr>
        <p:spPr>
          <a:xfrm>
            <a:off x="666909" y="4777190"/>
            <a:ext cx="5335200" cy="39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66" name="Google Shape;266;g14caf007977_0_1073: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4caf007977_0_1149:notes"/>
          <p:cNvSpPr txBox="1">
            <a:spLocks noGrp="1"/>
          </p:cNvSpPr>
          <p:nvPr>
            <p:ph type="body" idx="1"/>
          </p:nvPr>
        </p:nvSpPr>
        <p:spPr>
          <a:xfrm>
            <a:off x="666909" y="4777191"/>
            <a:ext cx="5335200" cy="3908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14caf007977_0_1149: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4caf007977_0_1229:notes"/>
          <p:cNvSpPr txBox="1">
            <a:spLocks noGrp="1"/>
          </p:cNvSpPr>
          <p:nvPr>
            <p:ph type="body" idx="1"/>
          </p:nvPr>
        </p:nvSpPr>
        <p:spPr>
          <a:xfrm>
            <a:off x="666909" y="4777191"/>
            <a:ext cx="5335200" cy="3908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14caf007977_0_1229: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8dd56cd0b_0_5:notes"/>
          <p:cNvSpPr txBox="1">
            <a:spLocks noGrp="1"/>
          </p:cNvSpPr>
          <p:nvPr>
            <p:ph type="body" idx="1"/>
          </p:nvPr>
        </p:nvSpPr>
        <p:spPr>
          <a:xfrm>
            <a:off x="666909" y="4777194"/>
            <a:ext cx="5335200" cy="390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93" name="Google Shape;293;g138dd56cd0b_0_5:notes"/>
          <p:cNvSpPr>
            <a:spLocks noGrp="1" noRot="1" noChangeAspect="1"/>
          </p:cNvSpPr>
          <p:nvPr>
            <p:ph type="sldImg" idx="2"/>
          </p:nvPr>
        </p:nvSpPr>
        <p:spPr>
          <a:xfrm>
            <a:off x="357188" y="1241425"/>
            <a:ext cx="5954712"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pic>
        <p:nvPicPr>
          <p:cNvPr id="15" name="Google Shape;15;p18" descr="Social Mobility Commission"/>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18"/>
          <p:cNvSpPr txBox="1">
            <a:spLocks noGrp="1"/>
          </p:cNvSpPr>
          <p:nvPr>
            <p:ph type="ctrTitle"/>
          </p:nvPr>
        </p:nvSpPr>
        <p:spPr>
          <a:xfrm>
            <a:off x="719846" y="3501957"/>
            <a:ext cx="9938426" cy="101794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3400"/>
              <a:buFont typeface="Arial"/>
              <a:buNone/>
              <a:defRPr sz="3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719846" y="4805105"/>
            <a:ext cx="9938426" cy="91475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400"/>
              <a:buNone/>
              <a:defRPr sz="2400" b="1"/>
            </a:lvl1pPr>
            <a:lvl2pPr lvl="1" algn="ctr">
              <a:lnSpc>
                <a:spcPct val="100000"/>
              </a:lnSpc>
              <a:spcBef>
                <a:spcPts val="6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600"/>
              </a:spcBef>
              <a:spcAft>
                <a:spcPts val="0"/>
              </a:spcAft>
              <a:buSzPts val="1600"/>
              <a:buNone/>
              <a:defRPr sz="1600"/>
            </a:lvl4pPr>
            <a:lvl5pPr lvl="4" algn="ctr">
              <a:lnSpc>
                <a:spcPct val="100000"/>
              </a:lnSpc>
              <a:spcBef>
                <a:spcPts val="600"/>
              </a:spcBef>
              <a:spcAft>
                <a:spcPts val="0"/>
              </a:spcAft>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sldNum" idx="12"/>
          </p:nvPr>
        </p:nvSpPr>
        <p:spPr>
          <a:xfrm>
            <a:off x="9032081" y="6292644"/>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9" name="Google Shape;19;p18"/>
          <p:cNvSpPr txBox="1">
            <a:spLocks noGrp="1"/>
          </p:cNvSpPr>
          <p:nvPr>
            <p:ph type="body" idx="2"/>
          </p:nvPr>
        </p:nvSpPr>
        <p:spPr>
          <a:xfrm>
            <a:off x="719138" y="6356349"/>
            <a:ext cx="5476875" cy="23018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228600" algn="l">
              <a:lnSpc>
                <a:spcPct val="100000"/>
              </a:lnSpc>
              <a:spcBef>
                <a:spcPts val="600"/>
              </a:spcBef>
              <a:spcAft>
                <a:spcPts val="0"/>
              </a:spcAft>
              <a:buSzPts val="24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Green">
  <p:cSld name="Two Content Green">
    <p:spTree>
      <p:nvGrpSpPr>
        <p:cNvPr id="1" name="Shape 70"/>
        <p:cNvGrpSpPr/>
        <p:nvPr/>
      </p:nvGrpSpPr>
      <p:grpSpPr>
        <a:xfrm>
          <a:off x="0" y="0"/>
          <a:ext cx="0" cy="0"/>
          <a:chOff x="0" y="0"/>
          <a:chExt cx="0" cy="0"/>
        </a:xfrm>
      </p:grpSpPr>
      <p:pic>
        <p:nvPicPr>
          <p:cNvPr id="71" name="Google Shape;71;p2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27"/>
          <p:cNvSpPr/>
          <p:nvPr/>
        </p:nvSpPr>
        <p:spPr>
          <a:xfrm>
            <a:off x="2400" y="0"/>
            <a:ext cx="12189600" cy="6858000"/>
          </a:xfrm>
          <a:prstGeom prst="rect">
            <a:avLst/>
          </a:prstGeom>
          <a:solidFill>
            <a:schemeClr val="accent6">
              <a:alpha val="1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3" name="Google Shape;73;p27"/>
          <p:cNvPicPr preferRelativeResize="0"/>
          <p:nvPr/>
        </p:nvPicPr>
        <p:blipFill rotWithShape="1">
          <a:blip r:embed="rId2">
            <a:alphaModFix/>
          </a:blip>
          <a:srcRect/>
          <a:stretch/>
        </p:blipFill>
        <p:spPr>
          <a:xfrm>
            <a:off x="2400" y="0"/>
            <a:ext cx="12192000" cy="6858000"/>
          </a:xfrm>
          <a:prstGeom prst="rect">
            <a:avLst/>
          </a:prstGeom>
          <a:noFill/>
          <a:ln>
            <a:noFill/>
          </a:ln>
        </p:spPr>
      </p:pic>
      <p:sp>
        <p:nvSpPr>
          <p:cNvPr id="74" name="Google Shape;74;p27"/>
          <p:cNvSpPr txBox="1">
            <a:spLocks noGrp="1"/>
          </p:cNvSpPr>
          <p:nvPr>
            <p:ph type="title"/>
          </p:nvPr>
        </p:nvSpPr>
        <p:spPr>
          <a:xfrm>
            <a:off x="710118" y="459232"/>
            <a:ext cx="10786558" cy="721868"/>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7"/>
          <p:cNvSpPr txBox="1">
            <a:spLocks noGrp="1"/>
          </p:cNvSpPr>
          <p:nvPr>
            <p:ph type="body" idx="1"/>
          </p:nvPr>
        </p:nvSpPr>
        <p:spPr>
          <a:xfrm>
            <a:off x="694800" y="1281600"/>
            <a:ext cx="5181600" cy="435133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7"/>
          <p:cNvSpPr txBox="1">
            <a:spLocks noGrp="1"/>
          </p:cNvSpPr>
          <p:nvPr>
            <p:ph type="body" idx="2"/>
          </p:nvPr>
        </p:nvSpPr>
        <p:spPr>
          <a:xfrm>
            <a:off x="6315076" y="1281600"/>
            <a:ext cx="5181600" cy="435133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p:nvPr/>
        </p:nvSpPr>
        <p:spPr>
          <a:xfrm>
            <a:off x="11430714" y="6309472"/>
            <a:ext cx="48244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fld id="{00000000-1234-1234-1234-123412341234}" type="slidenum">
              <a:rPr lang="en-GB" sz="1600" b="0" i="0" u="none" strike="noStrike" cap="none">
                <a:solidFill>
                  <a:schemeClr val="lt1"/>
                </a:solidFill>
                <a:latin typeface="Arial"/>
                <a:ea typeface="Arial"/>
                <a:cs typeface="Arial"/>
                <a:sym typeface="Arial"/>
              </a:rPr>
              <a:t>‹#›</a:t>
            </a:fld>
            <a:endParaRPr sz="16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rofiles ">
  <p:cSld name="Profiles ">
    <p:spTree>
      <p:nvGrpSpPr>
        <p:cNvPr id="1" name="Shape 79"/>
        <p:cNvGrpSpPr/>
        <p:nvPr/>
      </p:nvGrpSpPr>
      <p:grpSpPr>
        <a:xfrm>
          <a:off x="0" y="0"/>
          <a:ext cx="0" cy="0"/>
          <a:chOff x="0" y="0"/>
          <a:chExt cx="0" cy="0"/>
        </a:xfrm>
      </p:grpSpPr>
      <p:pic>
        <p:nvPicPr>
          <p:cNvPr id="80" name="Google Shape;80;p2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1" name="Google Shape;81;p28"/>
          <p:cNvSpPr>
            <a:spLocks noGrp="1"/>
          </p:cNvSpPr>
          <p:nvPr>
            <p:ph type="pic" idx="2"/>
          </p:nvPr>
        </p:nvSpPr>
        <p:spPr>
          <a:xfrm>
            <a:off x="709613" y="1377643"/>
            <a:ext cx="1297212" cy="1476716"/>
          </a:xfrm>
          <a:prstGeom prst="rect">
            <a:avLst/>
          </a:prstGeom>
          <a:noFill/>
          <a:ln>
            <a:noFill/>
          </a:ln>
        </p:spPr>
      </p:sp>
      <p:sp>
        <p:nvSpPr>
          <p:cNvPr id="82" name="Google Shape;82;p28"/>
          <p:cNvSpPr txBox="1">
            <a:spLocks noGrp="1"/>
          </p:cNvSpPr>
          <p:nvPr>
            <p:ph type="title"/>
          </p:nvPr>
        </p:nvSpPr>
        <p:spPr>
          <a:xfrm>
            <a:off x="710118" y="459232"/>
            <a:ext cx="10786558" cy="721868"/>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8"/>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8"/>
          <p:cNvSpPr txBox="1">
            <a:spLocks noGrp="1"/>
          </p:cNvSpPr>
          <p:nvPr>
            <p:ph type="body" idx="1"/>
          </p:nvPr>
        </p:nvSpPr>
        <p:spPr>
          <a:xfrm>
            <a:off x="695325" y="2988957"/>
            <a:ext cx="1311275"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1"/>
            </a:lvl1pPr>
            <a:lvl2pPr marL="914400" lvl="1" indent="-228600" algn="l">
              <a:lnSpc>
                <a:spcPct val="100000"/>
              </a:lnSpc>
              <a:spcBef>
                <a:spcPts val="300"/>
              </a:spcBef>
              <a:spcAft>
                <a:spcPts val="0"/>
              </a:spcAft>
              <a:buSzPts val="1200"/>
              <a:buNone/>
              <a:defRPr sz="12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8"/>
          <p:cNvSpPr>
            <a:spLocks noGrp="1"/>
          </p:cNvSpPr>
          <p:nvPr>
            <p:ph type="pic" idx="3"/>
          </p:nvPr>
        </p:nvSpPr>
        <p:spPr>
          <a:xfrm>
            <a:off x="3872897" y="1377643"/>
            <a:ext cx="1297212" cy="1476716"/>
          </a:xfrm>
          <a:prstGeom prst="rect">
            <a:avLst/>
          </a:prstGeom>
          <a:noFill/>
          <a:ln>
            <a:noFill/>
          </a:ln>
        </p:spPr>
      </p:sp>
      <p:sp>
        <p:nvSpPr>
          <p:cNvPr id="86" name="Google Shape;86;p28"/>
          <p:cNvSpPr txBox="1">
            <a:spLocks noGrp="1"/>
          </p:cNvSpPr>
          <p:nvPr>
            <p:ph type="body" idx="4"/>
          </p:nvPr>
        </p:nvSpPr>
        <p:spPr>
          <a:xfrm>
            <a:off x="3872897" y="2988957"/>
            <a:ext cx="1311275"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1"/>
            </a:lvl1pPr>
            <a:lvl2pPr marL="914400" lvl="1" indent="-228600" algn="l">
              <a:lnSpc>
                <a:spcPct val="100000"/>
              </a:lnSpc>
              <a:spcBef>
                <a:spcPts val="300"/>
              </a:spcBef>
              <a:spcAft>
                <a:spcPts val="0"/>
              </a:spcAft>
              <a:buSzPts val="1200"/>
              <a:buNone/>
              <a:defRPr sz="12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8"/>
          <p:cNvSpPr>
            <a:spLocks noGrp="1"/>
          </p:cNvSpPr>
          <p:nvPr>
            <p:ph type="pic" idx="5"/>
          </p:nvPr>
        </p:nvSpPr>
        <p:spPr>
          <a:xfrm>
            <a:off x="7036181" y="1377643"/>
            <a:ext cx="1297212" cy="1476716"/>
          </a:xfrm>
          <a:prstGeom prst="rect">
            <a:avLst/>
          </a:prstGeom>
          <a:noFill/>
          <a:ln>
            <a:noFill/>
          </a:ln>
        </p:spPr>
      </p:sp>
      <p:sp>
        <p:nvSpPr>
          <p:cNvPr id="88" name="Google Shape;88;p28"/>
          <p:cNvSpPr txBox="1">
            <a:spLocks noGrp="1"/>
          </p:cNvSpPr>
          <p:nvPr>
            <p:ph type="body" idx="6"/>
          </p:nvPr>
        </p:nvSpPr>
        <p:spPr>
          <a:xfrm>
            <a:off x="7036181" y="2988957"/>
            <a:ext cx="1311275"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1"/>
            </a:lvl1pPr>
            <a:lvl2pPr marL="914400" lvl="1" indent="-228600" algn="l">
              <a:lnSpc>
                <a:spcPct val="100000"/>
              </a:lnSpc>
              <a:spcBef>
                <a:spcPts val="300"/>
              </a:spcBef>
              <a:spcAft>
                <a:spcPts val="0"/>
              </a:spcAft>
              <a:buSzPts val="1200"/>
              <a:buNone/>
              <a:defRPr sz="12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8"/>
          <p:cNvSpPr>
            <a:spLocks noGrp="1"/>
          </p:cNvSpPr>
          <p:nvPr>
            <p:ph type="pic" idx="7"/>
          </p:nvPr>
        </p:nvSpPr>
        <p:spPr>
          <a:xfrm>
            <a:off x="10199464" y="1377643"/>
            <a:ext cx="1297212" cy="1476716"/>
          </a:xfrm>
          <a:prstGeom prst="rect">
            <a:avLst/>
          </a:prstGeom>
          <a:noFill/>
          <a:ln>
            <a:noFill/>
          </a:ln>
        </p:spPr>
      </p:sp>
      <p:sp>
        <p:nvSpPr>
          <p:cNvPr id="90" name="Google Shape;90;p28"/>
          <p:cNvSpPr txBox="1">
            <a:spLocks noGrp="1"/>
          </p:cNvSpPr>
          <p:nvPr>
            <p:ph type="body" idx="8"/>
          </p:nvPr>
        </p:nvSpPr>
        <p:spPr>
          <a:xfrm>
            <a:off x="10185176" y="2988957"/>
            <a:ext cx="1311275"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1"/>
            </a:lvl1pPr>
            <a:lvl2pPr marL="914400" lvl="1" indent="-228600" algn="l">
              <a:lnSpc>
                <a:spcPct val="100000"/>
              </a:lnSpc>
              <a:spcBef>
                <a:spcPts val="300"/>
              </a:spcBef>
              <a:spcAft>
                <a:spcPts val="0"/>
              </a:spcAft>
              <a:buSzPts val="1200"/>
              <a:buNone/>
              <a:defRPr sz="12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a:spLocks noGrp="1"/>
          </p:cNvSpPr>
          <p:nvPr>
            <p:ph type="pic" idx="9"/>
          </p:nvPr>
        </p:nvSpPr>
        <p:spPr>
          <a:xfrm>
            <a:off x="709613" y="3834350"/>
            <a:ext cx="1297212" cy="1476716"/>
          </a:xfrm>
          <a:prstGeom prst="rect">
            <a:avLst/>
          </a:prstGeom>
          <a:noFill/>
          <a:ln>
            <a:noFill/>
          </a:ln>
        </p:spPr>
      </p:sp>
      <p:sp>
        <p:nvSpPr>
          <p:cNvPr id="92" name="Google Shape;92;p28"/>
          <p:cNvSpPr txBox="1">
            <a:spLocks noGrp="1"/>
          </p:cNvSpPr>
          <p:nvPr>
            <p:ph type="body" idx="13"/>
          </p:nvPr>
        </p:nvSpPr>
        <p:spPr>
          <a:xfrm>
            <a:off x="695325" y="5445664"/>
            <a:ext cx="1311275"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1"/>
            </a:lvl1pPr>
            <a:lvl2pPr marL="914400" lvl="1" indent="-228600" algn="l">
              <a:lnSpc>
                <a:spcPct val="100000"/>
              </a:lnSpc>
              <a:spcBef>
                <a:spcPts val="300"/>
              </a:spcBef>
              <a:spcAft>
                <a:spcPts val="0"/>
              </a:spcAft>
              <a:buSzPts val="1200"/>
              <a:buNone/>
              <a:defRPr sz="12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8"/>
          <p:cNvSpPr>
            <a:spLocks noGrp="1"/>
          </p:cNvSpPr>
          <p:nvPr>
            <p:ph type="pic" idx="14"/>
          </p:nvPr>
        </p:nvSpPr>
        <p:spPr>
          <a:xfrm>
            <a:off x="3872897" y="3834350"/>
            <a:ext cx="1297212" cy="1476716"/>
          </a:xfrm>
          <a:prstGeom prst="rect">
            <a:avLst/>
          </a:prstGeom>
          <a:noFill/>
          <a:ln>
            <a:noFill/>
          </a:ln>
        </p:spPr>
      </p:sp>
      <p:sp>
        <p:nvSpPr>
          <p:cNvPr id="94" name="Google Shape;94;p28"/>
          <p:cNvSpPr txBox="1">
            <a:spLocks noGrp="1"/>
          </p:cNvSpPr>
          <p:nvPr>
            <p:ph type="body" idx="15"/>
          </p:nvPr>
        </p:nvSpPr>
        <p:spPr>
          <a:xfrm>
            <a:off x="3872897" y="5445664"/>
            <a:ext cx="1311275"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1"/>
            </a:lvl1pPr>
            <a:lvl2pPr marL="914400" lvl="1" indent="-228600" algn="l">
              <a:lnSpc>
                <a:spcPct val="100000"/>
              </a:lnSpc>
              <a:spcBef>
                <a:spcPts val="300"/>
              </a:spcBef>
              <a:spcAft>
                <a:spcPts val="0"/>
              </a:spcAft>
              <a:buSzPts val="1200"/>
              <a:buNone/>
              <a:defRPr sz="12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8"/>
          <p:cNvSpPr>
            <a:spLocks noGrp="1"/>
          </p:cNvSpPr>
          <p:nvPr>
            <p:ph type="pic" idx="16"/>
          </p:nvPr>
        </p:nvSpPr>
        <p:spPr>
          <a:xfrm>
            <a:off x="7036181" y="3834350"/>
            <a:ext cx="1297212" cy="1476716"/>
          </a:xfrm>
          <a:prstGeom prst="rect">
            <a:avLst/>
          </a:prstGeom>
          <a:noFill/>
          <a:ln>
            <a:noFill/>
          </a:ln>
        </p:spPr>
      </p:sp>
      <p:sp>
        <p:nvSpPr>
          <p:cNvPr id="96" name="Google Shape;96;p28"/>
          <p:cNvSpPr txBox="1">
            <a:spLocks noGrp="1"/>
          </p:cNvSpPr>
          <p:nvPr>
            <p:ph type="body" idx="17"/>
          </p:nvPr>
        </p:nvSpPr>
        <p:spPr>
          <a:xfrm>
            <a:off x="7036181" y="5445664"/>
            <a:ext cx="1311275"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1"/>
            </a:lvl1pPr>
            <a:lvl2pPr marL="914400" lvl="1" indent="-228600" algn="l">
              <a:lnSpc>
                <a:spcPct val="100000"/>
              </a:lnSpc>
              <a:spcBef>
                <a:spcPts val="300"/>
              </a:spcBef>
              <a:spcAft>
                <a:spcPts val="0"/>
              </a:spcAft>
              <a:buSzPts val="1200"/>
              <a:buNone/>
              <a:defRPr sz="12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8"/>
          <p:cNvSpPr>
            <a:spLocks noGrp="1"/>
          </p:cNvSpPr>
          <p:nvPr>
            <p:ph type="pic" idx="18"/>
          </p:nvPr>
        </p:nvSpPr>
        <p:spPr>
          <a:xfrm>
            <a:off x="10199464" y="3834350"/>
            <a:ext cx="1297212" cy="1476716"/>
          </a:xfrm>
          <a:prstGeom prst="rect">
            <a:avLst/>
          </a:prstGeom>
          <a:noFill/>
          <a:ln>
            <a:noFill/>
          </a:ln>
        </p:spPr>
      </p:sp>
      <p:sp>
        <p:nvSpPr>
          <p:cNvPr id="98" name="Google Shape;98;p28"/>
          <p:cNvSpPr txBox="1">
            <a:spLocks noGrp="1"/>
          </p:cNvSpPr>
          <p:nvPr>
            <p:ph type="body" idx="19"/>
          </p:nvPr>
        </p:nvSpPr>
        <p:spPr>
          <a:xfrm>
            <a:off x="10185176" y="5445664"/>
            <a:ext cx="1311275"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1"/>
            </a:lvl1pPr>
            <a:lvl2pPr marL="914400" lvl="1" indent="-228600" algn="l">
              <a:lnSpc>
                <a:spcPct val="100000"/>
              </a:lnSpc>
              <a:spcBef>
                <a:spcPts val="300"/>
              </a:spcBef>
              <a:spcAft>
                <a:spcPts val="0"/>
              </a:spcAft>
              <a:buSzPts val="1200"/>
              <a:buNone/>
              <a:defRPr sz="12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8"/>
          <p:cNvSpPr txBox="1"/>
          <p:nvPr/>
        </p:nvSpPr>
        <p:spPr>
          <a:xfrm>
            <a:off x="11430714" y="6309472"/>
            <a:ext cx="48244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fld id="{00000000-1234-1234-1234-123412341234}" type="slidenum">
              <a:rPr lang="en-GB" sz="1600" b="0" i="0" u="none" strike="noStrike" cap="none">
                <a:solidFill>
                  <a:schemeClr val="lt1"/>
                </a:solidFill>
                <a:latin typeface="Arial"/>
                <a:ea typeface="Arial"/>
                <a:cs typeface="Arial"/>
                <a:sym typeface="Arial"/>
              </a:rPr>
              <a:t>‹#›</a:t>
            </a:fld>
            <a:endParaRPr sz="16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 People Profiles ">
  <p:cSld name="4 People Profiles ">
    <p:spTree>
      <p:nvGrpSpPr>
        <p:cNvPr id="1" name="Shape 100"/>
        <p:cNvGrpSpPr/>
        <p:nvPr/>
      </p:nvGrpSpPr>
      <p:grpSpPr>
        <a:xfrm>
          <a:off x="0" y="0"/>
          <a:ext cx="0" cy="0"/>
          <a:chOff x="0" y="0"/>
          <a:chExt cx="0" cy="0"/>
        </a:xfrm>
      </p:grpSpPr>
      <p:pic>
        <p:nvPicPr>
          <p:cNvPr id="101" name="Google Shape;101;p2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2" name="Google Shape;102;p29"/>
          <p:cNvSpPr>
            <a:spLocks noGrp="1"/>
          </p:cNvSpPr>
          <p:nvPr>
            <p:ph type="pic" idx="2"/>
          </p:nvPr>
        </p:nvSpPr>
        <p:spPr>
          <a:xfrm>
            <a:off x="709613" y="1377642"/>
            <a:ext cx="1747837" cy="1989697"/>
          </a:xfrm>
          <a:prstGeom prst="rect">
            <a:avLst/>
          </a:prstGeom>
          <a:noFill/>
          <a:ln>
            <a:noFill/>
          </a:ln>
        </p:spPr>
      </p:sp>
      <p:sp>
        <p:nvSpPr>
          <p:cNvPr id="103" name="Google Shape;103;p29"/>
          <p:cNvSpPr txBox="1">
            <a:spLocks noGrp="1"/>
          </p:cNvSpPr>
          <p:nvPr>
            <p:ph type="title"/>
          </p:nvPr>
        </p:nvSpPr>
        <p:spPr>
          <a:xfrm>
            <a:off x="710118" y="459232"/>
            <a:ext cx="10786558" cy="721868"/>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9"/>
          <p:cNvSpPr txBox="1">
            <a:spLocks noGrp="1"/>
          </p:cNvSpPr>
          <p:nvPr>
            <p:ph type="body" idx="1"/>
          </p:nvPr>
        </p:nvSpPr>
        <p:spPr>
          <a:xfrm>
            <a:off x="2699055" y="1377642"/>
            <a:ext cx="2917837"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000"/>
              <a:buNone/>
              <a:defRPr sz="2000" b="1"/>
            </a:lvl1pPr>
            <a:lvl2pPr marL="914400" lvl="1" indent="-228600" algn="l">
              <a:lnSpc>
                <a:spcPct val="100000"/>
              </a:lnSpc>
              <a:spcBef>
                <a:spcPts val="300"/>
              </a:spcBef>
              <a:spcAft>
                <a:spcPts val="0"/>
              </a:spcAft>
              <a:buSzPts val="1800"/>
              <a:buNone/>
              <a:defRPr sz="18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9"/>
          <p:cNvSpPr>
            <a:spLocks noGrp="1"/>
          </p:cNvSpPr>
          <p:nvPr>
            <p:ph type="pic" idx="3"/>
          </p:nvPr>
        </p:nvSpPr>
        <p:spPr>
          <a:xfrm>
            <a:off x="6410802" y="1377642"/>
            <a:ext cx="1747837" cy="1989697"/>
          </a:xfrm>
          <a:prstGeom prst="rect">
            <a:avLst/>
          </a:prstGeom>
          <a:noFill/>
          <a:ln>
            <a:noFill/>
          </a:ln>
        </p:spPr>
      </p:sp>
      <p:sp>
        <p:nvSpPr>
          <p:cNvPr id="107" name="Google Shape;107;p29"/>
          <p:cNvSpPr txBox="1">
            <a:spLocks noGrp="1"/>
          </p:cNvSpPr>
          <p:nvPr>
            <p:ph type="body" idx="4"/>
          </p:nvPr>
        </p:nvSpPr>
        <p:spPr>
          <a:xfrm>
            <a:off x="8400244" y="1377642"/>
            <a:ext cx="2917837"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000"/>
              <a:buNone/>
              <a:defRPr sz="2000" b="1"/>
            </a:lvl1pPr>
            <a:lvl2pPr marL="914400" lvl="1" indent="-228600" algn="l">
              <a:lnSpc>
                <a:spcPct val="100000"/>
              </a:lnSpc>
              <a:spcBef>
                <a:spcPts val="300"/>
              </a:spcBef>
              <a:spcAft>
                <a:spcPts val="0"/>
              </a:spcAft>
              <a:buSzPts val="1800"/>
              <a:buNone/>
              <a:defRPr sz="18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9"/>
          <p:cNvSpPr>
            <a:spLocks noGrp="1"/>
          </p:cNvSpPr>
          <p:nvPr>
            <p:ph type="pic" idx="5"/>
          </p:nvPr>
        </p:nvSpPr>
        <p:spPr>
          <a:xfrm>
            <a:off x="709613" y="3834349"/>
            <a:ext cx="1747837" cy="1989697"/>
          </a:xfrm>
          <a:prstGeom prst="rect">
            <a:avLst/>
          </a:prstGeom>
          <a:noFill/>
          <a:ln>
            <a:noFill/>
          </a:ln>
        </p:spPr>
      </p:sp>
      <p:sp>
        <p:nvSpPr>
          <p:cNvPr id="109" name="Google Shape;109;p29"/>
          <p:cNvSpPr txBox="1">
            <a:spLocks noGrp="1"/>
          </p:cNvSpPr>
          <p:nvPr>
            <p:ph type="body" idx="6"/>
          </p:nvPr>
        </p:nvSpPr>
        <p:spPr>
          <a:xfrm>
            <a:off x="2699055" y="3834349"/>
            <a:ext cx="2917837"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000"/>
              <a:buNone/>
              <a:defRPr sz="2000" b="1"/>
            </a:lvl1pPr>
            <a:lvl2pPr marL="914400" lvl="1" indent="-228600" algn="l">
              <a:lnSpc>
                <a:spcPct val="100000"/>
              </a:lnSpc>
              <a:spcBef>
                <a:spcPts val="300"/>
              </a:spcBef>
              <a:spcAft>
                <a:spcPts val="0"/>
              </a:spcAft>
              <a:buSzPts val="1800"/>
              <a:buNone/>
              <a:defRPr sz="18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9"/>
          <p:cNvSpPr>
            <a:spLocks noGrp="1"/>
          </p:cNvSpPr>
          <p:nvPr>
            <p:ph type="pic" idx="7"/>
          </p:nvPr>
        </p:nvSpPr>
        <p:spPr>
          <a:xfrm>
            <a:off x="6410802" y="3834349"/>
            <a:ext cx="1747837" cy="1989697"/>
          </a:xfrm>
          <a:prstGeom prst="rect">
            <a:avLst/>
          </a:prstGeom>
          <a:noFill/>
          <a:ln>
            <a:noFill/>
          </a:ln>
        </p:spPr>
      </p:sp>
      <p:sp>
        <p:nvSpPr>
          <p:cNvPr id="111" name="Google Shape;111;p29"/>
          <p:cNvSpPr txBox="1">
            <a:spLocks noGrp="1"/>
          </p:cNvSpPr>
          <p:nvPr>
            <p:ph type="body" idx="8"/>
          </p:nvPr>
        </p:nvSpPr>
        <p:spPr>
          <a:xfrm>
            <a:off x="8400244" y="3834349"/>
            <a:ext cx="2917837" cy="4683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000"/>
              <a:buNone/>
              <a:defRPr sz="2000" b="1"/>
            </a:lvl1pPr>
            <a:lvl2pPr marL="914400" lvl="1" indent="-228600" algn="l">
              <a:lnSpc>
                <a:spcPct val="100000"/>
              </a:lnSpc>
              <a:spcBef>
                <a:spcPts val="300"/>
              </a:spcBef>
              <a:spcAft>
                <a:spcPts val="0"/>
              </a:spcAft>
              <a:buSzPts val="1800"/>
              <a:buNone/>
              <a:defRPr sz="1800"/>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9"/>
          <p:cNvSpPr txBox="1"/>
          <p:nvPr/>
        </p:nvSpPr>
        <p:spPr>
          <a:xfrm>
            <a:off x="11430714" y="6309472"/>
            <a:ext cx="48244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fld id="{00000000-1234-1234-1234-123412341234}" type="slidenum">
              <a:rPr lang="en-GB" sz="1600" b="0" i="0" u="none" strike="noStrike" cap="none">
                <a:solidFill>
                  <a:schemeClr val="lt1"/>
                </a:solidFill>
                <a:latin typeface="Arial"/>
                <a:ea typeface="Arial"/>
                <a:cs typeface="Arial"/>
                <a:sym typeface="Arial"/>
              </a:rPr>
              <a:t>‹#›</a:t>
            </a:fld>
            <a:endParaRPr sz="16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3"/>
        <p:cNvGrpSpPr/>
        <p:nvPr/>
      </p:nvGrpSpPr>
      <p:grpSpPr>
        <a:xfrm>
          <a:off x="0" y="0"/>
          <a:ext cx="0" cy="0"/>
          <a:chOff x="0" y="0"/>
          <a:chExt cx="0" cy="0"/>
        </a:xfrm>
      </p:grpSpPr>
      <p:sp>
        <p:nvSpPr>
          <p:cNvPr id="114" name="Google Shape;114;g14caf007977_0_82"/>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14caf007977_0_82"/>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g14caf007977_0_8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g14caf007977_0_755"/>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g14caf007977_0_755"/>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g14caf007977_0_75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g14caf007977_0_75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29" name="Google Shape;129;g14caf007977_0_759"/>
          <p:cNvSpPr txBox="1">
            <a:spLocks noGrp="1"/>
          </p:cNvSpPr>
          <p:nvPr>
            <p:ph type="body" idx="1"/>
          </p:nvPr>
        </p:nvSpPr>
        <p:spPr>
          <a:xfrm>
            <a:off x="838200" y="1825625"/>
            <a:ext cx="5181600" cy="4351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 name="Google Shape;130;g14caf007977_0_759"/>
          <p:cNvSpPr txBox="1">
            <a:spLocks noGrp="1"/>
          </p:cNvSpPr>
          <p:nvPr>
            <p:ph type="body" idx="2"/>
          </p:nvPr>
        </p:nvSpPr>
        <p:spPr>
          <a:xfrm>
            <a:off x="6172200" y="1825625"/>
            <a:ext cx="5181600" cy="4351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 name="Google Shape;131;g14caf007977_0_759"/>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g14caf007977_0_759"/>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g14caf007977_0_7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g14caf007977_0_76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6" name="Google Shape;136;g14caf007977_0_766"/>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g14caf007977_0_76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g14caf007977_0_766"/>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g14caf007977_0_76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g14caf007977_0_772"/>
          <p:cNvSpPr txBox="1">
            <a:spLocks noGrp="1"/>
          </p:cNvSpPr>
          <p:nvPr>
            <p:ph type="title"/>
          </p:nvPr>
        </p:nvSpPr>
        <p:spPr>
          <a:xfrm>
            <a:off x="831850" y="1709738"/>
            <a:ext cx="10515600" cy="28527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42" name="Google Shape;142;g14caf007977_0_772"/>
          <p:cNvSpPr txBox="1">
            <a:spLocks noGrp="1"/>
          </p:cNvSpPr>
          <p:nvPr>
            <p:ph type="body" idx="1"/>
          </p:nvPr>
        </p:nvSpPr>
        <p:spPr>
          <a:xfrm>
            <a:off x="831850" y="4589463"/>
            <a:ext cx="10515600" cy="150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43" name="Google Shape;143;g14caf007977_0_772"/>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g14caf007977_0_772"/>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g14caf007977_0_7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6"/>
        <p:cNvGrpSpPr/>
        <p:nvPr/>
      </p:nvGrpSpPr>
      <p:grpSpPr>
        <a:xfrm>
          <a:off x="0" y="0"/>
          <a:ext cx="0" cy="0"/>
          <a:chOff x="0" y="0"/>
          <a:chExt cx="0" cy="0"/>
        </a:xfrm>
      </p:grpSpPr>
      <p:sp>
        <p:nvSpPr>
          <p:cNvPr id="147" name="Google Shape;147;g14caf007977_0_778"/>
          <p:cNvSpPr txBox="1">
            <a:spLocks noGrp="1"/>
          </p:cNvSpPr>
          <p:nvPr>
            <p:ph type="title"/>
          </p:nvPr>
        </p:nvSpPr>
        <p:spPr>
          <a:xfrm>
            <a:off x="839788" y="365125"/>
            <a:ext cx="105156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48" name="Google Shape;148;g14caf007977_0_778"/>
          <p:cNvSpPr txBox="1">
            <a:spLocks noGrp="1"/>
          </p:cNvSpPr>
          <p:nvPr>
            <p:ph type="body" idx="1"/>
          </p:nvPr>
        </p:nvSpPr>
        <p:spPr>
          <a:xfrm>
            <a:off x="839788" y="1681163"/>
            <a:ext cx="5157900" cy="8238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49" name="Google Shape;149;g14caf007977_0_778"/>
          <p:cNvSpPr txBox="1">
            <a:spLocks noGrp="1"/>
          </p:cNvSpPr>
          <p:nvPr>
            <p:ph type="body" idx="2"/>
          </p:nvPr>
        </p:nvSpPr>
        <p:spPr>
          <a:xfrm>
            <a:off x="839788" y="2505075"/>
            <a:ext cx="5157900" cy="3684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0" name="Google Shape;150;g14caf007977_0_778"/>
          <p:cNvSpPr txBox="1">
            <a:spLocks noGrp="1"/>
          </p:cNvSpPr>
          <p:nvPr>
            <p:ph type="body" idx="3"/>
          </p:nvPr>
        </p:nvSpPr>
        <p:spPr>
          <a:xfrm>
            <a:off x="6172200" y="1681163"/>
            <a:ext cx="5183100" cy="8238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51" name="Google Shape;151;g14caf007977_0_778"/>
          <p:cNvSpPr txBox="1">
            <a:spLocks noGrp="1"/>
          </p:cNvSpPr>
          <p:nvPr>
            <p:ph type="body" idx="4"/>
          </p:nvPr>
        </p:nvSpPr>
        <p:spPr>
          <a:xfrm>
            <a:off x="6172200" y="2505075"/>
            <a:ext cx="5183100" cy="3684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g14caf007977_0_778"/>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g14caf007977_0_778"/>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g14caf007977_0_77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5"/>
        <p:cNvGrpSpPr/>
        <p:nvPr/>
      </p:nvGrpSpPr>
      <p:grpSpPr>
        <a:xfrm>
          <a:off x="0" y="0"/>
          <a:ext cx="0" cy="0"/>
          <a:chOff x="0" y="0"/>
          <a:chExt cx="0" cy="0"/>
        </a:xfrm>
      </p:grpSpPr>
      <p:sp>
        <p:nvSpPr>
          <p:cNvPr id="156" name="Google Shape;156;g14caf007977_0_78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7" name="Google Shape;157;g14caf007977_0_787"/>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8" name="Google Shape;158;g14caf007977_0_787"/>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9" name="Google Shape;159;g14caf007977_0_78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pic>
        <p:nvPicPr>
          <p:cNvPr id="21" name="Google Shape;21;p1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19"/>
          <p:cNvSpPr txBox="1">
            <a:spLocks noGrp="1"/>
          </p:cNvSpPr>
          <p:nvPr>
            <p:ph type="title"/>
          </p:nvPr>
        </p:nvSpPr>
        <p:spPr>
          <a:xfrm>
            <a:off x="710118" y="459232"/>
            <a:ext cx="10786558" cy="721868"/>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9"/>
          <p:cNvSpPr txBox="1"/>
          <p:nvPr/>
        </p:nvSpPr>
        <p:spPr>
          <a:xfrm>
            <a:off x="11430714" y="6309472"/>
            <a:ext cx="48244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fld id="{00000000-1234-1234-1234-123412341234}" type="slidenum">
              <a:rPr lang="en-GB" sz="1600" b="0" i="0" u="none" strike="noStrike" cap="none">
                <a:solidFill>
                  <a:schemeClr val="lt1"/>
                </a:solidFill>
                <a:latin typeface="Arial"/>
                <a:ea typeface="Arial"/>
                <a:cs typeface="Arial"/>
                <a:sym typeface="Arial"/>
              </a:rPr>
              <a:t>‹#›</a:t>
            </a:fld>
            <a:endParaRPr sz="16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0"/>
        <p:cNvGrpSpPr/>
        <p:nvPr/>
      </p:nvGrpSpPr>
      <p:grpSpPr>
        <a:xfrm>
          <a:off x="0" y="0"/>
          <a:ext cx="0" cy="0"/>
          <a:chOff x="0" y="0"/>
          <a:chExt cx="0" cy="0"/>
        </a:xfrm>
      </p:grpSpPr>
      <p:sp>
        <p:nvSpPr>
          <p:cNvPr id="161" name="Google Shape;161;g14caf007977_0_792"/>
          <p:cNvSpPr txBox="1">
            <a:spLocks noGrp="1"/>
          </p:cNvSpPr>
          <p:nvPr>
            <p:ph type="title"/>
          </p:nvPr>
        </p:nvSpPr>
        <p:spPr>
          <a:xfrm>
            <a:off x="839788" y="457200"/>
            <a:ext cx="3932100"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2" name="Google Shape;162;g14caf007977_0_792"/>
          <p:cNvSpPr txBox="1">
            <a:spLocks noGrp="1"/>
          </p:cNvSpPr>
          <p:nvPr>
            <p:ph type="body" idx="1"/>
          </p:nvPr>
        </p:nvSpPr>
        <p:spPr>
          <a:xfrm>
            <a:off x="5183188" y="987425"/>
            <a:ext cx="6172200" cy="48735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3" name="Google Shape;163;g14caf007977_0_792"/>
          <p:cNvSpPr txBox="1">
            <a:spLocks noGrp="1"/>
          </p:cNvSpPr>
          <p:nvPr>
            <p:ph type="body" idx="2"/>
          </p:nvPr>
        </p:nvSpPr>
        <p:spPr>
          <a:xfrm>
            <a:off x="839788" y="2057400"/>
            <a:ext cx="3932100" cy="38115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64" name="Google Shape;164;g14caf007977_0_792"/>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5" name="Google Shape;165;g14caf007977_0_792"/>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6" name="Google Shape;166;g14caf007977_0_7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7"/>
        <p:cNvGrpSpPr/>
        <p:nvPr/>
      </p:nvGrpSpPr>
      <p:grpSpPr>
        <a:xfrm>
          <a:off x="0" y="0"/>
          <a:ext cx="0" cy="0"/>
          <a:chOff x="0" y="0"/>
          <a:chExt cx="0" cy="0"/>
        </a:xfrm>
      </p:grpSpPr>
      <p:sp>
        <p:nvSpPr>
          <p:cNvPr id="168" name="Google Shape;168;g14caf007977_0_799"/>
          <p:cNvSpPr txBox="1">
            <a:spLocks noGrp="1"/>
          </p:cNvSpPr>
          <p:nvPr>
            <p:ph type="title"/>
          </p:nvPr>
        </p:nvSpPr>
        <p:spPr>
          <a:xfrm>
            <a:off x="839788" y="457200"/>
            <a:ext cx="3932100"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9" name="Google Shape;169;g14caf007977_0_799"/>
          <p:cNvSpPr>
            <a:spLocks noGrp="1"/>
          </p:cNvSpPr>
          <p:nvPr>
            <p:ph type="pic" idx="2"/>
          </p:nvPr>
        </p:nvSpPr>
        <p:spPr>
          <a:xfrm>
            <a:off x="5183188" y="987425"/>
            <a:ext cx="6172200" cy="4873500"/>
          </a:xfrm>
          <a:prstGeom prst="rect">
            <a:avLst/>
          </a:prstGeom>
          <a:noFill/>
          <a:ln>
            <a:noFill/>
          </a:ln>
        </p:spPr>
      </p:sp>
      <p:sp>
        <p:nvSpPr>
          <p:cNvPr id="170" name="Google Shape;170;g14caf007977_0_799"/>
          <p:cNvSpPr txBox="1">
            <a:spLocks noGrp="1"/>
          </p:cNvSpPr>
          <p:nvPr>
            <p:ph type="body" idx="1"/>
          </p:nvPr>
        </p:nvSpPr>
        <p:spPr>
          <a:xfrm>
            <a:off x="839788" y="2057400"/>
            <a:ext cx="3932100" cy="38115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71" name="Google Shape;171;g14caf007977_0_799"/>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g14caf007977_0_799"/>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g14caf007977_0_7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4"/>
        <p:cNvGrpSpPr/>
        <p:nvPr/>
      </p:nvGrpSpPr>
      <p:grpSpPr>
        <a:xfrm>
          <a:off x="0" y="0"/>
          <a:ext cx="0" cy="0"/>
          <a:chOff x="0" y="0"/>
          <a:chExt cx="0" cy="0"/>
        </a:xfrm>
      </p:grpSpPr>
      <p:sp>
        <p:nvSpPr>
          <p:cNvPr id="175" name="Google Shape;175;g14caf007977_0_80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6" name="Google Shape;176;g14caf007977_0_80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7" name="Google Shape;177;g14caf007977_0_80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g14caf007977_0_806"/>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g14caf007977_0_80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0"/>
        <p:cNvGrpSpPr/>
        <p:nvPr/>
      </p:nvGrpSpPr>
      <p:grpSpPr>
        <a:xfrm>
          <a:off x="0" y="0"/>
          <a:ext cx="0" cy="0"/>
          <a:chOff x="0" y="0"/>
          <a:chExt cx="0" cy="0"/>
        </a:xfrm>
      </p:grpSpPr>
      <p:sp>
        <p:nvSpPr>
          <p:cNvPr id="181" name="Google Shape;181;g14caf007977_0_8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82" name="Google Shape;182;g14caf007977_0_8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3" name="Google Shape;183;g14caf007977_0_812"/>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84" name="Google Shape;184;g14caf007977_0_812"/>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85" name="Google Shape;185;g14caf007977_0_8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345017" y="358970"/>
            <a:ext cx="11509200" cy="776139"/>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EB652E"/>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7410450" y="6518416"/>
            <a:ext cx="4114800" cy="140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400"/>
              <a:buFont typeface="Arial"/>
              <a:buNone/>
              <a:defRPr/>
            </a:lvl1pPr>
            <a:lvl2pPr lvl="1" algn="l">
              <a:lnSpc>
                <a:spcPct val="100000"/>
              </a:lnSpc>
              <a:spcBef>
                <a:spcPts val="0"/>
              </a:spcBef>
              <a:spcAft>
                <a:spcPts val="0"/>
              </a:spcAft>
              <a:buClr>
                <a:schemeClr val="dk1"/>
              </a:buClr>
              <a:buSzPts val="1400"/>
              <a:buFont typeface="Arial"/>
              <a:buNone/>
              <a:defRPr/>
            </a:lvl2pPr>
            <a:lvl3pPr lvl="2" algn="l">
              <a:lnSpc>
                <a:spcPct val="100000"/>
              </a:lnSpc>
              <a:spcBef>
                <a:spcPts val="0"/>
              </a:spcBef>
              <a:spcAft>
                <a:spcPts val="0"/>
              </a:spcAft>
              <a:buClr>
                <a:schemeClr val="dk1"/>
              </a:buClr>
              <a:buSzPts val="1400"/>
              <a:buFont typeface="Arial"/>
              <a:buNone/>
              <a:defRPr/>
            </a:lvl3pPr>
            <a:lvl4pPr lvl="3" algn="l">
              <a:lnSpc>
                <a:spcPct val="100000"/>
              </a:lnSpc>
              <a:spcBef>
                <a:spcPts val="0"/>
              </a:spcBef>
              <a:spcAft>
                <a:spcPts val="0"/>
              </a:spcAft>
              <a:buClr>
                <a:schemeClr val="dk1"/>
              </a:buClr>
              <a:buSzPts val="1400"/>
              <a:buFont typeface="Arial"/>
              <a:buNone/>
              <a:defRPr/>
            </a:lvl4pPr>
            <a:lvl5pPr lvl="4" algn="l">
              <a:lnSpc>
                <a:spcPct val="100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a:endParaRPr/>
          </a:p>
        </p:txBody>
      </p:sp>
      <p:sp>
        <p:nvSpPr>
          <p:cNvPr id="28" name="Google Shape;28;p20"/>
          <p:cNvSpPr txBox="1">
            <a:spLocks noGrp="1"/>
          </p:cNvSpPr>
          <p:nvPr>
            <p:ph type="sldNum" idx="12"/>
          </p:nvPr>
        </p:nvSpPr>
        <p:spPr>
          <a:xfrm>
            <a:off x="11639450" y="6518416"/>
            <a:ext cx="216000" cy="140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9" name="Google Shape;29;p20"/>
          <p:cNvSpPr txBox="1">
            <a:spLocks noGrp="1"/>
          </p:cNvSpPr>
          <p:nvPr>
            <p:ph type="body" idx="1"/>
          </p:nvPr>
        </p:nvSpPr>
        <p:spPr>
          <a:xfrm>
            <a:off x="345600" y="1763713"/>
            <a:ext cx="11509200" cy="4562475"/>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800"/>
              </a:spcBef>
              <a:spcAft>
                <a:spcPts val="0"/>
              </a:spcAft>
              <a:buClr>
                <a:schemeClr val="dk1"/>
              </a:buClr>
              <a:buSzPts val="2800"/>
              <a:buChar char="•"/>
              <a:defRPr/>
            </a:lvl1pPr>
            <a:lvl2pPr marL="914400" lvl="1" indent="-355600" algn="l">
              <a:lnSpc>
                <a:spcPct val="90000"/>
              </a:lnSpc>
              <a:spcBef>
                <a:spcPts val="800"/>
              </a:spcBef>
              <a:spcAft>
                <a:spcPts val="0"/>
              </a:spcAft>
              <a:buClr>
                <a:schemeClr val="dk1"/>
              </a:buClr>
              <a:buSzPts val="2000"/>
              <a:buChar char="•"/>
              <a:defRPr>
                <a:solidFill>
                  <a:schemeClr val="dk1"/>
                </a:solidFill>
              </a:defRPr>
            </a:lvl2pPr>
            <a:lvl3pPr marL="1371600" lvl="2" indent="-355600" algn="l">
              <a:lnSpc>
                <a:spcPct val="90000"/>
              </a:lnSpc>
              <a:spcBef>
                <a:spcPts val="800"/>
              </a:spcBef>
              <a:spcAft>
                <a:spcPts val="0"/>
              </a:spcAft>
              <a:buClr>
                <a:schemeClr val="dk1"/>
              </a:buClr>
              <a:buSzPts val="2000"/>
              <a:buChar char="•"/>
              <a:defRPr>
                <a:solidFill>
                  <a:schemeClr val="dk1"/>
                </a:solidFill>
              </a:defRPr>
            </a:lvl3pPr>
            <a:lvl4pPr marL="1828800" lvl="3" indent="-342900" algn="l">
              <a:lnSpc>
                <a:spcPct val="90000"/>
              </a:lnSpc>
              <a:spcBef>
                <a:spcPts val="800"/>
              </a:spcBef>
              <a:spcAft>
                <a:spcPts val="0"/>
              </a:spcAft>
              <a:buClr>
                <a:schemeClr val="dk1"/>
              </a:buClr>
              <a:buSzPts val="1800"/>
              <a:buChar char="•"/>
              <a:defRPr>
                <a:solidFill>
                  <a:schemeClr val="dk1"/>
                </a:solidFill>
              </a:defRPr>
            </a:lvl4pPr>
            <a:lvl5pPr marL="2286000" lvl="4" indent="-342900" algn="l">
              <a:lnSpc>
                <a:spcPct val="90000"/>
              </a:lnSpc>
              <a:spcBef>
                <a:spcPts val="8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pic>
        <p:nvPicPr>
          <p:cNvPr id="31" name="Google Shape;31;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 name="Google Shape;32;p22"/>
          <p:cNvSpPr txBox="1">
            <a:spLocks noGrp="1"/>
          </p:cNvSpPr>
          <p:nvPr>
            <p:ph type="title"/>
          </p:nvPr>
        </p:nvSpPr>
        <p:spPr>
          <a:xfrm>
            <a:off x="710118" y="459232"/>
            <a:ext cx="10786558" cy="721868"/>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694800" y="1281600"/>
            <a:ext cx="5181600" cy="435133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2"/>
          <p:cNvSpPr txBox="1">
            <a:spLocks noGrp="1"/>
          </p:cNvSpPr>
          <p:nvPr>
            <p:ph type="body" idx="2"/>
          </p:nvPr>
        </p:nvSpPr>
        <p:spPr>
          <a:xfrm>
            <a:off x="6315076" y="1281600"/>
            <a:ext cx="5181600" cy="435133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2"/>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p:nvPr/>
        </p:nvSpPr>
        <p:spPr>
          <a:xfrm>
            <a:off x="11430714" y="6309472"/>
            <a:ext cx="48244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fld id="{00000000-1234-1234-1234-123412341234}" type="slidenum">
              <a:rPr lang="en-GB" sz="1600" b="0" i="0" u="none" strike="noStrike" cap="none">
                <a:solidFill>
                  <a:schemeClr val="lt1"/>
                </a:solidFill>
                <a:latin typeface="Arial"/>
                <a:ea typeface="Arial"/>
                <a:cs typeface="Arial"/>
                <a:sym typeface="Arial"/>
              </a:rPr>
              <a:t>‹#›</a:t>
            </a:fld>
            <a:endParaRPr sz="16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and Quote Blue ">
  <p:cSld name="Image and Quote Blue ">
    <p:spTree>
      <p:nvGrpSpPr>
        <p:cNvPr id="1" name="Shape 37"/>
        <p:cNvGrpSpPr/>
        <p:nvPr/>
      </p:nvGrpSpPr>
      <p:grpSpPr>
        <a:xfrm>
          <a:off x="0" y="0"/>
          <a:ext cx="0" cy="0"/>
          <a:chOff x="0" y="0"/>
          <a:chExt cx="0" cy="0"/>
        </a:xfrm>
      </p:grpSpPr>
      <p:pic>
        <p:nvPicPr>
          <p:cNvPr id="38" name="Google Shape;38;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9" name="Google Shape;39;p21"/>
          <p:cNvSpPr/>
          <p:nvPr/>
        </p:nvSpPr>
        <p:spPr>
          <a:xfrm>
            <a:off x="2400" y="0"/>
            <a:ext cx="12189600" cy="6858000"/>
          </a:xfrm>
          <a:prstGeom prst="rect">
            <a:avLst/>
          </a:prstGeom>
          <a:solidFill>
            <a:srgbClr val="CFD4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0" name="Google Shape;40;p21"/>
          <p:cNvPicPr preferRelativeResize="0"/>
          <p:nvPr/>
        </p:nvPicPr>
        <p:blipFill rotWithShape="1">
          <a:blip r:embed="rId2">
            <a:alphaModFix/>
          </a:blip>
          <a:srcRect/>
          <a:stretch/>
        </p:blipFill>
        <p:spPr>
          <a:xfrm>
            <a:off x="2400" y="0"/>
            <a:ext cx="12192000" cy="6858000"/>
          </a:xfrm>
          <a:prstGeom prst="rect">
            <a:avLst/>
          </a:prstGeom>
          <a:noFill/>
          <a:ln>
            <a:noFill/>
          </a:ln>
        </p:spPr>
      </p:pic>
      <p:sp>
        <p:nvSpPr>
          <p:cNvPr id="41" name="Google Shape;41;p21"/>
          <p:cNvSpPr txBox="1">
            <a:spLocks noGrp="1"/>
          </p:cNvSpPr>
          <p:nvPr>
            <p:ph type="title"/>
          </p:nvPr>
        </p:nvSpPr>
        <p:spPr>
          <a:xfrm>
            <a:off x="710118" y="459232"/>
            <a:ext cx="10786558" cy="721868"/>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6404178" y="1381328"/>
            <a:ext cx="5102225" cy="412452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accent2"/>
              </a:buClr>
              <a:buSzPts val="2400"/>
              <a:buNone/>
              <a:defRPr>
                <a:solidFill>
                  <a:schemeClr val="accent2"/>
                </a:solidFill>
              </a:defRPr>
            </a:lvl1pPr>
            <a:lvl2pPr marL="914400" lvl="1" indent="-228600" algn="l">
              <a:lnSpc>
                <a:spcPct val="100000"/>
              </a:lnSpc>
              <a:spcBef>
                <a:spcPts val="1200"/>
              </a:spcBef>
              <a:spcAft>
                <a:spcPts val="0"/>
              </a:spcAft>
              <a:buSzPts val="24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a:spLocks noGrp="1"/>
          </p:cNvSpPr>
          <p:nvPr>
            <p:ph type="pic" idx="2"/>
          </p:nvPr>
        </p:nvSpPr>
        <p:spPr>
          <a:xfrm>
            <a:off x="695325" y="1381328"/>
            <a:ext cx="5102225" cy="4124527"/>
          </a:xfrm>
          <a:prstGeom prst="rect">
            <a:avLst/>
          </a:prstGeom>
          <a:noFill/>
          <a:ln>
            <a:noFill/>
          </a:ln>
        </p:spPr>
      </p:sp>
      <p:sp>
        <p:nvSpPr>
          <p:cNvPr id="45" name="Google Shape;45;p21"/>
          <p:cNvSpPr txBox="1"/>
          <p:nvPr/>
        </p:nvSpPr>
        <p:spPr>
          <a:xfrm>
            <a:off x="11430714" y="6309472"/>
            <a:ext cx="48244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fld id="{00000000-1234-1234-1234-123412341234}" type="slidenum">
              <a:rPr lang="en-GB" sz="1600" b="0" i="0" u="none" strike="noStrike" cap="none">
                <a:solidFill>
                  <a:schemeClr val="lt1"/>
                </a:solidFill>
                <a:latin typeface="Arial"/>
                <a:ea typeface="Arial"/>
                <a:cs typeface="Arial"/>
                <a:sym typeface="Arial"/>
              </a:rPr>
              <a:t>‹#›</a:t>
            </a:fld>
            <a:endParaRPr sz="16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pic>
        <p:nvPicPr>
          <p:cNvPr id="47" name="Google Shape;47;p2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8" name="Google Shape;48;p23"/>
          <p:cNvSpPr txBox="1">
            <a:spLocks noGrp="1"/>
          </p:cNvSpPr>
          <p:nvPr>
            <p:ph type="title"/>
          </p:nvPr>
        </p:nvSpPr>
        <p:spPr>
          <a:xfrm>
            <a:off x="710118" y="459232"/>
            <a:ext cx="10786558" cy="721868"/>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95325" y="1279629"/>
            <a:ext cx="10801351" cy="435133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p:nvPr/>
        </p:nvSpPr>
        <p:spPr>
          <a:xfrm>
            <a:off x="11430714" y="6309472"/>
            <a:ext cx="48244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fld id="{00000000-1234-1234-1234-123412341234}" type="slidenum">
              <a:rPr lang="en-GB" sz="1600" b="0" i="0" u="none" strike="noStrike" cap="none">
                <a:solidFill>
                  <a:schemeClr val="lt1"/>
                </a:solidFill>
                <a:latin typeface="Arial"/>
                <a:ea typeface="Arial"/>
                <a:cs typeface="Arial"/>
                <a:sym typeface="Arial"/>
              </a:rPr>
              <a:t>‹#›</a:t>
            </a:fld>
            <a:endParaRPr sz="16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2"/>
        <p:cNvGrpSpPr/>
        <p:nvPr/>
      </p:nvGrpSpPr>
      <p:grpSpPr>
        <a:xfrm>
          <a:off x="0" y="0"/>
          <a:ext cx="0" cy="0"/>
          <a:chOff x="0" y="0"/>
          <a:chExt cx="0" cy="0"/>
        </a:xfrm>
      </p:grpSpPr>
      <p:pic>
        <p:nvPicPr>
          <p:cNvPr id="53" name="Google Shape;53;p2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4" name="Google Shape;54;p24"/>
          <p:cNvSpPr txBox="1">
            <a:spLocks noGrp="1"/>
          </p:cNvSpPr>
          <p:nvPr>
            <p:ph type="ctrTitle"/>
          </p:nvPr>
        </p:nvSpPr>
        <p:spPr>
          <a:xfrm>
            <a:off x="719846" y="1142150"/>
            <a:ext cx="9938426" cy="101794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3400"/>
              <a:buFont typeface="Arial"/>
              <a:buNone/>
              <a:defRPr sz="3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subTitle" idx="1"/>
          </p:nvPr>
        </p:nvSpPr>
        <p:spPr>
          <a:xfrm>
            <a:off x="719846" y="2873461"/>
            <a:ext cx="9938426" cy="91475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400"/>
              <a:buNone/>
              <a:defRPr sz="2400" b="1"/>
            </a:lvl1pPr>
            <a:lvl2pPr lvl="1" algn="ctr">
              <a:lnSpc>
                <a:spcPct val="100000"/>
              </a:lnSpc>
              <a:spcBef>
                <a:spcPts val="6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600"/>
              </a:spcBef>
              <a:spcAft>
                <a:spcPts val="0"/>
              </a:spcAft>
              <a:buSzPts val="1600"/>
              <a:buNone/>
              <a:defRPr sz="1600"/>
            </a:lvl4pPr>
            <a:lvl5pPr lvl="4" algn="ctr">
              <a:lnSpc>
                <a:spcPct val="100000"/>
              </a:lnSpc>
              <a:spcBef>
                <a:spcPts val="600"/>
              </a:spcBef>
              <a:spcAft>
                <a:spcPts val="0"/>
              </a:spcAft>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6" name="Google Shape;56;p24"/>
          <p:cNvSpPr txBox="1">
            <a:spLocks noGrp="1"/>
          </p:cNvSpPr>
          <p:nvPr>
            <p:ph type="sldNum" idx="12"/>
          </p:nvPr>
        </p:nvSpPr>
        <p:spPr>
          <a:xfrm>
            <a:off x="9032081" y="6292644"/>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7" name="Google Shape;57;p24"/>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Blue">
  <p:cSld name="Section Header Blue">
    <p:spTree>
      <p:nvGrpSpPr>
        <p:cNvPr id="1" name="Shape 58"/>
        <p:cNvGrpSpPr/>
        <p:nvPr/>
      </p:nvGrpSpPr>
      <p:grpSpPr>
        <a:xfrm>
          <a:off x="0" y="0"/>
          <a:ext cx="0" cy="0"/>
          <a:chOff x="0" y="0"/>
          <a:chExt cx="0" cy="0"/>
        </a:xfrm>
      </p:grpSpPr>
      <p:pic>
        <p:nvPicPr>
          <p:cNvPr id="59" name="Google Shape;59;p2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25"/>
          <p:cNvSpPr txBox="1">
            <a:spLocks noGrp="1"/>
          </p:cNvSpPr>
          <p:nvPr>
            <p:ph type="ctrTitle"/>
          </p:nvPr>
        </p:nvSpPr>
        <p:spPr>
          <a:xfrm>
            <a:off x="719846" y="1142150"/>
            <a:ext cx="9938426" cy="101794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3400"/>
              <a:buFont typeface="Arial"/>
              <a:buNone/>
              <a:defRPr sz="3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5"/>
          <p:cNvSpPr txBox="1">
            <a:spLocks noGrp="1"/>
          </p:cNvSpPr>
          <p:nvPr>
            <p:ph type="subTitle" idx="1"/>
          </p:nvPr>
        </p:nvSpPr>
        <p:spPr>
          <a:xfrm>
            <a:off x="719846" y="2873461"/>
            <a:ext cx="9938426" cy="91475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400"/>
              <a:buNone/>
              <a:defRPr sz="2400" b="1"/>
            </a:lvl1pPr>
            <a:lvl2pPr lvl="1" algn="ctr">
              <a:lnSpc>
                <a:spcPct val="100000"/>
              </a:lnSpc>
              <a:spcBef>
                <a:spcPts val="6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600"/>
              </a:spcBef>
              <a:spcAft>
                <a:spcPts val="0"/>
              </a:spcAft>
              <a:buSzPts val="1600"/>
              <a:buNone/>
              <a:defRPr sz="1600"/>
            </a:lvl4pPr>
            <a:lvl5pPr lvl="4" algn="ctr">
              <a:lnSpc>
                <a:spcPct val="100000"/>
              </a:lnSpc>
              <a:spcBef>
                <a:spcPts val="600"/>
              </a:spcBef>
              <a:spcAft>
                <a:spcPts val="0"/>
              </a:spcAft>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2" name="Google Shape;62;p25"/>
          <p:cNvSpPr txBox="1">
            <a:spLocks noGrp="1"/>
          </p:cNvSpPr>
          <p:nvPr>
            <p:ph type="sldNum" idx="12"/>
          </p:nvPr>
        </p:nvSpPr>
        <p:spPr>
          <a:xfrm>
            <a:off x="9032081" y="6292644"/>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63" name="Google Shape;63;p25"/>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Green">
  <p:cSld name="Section Header Green">
    <p:spTree>
      <p:nvGrpSpPr>
        <p:cNvPr id="1" name="Shape 64"/>
        <p:cNvGrpSpPr/>
        <p:nvPr/>
      </p:nvGrpSpPr>
      <p:grpSpPr>
        <a:xfrm>
          <a:off x="0" y="0"/>
          <a:ext cx="0" cy="0"/>
          <a:chOff x="0" y="0"/>
          <a:chExt cx="0" cy="0"/>
        </a:xfrm>
      </p:grpSpPr>
      <p:pic>
        <p:nvPicPr>
          <p:cNvPr id="65" name="Google Shape;65;p2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6" name="Google Shape;66;p26"/>
          <p:cNvSpPr txBox="1">
            <a:spLocks noGrp="1"/>
          </p:cNvSpPr>
          <p:nvPr>
            <p:ph type="ctrTitle"/>
          </p:nvPr>
        </p:nvSpPr>
        <p:spPr>
          <a:xfrm>
            <a:off x="719846" y="1142150"/>
            <a:ext cx="9938426" cy="101794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3400"/>
              <a:buFont typeface="Arial"/>
              <a:buNone/>
              <a:defRPr sz="3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txBox="1">
            <a:spLocks noGrp="1"/>
          </p:cNvSpPr>
          <p:nvPr>
            <p:ph type="subTitle" idx="1"/>
          </p:nvPr>
        </p:nvSpPr>
        <p:spPr>
          <a:xfrm>
            <a:off x="719846" y="2873461"/>
            <a:ext cx="9938426" cy="91475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400"/>
              <a:buNone/>
              <a:defRPr sz="2400" b="1"/>
            </a:lvl1pPr>
            <a:lvl2pPr lvl="1" algn="ctr">
              <a:lnSpc>
                <a:spcPct val="100000"/>
              </a:lnSpc>
              <a:spcBef>
                <a:spcPts val="6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600"/>
              </a:spcBef>
              <a:spcAft>
                <a:spcPts val="0"/>
              </a:spcAft>
              <a:buSzPts val="1600"/>
              <a:buNone/>
              <a:defRPr sz="1600"/>
            </a:lvl4pPr>
            <a:lvl5pPr lvl="4" algn="ctr">
              <a:lnSpc>
                <a:spcPct val="100000"/>
              </a:lnSpc>
              <a:spcBef>
                <a:spcPts val="600"/>
              </a:spcBef>
              <a:spcAft>
                <a:spcPts val="0"/>
              </a:spcAft>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8" name="Google Shape;68;p26"/>
          <p:cNvSpPr txBox="1">
            <a:spLocks noGrp="1"/>
          </p:cNvSpPr>
          <p:nvPr>
            <p:ph type="sldNum" idx="12"/>
          </p:nvPr>
        </p:nvSpPr>
        <p:spPr>
          <a:xfrm>
            <a:off x="9032081" y="6292644"/>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69" name="Google Shape;69;p26"/>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710118" y="459232"/>
            <a:ext cx="10786558" cy="721868"/>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695325" y="1279629"/>
            <a:ext cx="10801351" cy="4351338"/>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ftr" idx="11"/>
          </p:nvPr>
        </p:nvSpPr>
        <p:spPr>
          <a:xfrm>
            <a:off x="695325" y="6294232"/>
            <a:ext cx="4114800" cy="365125"/>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7"/>
          <p:cNvSpPr txBox="1">
            <a:spLocks noGrp="1"/>
          </p:cNvSpPr>
          <p:nvPr>
            <p:ph type="sldNum" idx="12"/>
          </p:nvPr>
        </p:nvSpPr>
        <p:spPr>
          <a:xfrm>
            <a:off x="9032081" y="6292644"/>
            <a:ext cx="2743200" cy="365125"/>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GB"/>
              <a:t>3</a:t>
            </a:r>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438">
          <p15:clr>
            <a:srgbClr val="F26B43"/>
          </p15:clr>
        </p15:guide>
        <p15:guide id="3" pos="724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g14caf007977_0_74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a:endParaRPr/>
          </a:p>
        </p:txBody>
      </p:sp>
      <p:sp>
        <p:nvSpPr>
          <p:cNvPr id="119" name="Google Shape;119;g14caf007977_0_749"/>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0" name="Google Shape;120;g14caf007977_0_749"/>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g14caf007977_0_749"/>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g14caf007977_0_7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mailto:contact@socialmobilitycommission.gov.uk?subject=Data%20masterclass" TargetMode="External"/><Relationship Id="rId3" Type="http://schemas.openxmlformats.org/officeDocument/2006/relationships/hyperlink" Target="https://socialmobilityworks.org/wp-content/uploads/2021/09/SMC-Class-Toolkit-draft4-1.pdf" TargetMode="External"/><Relationship Id="rId7" Type="http://schemas.openxmlformats.org/officeDocument/2006/relationships/image" Target="../media/image21.jpg"/><Relationship Id="rId12"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socialmobilityworks.org/toolkit/measurement/" TargetMode="External"/><Relationship Id="rId11" Type="http://schemas.openxmlformats.org/officeDocument/2006/relationships/hyperlink" Target="https://socialmobilityworks.org/wp-content/uploads/2022/09/SMC-Building-Blocks-Toolkit-September-2022.pdf" TargetMode="External"/><Relationship Id="rId5" Type="http://schemas.openxmlformats.org/officeDocument/2006/relationships/hyperlink" Target="https://socialmobilityworks.org/" TargetMode="External"/><Relationship Id="rId10" Type="http://schemas.openxmlformats.org/officeDocument/2006/relationships/image" Target="../media/image22.jpg"/><Relationship Id="rId4" Type="http://schemas.openxmlformats.org/officeDocument/2006/relationships/image" Target="../media/image20.jpg"/><Relationship Id="rId9" Type="http://schemas.openxmlformats.org/officeDocument/2006/relationships/hyperlink" Target="https://socialmobilityworks.org/maturity-assessmen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
          <p:cNvSpPr txBox="1">
            <a:spLocks noGrp="1"/>
          </p:cNvSpPr>
          <p:nvPr>
            <p:ph type="ctrTitle"/>
          </p:nvPr>
        </p:nvSpPr>
        <p:spPr>
          <a:xfrm>
            <a:off x="790708" y="4120051"/>
            <a:ext cx="10706100" cy="10179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3400"/>
              <a:buFont typeface="Arial"/>
              <a:buNone/>
            </a:pPr>
            <a:r>
              <a:rPr lang="en-GB"/>
              <a:t>Employer event:  </a:t>
            </a:r>
            <a:br>
              <a:rPr lang="en-GB"/>
            </a:br>
            <a:r>
              <a:rPr lang="en-GB" sz="2400">
                <a:highlight>
                  <a:srgbClr val="FFFFFF"/>
                </a:highlight>
              </a:rPr>
              <a:t>SMC Masterclass: Mentoring as a tool to support social mobility</a:t>
            </a:r>
            <a:endParaRPr sz="2400">
              <a:highlight>
                <a:srgbClr val="FFFFFF"/>
              </a:highlight>
            </a:endParaRPr>
          </a:p>
          <a:p>
            <a:pPr marL="0" lvl="0" indent="0" algn="l" rtl="0">
              <a:lnSpc>
                <a:spcPct val="100000"/>
              </a:lnSpc>
              <a:spcBef>
                <a:spcPts val="0"/>
              </a:spcBef>
              <a:spcAft>
                <a:spcPts val="0"/>
              </a:spcAft>
              <a:buClr>
                <a:schemeClr val="dk1"/>
              </a:buClr>
              <a:buSzPts val="3400"/>
              <a:buFont typeface="Arial"/>
              <a:buNone/>
            </a:pPr>
            <a:endParaRPr sz="2400">
              <a:highlight>
                <a:srgbClr val="FFFFFF"/>
              </a:highlight>
            </a:endParaRPr>
          </a:p>
        </p:txBody>
      </p:sp>
      <p:sp>
        <p:nvSpPr>
          <p:cNvPr id="192" name="Google Shape;192;p1"/>
          <p:cNvSpPr txBox="1">
            <a:spLocks noGrp="1"/>
          </p:cNvSpPr>
          <p:nvPr>
            <p:ph type="body" idx="2"/>
          </p:nvPr>
        </p:nvSpPr>
        <p:spPr>
          <a:xfrm>
            <a:off x="719138" y="6085303"/>
            <a:ext cx="5476875" cy="23018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600"/>
              <a:buNone/>
            </a:pPr>
            <a:r>
              <a:rPr lang="en-GB"/>
              <a:t>27 October 2022</a:t>
            </a:r>
            <a:endParaRPr/>
          </a:p>
        </p:txBody>
      </p:sp>
      <p:pic>
        <p:nvPicPr>
          <p:cNvPr id="193" name="Google Shape;193;p1"/>
          <p:cNvPicPr preferRelativeResize="0"/>
          <p:nvPr/>
        </p:nvPicPr>
        <p:blipFill rotWithShape="1">
          <a:blip r:embed="rId3">
            <a:alphaModFix/>
          </a:blip>
          <a:srcRect/>
          <a:stretch/>
        </p:blipFill>
        <p:spPr>
          <a:xfrm>
            <a:off x="9957310" y="124275"/>
            <a:ext cx="1945253" cy="10179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6"/>
          <p:cNvSpPr txBox="1">
            <a:spLocks noGrp="1"/>
          </p:cNvSpPr>
          <p:nvPr>
            <p:ph type="title"/>
          </p:nvPr>
        </p:nvSpPr>
        <p:spPr>
          <a:xfrm>
            <a:off x="261022" y="219369"/>
            <a:ext cx="10786558" cy="721868"/>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3"/>
              </a:buClr>
              <a:buSzPts val="2400"/>
              <a:buFont typeface="Arial"/>
              <a:buNone/>
            </a:pPr>
            <a:r>
              <a:rPr lang="en-GB">
                <a:solidFill>
                  <a:schemeClr val="accent3"/>
                </a:solidFill>
              </a:rPr>
              <a:t>Further resources</a:t>
            </a:r>
            <a:endParaRPr>
              <a:solidFill>
                <a:schemeClr val="accent3"/>
              </a:solidFill>
            </a:endParaRPr>
          </a:p>
        </p:txBody>
      </p:sp>
      <p:pic>
        <p:nvPicPr>
          <p:cNvPr id="306" name="Google Shape;306;p16">
            <a:hlinkClick r:id="rId3"/>
          </p:cNvPr>
          <p:cNvPicPr preferRelativeResize="0"/>
          <p:nvPr/>
        </p:nvPicPr>
        <p:blipFill rotWithShape="1">
          <a:blip r:embed="rId4">
            <a:alphaModFix/>
          </a:blip>
          <a:srcRect/>
          <a:stretch/>
        </p:blipFill>
        <p:spPr>
          <a:xfrm>
            <a:off x="3046126" y="1078078"/>
            <a:ext cx="2757775" cy="3974422"/>
          </a:xfrm>
          <a:prstGeom prst="rect">
            <a:avLst/>
          </a:prstGeom>
          <a:noFill/>
          <a:ln w="9525" cap="flat" cmpd="sng">
            <a:solidFill>
              <a:schemeClr val="accent1"/>
            </a:solidFill>
            <a:prstDash val="solid"/>
            <a:round/>
            <a:headEnd type="none" w="sm" len="sm"/>
            <a:tailEnd type="none" w="sm" len="sm"/>
          </a:ln>
        </p:spPr>
      </p:pic>
      <p:sp>
        <p:nvSpPr>
          <p:cNvPr id="307" name="Google Shape;307;p16"/>
          <p:cNvSpPr/>
          <p:nvPr/>
        </p:nvSpPr>
        <p:spPr>
          <a:xfrm>
            <a:off x="3607185" y="5714890"/>
            <a:ext cx="42979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1"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socialmobilityworks.org</a:t>
            </a:r>
            <a:endParaRPr sz="2800" b="1" i="0" u="none" strike="noStrike" cap="none">
              <a:solidFill>
                <a:schemeClr val="dk1"/>
              </a:solidFill>
              <a:latin typeface="Arial"/>
              <a:ea typeface="Arial"/>
              <a:cs typeface="Arial"/>
              <a:sym typeface="Arial"/>
            </a:endParaRPr>
          </a:p>
        </p:txBody>
      </p:sp>
      <p:pic>
        <p:nvPicPr>
          <p:cNvPr id="308" name="Google Shape;308;p16">
            <a:hlinkClick r:id="rId6"/>
          </p:cNvPr>
          <p:cNvPicPr preferRelativeResize="0"/>
          <p:nvPr/>
        </p:nvPicPr>
        <p:blipFill rotWithShape="1">
          <a:blip r:embed="rId7">
            <a:alphaModFix/>
          </a:blip>
          <a:srcRect/>
          <a:stretch/>
        </p:blipFill>
        <p:spPr>
          <a:xfrm>
            <a:off x="261026" y="1917044"/>
            <a:ext cx="2642275" cy="3796732"/>
          </a:xfrm>
          <a:prstGeom prst="rect">
            <a:avLst/>
          </a:prstGeom>
          <a:noFill/>
          <a:ln>
            <a:noFill/>
          </a:ln>
        </p:spPr>
      </p:pic>
      <p:sp>
        <p:nvSpPr>
          <p:cNvPr id="309" name="Google Shape;309;p16"/>
          <p:cNvSpPr txBox="1"/>
          <p:nvPr/>
        </p:nvSpPr>
        <p:spPr>
          <a:xfrm>
            <a:off x="3122328" y="6284858"/>
            <a:ext cx="594734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sng" strike="noStrike" cap="none">
                <a:solidFill>
                  <a:schemeClr val="accent2"/>
                </a:solidFill>
                <a:latin typeface="Arial"/>
                <a:ea typeface="Arial"/>
                <a:cs typeface="Arial"/>
                <a:sym typeface="Arial"/>
                <a:hlinkClick r:id="rId8">
                  <a:extLst>
                    <a:ext uri="{A12FA001-AC4F-418D-AE19-62706E023703}">
                      <ahyp:hlinkClr xmlns:ahyp="http://schemas.microsoft.com/office/drawing/2018/hyperlinkcolor" val="tx"/>
                    </a:ext>
                  </a:extLst>
                </a:hlinkClick>
              </a:rPr>
              <a:t>contact@socialmobilitycommission.gov.uk</a:t>
            </a:r>
            <a:endParaRPr sz="2000" b="1" i="0" u="none" strike="noStrike" cap="none">
              <a:solidFill>
                <a:schemeClr val="accent2"/>
              </a:solidFill>
              <a:latin typeface="Arial"/>
              <a:ea typeface="Arial"/>
              <a:cs typeface="Arial"/>
              <a:sym typeface="Arial"/>
            </a:endParaRPr>
          </a:p>
        </p:txBody>
      </p:sp>
      <p:pic>
        <p:nvPicPr>
          <p:cNvPr id="310" name="Google Shape;310;p16">
            <a:hlinkClick r:id="rId9"/>
          </p:cNvPr>
          <p:cNvPicPr preferRelativeResize="0"/>
          <p:nvPr/>
        </p:nvPicPr>
        <p:blipFill rotWithShape="1">
          <a:blip r:embed="rId10">
            <a:alphaModFix/>
          </a:blip>
          <a:srcRect/>
          <a:stretch/>
        </p:blipFill>
        <p:spPr>
          <a:xfrm>
            <a:off x="5946725" y="2287033"/>
            <a:ext cx="3095349" cy="2283942"/>
          </a:xfrm>
          <a:prstGeom prst="rect">
            <a:avLst/>
          </a:prstGeom>
          <a:noFill/>
          <a:ln>
            <a:noFill/>
          </a:ln>
        </p:spPr>
      </p:pic>
      <p:pic>
        <p:nvPicPr>
          <p:cNvPr id="311" name="Google Shape;311;p16">
            <a:hlinkClick r:id="rId11"/>
          </p:cNvPr>
          <p:cNvPicPr preferRelativeResize="0"/>
          <p:nvPr/>
        </p:nvPicPr>
        <p:blipFill rotWithShape="1">
          <a:blip r:embed="rId12">
            <a:alphaModFix/>
          </a:blip>
          <a:srcRect/>
          <a:stretch/>
        </p:blipFill>
        <p:spPr>
          <a:xfrm>
            <a:off x="9278475" y="1709525"/>
            <a:ext cx="2700750" cy="3726724"/>
          </a:xfrm>
          <a:prstGeom prst="rect">
            <a:avLst/>
          </a:prstGeom>
          <a:noFill/>
          <a:ln w="9525" cap="flat" cmpd="sng">
            <a:solidFill>
              <a:srgbClr val="FFDA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
          <p:cNvSpPr/>
          <p:nvPr/>
        </p:nvSpPr>
        <p:spPr>
          <a:xfrm flipH="1">
            <a:off x="-2344050" y="1348485"/>
            <a:ext cx="4687200" cy="4687200"/>
          </a:xfrm>
          <a:prstGeom prst="pie">
            <a:avLst>
              <a:gd name="adj1" fmla="val 5374238"/>
              <a:gd name="adj2" fmla="val 16200000"/>
            </a:avLst>
          </a:prstGeom>
          <a:solidFill>
            <a:srgbClr val="FBDF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Google Shape;199;p2"/>
          <p:cNvSpPr txBox="1">
            <a:spLocks noGrp="1"/>
          </p:cNvSpPr>
          <p:nvPr>
            <p:ph type="title"/>
          </p:nvPr>
        </p:nvSpPr>
        <p:spPr>
          <a:xfrm>
            <a:off x="710118" y="459232"/>
            <a:ext cx="10786558" cy="721868"/>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400"/>
              <a:buFont typeface="Arial"/>
              <a:buNone/>
            </a:pPr>
            <a:r>
              <a:rPr lang="en-GB"/>
              <a:t>Today’s session</a:t>
            </a:r>
            <a:endParaRPr/>
          </a:p>
        </p:txBody>
      </p:sp>
      <p:sp>
        <p:nvSpPr>
          <p:cNvPr id="200" name="Google Shape;200;p2"/>
          <p:cNvSpPr txBox="1"/>
          <p:nvPr/>
        </p:nvSpPr>
        <p:spPr>
          <a:xfrm>
            <a:off x="2297030" y="5143681"/>
            <a:ext cx="9759449" cy="2769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Arial"/>
                <a:ea typeface="Arial"/>
                <a:cs typeface="Arial"/>
                <a:sym typeface="Arial"/>
              </a:rPr>
              <a:t>Next steps … </a:t>
            </a:r>
            <a:r>
              <a:rPr lang="en-GB" sz="1800" b="0" i="0" u="none" strike="noStrike" cap="none">
                <a:solidFill>
                  <a:schemeClr val="dk1"/>
                </a:solidFill>
                <a:latin typeface="Arial"/>
                <a:ea typeface="Arial"/>
                <a:cs typeface="Arial"/>
                <a:sym typeface="Arial"/>
              </a:rPr>
              <a:t>Resources and support</a:t>
            </a:r>
            <a:endParaRPr sz="1400" b="0" i="0" u="none" strike="noStrike" cap="none">
              <a:solidFill>
                <a:srgbClr val="000000"/>
              </a:solidFill>
              <a:latin typeface="Arial"/>
              <a:ea typeface="Arial"/>
              <a:cs typeface="Arial"/>
              <a:sym typeface="Arial"/>
            </a:endParaRPr>
          </a:p>
        </p:txBody>
      </p:sp>
      <p:grpSp>
        <p:nvGrpSpPr>
          <p:cNvPr id="201" name="Google Shape;201;p2"/>
          <p:cNvGrpSpPr/>
          <p:nvPr/>
        </p:nvGrpSpPr>
        <p:grpSpPr>
          <a:xfrm>
            <a:off x="2063987" y="4346001"/>
            <a:ext cx="10525948" cy="276901"/>
            <a:chOff x="2122399" y="4211551"/>
            <a:chExt cx="10525948" cy="276901"/>
          </a:xfrm>
        </p:grpSpPr>
        <p:sp>
          <p:nvSpPr>
            <p:cNvPr id="202" name="Google Shape;202;p2"/>
            <p:cNvSpPr txBox="1"/>
            <p:nvPr/>
          </p:nvSpPr>
          <p:spPr>
            <a:xfrm>
              <a:off x="2721347" y="4211552"/>
              <a:ext cx="9927000" cy="27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Arial"/>
                  <a:ea typeface="Arial"/>
                  <a:cs typeface="Arial"/>
                  <a:sym typeface="Arial"/>
                </a:rPr>
                <a:t>Your Questions</a:t>
              </a:r>
              <a:endParaRPr sz="1800" b="0" i="0" u="none" strike="noStrike" cap="none">
                <a:solidFill>
                  <a:schemeClr val="dk1"/>
                </a:solidFill>
                <a:latin typeface="Arial"/>
                <a:ea typeface="Arial"/>
                <a:cs typeface="Arial"/>
                <a:sym typeface="Arial"/>
              </a:endParaRPr>
            </a:p>
          </p:txBody>
        </p:sp>
        <p:sp>
          <p:nvSpPr>
            <p:cNvPr id="203" name="Google Shape;203;p2"/>
            <p:cNvSpPr/>
            <p:nvPr/>
          </p:nvSpPr>
          <p:spPr>
            <a:xfrm>
              <a:off x="2122399" y="4211551"/>
              <a:ext cx="276900" cy="276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sp>
        <p:nvSpPr>
          <p:cNvPr id="204" name="Google Shape;204;p2"/>
          <p:cNvSpPr/>
          <p:nvPr/>
        </p:nvSpPr>
        <p:spPr>
          <a:xfrm>
            <a:off x="1542443" y="5074494"/>
            <a:ext cx="277000" cy="277000"/>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nvGrpSpPr>
          <p:cNvPr id="205" name="Google Shape;205;p2"/>
          <p:cNvGrpSpPr/>
          <p:nvPr/>
        </p:nvGrpSpPr>
        <p:grpSpPr>
          <a:xfrm>
            <a:off x="2063968" y="2857335"/>
            <a:ext cx="10336179" cy="288672"/>
            <a:chOff x="2158868" y="3193635"/>
            <a:chExt cx="10336179" cy="288672"/>
          </a:xfrm>
        </p:grpSpPr>
        <p:sp>
          <p:nvSpPr>
            <p:cNvPr id="206" name="Google Shape;206;p2"/>
            <p:cNvSpPr txBox="1"/>
            <p:nvPr/>
          </p:nvSpPr>
          <p:spPr>
            <a:xfrm>
              <a:off x="2721347" y="3205407"/>
              <a:ext cx="9773700" cy="27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Arial"/>
                  <a:ea typeface="Arial"/>
                  <a:cs typeface="Arial"/>
                  <a:sym typeface="Arial"/>
                </a:rPr>
                <a:t>Deep dive with – </a:t>
              </a:r>
              <a:r>
                <a:rPr lang="en-GB" sz="1800">
                  <a:solidFill>
                    <a:schemeClr val="dk1"/>
                  </a:solidFill>
                </a:rPr>
                <a:t>Eddie Fletcher</a:t>
              </a:r>
              <a:r>
                <a:rPr lang="en-GB" sz="1800" b="0" i="0" u="none" strike="noStrike" cap="none">
                  <a:solidFill>
                    <a:schemeClr val="dk1"/>
                  </a:solidFill>
                  <a:latin typeface="Arial"/>
                  <a:ea typeface="Arial"/>
                  <a:cs typeface="Arial"/>
                  <a:sym typeface="Arial"/>
                </a:rPr>
                <a:t>, </a:t>
              </a:r>
              <a:r>
                <a:rPr lang="en-GB" sz="1800">
                  <a:solidFill>
                    <a:schemeClr val="dk1"/>
                  </a:solidFill>
                </a:rPr>
                <a:t>Head of Social Mobility</a:t>
              </a:r>
              <a:r>
                <a:rPr lang="en-GB" sz="1800" b="0" i="0" u="none" strike="noStrike" cap="none">
                  <a:solidFill>
                    <a:schemeClr val="dk1"/>
                  </a:solidFill>
                  <a:latin typeface="Arial"/>
                  <a:ea typeface="Arial"/>
                  <a:cs typeface="Arial"/>
                  <a:sym typeface="Arial"/>
                </a:rPr>
                <a:t>, </a:t>
              </a:r>
              <a:r>
                <a:rPr lang="en-GB" sz="1800">
                  <a:solidFill>
                    <a:schemeClr val="dk1"/>
                  </a:solidFill>
                </a:rPr>
                <a:t>Ministry of Justice People Group</a:t>
              </a:r>
              <a:endParaRPr sz="1400" b="0" i="0" u="none" strike="noStrike" cap="none">
                <a:solidFill>
                  <a:srgbClr val="000000"/>
                </a:solidFill>
                <a:latin typeface="Arial"/>
                <a:ea typeface="Arial"/>
                <a:cs typeface="Arial"/>
                <a:sym typeface="Arial"/>
              </a:endParaRPr>
            </a:p>
          </p:txBody>
        </p:sp>
        <p:sp>
          <p:nvSpPr>
            <p:cNvPr id="207" name="Google Shape;207;p2"/>
            <p:cNvSpPr/>
            <p:nvPr/>
          </p:nvSpPr>
          <p:spPr>
            <a:xfrm>
              <a:off x="2158868" y="3193635"/>
              <a:ext cx="276900" cy="276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sp>
        <p:nvSpPr>
          <p:cNvPr id="208" name="Google Shape;208;p2"/>
          <p:cNvSpPr txBox="1"/>
          <p:nvPr/>
        </p:nvSpPr>
        <p:spPr>
          <a:xfrm>
            <a:off x="2158868" y="2106866"/>
            <a:ext cx="9773684" cy="2769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Arial"/>
                <a:ea typeface="Arial"/>
                <a:cs typeface="Arial"/>
                <a:sym typeface="Arial"/>
              </a:rPr>
              <a:t>Introduction – </a:t>
            </a:r>
            <a:r>
              <a:rPr lang="en-GB" sz="1800" b="0" i="0" u="none" strike="noStrike" cap="none">
                <a:solidFill>
                  <a:schemeClr val="dk1"/>
                </a:solidFill>
                <a:latin typeface="Arial"/>
                <a:ea typeface="Arial"/>
                <a:cs typeface="Arial"/>
                <a:sym typeface="Arial"/>
              </a:rPr>
              <a:t>Paula Kemp, Head of Employer Engagement, SMC</a:t>
            </a:r>
            <a:endParaRPr sz="1400" b="0" i="0" u="none" strike="noStrike" cap="none">
              <a:solidFill>
                <a:srgbClr val="000000"/>
              </a:solidFill>
              <a:latin typeface="Arial"/>
              <a:ea typeface="Arial"/>
              <a:cs typeface="Arial"/>
              <a:sym typeface="Arial"/>
            </a:endParaRPr>
          </a:p>
        </p:txBody>
      </p:sp>
      <p:sp>
        <p:nvSpPr>
          <p:cNvPr id="209" name="Google Shape;209;p2"/>
          <p:cNvSpPr/>
          <p:nvPr/>
        </p:nvSpPr>
        <p:spPr>
          <a:xfrm>
            <a:off x="1685159" y="2106864"/>
            <a:ext cx="276900" cy="276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nvGrpSpPr>
          <p:cNvPr id="210" name="Google Shape;210;p2"/>
          <p:cNvGrpSpPr/>
          <p:nvPr/>
        </p:nvGrpSpPr>
        <p:grpSpPr>
          <a:xfrm>
            <a:off x="2158881" y="3619448"/>
            <a:ext cx="10336179" cy="288672"/>
            <a:chOff x="2158868" y="3193635"/>
            <a:chExt cx="10336179" cy="288672"/>
          </a:xfrm>
        </p:grpSpPr>
        <p:sp>
          <p:nvSpPr>
            <p:cNvPr id="211" name="Google Shape;211;p2"/>
            <p:cNvSpPr txBox="1"/>
            <p:nvPr/>
          </p:nvSpPr>
          <p:spPr>
            <a:xfrm>
              <a:off x="2721347" y="3205407"/>
              <a:ext cx="9773700" cy="27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a:solidFill>
                    <a:schemeClr val="dk1"/>
                  </a:solidFill>
                </a:rPr>
                <a:t>In conversation</a:t>
              </a:r>
              <a:r>
                <a:rPr lang="en-GB" sz="1800" b="1" i="0" u="none" strike="noStrike" cap="none">
                  <a:solidFill>
                    <a:schemeClr val="dk1"/>
                  </a:solidFill>
                  <a:latin typeface="Arial"/>
                  <a:ea typeface="Arial"/>
                  <a:cs typeface="Arial"/>
                  <a:sym typeface="Arial"/>
                </a:rPr>
                <a:t> with – </a:t>
              </a:r>
              <a:r>
                <a:rPr lang="en-GB" sz="1800" i="0" u="none" strike="noStrike" cap="none">
                  <a:solidFill>
                    <a:schemeClr val="dk1"/>
                  </a:solidFill>
                </a:rPr>
                <a:t>Mercy Abel, Rachel Dolby and </a:t>
              </a:r>
              <a:r>
                <a:rPr lang="en-GB" sz="1800">
                  <a:solidFill>
                    <a:schemeClr val="dk1"/>
                  </a:solidFill>
                </a:rPr>
                <a:t>Eddie Fletcher</a:t>
              </a:r>
              <a:endParaRPr sz="1400" b="0" i="0" u="none" strike="noStrike" cap="none">
                <a:solidFill>
                  <a:srgbClr val="000000"/>
                </a:solidFill>
                <a:latin typeface="Arial"/>
                <a:ea typeface="Arial"/>
                <a:cs typeface="Arial"/>
                <a:sym typeface="Arial"/>
              </a:endParaRPr>
            </a:p>
          </p:txBody>
        </p:sp>
        <p:sp>
          <p:nvSpPr>
            <p:cNvPr id="212" name="Google Shape;212;p2"/>
            <p:cNvSpPr/>
            <p:nvPr/>
          </p:nvSpPr>
          <p:spPr>
            <a:xfrm>
              <a:off x="2158868" y="3193635"/>
              <a:ext cx="276900" cy="276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
          <p:cNvSpPr txBox="1">
            <a:spLocks noGrp="1"/>
          </p:cNvSpPr>
          <p:nvPr>
            <p:ph type="title"/>
          </p:nvPr>
        </p:nvSpPr>
        <p:spPr>
          <a:xfrm>
            <a:off x="345017" y="358970"/>
            <a:ext cx="11509200" cy="7761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B652E"/>
              </a:buClr>
              <a:buSzPts val="4400"/>
              <a:buFont typeface="Arial"/>
              <a:buNone/>
            </a:pPr>
            <a:r>
              <a:rPr lang="en-GB"/>
              <a:t>Workshop etiquette </a:t>
            </a:r>
            <a:endParaRPr b="1">
              <a:solidFill>
                <a:schemeClr val="dk1"/>
              </a:solidFill>
              <a:latin typeface="Arial"/>
              <a:ea typeface="Arial"/>
              <a:cs typeface="Arial"/>
              <a:sym typeface="Arial"/>
            </a:endParaRPr>
          </a:p>
        </p:txBody>
      </p:sp>
      <p:sp>
        <p:nvSpPr>
          <p:cNvPr id="219" name="Google Shape;219;p3"/>
          <p:cNvSpPr txBox="1">
            <a:spLocks noGrp="1"/>
          </p:cNvSpPr>
          <p:nvPr>
            <p:ph type="sldNum" idx="12"/>
          </p:nvPr>
        </p:nvSpPr>
        <p:spPr>
          <a:xfrm>
            <a:off x="11639450" y="6518416"/>
            <a:ext cx="216000" cy="140400"/>
          </a:xfrm>
          <a:prstGeom prst="rect">
            <a:avLst/>
          </a:prstGeom>
          <a:noFill/>
          <a:ln>
            <a:noFill/>
          </a:ln>
        </p:spPr>
        <p:txBody>
          <a:bodyPr spcFirstLastPara="1" wrap="square" lIns="91425" tIns="45700" rIns="91425" bIns="45700" anchor="ctr" anchorCtr="0">
            <a:normAutofit fontScale="25000" lnSpcReduction="20000"/>
          </a:bodyPr>
          <a:lstStyle/>
          <a:p>
            <a:pPr marL="0" lvl="0" indent="0" algn="r" rtl="0">
              <a:lnSpc>
                <a:spcPct val="100000"/>
              </a:lnSpc>
              <a:spcBef>
                <a:spcPts val="0"/>
              </a:spcBef>
              <a:spcAft>
                <a:spcPts val="0"/>
              </a:spcAft>
              <a:buClr>
                <a:schemeClr val="lt1"/>
              </a:buClr>
              <a:buSzPct val="100000"/>
              <a:buFont typeface="Arial"/>
              <a:buNone/>
            </a:pPr>
            <a:fld id="{00000000-1234-1234-1234-123412341234}" type="slidenum">
              <a:rPr lang="en-GB">
                <a:latin typeface="Arial"/>
                <a:ea typeface="Arial"/>
                <a:cs typeface="Arial"/>
                <a:sym typeface="Arial"/>
              </a:rPr>
              <a:t>3</a:t>
            </a:fld>
            <a:endParaRPr>
              <a:latin typeface="Arial"/>
              <a:ea typeface="Arial"/>
              <a:cs typeface="Arial"/>
              <a:sym typeface="Arial"/>
            </a:endParaRPr>
          </a:p>
        </p:txBody>
      </p:sp>
      <p:sp>
        <p:nvSpPr>
          <p:cNvPr id="220" name="Google Shape;220;p3"/>
          <p:cNvSpPr txBox="1"/>
          <p:nvPr/>
        </p:nvSpPr>
        <p:spPr>
          <a:xfrm>
            <a:off x="9840741" y="6421004"/>
            <a:ext cx="27432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GB"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221" name="Google Shape;221;p3"/>
          <p:cNvSpPr/>
          <p:nvPr/>
        </p:nvSpPr>
        <p:spPr>
          <a:xfrm>
            <a:off x="955682" y="2317971"/>
            <a:ext cx="1300252" cy="1300252"/>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 name="Google Shape;222;p3"/>
          <p:cNvSpPr/>
          <p:nvPr/>
        </p:nvSpPr>
        <p:spPr>
          <a:xfrm>
            <a:off x="161084" y="3974914"/>
            <a:ext cx="288945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 name="Google Shape;223;p3"/>
          <p:cNvSpPr txBox="1"/>
          <p:nvPr/>
        </p:nvSpPr>
        <p:spPr>
          <a:xfrm>
            <a:off x="161084" y="3974914"/>
            <a:ext cx="28894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200"/>
              <a:buFont typeface="Arial"/>
              <a:buNone/>
            </a:pPr>
            <a:r>
              <a:rPr lang="en-GB" sz="2200" b="1" i="0" u="none" strike="noStrike" cap="none">
                <a:solidFill>
                  <a:schemeClr val="dk1"/>
                </a:solidFill>
                <a:latin typeface="Arial"/>
                <a:ea typeface="Arial"/>
                <a:cs typeface="Arial"/>
                <a:sym typeface="Arial"/>
              </a:rPr>
              <a:t>Remain on mute </a:t>
            </a:r>
            <a:endParaRPr sz="2200" b="0" i="0" u="none" strike="noStrike" cap="none">
              <a:solidFill>
                <a:schemeClr val="dk1"/>
              </a:solidFill>
              <a:latin typeface="Arial"/>
              <a:ea typeface="Arial"/>
              <a:cs typeface="Arial"/>
              <a:sym typeface="Arial"/>
            </a:endParaRPr>
          </a:p>
        </p:txBody>
      </p:sp>
      <p:sp>
        <p:nvSpPr>
          <p:cNvPr id="224" name="Google Shape;224;p3"/>
          <p:cNvSpPr/>
          <p:nvPr/>
        </p:nvSpPr>
        <p:spPr>
          <a:xfrm>
            <a:off x="3927329" y="2358975"/>
            <a:ext cx="1300252" cy="130025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Google Shape;225;p3"/>
          <p:cNvSpPr/>
          <p:nvPr/>
        </p:nvSpPr>
        <p:spPr>
          <a:xfrm>
            <a:off x="3556188" y="3974914"/>
            <a:ext cx="288945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3"/>
          <p:cNvSpPr txBox="1"/>
          <p:nvPr/>
        </p:nvSpPr>
        <p:spPr>
          <a:xfrm>
            <a:off x="3158888" y="3969499"/>
            <a:ext cx="28894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200"/>
              <a:buFont typeface="Arial"/>
              <a:buNone/>
            </a:pPr>
            <a:r>
              <a:rPr lang="en-GB" sz="2200" b="1" i="0" u="none" strike="noStrike" cap="none">
                <a:solidFill>
                  <a:schemeClr val="dk1"/>
                </a:solidFill>
                <a:latin typeface="Arial"/>
                <a:ea typeface="Arial"/>
                <a:cs typeface="Arial"/>
                <a:sym typeface="Arial"/>
              </a:rPr>
              <a:t>Use the Q&amp;A function to ask questions</a:t>
            </a:r>
            <a:endParaRPr sz="2200" b="0" i="0" u="none" strike="noStrike" cap="none">
              <a:solidFill>
                <a:schemeClr val="dk1"/>
              </a:solidFill>
              <a:latin typeface="Arial"/>
              <a:ea typeface="Arial"/>
              <a:cs typeface="Arial"/>
              <a:sym typeface="Arial"/>
            </a:endParaRPr>
          </a:p>
        </p:txBody>
      </p:sp>
      <p:sp>
        <p:nvSpPr>
          <p:cNvPr id="227" name="Google Shape;227;p3"/>
          <p:cNvSpPr/>
          <p:nvPr/>
        </p:nvSpPr>
        <p:spPr>
          <a:xfrm>
            <a:off x="6754690" y="2355935"/>
            <a:ext cx="1300252" cy="130025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Google Shape;228;p3"/>
          <p:cNvSpPr/>
          <p:nvPr/>
        </p:nvSpPr>
        <p:spPr>
          <a:xfrm>
            <a:off x="6951291" y="3974914"/>
            <a:ext cx="288945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Google Shape;229;p3"/>
          <p:cNvSpPr txBox="1"/>
          <p:nvPr/>
        </p:nvSpPr>
        <p:spPr>
          <a:xfrm>
            <a:off x="6096000" y="3980329"/>
            <a:ext cx="28894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200"/>
              <a:buFont typeface="Arial"/>
              <a:buNone/>
            </a:pPr>
            <a:r>
              <a:rPr lang="en-GB" sz="2200" b="1" i="0" u="none" strike="noStrike" cap="none">
                <a:solidFill>
                  <a:schemeClr val="dk1"/>
                </a:solidFill>
                <a:latin typeface="Arial"/>
                <a:ea typeface="Arial"/>
                <a:cs typeface="Arial"/>
                <a:sym typeface="Arial"/>
              </a:rPr>
              <a:t>Webinar will be recorded </a:t>
            </a:r>
            <a:endParaRPr sz="2200" b="0" i="0" u="none" strike="noStrike" cap="none">
              <a:solidFill>
                <a:schemeClr val="dk1"/>
              </a:solidFill>
              <a:latin typeface="Arial"/>
              <a:ea typeface="Arial"/>
              <a:cs typeface="Arial"/>
              <a:sym typeface="Arial"/>
            </a:endParaRPr>
          </a:p>
        </p:txBody>
      </p:sp>
      <p:sp>
        <p:nvSpPr>
          <p:cNvPr id="230" name="Google Shape;230;p3"/>
          <p:cNvSpPr/>
          <p:nvPr/>
        </p:nvSpPr>
        <p:spPr>
          <a:xfrm>
            <a:off x="258482" y="5721178"/>
            <a:ext cx="1026621" cy="95584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31" name="Google Shape;231;p3" descr="Subtitles RTL"/>
          <p:cNvPicPr preferRelativeResize="0"/>
          <p:nvPr/>
        </p:nvPicPr>
        <p:blipFill rotWithShape="1">
          <a:blip r:embed="rId6">
            <a:alphaModFix/>
          </a:blip>
          <a:srcRect/>
          <a:stretch/>
        </p:blipFill>
        <p:spPr>
          <a:xfrm>
            <a:off x="9726337" y="2317971"/>
            <a:ext cx="1300252" cy="1300252"/>
          </a:xfrm>
          <a:prstGeom prst="rect">
            <a:avLst/>
          </a:prstGeom>
          <a:noFill/>
          <a:ln>
            <a:noFill/>
          </a:ln>
        </p:spPr>
      </p:pic>
      <p:sp>
        <p:nvSpPr>
          <p:cNvPr id="232" name="Google Shape;232;p3"/>
          <p:cNvSpPr txBox="1"/>
          <p:nvPr/>
        </p:nvSpPr>
        <p:spPr>
          <a:xfrm>
            <a:off x="8979090" y="3974914"/>
            <a:ext cx="288945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200"/>
              <a:buFont typeface="Arial"/>
              <a:buNone/>
            </a:pPr>
            <a:r>
              <a:rPr lang="en-GB" sz="2200" b="1" i="0" u="none" strike="noStrike" cap="none">
                <a:solidFill>
                  <a:schemeClr val="dk1"/>
                </a:solidFill>
                <a:latin typeface="Arial"/>
                <a:ea typeface="Arial"/>
                <a:cs typeface="Arial"/>
                <a:sym typeface="Arial"/>
              </a:rPr>
              <a:t>Closed captions available</a:t>
            </a:r>
            <a:endParaRPr sz="22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g14caf007977_0_736"/>
          <p:cNvPicPr preferRelativeResize="0"/>
          <p:nvPr/>
        </p:nvPicPr>
        <p:blipFill rotWithShape="1">
          <a:blip r:embed="rId3">
            <a:alphaModFix/>
          </a:blip>
          <a:srcRect l="25478" t="24459" r="7650" b="6427"/>
          <a:stretch/>
        </p:blipFill>
        <p:spPr>
          <a:xfrm>
            <a:off x="0" y="0"/>
            <a:ext cx="4557014" cy="4490147"/>
          </a:xfrm>
          <a:prstGeom prst="rect">
            <a:avLst/>
          </a:prstGeom>
          <a:noFill/>
          <a:ln>
            <a:noFill/>
          </a:ln>
        </p:spPr>
      </p:pic>
      <p:sp>
        <p:nvSpPr>
          <p:cNvPr id="238" name="Google Shape;238;g14caf007977_0_736"/>
          <p:cNvSpPr/>
          <p:nvPr/>
        </p:nvSpPr>
        <p:spPr>
          <a:xfrm>
            <a:off x="3318420" y="3394174"/>
            <a:ext cx="746700" cy="8337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9" name="Google Shape;239;g14caf007977_0_736"/>
          <p:cNvGrpSpPr/>
          <p:nvPr/>
        </p:nvGrpSpPr>
        <p:grpSpPr>
          <a:xfrm>
            <a:off x="528028" y="592426"/>
            <a:ext cx="2079243" cy="1616600"/>
            <a:chOff x="853625" y="1429719"/>
            <a:chExt cx="2767527" cy="2245590"/>
          </a:xfrm>
        </p:grpSpPr>
        <p:pic>
          <p:nvPicPr>
            <p:cNvPr id="240" name="Google Shape;240;g14caf007977_0_736"/>
            <p:cNvPicPr preferRelativeResize="0"/>
            <p:nvPr/>
          </p:nvPicPr>
          <p:blipFill rotWithShape="1">
            <a:blip r:embed="rId4">
              <a:alphaModFix/>
            </a:blip>
            <a:srcRect l="18878" t="28500" r="76150" b="56560"/>
            <a:stretch/>
          </p:blipFill>
          <p:spPr>
            <a:xfrm>
              <a:off x="2129852" y="1429719"/>
              <a:ext cx="1491300" cy="1464600"/>
            </a:xfrm>
            <a:prstGeom prst="ellipse">
              <a:avLst/>
            </a:prstGeom>
            <a:solidFill>
              <a:srgbClr val="8DA9DB"/>
            </a:solidFill>
            <a:ln>
              <a:noFill/>
            </a:ln>
          </p:spPr>
        </p:pic>
        <p:pic>
          <p:nvPicPr>
            <p:cNvPr id="241" name="Google Shape;241;g14caf007977_0_736"/>
            <p:cNvPicPr preferRelativeResize="0"/>
            <p:nvPr/>
          </p:nvPicPr>
          <p:blipFill rotWithShape="1">
            <a:blip r:embed="rId5">
              <a:alphaModFix/>
            </a:blip>
            <a:srcRect/>
            <a:stretch/>
          </p:blipFill>
          <p:spPr>
            <a:xfrm>
              <a:off x="853625" y="2236384"/>
              <a:ext cx="1827088" cy="1438925"/>
            </a:xfrm>
            <a:prstGeom prst="rect">
              <a:avLst/>
            </a:prstGeom>
            <a:noFill/>
            <a:ln>
              <a:noFill/>
            </a:ln>
          </p:spPr>
        </p:pic>
      </p:grpSp>
      <p:sp>
        <p:nvSpPr>
          <p:cNvPr id="242" name="Google Shape;242;g14caf007977_0_736"/>
          <p:cNvSpPr txBox="1"/>
          <p:nvPr/>
        </p:nvSpPr>
        <p:spPr>
          <a:xfrm>
            <a:off x="4506706" y="1173079"/>
            <a:ext cx="6951300" cy="225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sz="4800" b="1" i="0" u="none" strike="noStrike" cap="none">
                <a:solidFill>
                  <a:schemeClr val="dk1"/>
                </a:solidFill>
                <a:latin typeface="Arial"/>
                <a:ea typeface="Arial"/>
                <a:cs typeface="Arial"/>
                <a:sym typeface="Arial"/>
              </a:rPr>
              <a:t>Civil Service Catapult Mentoring Programme</a:t>
            </a:r>
            <a:endParaRPr/>
          </a:p>
        </p:txBody>
      </p:sp>
      <p:pic>
        <p:nvPicPr>
          <p:cNvPr id="243" name="Google Shape;243;g14caf007977_0_736"/>
          <p:cNvPicPr preferRelativeResize="0"/>
          <p:nvPr/>
        </p:nvPicPr>
        <p:blipFill rotWithShape="1">
          <a:blip r:embed="rId6">
            <a:alphaModFix/>
          </a:blip>
          <a:srcRect l="74631" r="4086" b="65236"/>
          <a:stretch/>
        </p:blipFill>
        <p:spPr>
          <a:xfrm>
            <a:off x="4065240" y="5703210"/>
            <a:ext cx="367929" cy="354848"/>
          </a:xfrm>
          <a:prstGeom prst="rect">
            <a:avLst/>
          </a:prstGeom>
          <a:noFill/>
          <a:ln>
            <a:noFill/>
          </a:ln>
        </p:spPr>
      </p:pic>
      <p:pic>
        <p:nvPicPr>
          <p:cNvPr id="244" name="Google Shape;244;g14caf007977_0_736"/>
          <p:cNvPicPr preferRelativeResize="0"/>
          <p:nvPr/>
        </p:nvPicPr>
        <p:blipFill rotWithShape="1">
          <a:blip r:embed="rId6">
            <a:alphaModFix/>
          </a:blip>
          <a:srcRect l="74631" r="4086" b="65236"/>
          <a:stretch/>
        </p:blipFill>
        <p:spPr>
          <a:xfrm rot="10800000">
            <a:off x="353372" y="6343981"/>
            <a:ext cx="367929" cy="354848"/>
          </a:xfrm>
          <a:prstGeom prst="rect">
            <a:avLst/>
          </a:prstGeom>
          <a:noFill/>
          <a:ln>
            <a:noFill/>
          </a:ln>
        </p:spPr>
      </p:pic>
      <p:sp>
        <p:nvSpPr>
          <p:cNvPr id="245" name="Google Shape;245;g14caf007977_0_736"/>
          <p:cNvSpPr txBox="1"/>
          <p:nvPr/>
        </p:nvSpPr>
        <p:spPr>
          <a:xfrm>
            <a:off x="419765" y="5706229"/>
            <a:ext cx="41931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000000"/>
                </a:solidFill>
                <a:latin typeface="Arial"/>
                <a:ea typeface="Arial"/>
                <a:cs typeface="Arial"/>
                <a:sym typeface="Arial"/>
              </a:rPr>
              <a:t>Eddie Fletcher</a:t>
            </a:r>
            <a:endParaRPr/>
          </a:p>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000000"/>
                </a:solidFill>
                <a:latin typeface="Arial"/>
                <a:ea typeface="Arial"/>
                <a:cs typeface="Arial"/>
                <a:sym typeface="Arial"/>
              </a:rPr>
              <a:t>MoJ Head of Social Mobility</a:t>
            </a:r>
            <a:endParaRPr/>
          </a:p>
        </p:txBody>
      </p:sp>
      <p:sp>
        <p:nvSpPr>
          <p:cNvPr id="246" name="Google Shape;246;g14caf007977_0_736"/>
          <p:cNvSpPr txBox="1"/>
          <p:nvPr/>
        </p:nvSpPr>
        <p:spPr>
          <a:xfrm>
            <a:off x="4506706" y="4001915"/>
            <a:ext cx="38358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000000"/>
                </a:solidFill>
                <a:latin typeface="Arial"/>
                <a:ea typeface="Arial"/>
                <a:cs typeface="Arial"/>
                <a:sym typeface="Arial"/>
              </a:rPr>
              <a:t>SMC Employer Session</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000000"/>
                </a:solidFill>
                <a:latin typeface="Arial"/>
                <a:ea typeface="Arial"/>
                <a:cs typeface="Arial"/>
                <a:sym typeface="Arial"/>
              </a:rPr>
              <a:t>27</a:t>
            </a:r>
            <a:r>
              <a:rPr lang="en-GB" sz="2400" b="0" i="0" u="none" strike="noStrike" cap="none" baseline="30000">
                <a:solidFill>
                  <a:srgbClr val="000000"/>
                </a:solidFill>
                <a:latin typeface="Arial"/>
                <a:ea typeface="Arial"/>
                <a:cs typeface="Arial"/>
                <a:sym typeface="Arial"/>
              </a:rPr>
              <a:t>th</a:t>
            </a:r>
            <a:r>
              <a:rPr lang="en-GB" sz="2400" b="0" i="0" u="none" strike="noStrike" cap="none">
                <a:solidFill>
                  <a:srgbClr val="000000"/>
                </a:solidFill>
                <a:latin typeface="Arial"/>
                <a:ea typeface="Arial"/>
                <a:cs typeface="Arial"/>
                <a:sym typeface="Arial"/>
              </a:rPr>
              <a:t> October 2022</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4caf007977_0_988"/>
          <p:cNvSpPr txBox="1">
            <a:spLocks noGrp="1"/>
          </p:cNvSpPr>
          <p:nvPr>
            <p:ph type="title"/>
          </p:nvPr>
        </p:nvSpPr>
        <p:spPr>
          <a:xfrm>
            <a:off x="384516" y="250510"/>
            <a:ext cx="5009400" cy="734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a:t>What is the issue?</a:t>
            </a:r>
            <a:endParaRPr/>
          </a:p>
        </p:txBody>
      </p:sp>
      <p:sp>
        <p:nvSpPr>
          <p:cNvPr id="252" name="Google Shape;252;g14caf007977_0_988"/>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888888"/>
              </a:buClr>
              <a:buSzPts val="1200"/>
              <a:buFont typeface="Calibri"/>
              <a:buNone/>
            </a:pPr>
            <a:r>
              <a:rPr lang="en-GB"/>
              <a:t>OFFICIAL SENSITIVE</a:t>
            </a:r>
            <a:endParaRPr/>
          </a:p>
        </p:txBody>
      </p:sp>
      <p:sp>
        <p:nvSpPr>
          <p:cNvPr id="253" name="Google Shape;253;g14caf007977_0_98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300"/>
              <a:buFont typeface="Calibri"/>
              <a:buNone/>
            </a:pPr>
            <a:fld id="{00000000-1234-1234-1234-123412341234}" type="slidenum">
              <a:rPr lang="en-GB"/>
              <a:t>5</a:t>
            </a:fld>
            <a:endParaRPr/>
          </a:p>
        </p:txBody>
      </p:sp>
      <p:grpSp>
        <p:nvGrpSpPr>
          <p:cNvPr id="254" name="Google Shape;254;g14caf007977_0_988"/>
          <p:cNvGrpSpPr/>
          <p:nvPr/>
        </p:nvGrpSpPr>
        <p:grpSpPr>
          <a:xfrm>
            <a:off x="1226580" y="3306660"/>
            <a:ext cx="3219341" cy="2824911"/>
            <a:chOff x="2299252" y="3717236"/>
            <a:chExt cx="2146800" cy="1909756"/>
          </a:xfrm>
        </p:grpSpPr>
        <p:sp>
          <p:nvSpPr>
            <p:cNvPr id="255" name="Google Shape;255;g14caf007977_0_988"/>
            <p:cNvSpPr txBox="1"/>
            <p:nvPr/>
          </p:nvSpPr>
          <p:spPr>
            <a:xfrm>
              <a:off x="2299252" y="3717236"/>
              <a:ext cx="2146800" cy="208200"/>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6" name="Google Shape;256;g14caf007977_0_988"/>
            <p:cNvPicPr preferRelativeResize="0"/>
            <p:nvPr/>
          </p:nvPicPr>
          <p:blipFill rotWithShape="1">
            <a:blip r:embed="rId3">
              <a:alphaModFix/>
            </a:blip>
            <a:srcRect/>
            <a:stretch/>
          </p:blipFill>
          <p:spPr>
            <a:xfrm>
              <a:off x="2478819" y="3923019"/>
              <a:ext cx="820704" cy="1703973"/>
            </a:xfrm>
            <a:prstGeom prst="rect">
              <a:avLst/>
            </a:prstGeom>
            <a:noFill/>
            <a:ln>
              <a:noFill/>
            </a:ln>
          </p:spPr>
        </p:pic>
        <p:pic>
          <p:nvPicPr>
            <p:cNvPr id="257" name="Google Shape;257;g14caf007977_0_988"/>
            <p:cNvPicPr preferRelativeResize="0"/>
            <p:nvPr/>
          </p:nvPicPr>
          <p:blipFill rotWithShape="1">
            <a:blip r:embed="rId4">
              <a:alphaModFix/>
            </a:blip>
            <a:srcRect/>
            <a:stretch/>
          </p:blipFill>
          <p:spPr>
            <a:xfrm>
              <a:off x="3440296" y="3923019"/>
              <a:ext cx="865037" cy="1703972"/>
            </a:xfrm>
            <a:prstGeom prst="rect">
              <a:avLst/>
            </a:prstGeom>
            <a:noFill/>
            <a:ln>
              <a:noFill/>
            </a:ln>
          </p:spPr>
        </p:pic>
      </p:grpSp>
      <p:pic>
        <p:nvPicPr>
          <p:cNvPr id="258" name="Google Shape;258;g14caf007977_0_988"/>
          <p:cNvPicPr preferRelativeResize="0"/>
          <p:nvPr/>
        </p:nvPicPr>
        <p:blipFill rotWithShape="1">
          <a:blip r:embed="rId5">
            <a:alphaModFix/>
          </a:blip>
          <a:srcRect/>
          <a:stretch/>
        </p:blipFill>
        <p:spPr>
          <a:xfrm>
            <a:off x="5670829" y="3436892"/>
            <a:ext cx="5286375" cy="2720810"/>
          </a:xfrm>
          <a:prstGeom prst="rect">
            <a:avLst/>
          </a:prstGeom>
          <a:noFill/>
          <a:ln>
            <a:noFill/>
          </a:ln>
        </p:spPr>
      </p:pic>
      <p:sp>
        <p:nvSpPr>
          <p:cNvPr id="259" name="Google Shape;259;g14caf007977_0_988"/>
          <p:cNvSpPr txBox="1"/>
          <p:nvPr/>
        </p:nvSpPr>
        <p:spPr>
          <a:xfrm>
            <a:off x="404088" y="2087335"/>
            <a:ext cx="11061900" cy="1108200"/>
          </a:xfrm>
          <a:prstGeom prst="rect">
            <a:avLst/>
          </a:prstGeom>
          <a:solidFill>
            <a:srgbClr val="E1EFD8"/>
          </a:solid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dirty="0">
                <a:solidFill>
                  <a:srgbClr val="000000"/>
                </a:solidFill>
                <a:latin typeface="Arial"/>
                <a:ea typeface="Arial"/>
                <a:cs typeface="Arial"/>
                <a:sym typeface="Arial"/>
              </a:rPr>
              <a:t>People from High SEB are significantly over-represented in the  Civil Service; 54% are from High SEB compared to 37% of UK workforce.</a:t>
            </a:r>
            <a:endParaRPr dirty="0"/>
          </a:p>
          <a:p>
            <a:pPr marL="285750" marR="0" lvl="0" indent="-285750" algn="l" rtl="0">
              <a:lnSpc>
                <a:spcPct val="100000"/>
              </a:lnSpc>
              <a:spcBef>
                <a:spcPts val="600"/>
              </a:spcBef>
              <a:spcAft>
                <a:spcPts val="0"/>
              </a:spcAft>
              <a:buClr>
                <a:srgbClr val="000000"/>
              </a:buClr>
              <a:buSzPts val="1400"/>
              <a:buFont typeface="Arial"/>
              <a:buChar char="•"/>
            </a:pPr>
            <a:r>
              <a:rPr lang="en-GB" sz="1400" b="0" i="0" u="none" strike="noStrike" cap="none" dirty="0">
                <a:solidFill>
                  <a:srgbClr val="000000"/>
                </a:solidFill>
                <a:latin typeface="Arial"/>
                <a:ea typeface="Arial"/>
                <a:cs typeface="Arial"/>
                <a:sym typeface="Arial"/>
              </a:rPr>
              <a:t>Those from low SEB are particularly under-represented in departments such as Treasury and DCMS, and within the policy profession</a:t>
            </a:r>
            <a:endParaRPr dirty="0"/>
          </a:p>
          <a:p>
            <a:pPr marL="285750" marR="0" lvl="0" indent="-285750" algn="l" rtl="0">
              <a:lnSpc>
                <a:spcPct val="100000"/>
              </a:lnSpc>
              <a:spcBef>
                <a:spcPts val="600"/>
              </a:spcBef>
              <a:spcAft>
                <a:spcPts val="0"/>
              </a:spcAft>
              <a:buClr>
                <a:srgbClr val="000000"/>
              </a:buClr>
              <a:buSzPts val="1400"/>
              <a:buFont typeface="Arial"/>
              <a:buChar char="•"/>
            </a:pPr>
            <a:r>
              <a:rPr lang="en-GB" sz="1400" b="0" i="0" u="none" strike="noStrike" cap="none" dirty="0">
                <a:solidFill>
                  <a:srgbClr val="000000"/>
                </a:solidFill>
                <a:latin typeface="Arial"/>
                <a:ea typeface="Arial"/>
                <a:cs typeface="Arial"/>
                <a:sym typeface="Arial"/>
              </a:rPr>
              <a:t>Even when those from LSEB ‘get in’ they struggle to ‘get on’:  The Civil Service becomes more socially exclusive at every grade.</a:t>
            </a:r>
            <a:endParaRPr dirty="0"/>
          </a:p>
        </p:txBody>
      </p:sp>
      <p:sp>
        <p:nvSpPr>
          <p:cNvPr id="260" name="Google Shape;260;g14caf007977_0_988"/>
          <p:cNvSpPr txBox="1"/>
          <p:nvPr/>
        </p:nvSpPr>
        <p:spPr>
          <a:xfrm>
            <a:off x="579863" y="6323468"/>
            <a:ext cx="42156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Arial"/>
                <a:ea typeface="Arial"/>
                <a:cs typeface="Arial"/>
                <a:sym typeface="Arial"/>
              </a:rPr>
              <a:t>Source</a:t>
            </a:r>
            <a:r>
              <a:rPr lang="en-GB" sz="1100" b="0" i="0" u="none" strike="noStrike" cap="none">
                <a:solidFill>
                  <a:srgbClr val="000000"/>
                </a:solidFill>
                <a:latin typeface="Arial"/>
                <a:ea typeface="Arial"/>
                <a:cs typeface="Arial"/>
                <a:sym typeface="Arial"/>
              </a:rPr>
              <a:t> – Social Mobility Commission - </a:t>
            </a:r>
            <a:r>
              <a:rPr lang="en-GB" sz="1100" b="0" i="1" u="none" strike="noStrike" cap="none">
                <a:solidFill>
                  <a:srgbClr val="000000"/>
                </a:solidFill>
                <a:latin typeface="Arial"/>
                <a:ea typeface="Arial"/>
                <a:cs typeface="Arial"/>
                <a:sym typeface="Arial"/>
              </a:rPr>
              <a:t>Navigating the Labyrinth May 2021</a:t>
            </a:r>
            <a:endParaRPr/>
          </a:p>
        </p:txBody>
      </p:sp>
      <p:sp>
        <p:nvSpPr>
          <p:cNvPr id="261" name="Google Shape;261;g14caf007977_0_988"/>
          <p:cNvSpPr txBox="1"/>
          <p:nvPr/>
        </p:nvSpPr>
        <p:spPr>
          <a:xfrm>
            <a:off x="384516" y="1264000"/>
            <a:ext cx="110619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rgbClr val="000000"/>
                </a:solidFill>
                <a:latin typeface="Arial"/>
                <a:ea typeface="Arial"/>
                <a:cs typeface="Arial"/>
                <a:sym typeface="Arial"/>
              </a:rPr>
              <a:t>“Evidence shows that organisations work better, and are more creative, when they have people from different backgrounds, offering different perspectives. This is even more imperative when one’s role, as in the Civil Service, is to shape what Britain looks like”.</a:t>
            </a:r>
            <a:endParaRPr dirty="0"/>
          </a:p>
        </p:txBody>
      </p:sp>
      <p:cxnSp>
        <p:nvCxnSpPr>
          <p:cNvPr id="262" name="Google Shape;262;g14caf007977_0_988"/>
          <p:cNvCxnSpPr/>
          <p:nvPr/>
        </p:nvCxnSpPr>
        <p:spPr>
          <a:xfrm rot="10800000" flipH="1">
            <a:off x="0" y="531851"/>
            <a:ext cx="12192000" cy="734700"/>
          </a:xfrm>
          <a:prstGeom prst="bentConnector3">
            <a:avLst>
              <a:gd name="adj1" fmla="val 74750"/>
            </a:avLst>
          </a:prstGeom>
          <a:noFill/>
          <a:ln w="28575" cap="flat" cmpd="sng">
            <a:solidFill>
              <a:srgbClr val="EE4171"/>
            </a:solidFill>
            <a:prstDash val="solid"/>
            <a:round/>
            <a:headEnd type="none" w="sm" len="sm"/>
            <a:tailEnd type="none" w="sm" len="sm"/>
          </a:ln>
        </p:spPr>
      </p:cxnSp>
      <p:pic>
        <p:nvPicPr>
          <p:cNvPr id="263" name="Google Shape;263;g14caf007977_0_988"/>
          <p:cNvPicPr preferRelativeResize="0"/>
          <p:nvPr/>
        </p:nvPicPr>
        <p:blipFill rotWithShape="1">
          <a:blip r:embed="rId6">
            <a:alphaModFix/>
          </a:blip>
          <a:srcRect/>
          <a:stretch/>
        </p:blipFill>
        <p:spPr>
          <a:xfrm>
            <a:off x="10239810" y="5591860"/>
            <a:ext cx="1728787" cy="10207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14caf007977_0_1073"/>
          <p:cNvSpPr txBox="1"/>
          <p:nvPr/>
        </p:nvSpPr>
        <p:spPr>
          <a:xfrm>
            <a:off x="365315" y="23826"/>
            <a:ext cx="8338500" cy="101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GB" sz="3600" b="1" i="0" u="none" strike="noStrike" cap="none">
                <a:solidFill>
                  <a:schemeClr val="dk1"/>
                </a:solidFill>
                <a:latin typeface="Arial"/>
                <a:ea typeface="Arial"/>
                <a:cs typeface="Arial"/>
                <a:sym typeface="Arial"/>
              </a:rPr>
              <a:t>Catapult Mentoring/Sponsorship Programme</a:t>
            </a:r>
            <a:endParaRPr/>
          </a:p>
        </p:txBody>
      </p:sp>
      <p:cxnSp>
        <p:nvCxnSpPr>
          <p:cNvPr id="269" name="Google Shape;269;g14caf007977_0_1073"/>
          <p:cNvCxnSpPr/>
          <p:nvPr/>
        </p:nvCxnSpPr>
        <p:spPr>
          <a:xfrm rot="10800000" flipH="1">
            <a:off x="0" y="531851"/>
            <a:ext cx="12192000" cy="734700"/>
          </a:xfrm>
          <a:prstGeom prst="bentConnector3">
            <a:avLst>
              <a:gd name="adj1" fmla="val 74750"/>
            </a:avLst>
          </a:prstGeom>
          <a:noFill/>
          <a:ln w="28575" cap="flat" cmpd="sng">
            <a:solidFill>
              <a:srgbClr val="EE4171"/>
            </a:solidFill>
            <a:prstDash val="solid"/>
            <a:round/>
            <a:headEnd type="none" w="sm" len="sm"/>
            <a:tailEnd type="none" w="sm" len="sm"/>
          </a:ln>
        </p:spPr>
      </p:cxnSp>
      <p:pic>
        <p:nvPicPr>
          <p:cNvPr id="270" name="Google Shape;270;g14caf007977_0_1073"/>
          <p:cNvPicPr preferRelativeResize="0"/>
          <p:nvPr/>
        </p:nvPicPr>
        <p:blipFill rotWithShape="1">
          <a:blip r:embed="rId3">
            <a:alphaModFix/>
          </a:blip>
          <a:srcRect/>
          <a:stretch/>
        </p:blipFill>
        <p:spPr>
          <a:xfrm>
            <a:off x="10239810" y="5591860"/>
            <a:ext cx="1728787" cy="1020763"/>
          </a:xfrm>
          <a:prstGeom prst="rect">
            <a:avLst/>
          </a:prstGeom>
          <a:noFill/>
          <a:ln>
            <a:noFill/>
          </a:ln>
        </p:spPr>
      </p:pic>
      <p:sp>
        <p:nvSpPr>
          <p:cNvPr id="271" name="Google Shape;271;g14caf007977_0_1073"/>
          <p:cNvSpPr txBox="1"/>
          <p:nvPr/>
        </p:nvSpPr>
        <p:spPr>
          <a:xfrm>
            <a:off x="220214" y="1708435"/>
            <a:ext cx="11448900" cy="5633700"/>
          </a:xfrm>
          <a:prstGeom prst="rect">
            <a:avLst/>
          </a:prstGeom>
          <a:noFill/>
          <a:ln>
            <a:noFill/>
          </a:ln>
        </p:spPr>
        <p:txBody>
          <a:bodyPr spcFirstLastPara="1" wrap="square" lIns="91425" tIns="45700" rIns="91425" bIns="45700" anchor="t" anchorCtr="0">
            <a:spAutoFit/>
          </a:bodyPr>
          <a:lstStyle/>
          <a:p>
            <a:pPr marL="257175" marR="0" lvl="0" indent="-257175" algn="l" rtl="0">
              <a:lnSpc>
                <a:spcPct val="100000"/>
              </a:lnSpc>
              <a:spcBef>
                <a:spcPts val="0"/>
              </a:spcBef>
              <a:spcAft>
                <a:spcPts val="0"/>
              </a:spcAft>
              <a:buClr>
                <a:schemeClr val="dk1"/>
              </a:buClr>
              <a:buSzPts val="2400"/>
              <a:buFont typeface="Arial"/>
              <a:buChar char="•"/>
            </a:pPr>
            <a:r>
              <a:rPr lang="en-GB" sz="2400" b="0" i="0" u="none" strike="noStrike" cap="none">
                <a:solidFill>
                  <a:schemeClr val="dk1"/>
                </a:solidFill>
                <a:latin typeface="Arial"/>
                <a:ea typeface="Arial"/>
                <a:cs typeface="Arial"/>
                <a:sym typeface="Arial"/>
              </a:rPr>
              <a:t>Mentees are staff (below Grade 7) that come from a Lower Socio-Economic Background, Mentors are senior leaders (above Grade 7)</a:t>
            </a:r>
            <a:endParaRPr/>
          </a:p>
          <a:p>
            <a:pPr marL="257175" marR="0" lvl="0" indent="-104775"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chemeClr val="dk1"/>
              </a:buClr>
              <a:buSzPts val="2400"/>
              <a:buFont typeface="Arial"/>
              <a:buChar char="•"/>
            </a:pPr>
            <a:r>
              <a:rPr lang="en-GB" sz="2400" b="0" i="0" u="none" strike="noStrike" cap="none">
                <a:solidFill>
                  <a:schemeClr val="dk1"/>
                </a:solidFill>
                <a:latin typeface="Arial"/>
                <a:ea typeface="Arial"/>
                <a:cs typeface="Arial"/>
                <a:sym typeface="Arial"/>
              </a:rPr>
              <a:t>Minimum of 1 hour per month for 12 months </a:t>
            </a:r>
            <a:endParaRPr/>
          </a:p>
          <a:p>
            <a:pPr marL="257175" marR="0" lvl="0" indent="-104775"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chemeClr val="dk1"/>
              </a:buClr>
              <a:buSzPts val="2400"/>
              <a:buFont typeface="Arial"/>
              <a:buChar char="•"/>
            </a:pPr>
            <a:r>
              <a:rPr lang="en-GB" sz="2400" b="0" i="0" u="none" strike="noStrike" cap="none">
                <a:solidFill>
                  <a:schemeClr val="dk1"/>
                </a:solidFill>
                <a:latin typeface="Arial"/>
                <a:ea typeface="Arial"/>
                <a:cs typeface="Arial"/>
                <a:sym typeface="Arial"/>
              </a:rPr>
              <a:t>Additional </a:t>
            </a:r>
            <a:r>
              <a:rPr lang="en-GB" sz="2400" b="0" i="1" u="none" strike="noStrike" cap="none">
                <a:solidFill>
                  <a:schemeClr val="dk1"/>
                </a:solidFill>
                <a:latin typeface="Arial"/>
                <a:ea typeface="Arial"/>
                <a:cs typeface="Arial"/>
                <a:sym typeface="Arial"/>
              </a:rPr>
              <a:t>optional</a:t>
            </a:r>
            <a:r>
              <a:rPr lang="en-GB" sz="2400" b="0" i="0" u="none" strike="noStrike" cap="none">
                <a:solidFill>
                  <a:schemeClr val="dk1"/>
                </a:solidFill>
                <a:latin typeface="Arial"/>
                <a:ea typeface="Arial"/>
                <a:cs typeface="Arial"/>
                <a:sym typeface="Arial"/>
              </a:rPr>
              <a:t> development sessions available</a:t>
            </a:r>
            <a:endParaRPr/>
          </a:p>
          <a:p>
            <a:pPr marL="257175" marR="0" lvl="0" indent="-104775"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257175" marR="0" lvl="0" indent="-257175" algn="l" rtl="0">
              <a:lnSpc>
                <a:spcPct val="100000"/>
              </a:lnSpc>
              <a:spcBef>
                <a:spcPts val="0"/>
              </a:spcBef>
              <a:spcAft>
                <a:spcPts val="0"/>
              </a:spcAft>
              <a:buClr>
                <a:schemeClr val="dk1"/>
              </a:buClr>
              <a:buSzPts val="2400"/>
              <a:buFont typeface="Arial"/>
              <a:buChar char="•"/>
            </a:pPr>
            <a:r>
              <a:rPr lang="en-GB" sz="2400" b="0" i="0" u="none" strike="noStrike" cap="none">
                <a:solidFill>
                  <a:schemeClr val="dk1"/>
                </a:solidFill>
                <a:latin typeface="Arial"/>
                <a:ea typeface="Arial"/>
                <a:cs typeface="Arial"/>
                <a:sym typeface="Arial"/>
              </a:rPr>
              <a:t>Cohort 1 – 1,326 Matches, Cohort 2 – 1,712 Matches across 32 government organisations</a:t>
            </a:r>
            <a:endParaRPr/>
          </a:p>
          <a:p>
            <a:pPr marL="257175" marR="0" lvl="0" indent="-104775"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GB" sz="2400" b="0" i="0" u="sng" strike="noStrike" cap="none">
                <a:solidFill>
                  <a:schemeClr val="dk1"/>
                </a:solidFill>
                <a:latin typeface="Arial"/>
                <a:ea typeface="Arial"/>
                <a:cs typeface="Arial"/>
                <a:sym typeface="Arial"/>
              </a:rPr>
              <a:t>Resources</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GB" sz="2400" b="0" i="0" u="none" strike="noStrike" cap="none">
                <a:solidFill>
                  <a:schemeClr val="dk1"/>
                </a:solidFill>
                <a:latin typeface="Arial"/>
                <a:ea typeface="Arial"/>
                <a:cs typeface="Arial"/>
                <a:sym typeface="Arial"/>
              </a:rPr>
              <a:t>Programme Manager (0.6 FTE), Admin (0.2 FTE)</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cxnSp>
        <p:nvCxnSpPr>
          <p:cNvPr id="276" name="Google Shape;276;g14caf007977_0_1149"/>
          <p:cNvCxnSpPr/>
          <p:nvPr/>
        </p:nvCxnSpPr>
        <p:spPr>
          <a:xfrm rot="10800000" flipH="1">
            <a:off x="0" y="205539"/>
            <a:ext cx="12192000" cy="734700"/>
          </a:xfrm>
          <a:prstGeom prst="bentConnector3">
            <a:avLst>
              <a:gd name="adj1" fmla="val 74750"/>
            </a:avLst>
          </a:prstGeom>
          <a:noFill/>
          <a:ln w="28575" cap="flat" cmpd="sng">
            <a:solidFill>
              <a:srgbClr val="EE4171"/>
            </a:solidFill>
            <a:prstDash val="solid"/>
            <a:round/>
            <a:headEnd type="none" w="sm" len="sm"/>
            <a:tailEnd type="none" w="sm" len="sm"/>
          </a:ln>
        </p:spPr>
      </p:cxnSp>
      <p:sp>
        <p:nvSpPr>
          <p:cNvPr id="277" name="Google Shape;277;g14caf007977_0_1149"/>
          <p:cNvSpPr txBox="1"/>
          <p:nvPr/>
        </p:nvSpPr>
        <p:spPr>
          <a:xfrm>
            <a:off x="419829" y="38811"/>
            <a:ext cx="8338500" cy="101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GB" sz="4000" b="1" i="0" u="none" strike="noStrike" cap="none">
                <a:solidFill>
                  <a:schemeClr val="dk1"/>
                </a:solidFill>
                <a:latin typeface="Arial"/>
                <a:ea typeface="Arial"/>
                <a:cs typeface="Arial"/>
                <a:sym typeface="Arial"/>
              </a:rPr>
              <a:t>Outcomes/Impact</a:t>
            </a:r>
            <a:endParaRPr/>
          </a:p>
        </p:txBody>
      </p:sp>
      <p:sp>
        <p:nvSpPr>
          <p:cNvPr id="278" name="Google Shape;278;g14caf007977_0_1149"/>
          <p:cNvSpPr/>
          <p:nvPr/>
        </p:nvSpPr>
        <p:spPr>
          <a:xfrm>
            <a:off x="4368214" y="1102579"/>
            <a:ext cx="3289500" cy="2716800"/>
          </a:xfrm>
          <a:prstGeom prst="roundRect">
            <a:avLst>
              <a:gd name="adj" fmla="val 5187"/>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g14caf007977_0_1149"/>
          <p:cNvSpPr/>
          <p:nvPr/>
        </p:nvSpPr>
        <p:spPr>
          <a:xfrm>
            <a:off x="6947592" y="3594220"/>
            <a:ext cx="3289500" cy="3050700"/>
          </a:xfrm>
          <a:prstGeom prst="roundRect">
            <a:avLst>
              <a:gd name="adj" fmla="val 6406"/>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0" name="Google Shape;280;g14caf007977_0_1149"/>
          <p:cNvSpPr/>
          <p:nvPr/>
        </p:nvSpPr>
        <p:spPr>
          <a:xfrm>
            <a:off x="1607149" y="3526324"/>
            <a:ext cx="3289500" cy="3043200"/>
          </a:xfrm>
          <a:prstGeom prst="roundRect">
            <a:avLst>
              <a:gd name="adj" fmla="val 5431"/>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1" name="Google Shape;281;g14caf007977_0_1149"/>
          <p:cNvSpPr txBox="1"/>
          <p:nvPr/>
        </p:nvSpPr>
        <p:spPr>
          <a:xfrm>
            <a:off x="4436006" y="1163373"/>
            <a:ext cx="3153900" cy="243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GB" sz="1600" b="0" i="0" u="none" strike="noStrike" cap="none" dirty="0">
                <a:solidFill>
                  <a:schemeClr val="dk1"/>
                </a:solidFill>
                <a:latin typeface="Arial"/>
                <a:ea typeface="Arial"/>
                <a:cs typeface="Arial"/>
                <a:sym typeface="Arial"/>
              </a:rPr>
              <a:t>Organisational Impact</a:t>
            </a:r>
            <a:endParaRPr dirty="0">
              <a:solidFill>
                <a:schemeClr val="dk1"/>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Built strong links with academia, 42 NRG Universities engaged with GAP </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Increased reputation as an inclusive and innovative organisation</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Influence government departments e.g. 32 involved with Catapult</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Influencing conversation around recruitment, retention and development</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Engaging and attracting a diverse range of talent from around UK</a:t>
            </a:r>
            <a:endParaRPr dirty="0">
              <a:solidFill>
                <a:schemeClr val="dk1"/>
              </a:solidFill>
            </a:endParaRPr>
          </a:p>
        </p:txBody>
      </p:sp>
      <p:sp>
        <p:nvSpPr>
          <p:cNvPr id="282" name="Google Shape;282;g14caf007977_0_1149"/>
          <p:cNvSpPr txBox="1"/>
          <p:nvPr/>
        </p:nvSpPr>
        <p:spPr>
          <a:xfrm>
            <a:off x="1742749" y="3682814"/>
            <a:ext cx="31539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GB" sz="1600" b="0" i="0" u="none" strike="noStrike" cap="none" dirty="0">
                <a:solidFill>
                  <a:schemeClr val="dk1"/>
                </a:solidFill>
                <a:latin typeface="Arial"/>
                <a:ea typeface="Arial"/>
                <a:cs typeface="Arial"/>
                <a:sym typeface="Arial"/>
              </a:rPr>
              <a:t>Individual Impact</a:t>
            </a:r>
            <a:endParaRPr dirty="0">
              <a:solidFill>
                <a:schemeClr val="dk1"/>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Over 90,000 students from over 1,000 educational establishments engaged</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Over 1,000 WE placements for students from less privileged backgrounds</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Over 3,000 Catapult Mentees supported, with 42% progressing their careers whilst on programme</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Over 1,700 Ambassadors engaged in programmes</a:t>
            </a:r>
            <a:endParaRPr sz="1600" b="0" i="0" u="none" strike="noStrike" cap="none" dirty="0">
              <a:solidFill>
                <a:schemeClr val="dk1"/>
              </a:solidFill>
              <a:latin typeface="Arial"/>
              <a:ea typeface="Arial"/>
              <a:cs typeface="Arial"/>
              <a:sym typeface="Arial"/>
            </a:endParaRPr>
          </a:p>
        </p:txBody>
      </p:sp>
      <p:sp>
        <p:nvSpPr>
          <p:cNvPr id="283" name="Google Shape;283;g14caf007977_0_1149"/>
          <p:cNvSpPr txBox="1"/>
          <p:nvPr/>
        </p:nvSpPr>
        <p:spPr>
          <a:xfrm>
            <a:off x="7015385" y="3650976"/>
            <a:ext cx="3153900" cy="29862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lt1"/>
              </a:buClr>
              <a:buSzPts val="1600"/>
              <a:buFont typeface="Arial"/>
              <a:buNone/>
            </a:pPr>
            <a:r>
              <a:rPr lang="en-GB" sz="1600" b="0" i="0" u="none" strike="noStrike" cap="none" dirty="0">
                <a:solidFill>
                  <a:schemeClr val="dk1"/>
                </a:solidFill>
                <a:latin typeface="Arial"/>
                <a:ea typeface="Arial"/>
                <a:cs typeface="Arial"/>
                <a:sym typeface="Arial"/>
              </a:rPr>
              <a:t>Cultural Impact</a:t>
            </a:r>
            <a:endParaRPr dirty="0">
              <a:solidFill>
                <a:schemeClr val="dk1"/>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Using background promotes other diverse characteristics, e.g. 43% of Catapult Mentees from minority ethnic background, 26% have a disability, 60% female</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Staff and leaders actively engaging with other gov depts sharing learning </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Change in opinion of senior leaders in what talent looks like and how this impacts the work we do</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Changing culture by actively engaging with those from different backgrounds</a:t>
            </a:r>
            <a:endParaRPr dirty="0">
              <a:solidFill>
                <a:schemeClr val="dk1"/>
              </a:solidFill>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dirty="0">
                <a:solidFill>
                  <a:schemeClr val="dk1"/>
                </a:solidFill>
                <a:latin typeface="Arial"/>
                <a:ea typeface="Arial"/>
                <a:cs typeface="Arial"/>
                <a:sym typeface="Arial"/>
              </a:rPr>
              <a:t>Promoting diversity of thought</a:t>
            </a:r>
            <a:endParaRPr sz="1100" b="0" i="0" u="none" strike="noStrike" cap="none"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cxnSp>
        <p:nvCxnSpPr>
          <p:cNvPr id="288" name="Google Shape;288;g14caf007977_0_1229"/>
          <p:cNvCxnSpPr/>
          <p:nvPr/>
        </p:nvCxnSpPr>
        <p:spPr>
          <a:xfrm rot="10800000" flipH="1">
            <a:off x="0" y="531851"/>
            <a:ext cx="12192000" cy="734700"/>
          </a:xfrm>
          <a:prstGeom prst="bentConnector3">
            <a:avLst>
              <a:gd name="adj1" fmla="val 74750"/>
            </a:avLst>
          </a:prstGeom>
          <a:noFill/>
          <a:ln w="28575" cap="flat" cmpd="sng">
            <a:solidFill>
              <a:srgbClr val="EE4171"/>
            </a:solidFill>
            <a:prstDash val="solid"/>
            <a:round/>
            <a:headEnd type="none" w="sm" len="sm"/>
            <a:tailEnd type="none" w="sm" len="sm"/>
          </a:ln>
        </p:spPr>
      </p:cxnSp>
      <p:sp>
        <p:nvSpPr>
          <p:cNvPr id="289" name="Google Shape;289;g14caf007977_0_1229"/>
          <p:cNvSpPr txBox="1"/>
          <p:nvPr/>
        </p:nvSpPr>
        <p:spPr>
          <a:xfrm>
            <a:off x="440931" y="250751"/>
            <a:ext cx="8338500" cy="101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GB" sz="4000" b="1" i="0" u="none" strike="noStrike" cap="none">
                <a:solidFill>
                  <a:schemeClr val="dk1"/>
                </a:solidFill>
                <a:latin typeface="Arial"/>
                <a:ea typeface="Arial"/>
                <a:cs typeface="Arial"/>
                <a:sym typeface="Arial"/>
              </a:rPr>
              <a:t>Set-up and Pitfalls</a:t>
            </a:r>
            <a:endParaRPr/>
          </a:p>
        </p:txBody>
      </p:sp>
      <p:sp>
        <p:nvSpPr>
          <p:cNvPr id="290" name="Google Shape;290;g14caf007977_0_1229"/>
          <p:cNvSpPr txBox="1"/>
          <p:nvPr/>
        </p:nvSpPr>
        <p:spPr>
          <a:xfrm>
            <a:off x="220213" y="1547526"/>
            <a:ext cx="11971800" cy="5633700"/>
          </a:xfrm>
          <a:prstGeom prst="rect">
            <a:avLst/>
          </a:prstGeom>
          <a:noFill/>
          <a:ln>
            <a:noFill/>
          </a:ln>
        </p:spPr>
        <p:txBody>
          <a:bodyPr spcFirstLastPara="1" wrap="square" lIns="91425" tIns="45700" rIns="91425" bIns="45700" anchor="t" anchorCtr="0">
            <a:spAutoFit/>
          </a:bodyPr>
          <a:lstStyle/>
          <a:p>
            <a:pPr marL="342900" marR="0" lvl="3" indent="-342900" algn="l" rtl="0">
              <a:lnSpc>
                <a:spcPct val="100000"/>
              </a:lnSpc>
              <a:spcBef>
                <a:spcPts val="0"/>
              </a:spcBef>
              <a:spcAft>
                <a:spcPts val="0"/>
              </a:spcAft>
              <a:buClr>
                <a:srgbClr val="000000"/>
              </a:buClr>
              <a:buSzPts val="3600"/>
              <a:buFont typeface="Arial"/>
              <a:buChar char="•"/>
            </a:pPr>
            <a:r>
              <a:rPr lang="en-GB" sz="3600" b="0" i="0" u="none" strike="noStrike" cap="none">
                <a:solidFill>
                  <a:srgbClr val="000000"/>
                </a:solidFill>
                <a:latin typeface="Arial"/>
                <a:ea typeface="Arial"/>
                <a:cs typeface="Arial"/>
                <a:sym typeface="Arial"/>
              </a:rPr>
              <a:t>‘Build it and they will come’</a:t>
            </a:r>
            <a:endParaRPr/>
          </a:p>
          <a:p>
            <a:pPr marL="342900" marR="0" lvl="3" indent="-11430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a:p>
            <a:pPr marL="342900" marR="0" lvl="3" indent="-342900" algn="l" rtl="0">
              <a:lnSpc>
                <a:spcPct val="100000"/>
              </a:lnSpc>
              <a:spcBef>
                <a:spcPts val="0"/>
              </a:spcBef>
              <a:spcAft>
                <a:spcPts val="0"/>
              </a:spcAft>
              <a:buClr>
                <a:srgbClr val="000000"/>
              </a:buClr>
              <a:buSzPts val="3600"/>
              <a:buFont typeface="Arial"/>
              <a:buChar char="•"/>
            </a:pPr>
            <a:r>
              <a:rPr lang="en-GB" sz="3600" b="0" i="0" u="none" strike="noStrike" cap="none">
                <a:solidFill>
                  <a:srgbClr val="000000"/>
                </a:solidFill>
                <a:latin typeface="Arial"/>
                <a:ea typeface="Arial"/>
                <a:cs typeface="Arial"/>
                <a:sym typeface="Arial"/>
              </a:rPr>
              <a:t>Don't try to build gold standard straight away</a:t>
            </a:r>
            <a:endParaRPr/>
          </a:p>
          <a:p>
            <a:pPr marL="342900" marR="0" lvl="3" indent="-11430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a:p>
            <a:pPr marL="342900" marR="0" lvl="3" indent="-342900" algn="l" rtl="0">
              <a:lnSpc>
                <a:spcPct val="100000"/>
              </a:lnSpc>
              <a:spcBef>
                <a:spcPts val="0"/>
              </a:spcBef>
              <a:spcAft>
                <a:spcPts val="0"/>
              </a:spcAft>
              <a:buClr>
                <a:srgbClr val="000000"/>
              </a:buClr>
              <a:buSzPts val="3600"/>
              <a:buFont typeface="Arial"/>
              <a:buChar char="•"/>
            </a:pPr>
            <a:r>
              <a:rPr lang="en-GB" sz="3600" b="0" i="0" u="none" strike="noStrike" cap="none">
                <a:solidFill>
                  <a:srgbClr val="000000"/>
                </a:solidFill>
                <a:latin typeface="Arial"/>
                <a:ea typeface="Arial"/>
                <a:cs typeface="Arial"/>
                <a:sym typeface="Arial"/>
              </a:rPr>
              <a:t>Communications are key</a:t>
            </a:r>
            <a:endParaRPr/>
          </a:p>
          <a:p>
            <a:pPr marL="342900" marR="0" lvl="3" indent="-11430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a:p>
            <a:pPr marL="342900" marR="0" lvl="3" indent="-342900" algn="l" rtl="0">
              <a:lnSpc>
                <a:spcPct val="100000"/>
              </a:lnSpc>
              <a:spcBef>
                <a:spcPts val="0"/>
              </a:spcBef>
              <a:spcAft>
                <a:spcPts val="0"/>
              </a:spcAft>
              <a:buClr>
                <a:srgbClr val="000000"/>
              </a:buClr>
              <a:buSzPts val="3600"/>
              <a:buFont typeface="Arial"/>
              <a:buChar char="•"/>
            </a:pPr>
            <a:r>
              <a:rPr lang="en-GB" sz="3600" b="0" i="0" u="none" strike="noStrike" cap="none">
                <a:solidFill>
                  <a:srgbClr val="000000"/>
                </a:solidFill>
                <a:latin typeface="Arial"/>
                <a:ea typeface="Arial"/>
                <a:cs typeface="Arial"/>
                <a:sym typeface="Arial"/>
              </a:rPr>
              <a:t>Support structures</a:t>
            </a:r>
            <a:endParaRPr/>
          </a:p>
          <a:p>
            <a:pPr marL="342900" marR="0" lvl="3" indent="-11430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a:p>
            <a:pPr marL="342900" marR="0" lvl="3" indent="-342900" algn="l" rtl="0">
              <a:lnSpc>
                <a:spcPct val="100000"/>
              </a:lnSpc>
              <a:spcBef>
                <a:spcPts val="0"/>
              </a:spcBef>
              <a:spcAft>
                <a:spcPts val="0"/>
              </a:spcAft>
              <a:buClr>
                <a:srgbClr val="000000"/>
              </a:buClr>
              <a:buSzPts val="3600"/>
              <a:buFont typeface="Arial"/>
              <a:buChar char="•"/>
            </a:pPr>
            <a:r>
              <a:rPr lang="en-GB" sz="3600" b="0" i="0" u="none" strike="noStrike" cap="none">
                <a:solidFill>
                  <a:srgbClr val="000000"/>
                </a:solidFill>
                <a:latin typeface="Arial"/>
                <a:ea typeface="Arial"/>
                <a:cs typeface="Arial"/>
                <a:sym typeface="Arial"/>
              </a:rPr>
              <a:t>Celebrate and communicate successes (and failures)</a:t>
            </a:r>
            <a:endParaRPr/>
          </a:p>
          <a:p>
            <a:pPr marL="0" marR="0" lvl="3"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138dd56cd0b_0_5"/>
          <p:cNvSpPr txBox="1">
            <a:spLocks noGrp="1"/>
          </p:cNvSpPr>
          <p:nvPr>
            <p:ph type="title"/>
          </p:nvPr>
        </p:nvSpPr>
        <p:spPr>
          <a:xfrm>
            <a:off x="261022" y="219369"/>
            <a:ext cx="10786500" cy="721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3"/>
              </a:buClr>
              <a:buSzPts val="2400"/>
              <a:buFont typeface="Arial"/>
              <a:buNone/>
            </a:pPr>
            <a:r>
              <a:rPr lang="en-GB">
                <a:solidFill>
                  <a:schemeClr val="accent3"/>
                </a:solidFill>
              </a:rPr>
              <a:t>Next Events</a:t>
            </a:r>
            <a:endParaRPr>
              <a:solidFill>
                <a:schemeClr val="accent3"/>
              </a:solidFill>
            </a:endParaRPr>
          </a:p>
        </p:txBody>
      </p:sp>
      <p:sp>
        <p:nvSpPr>
          <p:cNvPr id="296" name="Google Shape;296;g138dd56cd0b_0_5"/>
          <p:cNvSpPr txBox="1"/>
          <p:nvPr/>
        </p:nvSpPr>
        <p:spPr>
          <a:xfrm>
            <a:off x="2935950" y="5871875"/>
            <a:ext cx="68469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GB" sz="2600" b="0" i="0" u="none" strike="noStrike" cap="none">
                <a:solidFill>
                  <a:srgbClr val="000000"/>
                </a:solidFill>
                <a:latin typeface="Arial"/>
                <a:ea typeface="Arial"/>
                <a:cs typeface="Arial"/>
                <a:sym typeface="Arial"/>
              </a:rPr>
              <a:t>https://socialmobilityworks.org/events/</a:t>
            </a:r>
            <a:endParaRPr sz="2600" b="0" i="0" u="none" strike="noStrike" cap="none">
              <a:solidFill>
                <a:srgbClr val="000000"/>
              </a:solidFill>
              <a:latin typeface="Arial"/>
              <a:ea typeface="Arial"/>
              <a:cs typeface="Arial"/>
              <a:sym typeface="Arial"/>
            </a:endParaRPr>
          </a:p>
        </p:txBody>
      </p:sp>
      <p:sp>
        <p:nvSpPr>
          <p:cNvPr id="297" name="Google Shape;297;g138dd56cd0b_0_5"/>
          <p:cNvSpPr txBox="1"/>
          <p:nvPr/>
        </p:nvSpPr>
        <p:spPr>
          <a:xfrm>
            <a:off x="261026" y="4140625"/>
            <a:ext cx="56781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200"/>
              <a:buFont typeface="Arial"/>
              <a:buNone/>
            </a:pPr>
            <a:r>
              <a:rPr lang="en-GB" sz="2200" b="1">
                <a:solidFill>
                  <a:schemeClr val="dk1"/>
                </a:solidFill>
              </a:rPr>
              <a:t>Wednesday 9</a:t>
            </a:r>
            <a:r>
              <a:rPr lang="en-GB" sz="2200" b="1" i="0" u="none" strike="noStrike" cap="none">
                <a:solidFill>
                  <a:schemeClr val="dk1"/>
                </a:solidFill>
                <a:latin typeface="Arial"/>
                <a:ea typeface="Arial"/>
                <a:cs typeface="Arial"/>
                <a:sym typeface="Arial"/>
              </a:rPr>
              <a:t> </a:t>
            </a:r>
            <a:r>
              <a:rPr lang="en-GB" sz="2200" b="1">
                <a:solidFill>
                  <a:schemeClr val="dk1"/>
                </a:solidFill>
              </a:rPr>
              <a:t>November</a:t>
            </a:r>
            <a:r>
              <a:rPr lang="en-GB" sz="2200" b="1" i="0" u="none" strike="noStrike" cap="none">
                <a:solidFill>
                  <a:schemeClr val="dk1"/>
                </a:solidFill>
                <a:latin typeface="Arial"/>
                <a:ea typeface="Arial"/>
                <a:cs typeface="Arial"/>
                <a:sym typeface="Arial"/>
              </a:rPr>
              <a:t>, </a:t>
            </a:r>
            <a:r>
              <a:rPr lang="en-GB" sz="2200" b="1">
                <a:solidFill>
                  <a:schemeClr val="dk1"/>
                </a:solidFill>
              </a:rPr>
              <a:t>1.00pm</a:t>
            </a:r>
            <a:endParaRPr sz="2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Arial"/>
              <a:buNone/>
            </a:pPr>
            <a:endParaRPr sz="2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r>
              <a:rPr lang="en-GB" sz="2000">
                <a:solidFill>
                  <a:schemeClr val="dk1"/>
                </a:solidFill>
                <a:highlight>
                  <a:srgbClr val="FFFFFF"/>
                </a:highlight>
              </a:rPr>
              <a:t>In conversation with Ann Francke OBE: The building blocks of social mobility in the workplace</a:t>
            </a:r>
            <a:endParaRPr sz="2000">
              <a:solidFill>
                <a:schemeClr val="dk1"/>
              </a:solidFill>
              <a:highlight>
                <a:srgbClr val="FFFFFF"/>
              </a:highlight>
            </a:endParaRPr>
          </a:p>
        </p:txBody>
      </p:sp>
      <p:pic>
        <p:nvPicPr>
          <p:cNvPr id="298" name="Google Shape;298;g138dd56cd0b_0_5" descr="Ann Francke OBE (@cmi_ceo) / Twitter"/>
          <p:cNvPicPr preferRelativeResize="0"/>
          <p:nvPr/>
        </p:nvPicPr>
        <p:blipFill rotWithShape="1">
          <a:blip r:embed="rId3">
            <a:alphaModFix/>
          </a:blip>
          <a:srcRect/>
          <a:stretch/>
        </p:blipFill>
        <p:spPr>
          <a:xfrm>
            <a:off x="1774207" y="941175"/>
            <a:ext cx="2651733" cy="2651733"/>
          </a:xfrm>
          <a:prstGeom prst="rect">
            <a:avLst/>
          </a:prstGeom>
          <a:noFill/>
          <a:ln>
            <a:noFill/>
          </a:ln>
        </p:spPr>
      </p:pic>
      <p:sp>
        <p:nvSpPr>
          <p:cNvPr id="299" name="Google Shape;299;g138dd56cd0b_0_5"/>
          <p:cNvSpPr txBox="1"/>
          <p:nvPr/>
        </p:nvSpPr>
        <p:spPr>
          <a:xfrm>
            <a:off x="6186426" y="4140625"/>
            <a:ext cx="56781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200"/>
              <a:buFont typeface="Arial"/>
              <a:buNone/>
            </a:pPr>
            <a:r>
              <a:rPr lang="en-GB" sz="2200" b="1">
                <a:solidFill>
                  <a:schemeClr val="dk1"/>
                </a:solidFill>
              </a:rPr>
              <a:t>Tuesday 29</a:t>
            </a:r>
            <a:r>
              <a:rPr lang="en-GB" sz="2200" b="1" i="0" u="none" strike="noStrike" cap="none">
                <a:solidFill>
                  <a:schemeClr val="dk1"/>
                </a:solidFill>
                <a:latin typeface="Arial"/>
                <a:ea typeface="Arial"/>
                <a:cs typeface="Arial"/>
                <a:sym typeface="Arial"/>
              </a:rPr>
              <a:t> </a:t>
            </a:r>
            <a:r>
              <a:rPr lang="en-GB" sz="2200" b="1">
                <a:solidFill>
                  <a:schemeClr val="dk1"/>
                </a:solidFill>
              </a:rPr>
              <a:t>November</a:t>
            </a:r>
            <a:r>
              <a:rPr lang="en-GB" sz="2200" b="1" i="0" u="none" strike="noStrike" cap="none">
                <a:solidFill>
                  <a:schemeClr val="dk1"/>
                </a:solidFill>
                <a:latin typeface="Arial"/>
                <a:ea typeface="Arial"/>
                <a:cs typeface="Arial"/>
                <a:sym typeface="Arial"/>
              </a:rPr>
              <a:t>, </a:t>
            </a:r>
            <a:r>
              <a:rPr lang="en-GB" sz="2200" b="1">
                <a:solidFill>
                  <a:schemeClr val="dk1"/>
                </a:solidFill>
              </a:rPr>
              <a:t>2.00pm</a:t>
            </a:r>
            <a:endParaRPr sz="2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200"/>
              <a:buFont typeface="Arial"/>
              <a:buNone/>
            </a:pPr>
            <a:endParaRPr sz="2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r>
              <a:rPr lang="en-GB" sz="2000">
                <a:solidFill>
                  <a:schemeClr val="dk1"/>
                </a:solidFill>
                <a:highlight>
                  <a:srgbClr val="FFFFFF"/>
                </a:highlight>
              </a:rPr>
              <a:t>Employer Event: T Levels: What, why, where and how?</a:t>
            </a:r>
            <a:endParaRPr sz="2000">
              <a:solidFill>
                <a:schemeClr val="dk1"/>
              </a:solidFill>
              <a:highlight>
                <a:srgbClr val="FFFFFF"/>
              </a:highlight>
            </a:endParaRPr>
          </a:p>
        </p:txBody>
      </p:sp>
      <p:pic>
        <p:nvPicPr>
          <p:cNvPr id="300" name="Google Shape;300;g138dd56cd0b_0_5"/>
          <p:cNvPicPr preferRelativeResize="0"/>
          <p:nvPr/>
        </p:nvPicPr>
        <p:blipFill>
          <a:blip r:embed="rId4">
            <a:alphaModFix/>
          </a:blip>
          <a:stretch>
            <a:fillRect/>
          </a:stretch>
        </p:blipFill>
        <p:spPr>
          <a:xfrm>
            <a:off x="7036675" y="941175"/>
            <a:ext cx="3977602" cy="26517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SMC">
      <a:dk1>
        <a:srgbClr val="000000"/>
      </a:dk1>
      <a:lt1>
        <a:srgbClr val="FFFFFF"/>
      </a:lt1>
      <a:dk2>
        <a:srgbClr val="000000"/>
      </a:dk2>
      <a:lt2>
        <a:srgbClr val="FFFFFF"/>
      </a:lt2>
      <a:accent1>
        <a:srgbClr val="EB652E"/>
      </a:accent1>
      <a:accent2>
        <a:srgbClr val="0F265C"/>
      </a:accent2>
      <a:accent3>
        <a:srgbClr val="3C3C3B"/>
      </a:accent3>
      <a:accent4>
        <a:srgbClr val="D4006D"/>
      </a:accent4>
      <a:accent5>
        <a:srgbClr val="1A9EDA"/>
      </a:accent5>
      <a:accent6>
        <a:srgbClr val="009B52"/>
      </a:accent6>
      <a:hlink>
        <a:srgbClr val="0F265C"/>
      </a:hlink>
      <a:folHlink>
        <a:srgbClr val="1A9ED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MC">
      <a:dk1>
        <a:srgbClr val="000000"/>
      </a:dk1>
      <a:lt1>
        <a:srgbClr val="FFFFFF"/>
      </a:lt1>
      <a:dk2>
        <a:srgbClr val="000000"/>
      </a:dk2>
      <a:lt2>
        <a:srgbClr val="FFFFFF"/>
      </a:lt2>
      <a:accent1>
        <a:srgbClr val="EB652E"/>
      </a:accent1>
      <a:accent2>
        <a:srgbClr val="0F265C"/>
      </a:accent2>
      <a:accent3>
        <a:srgbClr val="3C3C3B"/>
      </a:accent3>
      <a:accent4>
        <a:srgbClr val="D4006D"/>
      </a:accent4>
      <a:accent5>
        <a:srgbClr val="1A9EDA"/>
      </a:accent5>
      <a:accent6>
        <a:srgbClr val="009B52"/>
      </a:accent6>
      <a:hlink>
        <a:srgbClr val="0F265C"/>
      </a:hlink>
      <a:folHlink>
        <a:srgbClr val="1A9ED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593</Words>
  <Application>Microsoft Office PowerPoint</Application>
  <PresentationFormat>Widescreen</PresentationFormat>
  <Paragraphs>85</Paragraphs>
  <Slides>10</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Office Theme</vt:lpstr>
      <vt:lpstr>Office Theme</vt:lpstr>
      <vt:lpstr>Employer event:   SMC Masterclass: Mentoring as a tool to support social mobility </vt:lpstr>
      <vt:lpstr>Today’s session</vt:lpstr>
      <vt:lpstr>Workshop etiquette </vt:lpstr>
      <vt:lpstr>PowerPoint Presentation</vt:lpstr>
      <vt:lpstr>What is the issue?</vt:lpstr>
      <vt:lpstr>PowerPoint Presentation</vt:lpstr>
      <vt:lpstr>PowerPoint Presentation</vt:lpstr>
      <vt:lpstr>PowerPoint Presentation</vt:lpstr>
      <vt:lpstr>Next Events</vt:lpstr>
      <vt:lpstr>Further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Employer event:   SMC Masterclass: Mentoring as a tool to support social mobility</dc:title>
  <dc:creator>Paula Kemp</dc:creator>
  <cp:lastModifiedBy>Shannon Miller</cp:lastModifiedBy>
  <cp:revision>2</cp:revision>
  <dcterms:created xsi:type="dcterms:W3CDTF">2021-10-07T17:23:24Z</dcterms:created>
  <dcterms:modified xsi:type="dcterms:W3CDTF">2022-10-28T08:49:23Z</dcterms:modified>
</cp:coreProperties>
</file>