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9" r:id="rId9"/>
    <p:sldId id="300" r:id="rId10"/>
    <p:sldId id="301" r:id="rId11"/>
    <p:sldId id="291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7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DengXian"/>
      </a:defRPr>
    </a:lvl1pPr>
    <a:lvl2pPr marL="0" marR="0" indent="457178" algn="l" defTabSz="18287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DengXian"/>
      </a:defRPr>
    </a:lvl2pPr>
    <a:lvl3pPr marL="0" marR="0" indent="914353" algn="l" defTabSz="18287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DengXian"/>
      </a:defRPr>
    </a:lvl3pPr>
    <a:lvl4pPr marL="0" marR="0" indent="1371531" algn="l" defTabSz="18287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DengXian"/>
      </a:defRPr>
    </a:lvl4pPr>
    <a:lvl5pPr marL="0" marR="0" indent="1828708" algn="l" defTabSz="18287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DengXian"/>
      </a:defRPr>
    </a:lvl5pPr>
    <a:lvl6pPr marL="0" marR="0" indent="2285886" algn="l" defTabSz="18287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DengXian"/>
      </a:defRPr>
    </a:lvl6pPr>
    <a:lvl7pPr marL="0" marR="0" indent="2743062" algn="l" defTabSz="18287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DengXian"/>
      </a:defRPr>
    </a:lvl7pPr>
    <a:lvl8pPr marL="0" marR="0" indent="3200239" algn="l" defTabSz="18287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DengXian"/>
      </a:defRPr>
    </a:lvl8pPr>
    <a:lvl9pPr marL="0" marR="0" indent="3657417" algn="l" defTabSz="18287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DengXian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1386" y="19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395500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828707" latinLnBrk="0">
      <a:defRPr sz="2400">
        <a:latin typeface="+mj-lt"/>
        <a:ea typeface="+mj-ea"/>
        <a:cs typeface="+mj-cs"/>
        <a:sym typeface="DengXian"/>
      </a:defRPr>
    </a:lvl1pPr>
    <a:lvl2pPr indent="228600" defTabSz="1828707" latinLnBrk="0">
      <a:defRPr sz="2400">
        <a:latin typeface="+mj-lt"/>
        <a:ea typeface="+mj-ea"/>
        <a:cs typeface="+mj-cs"/>
        <a:sym typeface="DengXian"/>
      </a:defRPr>
    </a:lvl2pPr>
    <a:lvl3pPr indent="457200" defTabSz="1828707" latinLnBrk="0">
      <a:defRPr sz="2400">
        <a:latin typeface="+mj-lt"/>
        <a:ea typeface="+mj-ea"/>
        <a:cs typeface="+mj-cs"/>
        <a:sym typeface="DengXian"/>
      </a:defRPr>
    </a:lvl3pPr>
    <a:lvl4pPr indent="685800" defTabSz="1828707" latinLnBrk="0">
      <a:defRPr sz="2400">
        <a:latin typeface="+mj-lt"/>
        <a:ea typeface="+mj-ea"/>
        <a:cs typeface="+mj-cs"/>
        <a:sym typeface="DengXian"/>
      </a:defRPr>
    </a:lvl4pPr>
    <a:lvl5pPr indent="914400" defTabSz="1828707" latinLnBrk="0">
      <a:defRPr sz="2400">
        <a:latin typeface="+mj-lt"/>
        <a:ea typeface="+mj-ea"/>
        <a:cs typeface="+mj-cs"/>
        <a:sym typeface="DengXian"/>
      </a:defRPr>
    </a:lvl5pPr>
    <a:lvl6pPr indent="1143000" defTabSz="1828707" latinLnBrk="0">
      <a:defRPr sz="2400">
        <a:latin typeface="+mj-lt"/>
        <a:ea typeface="+mj-ea"/>
        <a:cs typeface="+mj-cs"/>
        <a:sym typeface="DengXian"/>
      </a:defRPr>
    </a:lvl6pPr>
    <a:lvl7pPr indent="1371600" defTabSz="1828707" latinLnBrk="0">
      <a:defRPr sz="2400">
        <a:latin typeface="+mj-lt"/>
        <a:ea typeface="+mj-ea"/>
        <a:cs typeface="+mj-cs"/>
        <a:sym typeface="DengXian"/>
      </a:defRPr>
    </a:lvl7pPr>
    <a:lvl8pPr indent="1600200" defTabSz="1828707" latinLnBrk="0">
      <a:defRPr sz="2400">
        <a:latin typeface="+mj-lt"/>
        <a:ea typeface="+mj-ea"/>
        <a:cs typeface="+mj-cs"/>
        <a:sym typeface="DengXian"/>
      </a:defRPr>
    </a:lvl8pPr>
    <a:lvl9pPr indent="1828800" defTabSz="1828707" latinLnBrk="0">
      <a:defRPr sz="2400">
        <a:latin typeface="+mj-lt"/>
        <a:ea typeface="+mj-ea"/>
        <a:cs typeface="+mj-cs"/>
        <a:sym typeface="DengXi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 拷贝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635341" y="-5081941"/>
            <a:ext cx="29033422" cy="1879794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xfrm>
            <a:off x="5892800" y="6080759"/>
            <a:ext cx="2844800" cy="551181"/>
          </a:xfrm>
          <a:prstGeom prst="rect">
            <a:avLst/>
          </a:prstGeom>
        </p:spPr>
        <p:txBody>
          <a:bodyPr/>
          <a:lstStyle>
            <a:lvl1pPr defTabSz="1828754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580626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27286" y="-25401"/>
            <a:ext cx="24438571" cy="137668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3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4727155" y="-5119452"/>
            <a:ext cx="29160000" cy="1887989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7" tIns="91437" rIns="91437" bIns="9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>
            <a:lvl1pPr algn="r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 spd="med"/>
  <p:txStyles>
    <p:titleStyle>
      <a:lvl1pPr marL="0" marR="0" indent="0" algn="l" defTabSz="18287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1pPr>
      <a:lvl2pPr marL="0" marR="0" indent="0" algn="l" defTabSz="18287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2pPr>
      <a:lvl3pPr marL="0" marR="0" indent="0" algn="l" defTabSz="18287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3pPr>
      <a:lvl4pPr marL="0" marR="0" indent="0" algn="l" defTabSz="18287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4pPr>
      <a:lvl5pPr marL="0" marR="0" indent="0" algn="l" defTabSz="18287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5pPr>
      <a:lvl6pPr marL="0" marR="0" indent="0" algn="l" defTabSz="18287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6pPr>
      <a:lvl7pPr marL="0" marR="0" indent="0" algn="l" defTabSz="18287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7pPr>
      <a:lvl8pPr marL="0" marR="0" indent="0" algn="l" defTabSz="18287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8pPr>
      <a:lvl9pPr marL="0" marR="0" indent="0" algn="l" defTabSz="18287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9pPr>
    </p:titleStyle>
    <p:bodyStyle>
      <a:lvl1pPr marL="457178" marR="0" indent="-457178" algn="l" defTabSz="1828707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DengXian"/>
        </a:defRPr>
      </a:lvl1pPr>
      <a:lvl2pPr marL="990551" marR="0" indent="-533374" algn="l" defTabSz="1828707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DengXian"/>
        </a:defRPr>
      </a:lvl2pPr>
      <a:lvl3pPr marL="1554402" marR="0" indent="-640049" algn="l" defTabSz="1828707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DengXian"/>
        </a:defRPr>
      </a:lvl3pPr>
      <a:lvl4pPr marL="2045266" marR="0" indent="-673735" algn="l" defTabSz="1828707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DengXian"/>
        </a:defRPr>
      </a:lvl4pPr>
      <a:lvl5pPr marL="2502444" marR="0" indent="-673735" algn="l" defTabSz="1828707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DengXian"/>
        </a:defRPr>
      </a:lvl5pPr>
      <a:lvl6pPr marL="2959620" marR="0" indent="-673735" algn="l" defTabSz="1828707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DengXian"/>
        </a:defRPr>
      </a:lvl6pPr>
      <a:lvl7pPr marL="3416798" marR="0" indent="-673735" algn="l" defTabSz="1828707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DengXian"/>
        </a:defRPr>
      </a:lvl7pPr>
      <a:lvl8pPr marL="3873975" marR="0" indent="-673735" algn="l" defTabSz="1828707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DengXian"/>
        </a:defRPr>
      </a:lvl8pPr>
      <a:lvl9pPr marL="4331153" marR="0" indent="-673736" algn="l" defTabSz="1828707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DengXian"/>
        </a:defRPr>
      </a:lvl9pPr>
    </p:bodyStyle>
    <p:otherStyle>
      <a:lvl1pPr marL="0" marR="0" indent="0" algn="r" defTabSz="18287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1pPr>
      <a:lvl2pPr marL="0" marR="0" indent="457178" algn="r" defTabSz="18287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2pPr>
      <a:lvl3pPr marL="0" marR="0" indent="914353" algn="r" defTabSz="18287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3pPr>
      <a:lvl4pPr marL="0" marR="0" indent="1371531" algn="r" defTabSz="18287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4pPr>
      <a:lvl5pPr marL="0" marR="0" indent="1828708" algn="r" defTabSz="18287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5pPr>
      <a:lvl6pPr marL="0" marR="0" indent="2285886" algn="r" defTabSz="18287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6pPr>
      <a:lvl7pPr marL="0" marR="0" indent="2743062" algn="r" defTabSz="18287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7pPr>
      <a:lvl8pPr marL="0" marR="0" indent="3200239" algn="r" defTabSz="18287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8pPr>
      <a:lvl9pPr marL="0" marR="0" indent="3657417" algn="r" defTabSz="18287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51.png"/><Relationship Id="rId3" Type="http://schemas.openxmlformats.org/officeDocument/2006/relationships/image" Target="../media/image32.png"/><Relationship Id="rId21" Type="http://schemas.openxmlformats.org/officeDocument/2006/relationships/image" Target="../media/image49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21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14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13.png"/><Relationship Id="rId28" Type="http://schemas.openxmlformats.org/officeDocument/2006/relationships/image" Target="../media/image52.png"/><Relationship Id="rId10" Type="http://schemas.openxmlformats.org/officeDocument/2006/relationships/image" Target="../media/image39.png"/><Relationship Id="rId19" Type="http://schemas.openxmlformats.org/officeDocument/2006/relationships/image" Target="../media/image2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0.png"/><Relationship Id="rId27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77.png"/><Relationship Id="rId18" Type="http://schemas.openxmlformats.org/officeDocument/2006/relationships/image" Target="../media/image92.png"/><Relationship Id="rId3" Type="http://schemas.openxmlformats.org/officeDocument/2006/relationships/image" Target="../media/image41.png"/><Relationship Id="rId21" Type="http://schemas.openxmlformats.org/officeDocument/2006/relationships/image" Target="../media/image74.png"/><Relationship Id="rId7" Type="http://schemas.openxmlformats.org/officeDocument/2006/relationships/image" Target="../media/image83.png"/><Relationship Id="rId12" Type="http://schemas.openxmlformats.org/officeDocument/2006/relationships/image" Target="../media/image87.png"/><Relationship Id="rId17" Type="http://schemas.openxmlformats.org/officeDocument/2006/relationships/image" Target="../media/image91.png"/><Relationship Id="rId2" Type="http://schemas.openxmlformats.org/officeDocument/2006/relationships/image" Target="../media/image79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6.png"/><Relationship Id="rId5" Type="http://schemas.openxmlformats.org/officeDocument/2006/relationships/image" Target="../media/image81.png"/><Relationship Id="rId15" Type="http://schemas.openxmlformats.org/officeDocument/2006/relationships/image" Target="../media/image89.png"/><Relationship Id="rId10" Type="http://schemas.openxmlformats.org/officeDocument/2006/relationships/image" Target="../media/image85.png"/><Relationship Id="rId19" Type="http://schemas.openxmlformats.org/officeDocument/2006/relationships/image" Target="../media/image93.png"/><Relationship Id="rId4" Type="http://schemas.openxmlformats.org/officeDocument/2006/relationships/image" Target="../media/image80.png"/><Relationship Id="rId9" Type="http://schemas.openxmlformats.org/officeDocument/2006/relationships/image" Target="../media/image46.png"/><Relationship Id="rId14" Type="http://schemas.openxmlformats.org/officeDocument/2006/relationships/image" Target="../media/image8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02.png"/><Relationship Id="rId18" Type="http://schemas.openxmlformats.org/officeDocument/2006/relationships/image" Target="../media/image106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1.png"/><Relationship Id="rId17" Type="http://schemas.openxmlformats.org/officeDocument/2006/relationships/image" Target="../media/image43.png"/><Relationship Id="rId2" Type="http://schemas.openxmlformats.org/officeDocument/2006/relationships/image" Target="../media/image95.png"/><Relationship Id="rId16" Type="http://schemas.openxmlformats.org/officeDocument/2006/relationships/image" Target="../media/image105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86.png"/><Relationship Id="rId5" Type="http://schemas.openxmlformats.org/officeDocument/2006/relationships/image" Target="../media/image98.png"/><Relationship Id="rId15" Type="http://schemas.openxmlformats.org/officeDocument/2006/relationships/image" Target="../media/image104.png"/><Relationship Id="rId10" Type="http://schemas.openxmlformats.org/officeDocument/2006/relationships/image" Target="../media/image47.png"/><Relationship Id="rId19" Type="http://schemas.openxmlformats.org/officeDocument/2006/relationships/image" Target="../media/image107.png"/><Relationship Id="rId4" Type="http://schemas.openxmlformats.org/officeDocument/2006/relationships/image" Target="../media/image97.png"/><Relationship Id="rId9" Type="http://schemas.openxmlformats.org/officeDocument/2006/relationships/image" Target="../media/image76.png"/><Relationship Id="rId14" Type="http://schemas.openxmlformats.org/officeDocument/2006/relationships/image" Target="../media/image10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79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5.png"/><Relationship Id="rId5" Type="http://schemas.openxmlformats.org/officeDocument/2006/relationships/image" Target="../media/image110.png"/><Relationship Id="rId10" Type="http://schemas.openxmlformats.org/officeDocument/2006/relationships/image" Target="../media/image114.png"/><Relationship Id="rId4" Type="http://schemas.openxmlformats.org/officeDocument/2006/relationships/image" Target="../media/image109.png"/><Relationship Id="rId9" Type="http://schemas.openxmlformats.org/officeDocument/2006/relationships/image" Target="../media/image1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1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90.png"/><Relationship Id="rId4" Type="http://schemas.openxmlformats.org/officeDocument/2006/relationships/image" Target="../media/image1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422" y="-1663"/>
            <a:ext cx="24386844" cy="1373030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/>
          <p:nvPr/>
        </p:nvSpPr>
        <p:spPr>
          <a:xfrm>
            <a:off x="5557651" y="4583874"/>
            <a:ext cx="6647974" cy="129266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defTabSz="1828754">
              <a:defRPr sz="72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zh-CN" altLang="en-US" dirty="0"/>
              <a:t>阿里云产品图标</a:t>
            </a:r>
            <a:endParaRPr dirty="0"/>
          </a:p>
        </p:txBody>
      </p:sp>
      <p:sp>
        <p:nvSpPr>
          <p:cNvPr id="32" name="Shape 32"/>
          <p:cNvSpPr/>
          <p:nvPr/>
        </p:nvSpPr>
        <p:spPr>
          <a:xfrm>
            <a:off x="5557651" y="5676405"/>
            <a:ext cx="184731" cy="92332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defTabSz="1828754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endParaRPr dirty="0"/>
          </a:p>
        </p:txBody>
      </p:sp>
      <p:sp>
        <p:nvSpPr>
          <p:cNvPr id="33" name="Shape 33"/>
          <p:cNvSpPr/>
          <p:nvPr/>
        </p:nvSpPr>
        <p:spPr>
          <a:xfrm>
            <a:off x="5557651" y="7101446"/>
            <a:ext cx="184731" cy="80021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defTabSz="1828754">
              <a:defRPr sz="4000">
                <a:solidFill>
                  <a:srgbClr val="1DC2D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238" y="3806078"/>
            <a:ext cx="14382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474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4395" y="-50800"/>
            <a:ext cx="24435979" cy="13792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isk块存储"/>
          <p:cNvSpPr txBox="1"/>
          <p:nvPr/>
        </p:nvSpPr>
        <p:spPr>
          <a:xfrm>
            <a:off x="1822296" y="4605096"/>
            <a:ext cx="1030769" cy="485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块存储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云产品图标"/>
          <p:cNvSpPr txBox="1"/>
          <p:nvPr/>
        </p:nvSpPr>
        <p:spPr>
          <a:xfrm>
            <a:off x="1822296" y="575478"/>
            <a:ext cx="3078976" cy="1219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algn="l" defTabSz="457200">
              <a:defRPr sz="4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dirty="0" err="1"/>
              <a:t>云产品图标</a:t>
            </a:r>
            <a:endParaRPr dirty="0"/>
          </a:p>
        </p:txBody>
      </p:sp>
      <p:sp>
        <p:nvSpPr>
          <p:cNvPr id="121" name="生态服务"/>
          <p:cNvSpPr txBox="1"/>
          <p:nvPr/>
        </p:nvSpPr>
        <p:spPr>
          <a:xfrm>
            <a:off x="4215265" y="4595162"/>
            <a:ext cx="1490549" cy="495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容器服务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ess弹性计算"/>
          <p:cNvSpPr txBox="1"/>
          <p:nvPr/>
        </p:nvSpPr>
        <p:spPr>
          <a:xfrm>
            <a:off x="6593466" y="4595162"/>
            <a:ext cx="1543401" cy="495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弹性伸缩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ecs云服务器"/>
          <p:cNvSpPr txBox="1"/>
          <p:nvPr/>
        </p:nvSpPr>
        <p:spPr>
          <a:xfrm>
            <a:off x="8583886" y="4595162"/>
            <a:ext cx="1965097" cy="485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云服务器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ECS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fpga云服务器"/>
          <p:cNvSpPr txBox="1"/>
          <p:nvPr/>
        </p:nvSpPr>
        <p:spPr>
          <a:xfrm>
            <a:off x="11130478" y="4595162"/>
            <a:ext cx="1965097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 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云服务器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gpu云服务器"/>
          <p:cNvSpPr txBox="1"/>
          <p:nvPr/>
        </p:nvSpPr>
        <p:spPr>
          <a:xfrm>
            <a:off x="13542594" y="4595162"/>
            <a:ext cx="1676026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dirty="0"/>
              <a:t>GPU 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云服务器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fc函数计算"/>
          <p:cNvSpPr txBox="1"/>
          <p:nvPr/>
        </p:nvSpPr>
        <p:spPr>
          <a:xfrm>
            <a:off x="15973647" y="4595162"/>
            <a:ext cx="1623173" cy="495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函数计算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slb负载均衡"/>
          <p:cNvSpPr txBox="1"/>
          <p:nvPr/>
        </p:nvSpPr>
        <p:spPr>
          <a:xfrm>
            <a:off x="18351846" y="4595162"/>
            <a:ext cx="1694063" cy="495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vpc专有网络"/>
          <p:cNvSpPr txBox="1"/>
          <p:nvPr/>
        </p:nvSpPr>
        <p:spPr>
          <a:xfrm>
            <a:off x="20800935" y="4595162"/>
            <a:ext cx="1520394" cy="495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专有网络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ros…"/>
          <p:cNvSpPr txBox="1"/>
          <p:nvPr/>
        </p:nvSpPr>
        <p:spPr>
          <a:xfrm>
            <a:off x="1822296" y="7101296"/>
            <a:ext cx="1520086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资源编排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ehpc…"/>
          <p:cNvSpPr txBox="1"/>
          <p:nvPr/>
        </p:nvSpPr>
        <p:spPr>
          <a:xfrm>
            <a:off x="3693808" y="7101296"/>
            <a:ext cx="1885125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弹性高性能计算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batchcompute  批量计算"/>
          <p:cNvSpPr txBox="1"/>
          <p:nvPr/>
        </p:nvSpPr>
        <p:spPr>
          <a:xfrm>
            <a:off x="6255206" y="7101296"/>
            <a:ext cx="1885124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批量计算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swas…"/>
          <p:cNvSpPr txBox="1"/>
          <p:nvPr/>
        </p:nvSpPr>
        <p:spPr>
          <a:xfrm>
            <a:off x="8816602" y="7101296"/>
            <a:ext cx="1468083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轻量应用服务器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ebm…"/>
          <p:cNvSpPr txBox="1"/>
          <p:nvPr/>
        </p:nvSpPr>
        <p:spPr>
          <a:xfrm>
            <a:off x="10944161" y="7101296"/>
            <a:ext cx="2175397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神龙云服务器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cdn"/>
          <p:cNvSpPr txBox="1"/>
          <p:nvPr/>
        </p:nvSpPr>
        <p:spPr>
          <a:xfrm>
            <a:off x="1917865" y="11663745"/>
            <a:ext cx="920432" cy="754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nas…"/>
          <p:cNvSpPr txBox="1"/>
          <p:nvPr/>
        </p:nvSpPr>
        <p:spPr>
          <a:xfrm>
            <a:off x="3693808" y="11604418"/>
            <a:ext cx="1537459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文件存储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oss…"/>
          <p:cNvSpPr txBox="1"/>
          <p:nvPr/>
        </p:nvSpPr>
        <p:spPr>
          <a:xfrm>
            <a:off x="5734084" y="11604418"/>
            <a:ext cx="1537459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对象存储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ots…"/>
          <p:cNvSpPr txBox="1"/>
          <p:nvPr/>
        </p:nvSpPr>
        <p:spPr>
          <a:xfrm>
            <a:off x="7792756" y="11604418"/>
            <a:ext cx="1383257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表格存储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oas…"/>
          <p:cNvSpPr txBox="1"/>
          <p:nvPr/>
        </p:nvSpPr>
        <p:spPr>
          <a:xfrm>
            <a:off x="12192000" y="11604419"/>
            <a:ext cx="1811744" cy="587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归档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hcs_sgw…"/>
          <p:cNvSpPr txBox="1"/>
          <p:nvPr/>
        </p:nvSpPr>
        <p:spPr>
          <a:xfrm>
            <a:off x="14307598" y="11604418"/>
            <a:ext cx="1811744" cy="814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云存储网关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pcdn…"/>
          <p:cNvSpPr txBox="1"/>
          <p:nvPr/>
        </p:nvSpPr>
        <p:spPr>
          <a:xfrm>
            <a:off x="16676681" y="11604418"/>
            <a:ext cx="1482935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PCDN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mgw…"/>
          <p:cNvSpPr txBox="1"/>
          <p:nvPr/>
        </p:nvSpPr>
        <p:spPr>
          <a:xfrm>
            <a:off x="18656473" y="11604418"/>
            <a:ext cx="1694063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闪电立方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cloudphoto…"/>
          <p:cNvSpPr txBox="1"/>
          <p:nvPr/>
        </p:nvSpPr>
        <p:spPr>
          <a:xfrm>
            <a:off x="20862673" y="11604418"/>
            <a:ext cx="1694062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智能云相册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" name="disk块存储.png" descr="disk块存储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7064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containerservice容器服务.png" descr="containerservice容器服务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5266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ess弹性计算.png" descr="ess弹性计算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93467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fpga云服务器.png" descr="fpga云服务器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349870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gpu云服务器.png" descr="gpu云服务器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728070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fc函数计算 (1).png" descr="fc函数计算 (1)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106272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slb负载均衡.png" descr="slb负载均衡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8484473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vpc专有网络.png" descr="vpc专有网络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0862673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ros资源编排.png" descr="ros资源编排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837064" y="5858684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ehpc 弹性高性能计算.png" descr="ehpc 弹性高性能计算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215266" y="5858684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batchcompute  批量计算.png" descr="batchcompute  批量计算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593467" y="5858684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swas 轻量应用服务器 (1).png" descr="swas 轻量应用服务器 (1)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8971668" y="5858684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ecs云服务器 (1).png" descr="ecs云服务器 (1)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980797" y="3453803"/>
            <a:ext cx="997743" cy="9977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ebm 神龙云服务器 (1).png" descr="ebm 神龙云服务器 (1)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1349870" y="5858684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存储与CDN"/>
          <p:cNvSpPr txBox="1"/>
          <p:nvPr/>
        </p:nvSpPr>
        <p:spPr>
          <a:xfrm>
            <a:off x="1449348" y="9032133"/>
            <a:ext cx="345192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algn="l" defTabSz="457200">
              <a:defRPr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存储与CDN</a:t>
            </a:r>
          </a:p>
        </p:txBody>
      </p:sp>
      <p:pic>
        <p:nvPicPr>
          <p:cNvPr id="158" name="cdn.png" descr="cdn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822296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nas文件存储.png" descr="nas文件存储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937894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oss对象存储.png" descr="oss对象存储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6053491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ots表格存储.png" descr="ots表格存储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8169089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hgw 混合云阵列 (1).png" descr="hgw 混合云阵列 (1).png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0284686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oas 开放归档服务.png" descr="oas 开放归档服务.png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2400284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hcs_sgw 云存储网关.png" descr="hcs_sgw 云存储网关.png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4515881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cdn P2P内容分发网络.png" descr="pcdn P2P内容分发网络.png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6631479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mgw 闪电立方.png" descr="mgw 闪电立方.png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18747077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cloudphoto 智能云相册.png" descr="cloudphoto 智能云相册.png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20862673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hgw…"/>
          <p:cNvSpPr txBox="1"/>
          <p:nvPr/>
        </p:nvSpPr>
        <p:spPr>
          <a:xfrm>
            <a:off x="9987668" y="11604418"/>
            <a:ext cx="1689351" cy="814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混合云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阵列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弹性计算图标"/>
          <p:cNvSpPr txBox="1"/>
          <p:nvPr/>
        </p:nvSpPr>
        <p:spPr>
          <a:xfrm>
            <a:off x="1449348" y="2284252"/>
            <a:ext cx="345192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algn="l" defTabSz="457200">
              <a:defRPr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dirty="0" err="1"/>
              <a:t>弹性计算图标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782846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ts数据库工具"/>
          <p:cNvSpPr txBox="1"/>
          <p:nvPr/>
        </p:nvSpPr>
        <p:spPr>
          <a:xfrm>
            <a:off x="1449348" y="4595162"/>
            <a:ext cx="1388949" cy="485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数据库图标"/>
          <p:cNvSpPr txBox="1"/>
          <p:nvPr/>
        </p:nvSpPr>
        <p:spPr>
          <a:xfrm>
            <a:off x="1449348" y="2266829"/>
            <a:ext cx="345192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algn="l" defTabSz="457200">
              <a:defRPr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数据库图标</a:t>
            </a:r>
          </a:p>
        </p:txBody>
      </p:sp>
      <p:sp>
        <p:nvSpPr>
          <p:cNvPr id="173" name="dms数据库管理"/>
          <p:cNvSpPr txBox="1"/>
          <p:nvPr/>
        </p:nvSpPr>
        <p:spPr>
          <a:xfrm>
            <a:off x="4202343" y="4595162"/>
            <a:ext cx="1503471" cy="485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关系型数据库 oceanbase"/>
          <p:cNvSpPr txBox="1"/>
          <p:nvPr/>
        </p:nvSpPr>
        <p:spPr>
          <a:xfrm>
            <a:off x="6171770" y="4595162"/>
            <a:ext cx="2027908" cy="814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oceanbase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HybridDB…"/>
          <p:cNvSpPr txBox="1"/>
          <p:nvPr/>
        </p:nvSpPr>
        <p:spPr>
          <a:xfrm>
            <a:off x="8655890" y="4595162"/>
            <a:ext cx="1806327" cy="814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HybridDB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云数据库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云数据库 Memcache 版"/>
          <p:cNvSpPr txBox="1"/>
          <p:nvPr/>
        </p:nvSpPr>
        <p:spPr>
          <a:xfrm>
            <a:off x="10959089" y="4595162"/>
            <a:ext cx="2178769" cy="814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云数据库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版</a:t>
            </a:r>
          </a:p>
        </p:txBody>
      </p:sp>
      <p:sp>
        <p:nvSpPr>
          <p:cNvPr id="177" name="云数据库 MongoDB版"/>
          <p:cNvSpPr txBox="1"/>
          <p:nvPr/>
        </p:nvSpPr>
        <p:spPr>
          <a:xfrm>
            <a:off x="13253522" y="4595162"/>
            <a:ext cx="1954022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云数据库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MongoDB版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云数据库…"/>
          <p:cNvSpPr txBox="1"/>
          <p:nvPr/>
        </p:nvSpPr>
        <p:spPr>
          <a:xfrm>
            <a:off x="16011126" y="4595162"/>
            <a:ext cx="158569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云数据库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RDS"/>
          <p:cNvSpPr txBox="1"/>
          <p:nvPr/>
        </p:nvSpPr>
        <p:spPr>
          <a:xfrm>
            <a:off x="18482626" y="4595162"/>
            <a:ext cx="1220141" cy="814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RDS</a:t>
            </a:r>
          </a:p>
        </p:txBody>
      </p:sp>
      <p:sp>
        <p:nvSpPr>
          <p:cNvPr id="180" name="HybridDB for MySQL"/>
          <p:cNvSpPr txBox="1"/>
          <p:nvPr/>
        </p:nvSpPr>
        <p:spPr>
          <a:xfrm>
            <a:off x="20588573" y="4595162"/>
            <a:ext cx="1732756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HybridDB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for MySQL</a:t>
            </a:r>
          </a:p>
        </p:txBody>
      </p:sp>
      <p:sp>
        <p:nvSpPr>
          <p:cNvPr id="181" name="opensearch…"/>
          <p:cNvSpPr txBox="1"/>
          <p:nvPr/>
        </p:nvSpPr>
        <p:spPr>
          <a:xfrm>
            <a:off x="1449348" y="7101296"/>
            <a:ext cx="1741977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开放搜索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ots…"/>
          <p:cNvSpPr txBox="1"/>
          <p:nvPr/>
        </p:nvSpPr>
        <p:spPr>
          <a:xfrm>
            <a:off x="4010748" y="7101296"/>
            <a:ext cx="1741977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表格存储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hitsdb…"/>
          <p:cNvSpPr txBox="1"/>
          <p:nvPr/>
        </p:nvSpPr>
        <p:spPr>
          <a:xfrm>
            <a:off x="6255206" y="7101296"/>
            <a:ext cx="1885124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PingFang SC Regular"/>
              </a:rPr>
              <a:t>HiTSDB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PingFang SC Regular"/>
            </a:endParaRPr>
          </a:p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时序数据库</a:t>
            </a:r>
            <a:r>
              <a:rPr dirty="0"/>
              <a:t>.</a:t>
            </a:r>
          </a:p>
        </p:txBody>
      </p:sp>
      <p:sp>
        <p:nvSpPr>
          <p:cNvPr id="184" name="hbase…"/>
          <p:cNvSpPr txBox="1"/>
          <p:nvPr/>
        </p:nvSpPr>
        <p:spPr>
          <a:xfrm>
            <a:off x="8557558" y="7101296"/>
            <a:ext cx="2190920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云数据库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HBase 版</a:t>
            </a:r>
          </a:p>
        </p:txBody>
      </p:sp>
      <p:sp>
        <p:nvSpPr>
          <p:cNvPr id="185" name="adam…"/>
          <p:cNvSpPr txBox="1"/>
          <p:nvPr/>
        </p:nvSpPr>
        <p:spPr>
          <a:xfrm>
            <a:off x="10959089" y="7101296"/>
            <a:ext cx="1979096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/>
              </a:rPr>
              <a:t>数据库和应用迁移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eip弹性ip"/>
          <p:cNvSpPr txBox="1"/>
          <p:nvPr/>
        </p:nvSpPr>
        <p:spPr>
          <a:xfrm>
            <a:off x="1234837" y="11604418"/>
            <a:ext cx="2190920" cy="485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弹性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公网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expressconnect高速通道"/>
          <p:cNvSpPr txBox="1"/>
          <p:nvPr/>
        </p:nvSpPr>
        <p:spPr>
          <a:xfrm>
            <a:off x="4076748" y="11604418"/>
            <a:ext cx="1741977" cy="485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高速通道</a:t>
            </a:r>
            <a:r>
              <a:rPr dirty="0"/>
              <a:t> </a:t>
            </a:r>
          </a:p>
        </p:txBody>
      </p:sp>
      <p:sp>
        <p:nvSpPr>
          <p:cNvPr id="188" name="nat网关"/>
          <p:cNvSpPr txBox="1"/>
          <p:nvPr/>
        </p:nvSpPr>
        <p:spPr>
          <a:xfrm>
            <a:off x="6469716" y="11604418"/>
            <a:ext cx="1716135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网关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slb负载均衡"/>
          <p:cNvSpPr txBox="1"/>
          <p:nvPr/>
        </p:nvSpPr>
        <p:spPr>
          <a:xfrm>
            <a:off x="8836841" y="11604418"/>
            <a:ext cx="1716136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cdn"/>
          <p:cNvSpPr txBox="1"/>
          <p:nvPr/>
        </p:nvSpPr>
        <p:spPr>
          <a:xfrm>
            <a:off x="13860132" y="11604418"/>
            <a:ext cx="1427094" cy="814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flowbag…"/>
          <p:cNvSpPr txBox="1"/>
          <p:nvPr/>
        </p:nvSpPr>
        <p:spPr>
          <a:xfrm>
            <a:off x="16011126" y="11604418"/>
            <a:ext cx="1893059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共享流量包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pcdn P2P…"/>
          <p:cNvSpPr txBox="1"/>
          <p:nvPr/>
        </p:nvSpPr>
        <p:spPr>
          <a:xfrm>
            <a:off x="18628085" y="11604418"/>
            <a:ext cx="1458002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PCDN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VPN 网关"/>
          <p:cNvSpPr txBox="1"/>
          <p:nvPr/>
        </p:nvSpPr>
        <p:spPr>
          <a:xfrm>
            <a:off x="21020833" y="11604418"/>
            <a:ext cx="1458002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VPN 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网关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vpc专有网络"/>
          <p:cNvSpPr txBox="1"/>
          <p:nvPr/>
        </p:nvSpPr>
        <p:spPr>
          <a:xfrm>
            <a:off x="11342485" y="11604418"/>
            <a:ext cx="1728139" cy="814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专有网络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5" name="_dts数据库工具.png" descr="_dts数据库工具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2296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dms数据库管理.png" descr="dms数据库管理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02344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关系型数据库 oceanbase.png" descr="关系型数据库 oceanbas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82391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HybridDB云数据库.png" descr="HybridDB云数据库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62438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云数据库 Memcache 版.png" descr="云数据库 Memcache 版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959089" y="3444675"/>
            <a:ext cx="123291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云数据库 MongoDB版.png" descr="云数据库 MongoDB版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722532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云数据库 redis.png" descr="云数据库 redi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102579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rds 云数据库 PPAS 版.png" descr="rds 云数据库 PPAS 版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8482626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HybridDB for MySQL.png" descr="HybridDB for MySQL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0862673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云数据库POLARDB.png" descr="云数据库POLARDB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3645520" y="5874508"/>
            <a:ext cx="11811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adam 数据库和应用迁移.png" descr="adam 数据库和应用迁移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1342485" y="587450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dbs 数据库备份.png" descr="dbs 数据库备份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6096974" y="5901300"/>
            <a:ext cx="1016001" cy="945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elasticsearch.png" descr="elasticsearch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8482626" y="587450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hbase 云数据库 HBase 版.png" descr="hbase 云数据库 HBase 版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8971667" y="587450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hdm 混合云数据库管理.png" descr="hdm 混合云数据库管理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20862673" y="587450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hitsdb 时序数据库..png" descr="hitsdb 时序数据库.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6582391" y="587450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opensearch开放搜索.png" descr="opensearch开放搜索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822296" y="587450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ots表格存储.png" descr="ots表格存储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4202344" y="5874508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云数据库POLARDB"/>
          <p:cNvSpPr txBox="1"/>
          <p:nvPr/>
        </p:nvSpPr>
        <p:spPr>
          <a:xfrm>
            <a:off x="13578304" y="7101296"/>
            <a:ext cx="1687224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云数据库POLARDB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dbs…"/>
          <p:cNvSpPr txBox="1"/>
          <p:nvPr/>
        </p:nvSpPr>
        <p:spPr>
          <a:xfrm>
            <a:off x="15965911" y="7101296"/>
            <a:ext cx="1687224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数据库备份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elasticsearch"/>
          <p:cNvSpPr txBox="1"/>
          <p:nvPr/>
        </p:nvSpPr>
        <p:spPr>
          <a:xfrm>
            <a:off x="18085885" y="7101296"/>
            <a:ext cx="2175397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lastic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earch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hdm…"/>
          <p:cNvSpPr txBox="1"/>
          <p:nvPr/>
        </p:nvSpPr>
        <p:spPr>
          <a:xfrm>
            <a:off x="20694031" y="7101296"/>
            <a:ext cx="2175397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混合云数据库管理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7" name="eip弹性ip.png" descr="eip弹性ip.png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822296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expressconnect高速通道 .png" descr="expressconnect高速通道 .png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4202344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nat网关.png" descr="nat网关.png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6582391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slb负载均衡.png" descr="slb负载均衡.png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8962438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vpc专有网络.png" descr="vpc专有网络.png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11342485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cdn.png" descr="cdn.png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13722532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flowbag 共享流量包.png" descr="flowbag 共享流量包.png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6102579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cdn P2P内容分发网络.png" descr="pcdn P2P内容分发网络.png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18482626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VPN 网关.png" descr="VPN 网关.png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20888073" y="10326757"/>
            <a:ext cx="990601" cy="990601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网络"/>
          <p:cNvSpPr txBox="1"/>
          <p:nvPr/>
        </p:nvSpPr>
        <p:spPr>
          <a:xfrm>
            <a:off x="1449348" y="9032133"/>
            <a:ext cx="345192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algn="l" defTabSz="457200">
              <a:defRPr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网络</a:t>
            </a:r>
          </a:p>
        </p:txBody>
      </p:sp>
      <p:sp>
        <p:nvSpPr>
          <p:cNvPr id="227" name="云产品图标"/>
          <p:cNvSpPr txBox="1"/>
          <p:nvPr/>
        </p:nvSpPr>
        <p:spPr>
          <a:xfrm>
            <a:off x="1449348" y="861334"/>
            <a:ext cx="3451924" cy="1118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algn="l" defTabSz="457200">
              <a:defRPr sz="4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dirty="0" err="1"/>
              <a:t>云产品图标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48192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云盾"/>
          <p:cNvSpPr txBox="1"/>
          <p:nvPr/>
        </p:nvSpPr>
        <p:spPr>
          <a:xfrm>
            <a:off x="2062670" y="4595162"/>
            <a:ext cx="1250175" cy="485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云盾</a:t>
            </a:r>
            <a:endParaRPr sz="2400" dirty="0"/>
          </a:p>
        </p:txBody>
      </p:sp>
      <p:sp>
        <p:nvSpPr>
          <p:cNvPr id="230" name="先知."/>
          <p:cNvSpPr txBox="1"/>
          <p:nvPr/>
        </p:nvSpPr>
        <p:spPr>
          <a:xfrm>
            <a:off x="4202343" y="4715445"/>
            <a:ext cx="1503472" cy="365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先知</a:t>
            </a:r>
            <a:r>
              <a:rPr sz="2400" dirty="0"/>
              <a:t>.</a:t>
            </a:r>
          </a:p>
        </p:txBody>
      </p:sp>
      <p:sp>
        <p:nvSpPr>
          <p:cNvPr id="231" name="aegis服务器安全(安骑士)"/>
          <p:cNvSpPr txBox="1"/>
          <p:nvPr/>
        </p:nvSpPr>
        <p:spPr>
          <a:xfrm>
            <a:off x="6505541" y="4595162"/>
            <a:ext cx="1503472" cy="814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安骑士</a:t>
            </a:r>
            <a:endParaRPr sz="2400" dirty="0"/>
          </a:p>
        </p:txBody>
      </p:sp>
      <p:sp>
        <p:nvSpPr>
          <p:cNvPr id="232" name="bastionhost堡垒机"/>
          <p:cNvSpPr txBox="1"/>
          <p:nvPr/>
        </p:nvSpPr>
        <p:spPr>
          <a:xfrm>
            <a:off x="8898511" y="4595162"/>
            <a:ext cx="1563706" cy="814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堡垒机</a:t>
            </a:r>
            <a:endParaRPr sz="2400" dirty="0"/>
          </a:p>
        </p:txBody>
      </p:sp>
      <p:sp>
        <p:nvSpPr>
          <p:cNvPr id="233" name="afs数据风控"/>
          <p:cNvSpPr txBox="1"/>
          <p:nvPr/>
        </p:nvSpPr>
        <p:spPr>
          <a:xfrm>
            <a:off x="11201709" y="4595162"/>
            <a:ext cx="1670603" cy="814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数据风控</a:t>
            </a:r>
            <a:endParaRPr sz="2400" dirty="0"/>
          </a:p>
        </p:txBody>
      </p:sp>
      <p:sp>
        <p:nvSpPr>
          <p:cNvPr id="234" name="cas证书服务"/>
          <p:cNvSpPr txBox="1"/>
          <p:nvPr/>
        </p:nvSpPr>
        <p:spPr>
          <a:xfrm>
            <a:off x="13611804" y="4595162"/>
            <a:ext cx="1595740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c证书服务</a:t>
            </a:r>
            <a:endParaRPr sz="2400" dirty="0"/>
          </a:p>
        </p:txBody>
      </p:sp>
      <p:sp>
        <p:nvSpPr>
          <p:cNvPr id="235" name="DDoS高防IP"/>
          <p:cNvSpPr txBox="1"/>
          <p:nvPr/>
        </p:nvSpPr>
        <p:spPr>
          <a:xfrm>
            <a:off x="15631723" y="4595162"/>
            <a:ext cx="1965097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/>
              <a:t>DDoS</a:t>
            </a:r>
            <a:r>
              <a:rPr lang="en-US" altLang="zh-CN" sz="2400" dirty="0"/>
              <a:t> </a:t>
            </a:r>
            <a:r>
              <a:rPr sz="2400" dirty="0" err="1"/>
              <a:t>高防</a:t>
            </a:r>
            <a:r>
              <a:rPr lang="en-US" altLang="zh-CN" sz="2400" dirty="0"/>
              <a:t> </a:t>
            </a:r>
            <a:r>
              <a:rPr sz="2400" dirty="0"/>
              <a:t>IP</a:t>
            </a:r>
          </a:p>
        </p:txBody>
      </p:sp>
      <p:sp>
        <p:nvSpPr>
          <p:cNvPr id="236" name="dbaudit…"/>
          <p:cNvSpPr txBox="1"/>
          <p:nvPr/>
        </p:nvSpPr>
        <p:spPr>
          <a:xfrm>
            <a:off x="18080812" y="4595162"/>
            <a:ext cx="1965098" cy="814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数据库审计</a:t>
            </a:r>
            <a:endParaRPr sz="2400" dirty="0"/>
          </a:p>
        </p:txBody>
      </p:sp>
      <p:sp>
        <p:nvSpPr>
          <p:cNvPr id="237" name="hsm加密服务"/>
          <p:cNvSpPr txBox="1"/>
          <p:nvPr/>
        </p:nvSpPr>
        <p:spPr>
          <a:xfrm>
            <a:off x="20862673" y="4595162"/>
            <a:ext cx="1458656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加密服务</a:t>
            </a:r>
            <a:endParaRPr sz="2400" dirty="0"/>
          </a:p>
        </p:txBody>
      </p:sp>
      <p:sp>
        <p:nvSpPr>
          <p:cNvPr id="238" name="gameshield…"/>
          <p:cNvSpPr txBox="1"/>
          <p:nvPr/>
        </p:nvSpPr>
        <p:spPr>
          <a:xfrm>
            <a:off x="1822296" y="7101296"/>
            <a:ext cx="1520086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游戏盾</a:t>
            </a:r>
            <a:endParaRPr sz="2400" dirty="0"/>
          </a:p>
        </p:txBody>
      </p:sp>
      <p:sp>
        <p:nvSpPr>
          <p:cNvPr id="239" name="lvwang…"/>
          <p:cNvSpPr txBox="1"/>
          <p:nvPr/>
        </p:nvSpPr>
        <p:spPr>
          <a:xfrm>
            <a:off x="3867601" y="7101296"/>
            <a:ext cx="1885124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dirty="0"/>
              <a:t> </a:t>
            </a:r>
            <a:r>
              <a:rPr sz="2400" dirty="0" err="1"/>
              <a:t>内容安全</a:t>
            </a:r>
            <a:endParaRPr sz="2400" dirty="0"/>
          </a:p>
        </p:txBody>
      </p:sp>
      <p:sp>
        <p:nvSpPr>
          <p:cNvPr id="240" name="sas…"/>
          <p:cNvSpPr txBox="1"/>
          <p:nvPr/>
        </p:nvSpPr>
        <p:spPr>
          <a:xfrm>
            <a:off x="6255206" y="7101296"/>
            <a:ext cx="1885124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态势感知</a:t>
            </a:r>
            <a:endParaRPr sz="2400" dirty="0"/>
          </a:p>
        </p:txBody>
      </p:sp>
      <p:sp>
        <p:nvSpPr>
          <p:cNvPr id="241" name="shc…"/>
          <p:cNvSpPr txBox="1"/>
          <p:nvPr/>
        </p:nvSpPr>
        <p:spPr>
          <a:xfrm>
            <a:off x="8863354" y="7101296"/>
            <a:ext cx="1885124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云盾混合云</a:t>
            </a:r>
            <a:endParaRPr sz="2400" dirty="0"/>
          </a:p>
        </p:txBody>
      </p:sp>
      <p:sp>
        <p:nvSpPr>
          <p:cNvPr id="242" name="mobsec…"/>
          <p:cNvSpPr txBox="1"/>
          <p:nvPr/>
        </p:nvSpPr>
        <p:spPr>
          <a:xfrm>
            <a:off x="11342485" y="7101296"/>
            <a:ext cx="1595700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移动安全</a:t>
            </a:r>
            <a:endParaRPr sz="2400" dirty="0"/>
          </a:p>
        </p:txBody>
      </p:sp>
      <p:sp>
        <p:nvSpPr>
          <p:cNvPr id="243" name="cps 移动推送"/>
          <p:cNvSpPr txBox="1"/>
          <p:nvPr/>
        </p:nvSpPr>
        <p:spPr>
          <a:xfrm>
            <a:off x="1822295" y="11604418"/>
            <a:ext cx="1407175" cy="814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移动推送</a:t>
            </a:r>
            <a:endParaRPr sz="2400" dirty="0"/>
          </a:p>
        </p:txBody>
      </p:sp>
      <p:sp>
        <p:nvSpPr>
          <p:cNvPr id="244" name="directmail…"/>
          <p:cNvSpPr txBox="1"/>
          <p:nvPr/>
        </p:nvSpPr>
        <p:spPr>
          <a:xfrm>
            <a:off x="4202342" y="11604418"/>
            <a:ext cx="1616383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邮件推送</a:t>
            </a:r>
            <a:endParaRPr sz="2400" dirty="0"/>
          </a:p>
        </p:txBody>
      </p:sp>
      <p:sp>
        <p:nvSpPr>
          <p:cNvPr id="245" name="pls秘密专线"/>
          <p:cNvSpPr txBox="1"/>
          <p:nvPr/>
        </p:nvSpPr>
        <p:spPr>
          <a:xfrm>
            <a:off x="6470633" y="11604418"/>
            <a:ext cx="1538380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2400" dirty="0"/>
              <a:t>号码隐私保护</a:t>
            </a:r>
            <a:endParaRPr sz="2400" dirty="0"/>
          </a:p>
        </p:txBody>
      </p:sp>
      <p:sp>
        <p:nvSpPr>
          <p:cNvPr id="246" name="dyiot…"/>
          <p:cNvSpPr txBox="1"/>
          <p:nvPr/>
        </p:nvSpPr>
        <p:spPr>
          <a:xfrm>
            <a:off x="8524000" y="11514574"/>
            <a:ext cx="2309847" cy="993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物联网无线连接服务</a:t>
            </a:r>
            <a:endParaRPr sz="2400" dirty="0"/>
          </a:p>
        </p:txBody>
      </p:sp>
      <p:sp>
        <p:nvSpPr>
          <p:cNvPr id="247" name="dyvms语音服务"/>
          <p:cNvSpPr txBox="1"/>
          <p:nvPr/>
        </p:nvSpPr>
        <p:spPr>
          <a:xfrm>
            <a:off x="13722532" y="11604418"/>
            <a:ext cx="1564694" cy="814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语音服务</a:t>
            </a:r>
            <a:endParaRPr sz="2400" dirty="0"/>
          </a:p>
        </p:txBody>
      </p:sp>
      <p:sp>
        <p:nvSpPr>
          <p:cNvPr id="248" name="dysms 短信服务"/>
          <p:cNvSpPr txBox="1"/>
          <p:nvPr/>
        </p:nvSpPr>
        <p:spPr>
          <a:xfrm>
            <a:off x="16102578" y="11604418"/>
            <a:ext cx="1801607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短信服务</a:t>
            </a:r>
            <a:endParaRPr sz="2400" dirty="0"/>
          </a:p>
        </p:txBody>
      </p:sp>
      <p:sp>
        <p:nvSpPr>
          <p:cNvPr id="249" name="dycdp 流量服务"/>
          <p:cNvSpPr txBox="1"/>
          <p:nvPr/>
        </p:nvSpPr>
        <p:spPr>
          <a:xfrm>
            <a:off x="18482626" y="11604418"/>
            <a:ext cx="1603461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流量服务</a:t>
            </a:r>
            <a:endParaRPr sz="2400" dirty="0"/>
          </a:p>
        </p:txBody>
      </p:sp>
      <p:sp>
        <p:nvSpPr>
          <p:cNvPr id="250" name="mns消息服务"/>
          <p:cNvSpPr txBox="1"/>
          <p:nvPr/>
        </p:nvSpPr>
        <p:spPr>
          <a:xfrm>
            <a:off x="11342485" y="11604418"/>
            <a:ext cx="1728139" cy="814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消息服务</a:t>
            </a:r>
            <a:endParaRPr sz="2400" dirty="0"/>
          </a:p>
        </p:txBody>
      </p:sp>
      <p:sp>
        <p:nvSpPr>
          <p:cNvPr id="251" name="Web应用防火墙waf"/>
          <p:cNvSpPr txBox="1"/>
          <p:nvPr/>
        </p:nvSpPr>
        <p:spPr>
          <a:xfrm>
            <a:off x="13206612" y="7101296"/>
            <a:ext cx="2058916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Web应用防火墙</a:t>
            </a:r>
            <a:endParaRPr sz="2400" dirty="0"/>
          </a:p>
        </p:txBody>
      </p:sp>
      <p:sp>
        <p:nvSpPr>
          <p:cNvPr id="252" name="sos…"/>
          <p:cNvSpPr txBox="1"/>
          <p:nvPr/>
        </p:nvSpPr>
        <p:spPr>
          <a:xfrm>
            <a:off x="16102578" y="7101296"/>
            <a:ext cx="1454255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安全管家</a:t>
            </a:r>
            <a:endParaRPr sz="2400" dirty="0"/>
          </a:p>
        </p:txBody>
      </p:sp>
      <p:sp>
        <p:nvSpPr>
          <p:cNvPr id="253" name="cfw…"/>
          <p:cNvSpPr txBox="1"/>
          <p:nvPr/>
        </p:nvSpPr>
        <p:spPr>
          <a:xfrm>
            <a:off x="18393883" y="7101296"/>
            <a:ext cx="1867399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云防火墙</a:t>
            </a:r>
            <a:endParaRPr sz="2400" dirty="0"/>
          </a:p>
        </p:txBody>
      </p:sp>
      <p:sp>
        <p:nvSpPr>
          <p:cNvPr id="254" name="cloudauth…"/>
          <p:cNvSpPr txBox="1"/>
          <p:nvPr/>
        </p:nvSpPr>
        <p:spPr>
          <a:xfrm>
            <a:off x="20862673" y="7101296"/>
            <a:ext cx="1588315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dirty="0"/>
              <a:t> </a:t>
            </a:r>
            <a:r>
              <a:rPr sz="2400" dirty="0" err="1"/>
              <a:t>实人认证</a:t>
            </a:r>
            <a:endParaRPr sz="2400" dirty="0"/>
          </a:p>
        </p:txBody>
      </p:sp>
      <p:pic>
        <p:nvPicPr>
          <p:cNvPr id="255" name="云盾.png" descr="云盾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2296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先知.png" descr="先知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02343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aegis服务器安全(安骑士).png" descr="aegis服务器安全(安骑士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82391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bastionhost堡垒机.png" descr="bastionhost堡垒机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62438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afs数据风控.png" descr="afs数据风控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342485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cas证书服务 (1).png" descr="cas证书服务 (1)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722532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DDoS高防IP.png" descr="DDoS高防IP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102579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hsm加密服务.png" descr="hsm加密服务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0862673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图像" descr="图像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8482626" y="3443111"/>
            <a:ext cx="1016001" cy="1017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gameshield游戏盾.png" descr="gameshield游戏盾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822296" y="587450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lvwang 内容安全.png" descr="lvwang 内容安全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202343" y="587450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sas态势感知.png" descr="sas态势感知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582391" y="587450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shc云盾混合云.png" descr="shc云盾混合云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962438" y="587450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mobsec移动安全.png" descr="mobsec移动安全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1342485" y="587450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Web应用防火墙waf.png" descr="Web应用防火墙waf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3722532" y="587450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cfw 云防火墙.png" descr="cfw 云防火墙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8482626" y="587450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cloudauth 实人认证.png" descr="cloudauth 实人认证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20862673" y="587450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sos 安全管家.png" descr="sos 安全管家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16102579" y="587450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directmail邮件推送.png" descr="directmail邮件推送.png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4202343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dycdp 流量服务.png" descr="dycdp 流量服务.png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8482626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dyiot 物联网无线连接服务.png" descr="dyiot 物联网无线连接服务.png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8962438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dysms 短信服务.png" descr="dysms 短信服务.png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6102579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dyvms语音服务.png" descr="dyvms语音服务.png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13722532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mns消息服务.png" descr="mns消息服务.png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11342485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cps 移动推送.png" descr="cps 移动推送.png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822296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pls秘密专线.png" descr="pls秘密专线.png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6628973" y="10347938"/>
            <a:ext cx="922837" cy="922838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安全"/>
          <p:cNvSpPr txBox="1"/>
          <p:nvPr/>
        </p:nvSpPr>
        <p:spPr>
          <a:xfrm>
            <a:off x="1449348" y="2266829"/>
            <a:ext cx="345192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algn="l" defTabSz="457200">
              <a:defRPr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安全</a:t>
            </a:r>
          </a:p>
        </p:txBody>
      </p:sp>
      <p:sp>
        <p:nvSpPr>
          <p:cNvPr id="282" name="云通信"/>
          <p:cNvSpPr txBox="1"/>
          <p:nvPr/>
        </p:nvSpPr>
        <p:spPr>
          <a:xfrm>
            <a:off x="1449348" y="9032133"/>
            <a:ext cx="345192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algn="l" defTabSz="457200">
              <a:defRPr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云通信</a:t>
            </a:r>
          </a:p>
        </p:txBody>
      </p:sp>
      <p:sp>
        <p:nvSpPr>
          <p:cNvPr id="283" name="云产品图标"/>
          <p:cNvSpPr txBox="1"/>
          <p:nvPr/>
        </p:nvSpPr>
        <p:spPr>
          <a:xfrm>
            <a:off x="1449348" y="1123829"/>
            <a:ext cx="345192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algn="l" defTabSz="457200">
              <a:defRPr sz="4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云产品图标</a:t>
            </a:r>
          </a:p>
        </p:txBody>
      </p:sp>
    </p:spTree>
    <p:extLst>
      <p:ext uri="{BB962C8B-B14F-4D97-AF65-F5344CB8AC3E}">
        <p14:creationId xmlns:p14="http://schemas.microsoft.com/office/powerpoint/2010/main" val="6969454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drds分布式关系型数据库服务"/>
          <p:cNvSpPr txBox="1"/>
          <p:nvPr/>
        </p:nvSpPr>
        <p:spPr>
          <a:xfrm>
            <a:off x="1234837" y="4575278"/>
            <a:ext cx="199463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分布式关系型数据库服务</a:t>
            </a:r>
            <a:endParaRPr sz="2400" dirty="0"/>
          </a:p>
        </p:txBody>
      </p:sp>
      <p:sp>
        <p:nvSpPr>
          <p:cNvPr id="286" name="arms…"/>
          <p:cNvSpPr txBox="1"/>
          <p:nvPr/>
        </p:nvSpPr>
        <p:spPr>
          <a:xfrm>
            <a:off x="3627806" y="4575278"/>
            <a:ext cx="2190920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业务实时监控服务</a:t>
            </a:r>
            <a:endParaRPr sz="2400" dirty="0"/>
          </a:p>
        </p:txBody>
      </p:sp>
      <p:sp>
        <p:nvSpPr>
          <p:cNvPr id="287" name="gts…"/>
          <p:cNvSpPr txBox="1"/>
          <p:nvPr/>
        </p:nvSpPr>
        <p:spPr>
          <a:xfrm>
            <a:off x="5994932" y="4575278"/>
            <a:ext cx="2190919" cy="92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全局事务服务</a:t>
            </a:r>
            <a:endParaRPr sz="2400" dirty="0"/>
          </a:p>
        </p:txBody>
      </p:sp>
      <p:sp>
        <p:nvSpPr>
          <p:cNvPr id="288" name="edas…"/>
          <p:cNvSpPr txBox="1"/>
          <p:nvPr/>
        </p:nvSpPr>
        <p:spPr>
          <a:xfrm>
            <a:off x="8642927" y="4482115"/>
            <a:ext cx="219092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企业级分布式应用服务</a:t>
            </a:r>
            <a:endParaRPr sz="2400" dirty="0"/>
          </a:p>
        </p:txBody>
      </p:sp>
      <p:sp>
        <p:nvSpPr>
          <p:cNvPr id="289" name="pts…"/>
          <p:cNvSpPr txBox="1"/>
          <p:nvPr/>
        </p:nvSpPr>
        <p:spPr>
          <a:xfrm>
            <a:off x="13658048" y="4575278"/>
            <a:ext cx="1629178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性能测试</a:t>
            </a:r>
            <a:endParaRPr sz="2400" dirty="0"/>
          </a:p>
        </p:txBody>
      </p:sp>
      <p:sp>
        <p:nvSpPr>
          <p:cNvPr id="290" name="hitsdb…"/>
          <p:cNvSpPr txBox="1"/>
          <p:nvPr/>
        </p:nvSpPr>
        <p:spPr>
          <a:xfrm>
            <a:off x="15874650" y="4575278"/>
            <a:ext cx="2029535" cy="92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zh-CN" altLang="en-US" sz="2400" dirty="0"/>
              <a:t>时序数据库</a:t>
            </a:r>
          </a:p>
        </p:txBody>
      </p:sp>
      <p:sp>
        <p:nvSpPr>
          <p:cNvPr id="291" name="csb…"/>
          <p:cNvSpPr txBox="1"/>
          <p:nvPr/>
        </p:nvSpPr>
        <p:spPr>
          <a:xfrm>
            <a:off x="18613057" y="4575278"/>
            <a:ext cx="1473030" cy="92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云服总线</a:t>
            </a:r>
            <a:endParaRPr sz="2400" dirty="0"/>
          </a:p>
        </p:txBody>
      </p:sp>
      <p:sp>
        <p:nvSpPr>
          <p:cNvPr id="292" name="adam…"/>
          <p:cNvSpPr txBox="1"/>
          <p:nvPr/>
        </p:nvSpPr>
        <p:spPr>
          <a:xfrm>
            <a:off x="20287915" y="4575278"/>
            <a:ext cx="2190920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数据库和应用迁移</a:t>
            </a:r>
            <a:endParaRPr sz="2400" dirty="0"/>
          </a:p>
        </p:txBody>
      </p:sp>
      <p:sp>
        <p:nvSpPr>
          <p:cNvPr id="293" name="mq…"/>
          <p:cNvSpPr txBox="1"/>
          <p:nvPr/>
        </p:nvSpPr>
        <p:spPr>
          <a:xfrm>
            <a:off x="11342485" y="4575278"/>
            <a:ext cx="1728139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消息队列</a:t>
            </a:r>
            <a:endParaRPr sz="2400" dirty="0"/>
          </a:p>
        </p:txBody>
      </p:sp>
      <p:pic>
        <p:nvPicPr>
          <p:cNvPr id="294" name="acm 应用配置服务.png" descr="acm 应用配置服务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2343" y="604141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adam 数据库和应用迁移.png" descr="adam 数据库和应用迁移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62673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arms业务实时监控服务.png" descr="arms业务实时监控服务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02343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csb 云服总线.png" descr="csb 云服总线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613057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drds分布式关系型数据库服务.png" descr="drds分布式关系型数据库服务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22296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edas企业级分布式应用服务.png" descr="edas企业级分布式应用服务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949517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gts全局事务服务.png" descr="gts全局事务服务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582391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hitsdb 时序数据库..png" descr="hitsdb 时序数据库.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6106271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mq消息队列.png" descr="mq消息队列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407700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pts性能测试.png" descr="pts性能测试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3683766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schedulerx 分布式任务调度.png" descr="schedulerx 分布式任务调度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822296" y="6041418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schedulerx 分布式任务调度"/>
          <p:cNvSpPr txBox="1"/>
          <p:nvPr/>
        </p:nvSpPr>
        <p:spPr>
          <a:xfrm>
            <a:off x="1449348" y="7156787"/>
            <a:ext cx="1780122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分布式任务调度</a:t>
            </a:r>
            <a:endParaRPr sz="2400" dirty="0"/>
          </a:p>
        </p:txBody>
      </p:sp>
      <p:sp>
        <p:nvSpPr>
          <p:cNvPr id="306" name="acm…"/>
          <p:cNvSpPr txBox="1"/>
          <p:nvPr/>
        </p:nvSpPr>
        <p:spPr>
          <a:xfrm>
            <a:off x="3627806" y="7156787"/>
            <a:ext cx="2190920" cy="806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zh-CN" altLang="en-US" sz="2400" dirty="0"/>
              <a:t>应用配置管理</a:t>
            </a:r>
          </a:p>
        </p:txBody>
      </p:sp>
      <p:sp>
        <p:nvSpPr>
          <p:cNvPr id="307" name="mobsec…"/>
          <p:cNvSpPr txBox="1"/>
          <p:nvPr/>
        </p:nvSpPr>
        <p:spPr>
          <a:xfrm>
            <a:off x="1822295" y="11697086"/>
            <a:ext cx="140717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移动安全</a:t>
            </a:r>
            <a:endParaRPr sz="2400" dirty="0"/>
          </a:p>
        </p:txBody>
      </p:sp>
      <p:pic>
        <p:nvPicPr>
          <p:cNvPr id="308" name="cps 移动推送.png" descr="cps 移动推送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202343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feedback移动用户反馈.png" descr="feedback移动用户反馈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582391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hotfix移动热修复.png" descr="hotfix移动热修复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8962438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httpdns.png" descr="httpdns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1342485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mac 移动加速.png" descr="mac 移动加速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8482626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mas移动数据分析.png" descr="mas移动数据分析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3722532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mobiletesting移动测试.png" descr="mobiletesting移动测试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16102579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mobsec移动安全.png" descr="mobsec移动安全.png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822296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dysms 短信服务.png" descr="dysms 短信服务.png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20862673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cps…"/>
          <p:cNvSpPr txBox="1"/>
          <p:nvPr/>
        </p:nvSpPr>
        <p:spPr>
          <a:xfrm>
            <a:off x="4202342" y="11697086"/>
            <a:ext cx="1616383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移动推送</a:t>
            </a:r>
            <a:endParaRPr sz="2400" dirty="0"/>
          </a:p>
        </p:txBody>
      </p:sp>
      <p:sp>
        <p:nvSpPr>
          <p:cNvPr id="318" name="feedback…"/>
          <p:cNvSpPr txBox="1"/>
          <p:nvPr/>
        </p:nvSpPr>
        <p:spPr>
          <a:xfrm>
            <a:off x="6569468" y="11697086"/>
            <a:ext cx="1616383" cy="92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移动用户反馈</a:t>
            </a:r>
            <a:endParaRPr sz="2400" dirty="0"/>
          </a:p>
        </p:txBody>
      </p:sp>
      <p:sp>
        <p:nvSpPr>
          <p:cNvPr id="319" name="hotfix…"/>
          <p:cNvSpPr txBox="1"/>
          <p:nvPr/>
        </p:nvSpPr>
        <p:spPr>
          <a:xfrm>
            <a:off x="8936594" y="11697086"/>
            <a:ext cx="189725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移动热修复</a:t>
            </a:r>
            <a:endParaRPr sz="2400" dirty="0"/>
          </a:p>
        </p:txBody>
      </p:sp>
      <p:sp>
        <p:nvSpPr>
          <p:cNvPr id="320" name="mas…"/>
          <p:cNvSpPr txBox="1"/>
          <p:nvPr/>
        </p:nvSpPr>
        <p:spPr>
          <a:xfrm>
            <a:off x="13096307" y="11697086"/>
            <a:ext cx="2190919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移动数据分析</a:t>
            </a:r>
            <a:endParaRPr sz="2400" dirty="0"/>
          </a:p>
        </p:txBody>
      </p:sp>
      <p:sp>
        <p:nvSpPr>
          <p:cNvPr id="321" name="hitsdb…"/>
          <p:cNvSpPr txBox="1"/>
          <p:nvPr/>
        </p:nvSpPr>
        <p:spPr>
          <a:xfrm>
            <a:off x="16006932" y="11697086"/>
            <a:ext cx="1897253" cy="92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h时序数据库</a:t>
            </a:r>
            <a:endParaRPr sz="2400" dirty="0"/>
          </a:p>
        </p:txBody>
      </p:sp>
      <p:sp>
        <p:nvSpPr>
          <p:cNvPr id="322" name="mac…"/>
          <p:cNvSpPr txBox="1"/>
          <p:nvPr/>
        </p:nvSpPr>
        <p:spPr>
          <a:xfrm>
            <a:off x="18623891" y="11697086"/>
            <a:ext cx="1462196" cy="92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移动加速</a:t>
            </a:r>
            <a:endParaRPr sz="2400" dirty="0"/>
          </a:p>
        </p:txBody>
      </p:sp>
      <p:sp>
        <p:nvSpPr>
          <p:cNvPr id="323" name="dysms…"/>
          <p:cNvSpPr txBox="1"/>
          <p:nvPr/>
        </p:nvSpPr>
        <p:spPr>
          <a:xfrm>
            <a:off x="20862673" y="11697086"/>
            <a:ext cx="1616162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短信服务</a:t>
            </a:r>
            <a:endParaRPr sz="2400" dirty="0"/>
          </a:p>
        </p:txBody>
      </p:sp>
      <p:sp>
        <p:nvSpPr>
          <p:cNvPr id="324" name="httpdns"/>
          <p:cNvSpPr txBox="1"/>
          <p:nvPr/>
        </p:nvSpPr>
        <p:spPr>
          <a:xfrm>
            <a:off x="11303720" y="11697086"/>
            <a:ext cx="176690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sz="2400" dirty="0"/>
              <a:t>HTTPDNS</a:t>
            </a:r>
            <a:endParaRPr sz="2400" dirty="0"/>
          </a:p>
        </p:txBody>
      </p:sp>
      <p:sp>
        <p:nvSpPr>
          <p:cNvPr id="325" name="互联网中间件"/>
          <p:cNvSpPr txBox="1"/>
          <p:nvPr/>
        </p:nvSpPr>
        <p:spPr>
          <a:xfrm>
            <a:off x="1449348" y="2266829"/>
            <a:ext cx="345192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algn="l" defTabSz="457200">
              <a:defRPr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互联网中间件</a:t>
            </a:r>
          </a:p>
        </p:txBody>
      </p:sp>
      <p:sp>
        <p:nvSpPr>
          <p:cNvPr id="326" name="移动云"/>
          <p:cNvSpPr txBox="1"/>
          <p:nvPr/>
        </p:nvSpPr>
        <p:spPr>
          <a:xfrm>
            <a:off x="1449348" y="9032133"/>
            <a:ext cx="345192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algn="l" defTabSz="457200">
              <a:defRPr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移动云</a:t>
            </a:r>
          </a:p>
        </p:txBody>
      </p:sp>
      <p:sp>
        <p:nvSpPr>
          <p:cNvPr id="327" name="云产品图标"/>
          <p:cNvSpPr txBox="1"/>
          <p:nvPr/>
        </p:nvSpPr>
        <p:spPr>
          <a:xfrm>
            <a:off x="1449348" y="524714"/>
            <a:ext cx="3451924" cy="136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algn="l" defTabSz="457200">
              <a:defRPr sz="4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dirty="0" err="1"/>
              <a:t>云产品图标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82196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apigatewayapi网关"/>
          <p:cNvSpPr txBox="1"/>
          <p:nvPr/>
        </p:nvSpPr>
        <p:spPr>
          <a:xfrm>
            <a:off x="1822295" y="4575278"/>
            <a:ext cx="1407175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sz="2400" dirty="0"/>
              <a:t>API </a:t>
            </a:r>
            <a:r>
              <a:rPr sz="2400" dirty="0" err="1"/>
              <a:t>网关</a:t>
            </a:r>
            <a:endParaRPr sz="2400" dirty="0"/>
          </a:p>
        </p:txBody>
      </p:sp>
      <p:sp>
        <p:nvSpPr>
          <p:cNvPr id="330" name="directmail…"/>
          <p:cNvSpPr txBox="1"/>
          <p:nvPr/>
        </p:nvSpPr>
        <p:spPr>
          <a:xfrm>
            <a:off x="4202342" y="4575278"/>
            <a:ext cx="1616383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邮件推送</a:t>
            </a:r>
            <a:endParaRPr sz="2400" dirty="0"/>
          </a:p>
        </p:txBody>
      </p:sp>
      <p:sp>
        <p:nvSpPr>
          <p:cNvPr id="331" name="mns…"/>
          <p:cNvSpPr txBox="1"/>
          <p:nvPr/>
        </p:nvSpPr>
        <p:spPr>
          <a:xfrm>
            <a:off x="6569468" y="4575278"/>
            <a:ext cx="1616383" cy="92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消息服务</a:t>
            </a:r>
            <a:endParaRPr sz="2400" dirty="0"/>
          </a:p>
        </p:txBody>
      </p:sp>
      <p:sp>
        <p:nvSpPr>
          <p:cNvPr id="332" name="pts…"/>
          <p:cNvSpPr txBox="1"/>
          <p:nvPr/>
        </p:nvSpPr>
        <p:spPr>
          <a:xfrm>
            <a:off x="8642927" y="4482115"/>
            <a:ext cx="145117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性能测试</a:t>
            </a:r>
            <a:endParaRPr sz="2400" dirty="0"/>
          </a:p>
        </p:txBody>
      </p:sp>
      <p:sp>
        <p:nvSpPr>
          <p:cNvPr id="333" name="sls…"/>
          <p:cNvSpPr txBox="1"/>
          <p:nvPr/>
        </p:nvSpPr>
        <p:spPr>
          <a:xfrm>
            <a:off x="13722532" y="4575278"/>
            <a:ext cx="156469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日志服务</a:t>
            </a:r>
            <a:endParaRPr sz="2400" dirty="0"/>
          </a:p>
        </p:txBody>
      </p:sp>
      <p:sp>
        <p:nvSpPr>
          <p:cNvPr id="334" name="opensearch…"/>
          <p:cNvSpPr txBox="1"/>
          <p:nvPr/>
        </p:nvSpPr>
        <p:spPr>
          <a:xfrm>
            <a:off x="16115278" y="4575278"/>
            <a:ext cx="1788907" cy="92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开放搜索</a:t>
            </a:r>
            <a:endParaRPr sz="2400" dirty="0"/>
          </a:p>
        </p:txBody>
      </p:sp>
      <p:sp>
        <p:nvSpPr>
          <p:cNvPr id="336" name="clouddesktop…"/>
          <p:cNvSpPr txBox="1"/>
          <p:nvPr/>
        </p:nvSpPr>
        <p:spPr>
          <a:xfrm>
            <a:off x="18482627" y="4575278"/>
            <a:ext cx="1699032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云桌面</a:t>
            </a:r>
            <a:endParaRPr sz="2400" dirty="0"/>
          </a:p>
        </p:txBody>
      </p:sp>
      <p:sp>
        <p:nvSpPr>
          <p:cNvPr id="337" name="sca…"/>
          <p:cNvSpPr txBox="1"/>
          <p:nvPr/>
        </p:nvSpPr>
        <p:spPr>
          <a:xfrm>
            <a:off x="10760778" y="4575278"/>
            <a:ext cx="2133702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智能对话分析</a:t>
            </a:r>
            <a:r>
              <a:rPr lang="zh-CN" altLang="en-US" sz="2400" dirty="0"/>
              <a:t>服务</a:t>
            </a:r>
            <a:endParaRPr sz="2400" dirty="0"/>
          </a:p>
        </p:txBody>
      </p:sp>
      <p:sp>
        <p:nvSpPr>
          <p:cNvPr id="338" name="codestore…"/>
          <p:cNvSpPr txBox="1"/>
          <p:nvPr/>
        </p:nvSpPr>
        <p:spPr>
          <a:xfrm>
            <a:off x="1822295" y="7156787"/>
            <a:ext cx="1407176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码栈</a:t>
            </a:r>
            <a:endParaRPr sz="2400" dirty="0"/>
          </a:p>
        </p:txBody>
      </p:sp>
      <p:sp>
        <p:nvSpPr>
          <p:cNvPr id="339" name="cd…"/>
          <p:cNvSpPr txBox="1"/>
          <p:nvPr/>
        </p:nvSpPr>
        <p:spPr>
          <a:xfrm>
            <a:off x="4006058" y="7156787"/>
            <a:ext cx="1251053" cy="806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云投屏</a:t>
            </a:r>
            <a:endParaRPr sz="2400" dirty="0"/>
          </a:p>
        </p:txBody>
      </p:sp>
      <p:sp>
        <p:nvSpPr>
          <p:cNvPr id="340" name="e-mapreduce"/>
          <p:cNvSpPr txBox="1"/>
          <p:nvPr/>
        </p:nvSpPr>
        <p:spPr>
          <a:xfrm>
            <a:off x="1449347" y="11697086"/>
            <a:ext cx="189758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sz="2400" dirty="0"/>
              <a:t>E</a:t>
            </a:r>
            <a:r>
              <a:rPr sz="2400" dirty="0"/>
              <a:t>-</a:t>
            </a:r>
            <a:r>
              <a:rPr lang="en-US" sz="2400" dirty="0"/>
              <a:t>M</a:t>
            </a:r>
            <a:r>
              <a:rPr sz="2400" dirty="0"/>
              <a:t>ap</a:t>
            </a:r>
            <a:r>
              <a:rPr lang="en-US" sz="2400" dirty="0"/>
              <a:t>R</a:t>
            </a:r>
            <a:r>
              <a:rPr sz="2400" dirty="0"/>
              <a:t>educe</a:t>
            </a:r>
          </a:p>
        </p:txBody>
      </p:sp>
      <p:sp>
        <p:nvSpPr>
          <p:cNvPr id="341" name="hpc高性能计算"/>
          <p:cNvSpPr txBox="1"/>
          <p:nvPr/>
        </p:nvSpPr>
        <p:spPr>
          <a:xfrm>
            <a:off x="4006058" y="11697086"/>
            <a:ext cx="1812668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高性能计算</a:t>
            </a:r>
            <a:endParaRPr sz="2400" dirty="0"/>
          </a:p>
        </p:txBody>
      </p:sp>
      <p:sp>
        <p:nvSpPr>
          <p:cNvPr id="342" name="maxcompute"/>
          <p:cNvSpPr txBox="1"/>
          <p:nvPr/>
        </p:nvSpPr>
        <p:spPr>
          <a:xfrm>
            <a:off x="6373183" y="11697086"/>
            <a:ext cx="1812668" cy="92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sz="2400" dirty="0" err="1"/>
              <a:t>M</a:t>
            </a:r>
            <a:r>
              <a:rPr sz="2400" dirty="0" err="1"/>
              <a:t>ax</a:t>
            </a:r>
            <a:r>
              <a:rPr lang="en-US" sz="2400" dirty="0" err="1"/>
              <a:t>C</a:t>
            </a:r>
            <a:r>
              <a:rPr sz="2400" dirty="0" err="1"/>
              <a:t>ompute</a:t>
            </a:r>
            <a:endParaRPr sz="2400" dirty="0"/>
          </a:p>
        </p:txBody>
      </p:sp>
      <p:sp>
        <p:nvSpPr>
          <p:cNvPr id="343" name="ads分析型数据库"/>
          <p:cNvSpPr txBox="1"/>
          <p:nvPr/>
        </p:nvSpPr>
        <p:spPr>
          <a:xfrm>
            <a:off x="8642927" y="11697086"/>
            <a:ext cx="219092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分析型数据库</a:t>
            </a:r>
            <a:endParaRPr sz="2400" dirty="0"/>
          </a:p>
        </p:txBody>
      </p:sp>
      <p:sp>
        <p:nvSpPr>
          <p:cNvPr id="344" name="sls日志服务"/>
          <p:cNvSpPr txBox="1"/>
          <p:nvPr/>
        </p:nvSpPr>
        <p:spPr>
          <a:xfrm>
            <a:off x="13481842" y="11697086"/>
            <a:ext cx="180538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日志服务</a:t>
            </a:r>
            <a:endParaRPr sz="2400" dirty="0"/>
          </a:p>
        </p:txBody>
      </p:sp>
      <p:sp>
        <p:nvSpPr>
          <p:cNvPr id="345" name="elasticsearch"/>
          <p:cNvSpPr txBox="1"/>
          <p:nvPr/>
        </p:nvSpPr>
        <p:spPr>
          <a:xfrm>
            <a:off x="16045659" y="11697086"/>
            <a:ext cx="1858526" cy="92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sz="2400" dirty="0" err="1"/>
              <a:t>E</a:t>
            </a:r>
            <a:r>
              <a:rPr sz="2400" dirty="0" err="1"/>
              <a:t>lastic</a:t>
            </a:r>
            <a:r>
              <a:rPr lang="en-US" sz="2400" dirty="0" err="1"/>
              <a:t>S</a:t>
            </a:r>
            <a:r>
              <a:rPr sz="2400" dirty="0" err="1"/>
              <a:t>earch</a:t>
            </a:r>
            <a:endParaRPr sz="2400" dirty="0"/>
          </a:p>
        </p:txBody>
      </p:sp>
      <p:sp>
        <p:nvSpPr>
          <p:cNvPr id="346" name="opensearch…"/>
          <p:cNvSpPr txBox="1"/>
          <p:nvPr/>
        </p:nvSpPr>
        <p:spPr>
          <a:xfrm>
            <a:off x="11212098" y="11697086"/>
            <a:ext cx="1858526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开放搜索</a:t>
            </a:r>
            <a:endParaRPr sz="2400" dirty="0"/>
          </a:p>
        </p:txBody>
      </p:sp>
      <p:pic>
        <p:nvPicPr>
          <p:cNvPr id="347" name="apigatewayapi网关.png" descr="apigatewayapi网关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2296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beebot 云小蜜.png" descr="beebot 云小蜜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22532" y="6162891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ccs 云客服.png" descr="ccs 云客服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342485" y="6162891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cd 云投屏.png" descr="cd 云投屏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02343" y="604141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cloudap 云AP.png" descr="cloudap 云AP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82391" y="6162891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codestore 码栈.png" descr="codestore 码栈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822296" y="604141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directmail邮件推送.png" descr="directmail邮件推送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02343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mns消息服务.png" descr="mns消息服务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582391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opensearch开放搜索.png" descr="opensearch开放搜索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6102579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pts性能测试.png" descr="pts性能测试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962438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sls日志服务.png" descr="sls日志服务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3722532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nac 网络准入 (1).png" descr="nac 网络准入 (1)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8962438" y="6162891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clouddesktop云桌面 (1).png" descr="clouddesktop云桌面 (1)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8482626" y="3451154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sca.png" descr="sca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1342485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cloudap…"/>
          <p:cNvSpPr txBox="1"/>
          <p:nvPr/>
        </p:nvSpPr>
        <p:spPr>
          <a:xfrm>
            <a:off x="6621157" y="7145055"/>
            <a:ext cx="156469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/>
              <a:t>云</a:t>
            </a:r>
            <a:r>
              <a:rPr lang="en-US" altLang="zh-CN" sz="2400" dirty="0"/>
              <a:t> </a:t>
            </a:r>
            <a:r>
              <a:rPr sz="2400" dirty="0"/>
              <a:t>AP</a:t>
            </a:r>
          </a:p>
        </p:txBody>
      </p:sp>
      <p:sp>
        <p:nvSpPr>
          <p:cNvPr id="363" name="nac…"/>
          <p:cNvSpPr txBox="1"/>
          <p:nvPr/>
        </p:nvSpPr>
        <p:spPr>
          <a:xfrm>
            <a:off x="9001205" y="7051891"/>
            <a:ext cx="183264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网络准入</a:t>
            </a:r>
            <a:endParaRPr sz="2400" dirty="0"/>
          </a:p>
        </p:txBody>
      </p:sp>
      <p:sp>
        <p:nvSpPr>
          <p:cNvPr id="364" name="beebot…"/>
          <p:cNvSpPr txBox="1"/>
          <p:nvPr/>
        </p:nvSpPr>
        <p:spPr>
          <a:xfrm>
            <a:off x="13853485" y="7145055"/>
            <a:ext cx="1433741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云小蜜</a:t>
            </a:r>
            <a:endParaRPr sz="2400" dirty="0"/>
          </a:p>
        </p:txBody>
      </p:sp>
      <p:sp>
        <p:nvSpPr>
          <p:cNvPr id="365" name="ccs…"/>
          <p:cNvSpPr txBox="1"/>
          <p:nvPr/>
        </p:nvSpPr>
        <p:spPr>
          <a:xfrm>
            <a:off x="11571667" y="7145055"/>
            <a:ext cx="1433741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云客服</a:t>
            </a:r>
            <a:endParaRPr sz="2400" dirty="0"/>
          </a:p>
        </p:txBody>
      </p:sp>
      <p:pic>
        <p:nvPicPr>
          <p:cNvPr id="366" name="ads分析型数据库.png" descr="ads分析型数据库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8962438" y="1024394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elasticsearch.png" descr="elasticsearch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6102579" y="1024394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emapreduce.png" descr="emapreduce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822296" y="1024394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hpc高性能计算.png" descr="hpc高性能计算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4202343" y="1024394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maxcompute.png" descr="maxcompute.png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6582391" y="1024394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opensearch开放搜索.png" descr="opensearch开放搜索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342485" y="1024394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sls日志服务.png" descr="sls日志服务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3722532" y="10243947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应用服务"/>
          <p:cNvSpPr txBox="1"/>
          <p:nvPr/>
        </p:nvSpPr>
        <p:spPr>
          <a:xfrm>
            <a:off x="1449348" y="2266829"/>
            <a:ext cx="345192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algn="l" defTabSz="457200">
              <a:defRPr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应用服务</a:t>
            </a:r>
          </a:p>
        </p:txBody>
      </p:sp>
      <p:sp>
        <p:nvSpPr>
          <p:cNvPr id="374" name="分析与搜索"/>
          <p:cNvSpPr txBox="1"/>
          <p:nvPr/>
        </p:nvSpPr>
        <p:spPr>
          <a:xfrm>
            <a:off x="1449348" y="9032133"/>
            <a:ext cx="345192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algn="l" defTabSz="457200">
              <a:defRPr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分析与搜索</a:t>
            </a:r>
          </a:p>
        </p:txBody>
      </p:sp>
      <p:sp>
        <p:nvSpPr>
          <p:cNvPr id="375" name="云产品图标"/>
          <p:cNvSpPr txBox="1"/>
          <p:nvPr/>
        </p:nvSpPr>
        <p:spPr>
          <a:xfrm>
            <a:off x="1449348" y="608157"/>
            <a:ext cx="3451924" cy="1438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algn="l" defTabSz="457200">
              <a:defRPr sz="4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dirty="0" err="1"/>
              <a:t>云产品图标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93012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云监控"/>
          <p:cNvSpPr txBox="1"/>
          <p:nvPr/>
        </p:nvSpPr>
        <p:spPr>
          <a:xfrm>
            <a:off x="1822295" y="4575278"/>
            <a:ext cx="1407175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云监控</a:t>
            </a:r>
            <a:endParaRPr sz="2400" dirty="0"/>
          </a:p>
        </p:txBody>
      </p:sp>
      <p:sp>
        <p:nvSpPr>
          <p:cNvPr id="378" name="ram…"/>
          <p:cNvSpPr txBox="1"/>
          <p:nvPr/>
        </p:nvSpPr>
        <p:spPr>
          <a:xfrm>
            <a:off x="4202344" y="4575278"/>
            <a:ext cx="1616382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访问控制</a:t>
            </a:r>
            <a:endParaRPr sz="2400" dirty="0"/>
          </a:p>
        </p:txBody>
      </p:sp>
      <p:sp>
        <p:nvSpPr>
          <p:cNvPr id="379" name="ros…"/>
          <p:cNvSpPr txBox="1"/>
          <p:nvPr/>
        </p:nvSpPr>
        <p:spPr>
          <a:xfrm>
            <a:off x="6582391" y="4575278"/>
            <a:ext cx="1603460" cy="92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资源编排</a:t>
            </a:r>
            <a:endParaRPr sz="2400" dirty="0"/>
          </a:p>
        </p:txBody>
      </p:sp>
      <p:sp>
        <p:nvSpPr>
          <p:cNvPr id="380" name="actiontrail…"/>
          <p:cNvSpPr txBox="1"/>
          <p:nvPr/>
        </p:nvSpPr>
        <p:spPr>
          <a:xfrm>
            <a:off x="8962438" y="4482115"/>
            <a:ext cx="187140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操作审计</a:t>
            </a:r>
            <a:endParaRPr sz="2400" dirty="0"/>
          </a:p>
        </p:txBody>
      </p:sp>
      <p:sp>
        <p:nvSpPr>
          <p:cNvPr id="381" name="acm…"/>
          <p:cNvSpPr txBox="1"/>
          <p:nvPr/>
        </p:nvSpPr>
        <p:spPr>
          <a:xfrm>
            <a:off x="13340683" y="4575278"/>
            <a:ext cx="2075287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应用配置服务</a:t>
            </a:r>
            <a:endParaRPr sz="2400" dirty="0"/>
          </a:p>
        </p:txBody>
      </p:sp>
      <p:sp>
        <p:nvSpPr>
          <p:cNvPr id="382" name="kms…"/>
          <p:cNvSpPr txBox="1"/>
          <p:nvPr/>
        </p:nvSpPr>
        <p:spPr>
          <a:xfrm>
            <a:off x="10760777" y="4575278"/>
            <a:ext cx="2309847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密钥管理服务</a:t>
            </a:r>
            <a:endParaRPr sz="2400" dirty="0"/>
          </a:p>
        </p:txBody>
      </p:sp>
      <p:sp>
        <p:nvSpPr>
          <p:cNvPr id="383" name="live 视频直播"/>
          <p:cNvSpPr txBox="1"/>
          <p:nvPr/>
        </p:nvSpPr>
        <p:spPr>
          <a:xfrm>
            <a:off x="1822295" y="10368324"/>
            <a:ext cx="1603462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视频直播</a:t>
            </a:r>
            <a:endParaRPr sz="2400" dirty="0"/>
          </a:p>
        </p:txBody>
      </p:sp>
      <p:sp>
        <p:nvSpPr>
          <p:cNvPr id="384" name="mts 媒体转码"/>
          <p:cNvSpPr txBox="1"/>
          <p:nvPr/>
        </p:nvSpPr>
        <p:spPr>
          <a:xfrm>
            <a:off x="4128327" y="10368324"/>
            <a:ext cx="1616383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媒体转码</a:t>
            </a:r>
            <a:endParaRPr sz="2400" dirty="0"/>
          </a:p>
        </p:txBody>
      </p:sp>
      <p:sp>
        <p:nvSpPr>
          <p:cNvPr id="385" name="iot套件"/>
          <p:cNvSpPr txBox="1"/>
          <p:nvPr/>
        </p:nvSpPr>
        <p:spPr>
          <a:xfrm>
            <a:off x="8889367" y="10368324"/>
            <a:ext cx="1944480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2400" dirty="0"/>
              <a:t>阿里云物联网</a:t>
            </a:r>
            <a:r>
              <a:rPr sz="2400" dirty="0" err="1"/>
              <a:t>套件</a:t>
            </a:r>
            <a:endParaRPr sz="2400" dirty="0"/>
          </a:p>
        </p:txBody>
      </p:sp>
      <p:sp>
        <p:nvSpPr>
          <p:cNvPr id="386" name="vod视频点播"/>
          <p:cNvSpPr txBox="1"/>
          <p:nvPr/>
        </p:nvSpPr>
        <p:spPr>
          <a:xfrm>
            <a:off x="6447280" y="10368324"/>
            <a:ext cx="1798035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视频点播</a:t>
            </a:r>
            <a:endParaRPr sz="2400" dirty="0"/>
          </a:p>
        </p:txBody>
      </p:sp>
      <p:sp>
        <p:nvSpPr>
          <p:cNvPr id="387" name="arms…"/>
          <p:cNvSpPr txBox="1"/>
          <p:nvPr/>
        </p:nvSpPr>
        <p:spPr>
          <a:xfrm>
            <a:off x="16102579" y="4575278"/>
            <a:ext cx="2075286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业务实时监控服务</a:t>
            </a:r>
            <a:endParaRPr sz="2400" dirty="0"/>
          </a:p>
        </p:txBody>
      </p:sp>
      <p:pic>
        <p:nvPicPr>
          <p:cNvPr id="388" name="arms业务实时监控服务.png" descr="arms业务实时监控服务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02579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acm 应用配置服务.png" descr="acm 应用配置服务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22532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actiontrail操作审计.png" descr="actiontrail操作审计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55977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kms密钥管理服务.png" descr="kms密钥管理服务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342485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ros资源编排.png" descr="ros资源编排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82391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yunjiankong云监控.png" descr="yunjiankong云监控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822296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ram访问控制.png" descr="ram访问控制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02344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live 视频直播.png" descr="live 视频直播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822296" y="891518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mts 媒体转码.png" descr="mts 媒体转码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215265" y="891518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vod视频点播.png" descr="vod视频点播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582391" y="891518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iot物联网.png" descr="iot物联网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955977" y="8915185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管理与监控"/>
          <p:cNvSpPr txBox="1"/>
          <p:nvPr/>
        </p:nvSpPr>
        <p:spPr>
          <a:xfrm>
            <a:off x="1449348" y="2266829"/>
            <a:ext cx="345192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algn="l" defTabSz="457200">
              <a:defRPr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管理与监控</a:t>
            </a:r>
          </a:p>
        </p:txBody>
      </p:sp>
      <p:sp>
        <p:nvSpPr>
          <p:cNvPr id="400" name="视频服务、物联网"/>
          <p:cNvSpPr txBox="1"/>
          <p:nvPr/>
        </p:nvSpPr>
        <p:spPr>
          <a:xfrm>
            <a:off x="1449348" y="7889133"/>
            <a:ext cx="4677132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algn="l" defTabSz="457200">
              <a:defRPr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dirty="0" err="1"/>
              <a:t>视频服务</a:t>
            </a:r>
            <a:r>
              <a:rPr lang="zh-CN" altLang="en-US" dirty="0"/>
              <a:t>和</a:t>
            </a:r>
            <a:r>
              <a:rPr dirty="0" err="1"/>
              <a:t>物联网</a:t>
            </a:r>
            <a:endParaRPr dirty="0"/>
          </a:p>
        </p:txBody>
      </p:sp>
      <p:sp>
        <p:nvSpPr>
          <p:cNvPr id="401" name="云产品图标"/>
          <p:cNvSpPr txBox="1"/>
          <p:nvPr/>
        </p:nvSpPr>
        <p:spPr>
          <a:xfrm>
            <a:off x="1449348" y="710475"/>
            <a:ext cx="3451924" cy="1203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algn="l" defTabSz="457200">
              <a:defRPr sz="4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dirty="0" err="1"/>
              <a:t>云产品图标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0547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域名"/>
          <p:cNvSpPr txBox="1"/>
          <p:nvPr/>
        </p:nvSpPr>
        <p:spPr>
          <a:xfrm>
            <a:off x="1642187" y="4575278"/>
            <a:ext cx="1587283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域名</a:t>
            </a:r>
            <a:endParaRPr sz="2400" dirty="0"/>
          </a:p>
        </p:txBody>
      </p:sp>
      <p:sp>
        <p:nvSpPr>
          <p:cNvPr id="449" name="弹性web托管"/>
          <p:cNvSpPr txBox="1"/>
          <p:nvPr/>
        </p:nvSpPr>
        <p:spPr>
          <a:xfrm>
            <a:off x="3824090" y="4575278"/>
            <a:ext cx="1994635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弹性</a:t>
            </a:r>
            <a:r>
              <a:rPr lang="en-US" sz="2400" dirty="0" err="1"/>
              <a:t>W</a:t>
            </a:r>
            <a:r>
              <a:rPr sz="2400" dirty="0" err="1"/>
              <a:t>eb托管</a:t>
            </a:r>
            <a:endParaRPr sz="2400" dirty="0"/>
          </a:p>
        </p:txBody>
      </p:sp>
      <p:sp>
        <p:nvSpPr>
          <p:cNvPr id="450" name="企业建站"/>
          <p:cNvSpPr txBox="1"/>
          <p:nvPr/>
        </p:nvSpPr>
        <p:spPr>
          <a:xfrm>
            <a:off x="6582391" y="4575278"/>
            <a:ext cx="1603460" cy="92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endParaRPr dirty="0"/>
          </a:p>
        </p:txBody>
      </p:sp>
      <p:sp>
        <p:nvSpPr>
          <p:cNvPr id="451" name="dns解析"/>
          <p:cNvSpPr txBox="1"/>
          <p:nvPr/>
        </p:nvSpPr>
        <p:spPr>
          <a:xfrm>
            <a:off x="6568661" y="4528695"/>
            <a:ext cx="249356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2400" dirty="0"/>
              <a:t>云</a:t>
            </a:r>
            <a:r>
              <a:rPr sz="2400" dirty="0" err="1"/>
              <a:t>解析</a:t>
            </a:r>
            <a:endParaRPr sz="2400" dirty="0"/>
          </a:p>
        </p:txBody>
      </p:sp>
      <p:sp>
        <p:nvSpPr>
          <p:cNvPr id="452" name="httpdns"/>
          <p:cNvSpPr txBox="1"/>
          <p:nvPr/>
        </p:nvSpPr>
        <p:spPr>
          <a:xfrm>
            <a:off x="9122510" y="4575278"/>
            <a:ext cx="1516856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sz="2400" dirty="0"/>
              <a:t>HTTPDNS</a:t>
            </a:r>
            <a:endParaRPr sz="2400" dirty="0"/>
          </a:p>
        </p:txBody>
      </p:sp>
      <p:sp>
        <p:nvSpPr>
          <p:cNvPr id="453" name="云邮箱"/>
          <p:cNvSpPr txBox="1"/>
          <p:nvPr/>
        </p:nvSpPr>
        <p:spPr>
          <a:xfrm>
            <a:off x="11540360" y="4575278"/>
            <a:ext cx="1612239" cy="92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云邮箱</a:t>
            </a:r>
            <a:endParaRPr sz="2400" dirty="0"/>
          </a:p>
        </p:txBody>
      </p:sp>
      <p:sp>
        <p:nvSpPr>
          <p:cNvPr id="454" name="云虚拟主机"/>
          <p:cNvSpPr txBox="1"/>
          <p:nvPr/>
        </p:nvSpPr>
        <p:spPr>
          <a:xfrm>
            <a:off x="13962868" y="4575278"/>
            <a:ext cx="2192886" cy="92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云虚拟主机</a:t>
            </a:r>
            <a:endParaRPr sz="2400" dirty="0"/>
          </a:p>
        </p:txBody>
      </p:sp>
      <p:sp>
        <p:nvSpPr>
          <p:cNvPr id="464" name="域名与网站"/>
          <p:cNvSpPr txBox="1"/>
          <p:nvPr/>
        </p:nvSpPr>
        <p:spPr>
          <a:xfrm>
            <a:off x="1449348" y="2266829"/>
            <a:ext cx="345192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algn="l" defTabSz="457200">
              <a:defRPr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域名与网站</a:t>
            </a:r>
          </a:p>
        </p:txBody>
      </p:sp>
      <p:sp>
        <p:nvSpPr>
          <p:cNvPr id="465" name="云产品图标"/>
          <p:cNvSpPr txBox="1"/>
          <p:nvPr/>
        </p:nvSpPr>
        <p:spPr>
          <a:xfrm>
            <a:off x="1449348" y="426721"/>
            <a:ext cx="3451924" cy="1619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037" tIns="47037" rIns="47037" bIns="47037" anchor="ctr"/>
          <a:lstStyle>
            <a:lvl1pPr algn="l" defTabSz="457200">
              <a:defRPr sz="4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dirty="0" err="1"/>
              <a:t>云产品图标</a:t>
            </a:r>
            <a:endParaRPr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A1F2CA4-3D8C-4641-803C-A0055C8FC5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49" y="3307738"/>
            <a:ext cx="1016000" cy="94060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2D6F967-0BF8-43A1-945E-2DE9D36FE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629" y="3304038"/>
            <a:ext cx="1181506" cy="118188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756CE00-20A4-47A8-8475-3E993BACCA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731" y="3430532"/>
            <a:ext cx="726644" cy="850846"/>
          </a:xfrm>
          <a:prstGeom prst="rect">
            <a:avLst/>
          </a:prstGeom>
        </p:spPr>
      </p:pic>
      <p:pic>
        <p:nvPicPr>
          <p:cNvPr id="23" name="httpdns.png" descr="httpdns.png">
            <a:extLst>
              <a:ext uri="{FF2B5EF4-FFF2-40B4-BE49-F238E27FC236}">
                <a16:creationId xmlns:a16="http://schemas.microsoft.com/office/drawing/2014/main" id="{D507F627-F807-4AD7-9D8E-2060253997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76598" y="3414689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6622A45-3437-4ED6-862A-66906CDC98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371" y="3330598"/>
            <a:ext cx="846571" cy="112876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B264009-6831-4B52-903A-B80FC48CE5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867" y="3502220"/>
            <a:ext cx="880962" cy="107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720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488" y="2516841"/>
            <a:ext cx="1905000" cy="1905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03294" y="5145741"/>
            <a:ext cx="1901481" cy="769439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70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DengXian"/>
              </a:rPr>
              <a:t>Quick bi</a:t>
            </a:r>
            <a:endParaRPr kumimoji="0" lang="zh-CN" altLang="en-US" sz="3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DengXian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686" y="2516841"/>
            <a:ext cx="1848969" cy="18489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56" y="2642347"/>
            <a:ext cx="1835103" cy="177949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09956" y="5378824"/>
            <a:ext cx="2321467" cy="769439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70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DengXian"/>
              </a:rPr>
              <a:t>dataworks</a:t>
            </a:r>
            <a:endParaRPr kumimoji="0" lang="zh-CN" altLang="en-US" sz="3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DengXian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36424" y="5145741"/>
            <a:ext cx="2133915" cy="769439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70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/>
              <a:t>实时</a:t>
            </a:r>
            <a:r>
              <a:rPr lang="zh-CN" altLang="en-US" smtClean="0"/>
              <a:t>计</a:t>
            </a:r>
            <a:r>
              <a:rPr lang="zh-CN" altLang="en-US"/>
              <a:t>算</a:t>
            </a:r>
            <a:endParaRPr kumimoji="0" lang="zh-CN" altLang="en-US" sz="3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DengXian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2369" y="2926416"/>
            <a:ext cx="1085850" cy="10858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828336" y="5154706"/>
            <a:ext cx="1335620" cy="769439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70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DengXian"/>
              </a:rPr>
              <a:t>datav</a:t>
            </a:r>
            <a:endParaRPr kumimoji="0" lang="zh-CN" altLang="en-US" sz="3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DengXian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146" y="7429936"/>
            <a:ext cx="1905000" cy="1905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962" y="7439461"/>
            <a:ext cx="1905000" cy="18954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56" y="7470121"/>
            <a:ext cx="1905000" cy="18954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335" y="747012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498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DengXian"/>
        <a:ea typeface="DengXian"/>
        <a:cs typeface="DengXian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70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DengXi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70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DengXi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DengXian"/>
        <a:ea typeface="DengXian"/>
        <a:cs typeface="DengXian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70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DengXi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70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DengXi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269</Words>
  <Application>Microsoft Office PowerPoint</Application>
  <PresentationFormat>自定义</PresentationFormat>
  <Paragraphs>165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PingFang SC Regular</vt:lpstr>
      <vt:lpstr>DengXian</vt:lpstr>
      <vt:lpstr>DengXian Light</vt:lpstr>
      <vt:lpstr>微软雅黑</vt:lpstr>
      <vt:lpstr>Arial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54</cp:revision>
  <dcterms:modified xsi:type="dcterms:W3CDTF">2020-01-09T14:12:59Z</dcterms:modified>
</cp:coreProperties>
</file>