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1" r:id="rId4"/>
    <p:sldId id="259" r:id="rId5"/>
    <p:sldId id="260" r:id="rId6"/>
    <p:sldId id="264" r:id="rId7"/>
    <p:sldId id="277" r:id="rId8"/>
    <p:sldId id="261" r:id="rId9"/>
    <p:sldId id="262" r:id="rId10"/>
    <p:sldId id="281" r:id="rId11"/>
    <p:sldId id="266" r:id="rId12"/>
    <p:sldId id="279" r:id="rId13"/>
    <p:sldId id="278" r:id="rId14"/>
    <p:sldId id="272" r:id="rId15"/>
    <p:sldId id="276" r:id="rId16"/>
    <p:sldId id="274" r:id="rId17"/>
    <p:sldId id="280" r:id="rId18"/>
    <p:sldId id="273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4237-A63E-41B1-AB4D-8322687C2C9D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2A71-FF20-498C-8E2B-F6060F23E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61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2A71-FF20-498C-8E2B-F6060F23EF1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3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2A71-FF20-498C-8E2B-F6060F23EF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1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2A71-FF20-498C-8E2B-F6060F23EF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8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2A71-FF20-498C-8E2B-F6060F23EF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6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2A71-FF20-498C-8E2B-F6060F23EF1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2A71-FF20-498C-8E2B-F6060F23EF1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7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6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5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86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46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3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5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2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0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2015/6/26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865B-C0F1-433B-8E4A-660A92758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5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Varieties, </a:t>
            </a:r>
            <a:r>
              <a:rPr kumimoji="1" lang="en-US" altLang="ja-JP" dirty="0" err="1" smtClean="0"/>
              <a:t>Quasivarieties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and </a:t>
            </a:r>
            <a:r>
              <a:rPr lang="en-US" altLang="ja-JP" dirty="0" err="1" smtClean="0"/>
              <a:t>Prevarieties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Completing the Picture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0206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Wataru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Hino</a:t>
            </a:r>
            <a:r>
              <a:rPr lang="en-US" altLang="ja-JP" dirty="0"/>
              <a:t> </a:t>
            </a:r>
            <a:r>
              <a:rPr lang="en-US" altLang="ja-JP" dirty="0" smtClean="0"/>
              <a:t>&amp; </a:t>
            </a:r>
            <a:r>
              <a:rPr kumimoji="1" lang="en-US" altLang="ja-JP" sz="3200" dirty="0" smtClean="0"/>
              <a:t>Ichiro </a:t>
            </a:r>
            <a:r>
              <a:rPr kumimoji="1" lang="en-US" altLang="ja-JP" sz="3200" dirty="0" err="1" smtClean="0"/>
              <a:t>Hasuo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The University of Tokyo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Review: prevariety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550104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72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</a:tr>
                  <a:tr h="87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kumimoji="1" lang="en-US" altLang="ja-JP" sz="2600" spc="-150" smtClean="0">
                                  <a:latin typeface="Cambria Math" panose="02040503050406030204" pitchFamily="18" charset="0"/>
                                </a:rPr>
                                <m:t>∃!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-formulas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pc="-150" smtClean="0">
                                    <a:latin typeface="Cambria Math" panose="02040503050406030204" pitchFamily="18" charset="0"/>
                                  </a:rPr>
                                  <m:t>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implications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3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-pure S,</a:t>
                          </a:r>
                          <a:r>
                            <a:rPr kumimoji="1" lang="en-US" altLang="ja-JP" sz="2600" baseline="0" dirty="0" smtClean="0"/>
                            <a:t> P, FC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550104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60690" r="-37246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60690" r="-21810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60690" r="-108527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60690" r="-962" b="-135172"/>
                          </a:stretch>
                        </a:blip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258889" r="-3724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258889" r="-21810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258889" r="-10852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258889" r="-962" b="-117778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403750" r="-962" b="-3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47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Prevariety </a:t>
            </a:r>
            <a:r>
              <a:rPr lang="en-US" altLang="ja-JP" sz="2800" dirty="0" smtClean="0"/>
              <a:t>[</a:t>
            </a:r>
            <a:r>
              <a:rPr lang="en-US" altLang="ja-JP" sz="2800" dirty="0" err="1"/>
              <a:t>Adámek</a:t>
            </a:r>
            <a:r>
              <a:rPr lang="en-US" altLang="ja-JP" sz="2800" dirty="0"/>
              <a:t>, Sousa </a:t>
            </a:r>
            <a:r>
              <a:rPr lang="en-US" altLang="ja-JP" sz="2800" dirty="0" smtClean="0"/>
              <a:t>2004]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u="sng" dirty="0" smtClean="0"/>
                  <a:t>Def.</a:t>
                </a:r>
                <a:r>
                  <a:rPr lang="en-US" altLang="ja-JP" dirty="0" smtClean="0"/>
                  <a:t> (prevariety </a:t>
                </a:r>
                <a:r>
                  <a:rPr lang="en-US" altLang="ja-JP" sz="2400" dirty="0"/>
                  <a:t>a.k.a.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ja-JP" sz="2400" i="1" dirty="0"/>
                  <a:t>-orthogonality class</a:t>
                </a:r>
                <a:r>
                  <a:rPr lang="en-US" altLang="ja-JP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Alg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  is a </a:t>
                </a:r>
                <a:r>
                  <a:rPr lang="en-US" altLang="ja-JP" sz="3200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pre</a:t>
                </a:r>
                <a:r>
                  <a:rPr lang="en-US" altLang="ja-JP" sz="3200" i="1" dirty="0" smtClean="0">
                    <a:sym typeface="Wingdings" panose="05000000000000000000" pitchFamily="2" charset="2"/>
                  </a:rPr>
                  <a:t>variety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sz="3200" b="0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: a set of morphisms 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(between FP algebra)</a:t>
                </a:r>
                <a:endParaRPr lang="en-US" altLang="ja-JP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ja-JP" sz="3200" dirty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err="1" smtClean="0">
                    <a:sym typeface="Wingdings" panose="05000000000000000000" pitchFamily="2" charset="2"/>
                  </a:rPr>
                  <a:t>s.t.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Alg</m:t>
                        </m:r>
                        <m:r>
                          <m:rPr>
                            <m:sty m:val="p"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i="1" dirty="0" smtClean="0">
                  <a:sym typeface="Wingdings" panose="05000000000000000000" pitchFamily="2" charset="2"/>
                </a:endParaRPr>
              </a:p>
              <a:p>
                <a:r>
                  <a:rPr lang="en-US" altLang="ja-JP" dirty="0" smtClean="0">
                    <a:sym typeface="Wingdings" panose="05000000000000000000" pitchFamily="2" charset="2"/>
                  </a:rPr>
                  <a:t>It also can be characterized by closure property</a:t>
                </a:r>
              </a:p>
              <a:p>
                <a:endParaRPr lang="en-US" altLang="ja-JP" dirty="0" smtClean="0"/>
              </a:p>
              <a:p>
                <a:endParaRPr lang="en-US" altLang="ja-JP" dirty="0">
                  <a:sym typeface="Wingdings" panose="05000000000000000000" pitchFamily="2" charset="2"/>
                </a:endParaRPr>
              </a:p>
              <a:p>
                <a:endParaRPr lang="en-US" altLang="ja-JP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吹き出し 5"/>
              <p:cNvSpPr/>
              <p:nvPr/>
            </p:nvSpPr>
            <p:spPr>
              <a:xfrm>
                <a:off x="7374251" y="2001794"/>
                <a:ext cx="3979549" cy="862849"/>
              </a:xfrm>
              <a:prstGeom prst="wedgeRoundRectCallout">
                <a:avLst>
                  <a:gd name="adj1" fmla="val -91220"/>
                  <a:gd name="adj2" fmla="val 53552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correspond to </a:t>
                </a:r>
                <a:r>
                  <a:rPr lang="en-US" altLang="ja-JP" sz="2400" i="1" dirty="0" smtClean="0">
                    <a:solidFill>
                      <a:srgbClr val="FF0000"/>
                    </a:solidFill>
                  </a:rPr>
                  <a:t>pre-equation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→∃!</m:t>
                      </m:r>
                      <m:acc>
                        <m:accPr>
                          <m:chr m:val="⃑"/>
                          <m:ctrlPr>
                            <a:rPr lang="en-US" altLang="ja-JP" sz="2400" i="1" spc="-3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 spc="-3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ja-JP" sz="240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角丸四角形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51" y="2001794"/>
                <a:ext cx="3979549" cy="862849"/>
              </a:xfrm>
              <a:prstGeom prst="wedgeRoundRectCallout">
                <a:avLst>
                  <a:gd name="adj1" fmla="val -91220"/>
                  <a:gd name="adj2" fmla="val 53552"/>
                  <a:gd name="adj3" fmla="val 16667"/>
                </a:avLst>
              </a:prstGeom>
              <a:blipFill rotWithShape="0">
                <a:blip r:embed="rId3"/>
                <a:stretch>
                  <a:fillRect t="-2000"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 axes for variety-like notions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8192309"/>
                  </p:ext>
                </p:extLst>
              </p:nvPr>
            </p:nvGraphicFramePr>
            <p:xfrm>
              <a:off x="965616" y="1558976"/>
              <a:ext cx="9969708" cy="182297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806774"/>
                    <a:gridCol w="3951668"/>
                    <a:gridCol w="4211266"/>
                  </a:tblGrid>
                  <a:tr h="489298">
                    <a:tc>
                      <a:txBody>
                        <a:bodyPr/>
                        <a:lstStyle/>
                        <a:p>
                          <a:pPr algn="ctr"/>
                          <a:endParaRPr lang="ja-JP" altLang="en-US" sz="28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Free-domain</a:t>
                          </a:r>
                          <a:endParaRPr lang="ja-JP" altLang="en-US" sz="28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Arbitrary</a:t>
                          </a:r>
                          <a:endParaRPr lang="ja-JP" altLang="en-US" sz="2800" dirty="0" smtClean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</a:tr>
                  <a:tr h="5879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Surjective</a:t>
                          </a: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Variety:</a:t>
                          </a:r>
                          <a:r>
                            <a:rPr lang="en-US" altLang="ja-JP" sz="28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𝐹𝑋</m:t>
                              </m:r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↠</m:t>
                              </m:r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kumimoji="1" lang="ja-JP" altLang="en-US" sz="28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Quasi-variety:</a:t>
                          </a:r>
                          <a:r>
                            <a:rPr lang="en-US" altLang="ja-JP" sz="28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↠</m:t>
                              </m:r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kumimoji="1" lang="ja-JP" altLang="en-US" sz="2800" i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716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Arbitrary</a:t>
                          </a: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dirty="0" smtClean="0">
                              <a:solidFill>
                                <a:srgbClr val="FF0000"/>
                              </a:solidFill>
                            </a:rPr>
                            <a:t>Sort-of-variety:</a:t>
                          </a:r>
                          <a:r>
                            <a:rPr kumimoji="1" lang="en-US" altLang="ja-JP" sz="280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𝐹𝑋</m:t>
                              </m:r>
                              <m:r>
                                <a:rPr kumimoji="1" lang="en-US" altLang="ja-JP" sz="28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kumimoji="1" lang="ja-JP" altLang="en-US" sz="280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Prevariety:</a:t>
                          </a:r>
                          <a:r>
                            <a:rPr lang="en-US" altLang="ja-JP" sz="28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kumimoji="1" lang="ja-JP" altLang="en-US" sz="28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8192309"/>
                  </p:ext>
                </p:extLst>
              </p:nvPr>
            </p:nvGraphicFramePr>
            <p:xfrm>
              <a:off x="965616" y="1558976"/>
              <a:ext cx="9969708" cy="182297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806774"/>
                    <a:gridCol w="3951668"/>
                    <a:gridCol w="421126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ja-JP" altLang="en-US" sz="28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Free-domain</a:t>
                          </a:r>
                          <a:endParaRPr lang="ja-JP" altLang="en-US" sz="28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Arbitrary</a:t>
                          </a:r>
                          <a:endParaRPr lang="ja-JP" altLang="en-US" sz="2800" dirty="0" smtClean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</a:tr>
                  <a:tr h="5879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Surjective</a:t>
                          </a: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763" t="-96907" r="-107242" b="-123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6903" t="-96907" r="-724" b="-123711"/>
                          </a:stretch>
                        </a:blipFill>
                      </a:tcPr>
                    </a:tc>
                  </a:tr>
                  <a:tr h="716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dirty="0" smtClean="0"/>
                            <a:t>Arbitrary</a:t>
                          </a: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763" t="-161864" r="-1072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6903" t="-161864" r="-724" b="-16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542782"/>
                  </p:ext>
                </p:extLst>
              </p:nvPr>
            </p:nvGraphicFramePr>
            <p:xfrm>
              <a:off x="337280" y="3770025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72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7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kumimoji="1" lang="en-US" altLang="ja-JP" sz="2600" spc="-150" smtClean="0">
                                  <a:latin typeface="Cambria Math" panose="02040503050406030204" pitchFamily="18" charset="0"/>
                                </a:rPr>
                                <m:t>∃!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-formulas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pc="-150" smtClean="0">
                                    <a:latin typeface="Cambria Math" panose="02040503050406030204" pitchFamily="18" charset="0"/>
                                  </a:rPr>
                                  <m:t>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implications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3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-pure S,</a:t>
                          </a:r>
                          <a:r>
                            <a:rPr kumimoji="1" lang="en-US" altLang="ja-JP" sz="2600" baseline="0" dirty="0" smtClean="0"/>
                            <a:t>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542782"/>
                  </p:ext>
                </p:extLst>
              </p:nvPr>
            </p:nvGraphicFramePr>
            <p:xfrm>
              <a:off x="337280" y="3770025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60690" r="-37246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60690" r="-21810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60690" r="-108527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60690" r="-962" b="-135172"/>
                          </a:stretch>
                        </a:blip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258889" r="-3724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258889" r="-21810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258889" r="-10852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258889" r="-962" b="-117778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403750" r="-962" b="-3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上矢印 2"/>
          <p:cNvSpPr/>
          <p:nvPr/>
        </p:nvSpPr>
        <p:spPr>
          <a:xfrm>
            <a:off x="1971206" y="3402768"/>
            <a:ext cx="494676" cy="166390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New notion: sort-of-variety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7389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72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7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kumimoji="1" lang="en-US" altLang="ja-JP" sz="2600" spc="-150" smtClean="0">
                                  <a:latin typeface="Cambria Math" panose="02040503050406030204" pitchFamily="18" charset="0"/>
                                </a:rPr>
                                <m:t>∃!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-formulas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pc="-150" smtClean="0">
                                    <a:latin typeface="Cambria Math" panose="02040503050406030204" pitchFamily="18" charset="0"/>
                                  </a:rPr>
                                  <m:t>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implications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383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-pure S,</a:t>
                          </a:r>
                          <a:r>
                            <a:rPr kumimoji="1" lang="en-US" altLang="ja-JP" sz="2600" baseline="0" dirty="0" smtClean="0"/>
                            <a:t>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7389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60690" r="-37246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60690" r="-21810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60690" r="-108527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60690" r="-962" b="-135172"/>
                          </a:stretch>
                        </a:blip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258889" r="-3724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258889" r="-21810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258889" r="-10852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258889" r="-962" b="-117778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403750" r="-962" b="-3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52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Sort-of-variety: definition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u="sng" dirty="0" smtClean="0"/>
                  <a:t>Def.</a:t>
                </a:r>
                <a:r>
                  <a:rPr lang="en-US" altLang="ja-JP" dirty="0" smtClean="0"/>
                  <a:t> (sort-of-variety)</a:t>
                </a:r>
              </a:p>
              <a:p>
                <a:pPr marL="457200" lvl="1" indent="0">
                  <a:buNone/>
                </a:pPr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Alg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  is a </a:t>
                </a:r>
                <a:r>
                  <a:rPr lang="en-US" altLang="ja-JP" sz="3200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sort-of-</a:t>
                </a:r>
                <a:r>
                  <a:rPr lang="en-US" altLang="ja-JP" sz="3200" i="1" dirty="0" smtClean="0">
                    <a:sym typeface="Wingdings" panose="05000000000000000000" pitchFamily="2" charset="2"/>
                  </a:rPr>
                  <a:t>variety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sz="3200" b="0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: a set of 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i="1" spc="-15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∃!</m:t>
                    </m:r>
                  </m:oMath>
                </a14:m>
                <a:r>
                  <a:rPr lang="en-US" altLang="ja-JP" sz="3200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-formulas</a:t>
                </a:r>
                <a:endParaRPr lang="en-US" altLang="ja-JP" i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ja-JP" sz="3200" dirty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err="1" smtClean="0">
                    <a:sym typeface="Wingdings" panose="05000000000000000000" pitchFamily="2" charset="2"/>
                  </a:rPr>
                  <a:t>s.t.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Alg</m:t>
                        </m:r>
                        <m:r>
                          <m:rPr>
                            <m:sty m:val="p"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3200" b="0" dirty="0" smtClean="0"/>
              </a:p>
              <a:p>
                <a:pPr marL="0" indent="0">
                  <a:buNone/>
                </a:pPr>
                <a:r>
                  <a:rPr lang="en-US" altLang="ja-JP" u="sng" dirty="0" smtClean="0">
                    <a:sym typeface="Wingdings" panose="05000000000000000000" pitchFamily="2" charset="2"/>
                  </a:rPr>
                  <a:t>Remark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spc="-150">
                        <a:latin typeface="Cambria Math" panose="02040503050406030204" pitchFamily="18" charset="0"/>
                      </a:rPr>
                      <m:t>∃!</m:t>
                    </m:r>
                  </m:oMath>
                </a14:m>
                <a:r>
                  <a:rPr lang="en-US" altLang="ja-JP" dirty="0">
                    <a:sym typeface="Wingdings" panose="05000000000000000000" pitchFamily="2" charset="2"/>
                  </a:rPr>
                  <a:t>-formula defines “extra” operations on 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algebras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2800" dirty="0" smtClean="0">
                    <a:sym typeface="Wingdings" panose="05000000000000000000" pitchFamily="2" charset="2"/>
                  </a:rPr>
                  <a:t>-morphisms must preserve them</a:t>
                </a:r>
                <a:endParaRPr lang="en-US" altLang="ja-JP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ja-JP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ja-JP" u="sng" dirty="0" smtClean="0">
                  <a:sym typeface="Wingdings" panose="05000000000000000000" pitchFamily="2" charset="2"/>
                </a:endParaRPr>
              </a:p>
              <a:p>
                <a:endParaRPr lang="en-US" altLang="ja-JP" u="sng" dirty="0" smtClean="0"/>
              </a:p>
              <a:p>
                <a:endParaRPr lang="en-US" altLang="ja-JP" dirty="0">
                  <a:sym typeface="Wingdings" panose="05000000000000000000" pitchFamily="2" charset="2"/>
                </a:endParaRPr>
              </a:p>
              <a:p>
                <a:endParaRPr lang="en-US" altLang="ja-JP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吹き出し 5"/>
              <p:cNvSpPr/>
              <p:nvPr/>
            </p:nvSpPr>
            <p:spPr>
              <a:xfrm>
                <a:off x="6419845" y="2325687"/>
                <a:ext cx="2295529" cy="493713"/>
              </a:xfrm>
              <a:prstGeom prst="wedgeRoundRectCallout">
                <a:avLst>
                  <a:gd name="adj1" fmla="val -68285"/>
                  <a:gd name="adj2" fmla="val 97728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 spc="-150">
                          <a:latin typeface="Cambria Math" panose="02040503050406030204" pitchFamily="18" charset="0"/>
                        </a:rPr>
                        <m:t>∃!</m:t>
                      </m:r>
                      <m:acc>
                        <m:accPr>
                          <m:chr m:val="⃑"/>
                          <m:ctrlPr>
                            <a:rPr lang="en-US" altLang="ja-JP" sz="2400" i="1" spc="-3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 spc="-3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ja-JP" sz="2400" i="1" dirty="0" smtClean="0"/>
              </a:p>
            </p:txBody>
          </p:sp>
        </mc:Choice>
        <mc:Fallback xmlns="">
          <p:sp>
            <p:nvSpPr>
              <p:cNvPr id="6" name="角丸四角形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45" y="2325687"/>
                <a:ext cx="2295529" cy="493713"/>
              </a:xfrm>
              <a:prstGeom prst="wedgeRoundRectCallout">
                <a:avLst>
                  <a:gd name="adj1" fmla="val -68285"/>
                  <a:gd name="adj2" fmla="val 97728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6867523" y="1563687"/>
                <a:ext cx="2838452" cy="62706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/>
                  <a:t>orthogonality 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𝐹𝑋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2000" i="1" dirty="0" smtClean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3" y="1563687"/>
                <a:ext cx="2838452" cy="627064"/>
              </a:xfrm>
              <a:prstGeom prst="roundRect">
                <a:avLst/>
              </a:prstGeom>
              <a:blipFill rotWithShape="0">
                <a:blip r:embed="rId4"/>
                <a:stretch>
                  <a:fillRect t="-10577" b="-144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</a:t>
            </a:r>
            <a:r>
              <a:rPr lang="en-US" altLang="ja-JP" dirty="0"/>
              <a:t>ort-of-variety: </a:t>
            </a:r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56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u="sng" dirty="0" smtClean="0">
                    <a:sym typeface="Wingdings" panose="05000000000000000000" pitchFamily="2" charset="2"/>
                  </a:rPr>
                  <a:t>Example </a:t>
                </a: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anose="05000000000000000000" pitchFamily="2" charset="2"/>
                  </a:rPr>
                  <a:t>The class of </a:t>
                </a:r>
                <a:r>
                  <a:rPr lang="en-US" altLang="ja-JP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groups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 is a </a:t>
                </a:r>
                <a:r>
                  <a:rPr lang="en-US" altLang="ja-JP" dirty="0"/>
                  <a:t>sort-of-variety</a:t>
                </a:r>
                <a:r>
                  <a:rPr lang="en-US" altLang="ja-JP" dirty="0">
                    <a:sym typeface="Wingdings" panose="05000000000000000000" pitchFamily="2" charset="2"/>
                  </a:rPr>
                  <a:t> </a:t>
                </a:r>
                <a:r>
                  <a:rPr lang="en-US" altLang="ja-JP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∙ </m:t>
                        </m:r>
                      </m:e>
                    </m:d>
                  </m:oMath>
                </a14:m>
                <a:endParaRPr lang="en-US" altLang="ja-JP" dirty="0">
                  <a:sym typeface="Wingdings" panose="05000000000000000000" pitchFamily="2" charset="2"/>
                </a:endParaRPr>
              </a:p>
              <a:p>
                <a:r>
                  <a:rPr lang="en-US" altLang="ja-JP" sz="2800" dirty="0" smtClean="0"/>
                  <a:t>neither a variety nor a quasivariety</a:t>
                </a:r>
              </a:p>
              <a:p>
                <a:r>
                  <a:rPr lang="en-US" altLang="ja-JP" sz="2800" dirty="0"/>
                  <a:t>a</a:t>
                </a:r>
                <a:r>
                  <a:rPr lang="en-US" altLang="ja-JP" sz="2800" dirty="0" smtClean="0"/>
                  <a:t>ssociativity,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ja-JP" sz="2800" i="1" spc="-150">
                        <a:latin typeface="Cambria Math" panose="02040503050406030204" pitchFamily="18" charset="0"/>
                      </a:rPr>
                      <m:t>∃!</m:t>
                    </m:r>
                    <m:r>
                      <a:rPr lang="en-US" altLang="ja-JP" sz="2800" i="1" spc="-3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800" i="1" spc="-3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sz="2800" i="1" spc="-3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ja-JP" sz="2800" i="1" spc="-150">
                        <a:latin typeface="Cambria Math" panose="02040503050406030204" pitchFamily="18" charset="0"/>
                      </a:rPr>
                      <m:t>∃!</m:t>
                    </m:r>
                    <m:r>
                      <a:rPr lang="en-US" altLang="ja-JP" sz="2800" i="1" spc="-3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800" i="1" spc="-3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sz="2800" i="1" spc="-3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ja-JP" sz="2800" i="1" dirty="0" smtClean="0"/>
                  <a:t> </a:t>
                </a:r>
                <a:r>
                  <a:rPr lang="en-US" altLang="ja-JP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ja-JP" sz="2800" i="1" spc="-150">
                        <a:latin typeface="Cambria Math" panose="02040503050406030204" pitchFamily="18" charset="0"/>
                      </a:rPr>
                      <m:t>∃!</m:t>
                    </m:r>
                    <m:r>
                      <a:rPr lang="en-US" altLang="ja-JP" sz="2800" i="1" spc="-15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2800" i="1" spc="-3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2800" i="1" spc="-3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i="1" spc="-3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 spc="-3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2800" i="1" spc="-3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ja-JP" sz="2800" i="1" dirty="0" smtClean="0">
                  <a:sym typeface="Wingdings" panose="05000000000000000000" pitchFamily="2" charset="2"/>
                </a:endParaRPr>
              </a:p>
              <a:p>
                <a:r>
                  <a:rPr lang="en-US" altLang="ja-JP" sz="2800" dirty="0" smtClean="0">
                    <a:sym typeface="Wingdings" panose="05000000000000000000" pitchFamily="2" charset="2"/>
                  </a:rPr>
                  <a:t>They define 3 extra operations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∖,  </m:t>
                        </m:r>
                        <m:r>
                          <m:rPr>
                            <m:lit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ja-JP" sz="2800" dirty="0" smtClean="0"/>
              </a:p>
              <a:p>
                <a:pPr lvl="1"/>
                <a:r>
                  <a:rPr lang="en-US" altLang="ja-JP" sz="2800" dirty="0"/>
                  <a:t>w</a:t>
                </a:r>
                <a:r>
                  <a:rPr lang="en-US" altLang="ja-JP" sz="2800" dirty="0" smtClean="0"/>
                  <a:t>hich satisfy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sz="2800" dirty="0" smtClean="0"/>
                  <a:t>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sz="2800" dirty="0" smtClean="0"/>
                  <a:t> </a:t>
                </a:r>
                <a:r>
                  <a:rPr lang="en-US" altLang="ja-JP" sz="2800" smtClean="0"/>
                  <a:t>is unit </a:t>
                </a:r>
                <a:r>
                  <a:rPr lang="en-US" altLang="ja-JP" sz="28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ja-JP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∙ </m:t>
                        </m:r>
                      </m:e>
                    </m:d>
                  </m:oMath>
                </a14:m>
                <a:r>
                  <a:rPr lang="en-US" altLang="ja-JP" sz="2800" dirty="0" smtClean="0">
                    <a:sym typeface="Wingdings" panose="05000000000000000000" pitchFamily="2" charset="2"/>
                  </a:rPr>
                  <a:t>-morphisms preserve unit and </a:t>
                </a:r>
                <a:r>
                  <a:rPr lang="en-US" altLang="ja-JP" sz="2800" dirty="0" smtClean="0"/>
                  <a:t>multiplication</a:t>
                </a:r>
                <a:endParaRPr lang="en-US" altLang="ja-JP" sz="2800" dirty="0"/>
              </a:p>
              <a:p>
                <a:pPr lvl="1"/>
                <a:endParaRPr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5645"/>
                <a:ext cx="10515600" cy="4351338"/>
              </a:xfrm>
              <a:blipFill rotWithShape="0">
                <a:blip r:embed="rId2"/>
                <a:stretch>
                  <a:fillRect l="-1507" t="-2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 between other variety-like notions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u="sng" dirty="0" err="1" smtClean="0"/>
                  <a:t>Thm</a:t>
                </a:r>
                <a:r>
                  <a:rPr lang="en-US" altLang="ja-JP" u="sng" dirty="0" smtClean="0"/>
                  <a:t>.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sz="3200" dirty="0" smtClean="0"/>
                  <a:t>A </a:t>
                </a:r>
                <a:r>
                  <a:rPr lang="en-US" altLang="ja-JP" sz="3200" dirty="0"/>
                  <a:t>s</a:t>
                </a:r>
                <a:r>
                  <a:rPr lang="en-US" altLang="ja-JP" sz="3200" dirty="0" smtClean="0"/>
                  <a:t>ort-of-variety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 smtClean="0"/>
                  <a:t> is isomorphic to a quasivariety for an extended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 smtClean="0"/>
                  <a:t>’ (by the forgetful </a:t>
                </a:r>
                <a:r>
                  <a:rPr lang="en-US" altLang="ja-JP" sz="3200" dirty="0" err="1" smtClean="0"/>
                  <a:t>functor</a:t>
                </a:r>
                <a:r>
                  <a:rPr lang="en-US" altLang="ja-JP" sz="3200" dirty="0" smtClean="0"/>
                  <a:t>).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9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114926" y="3419624"/>
            <a:ext cx="9962147" cy="2050018"/>
            <a:chOff x="1174282" y="3409996"/>
            <a:chExt cx="9962147" cy="200368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コンテンツ プレースホルダー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09973356"/>
                    </p:ext>
                  </p:extLst>
                </p:nvPr>
              </p:nvGraphicFramePr>
              <p:xfrm>
                <a:off x="1174282" y="3409996"/>
                <a:ext cx="9962147" cy="2003683"/>
              </p:xfrm>
              <a:graphic>
                <a:graphicData uri="http://schemas.openxmlformats.org/drawingml/2006/table">
                  <a:tbl>
                    <a:tblPr firstRow="1" firstCol="1" bandRow="1">
                      <a:tableStyleId>{7DF18680-E054-41AD-8BC1-D1AEF772440D}</a:tableStyleId>
                    </a:tblPr>
                    <a:tblGrid>
                      <a:gridCol w="1805404"/>
                      <a:gridCol w="3948671"/>
                      <a:gridCol w="4208072"/>
                    </a:tblGrid>
                    <a:tr h="486794">
                      <a:tc>
                        <a:txBody>
                          <a:bodyPr/>
                          <a:lstStyle/>
                          <a:p>
                            <a:pPr algn="ctr"/>
                            <a:endParaRPr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Free-domain</a:t>
                            </a:r>
                            <a:endParaRPr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Arbitrary</a:t>
                            </a:r>
                            <a:endParaRPr lang="ja-JP" altLang="en-US" sz="2800" dirty="0" smtClean="0"/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</a:tr>
                    <a:tr h="62896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Surjective</a:t>
                            </a:r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Variety</a:t>
                            </a:r>
                            <a:endParaRPr kumimoji="1"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>
                                <a:solidFill>
                                  <a:srgbClr val="FF0000"/>
                                </a:solidFill>
                              </a:rPr>
                              <a:t>Quasi-variety</a:t>
                            </a:r>
                            <a:endParaRPr kumimoji="1" lang="ja-JP" altLang="en-US" sz="2800" i="1" dirty="0"/>
                          </a:p>
                        </a:txBody>
                        <a:tcPr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tcPr>
                      </a:tc>
                    </a:tr>
                    <a:tr h="90289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Arbitrary</a:t>
                            </a:r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altLang="ja-JP" sz="2800" dirty="0" smtClean="0">
                                <a:solidFill>
                                  <a:srgbClr val="FF0000"/>
                                </a:solidFill>
                              </a:rPr>
                              <a:t>Sort-of-variety</a:t>
                            </a:r>
                            <a:endParaRPr kumimoji="1"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Prevariety</a:t>
                            </a:r>
                            <a:endParaRPr kumimoji="1"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コンテンツ プレースホルダー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09973356"/>
                    </p:ext>
                  </p:extLst>
                </p:nvPr>
              </p:nvGraphicFramePr>
              <p:xfrm>
                <a:off x="1174282" y="3409996"/>
                <a:ext cx="9962147" cy="2003683"/>
              </p:xfrm>
              <a:graphic>
                <a:graphicData uri="http://schemas.openxmlformats.org/drawingml/2006/table">
                  <a:tbl>
                    <a:tblPr firstRow="1" firstCol="1" bandRow="1">
                      <a:tableStyleId>{7DF18680-E054-41AD-8BC1-D1AEF772440D}</a:tableStyleId>
                    </a:tblPr>
                    <a:tblGrid>
                      <a:gridCol w="1805404"/>
                      <a:gridCol w="3948671"/>
                      <a:gridCol w="4208072"/>
                    </a:tblGrid>
                    <a:tr h="486794">
                      <a:tc>
                        <a:txBody>
                          <a:bodyPr/>
                          <a:lstStyle/>
                          <a:p>
                            <a:pPr algn="ctr"/>
                            <a:endParaRPr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Free-domain</a:t>
                            </a:r>
                            <a:endParaRPr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Arbitrary</a:t>
                            </a:r>
                            <a:endParaRPr lang="ja-JP" altLang="en-US" sz="2800" dirty="0" smtClean="0"/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</a:tr>
                    <a:tr h="62896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Surjective</a:t>
                            </a:r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Variety</a:t>
                            </a:r>
                            <a:endParaRPr kumimoji="1"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>
                                <a:solidFill>
                                  <a:srgbClr val="FF0000"/>
                                </a:solidFill>
                              </a:rPr>
                              <a:t>Quasi-variety</a:t>
                            </a:r>
                            <a:endParaRPr kumimoji="1" lang="ja-JP" altLang="en-US" sz="2800" i="1" dirty="0"/>
                          </a:p>
                        </a:txBody>
                        <a:tcPr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tcPr>
                      </a:tc>
                    </a:tr>
                    <a:tr h="90289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Arbitrary</a:t>
                            </a:r>
                          </a:p>
                        </a:txBody>
                        <a:tcPr>
                          <a:solidFill>
                            <a:schemeClr val="accent2">
                              <a:lumMod val="5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altLang="ja-JP" sz="2800" dirty="0" smtClean="0">
                                <a:solidFill>
                                  <a:srgbClr val="FF0000"/>
                                </a:solidFill>
                              </a:rPr>
                              <a:t>Sort-of-variety</a:t>
                            </a:r>
                            <a:endParaRPr kumimoji="1"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ja-JP" sz="2800" dirty="0" smtClean="0"/>
                              <a:t>Prevariety</a:t>
                            </a:r>
                            <a:endParaRPr kumimoji="1" lang="ja-JP" altLang="en-US" sz="2800" dirty="0"/>
                          </a:p>
                        </a:txBody>
                        <a:tcPr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9" name="右矢印 8"/>
            <p:cNvSpPr/>
            <p:nvPr/>
          </p:nvSpPr>
          <p:spPr>
            <a:xfrm rot="20159039">
              <a:off x="6341185" y="4233626"/>
              <a:ext cx="1410280" cy="5866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6105625" y="4885610"/>
                  <a:ext cx="21664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 smtClean="0">
                      <a:solidFill>
                        <a:srgbClr val="FF0000"/>
                      </a:solidFill>
                    </a:rPr>
                    <a:t>Expanding </a:t>
                  </a:r>
                  <a14:m>
                    <m:oMath xmlns:m="http://schemas.openxmlformats.org/officeDocument/2006/math">
                      <m:r>
                        <a:rPr lang="en-US" altLang="ja-JP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a14:m>
                  <a:r>
                    <a:rPr kumimoji="1" lang="en-US" altLang="ja-JP" sz="2800" b="1" dirty="0" smtClean="0">
                      <a:solidFill>
                        <a:srgbClr val="FF0000"/>
                      </a:solidFill>
                    </a:rPr>
                    <a:t> </a:t>
                  </a:r>
                  <a:endParaRPr kumimoji="1" lang="ja-JP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625" y="4885610"/>
                  <a:ext cx="2166486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915" t="-11494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89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Converse?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u="sng" dirty="0" smtClean="0"/>
              <a:t>Observation</a:t>
            </a:r>
            <a:endParaRPr lang="en-US" altLang="ja-JP" dirty="0"/>
          </a:p>
          <a:p>
            <a:pPr lvl="1"/>
            <a:r>
              <a:rPr lang="en-US" altLang="ja-JP" sz="3200" dirty="0" smtClean="0"/>
              <a:t>The quasivariety of </a:t>
            </a:r>
            <a:r>
              <a:rPr lang="en-US" altLang="ja-JP" sz="3200" i="1" dirty="0" smtClean="0">
                <a:solidFill>
                  <a:schemeClr val="accent1">
                    <a:lumMod val="75000"/>
                  </a:schemeClr>
                </a:solidFill>
              </a:rPr>
              <a:t>torsion-free abelian groups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and that of </a:t>
            </a:r>
            <a:r>
              <a:rPr lang="en-US" altLang="ja-JP" sz="3200" i="1" dirty="0" smtClean="0">
                <a:solidFill>
                  <a:schemeClr val="accent1">
                    <a:lumMod val="75000"/>
                  </a:schemeClr>
                </a:solidFill>
              </a:rPr>
              <a:t>positive monoids</a:t>
            </a:r>
            <a:r>
              <a:rPr lang="en-US" altLang="ja-JP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ja-JP" sz="3200" dirty="0" smtClean="0"/>
              <a:t>are a sort-of-variety.</a:t>
            </a:r>
          </a:p>
          <a:p>
            <a:pPr lvl="1"/>
            <a:r>
              <a:rPr lang="en-US" altLang="ja-JP" sz="3200" dirty="0" smtClean="0"/>
              <a:t>The class of </a:t>
            </a:r>
            <a:r>
              <a:rPr lang="en-US" altLang="ja-JP" sz="3200" i="1" dirty="0" smtClean="0">
                <a:solidFill>
                  <a:schemeClr val="accent1">
                    <a:lumMod val="75000"/>
                  </a:schemeClr>
                </a:solidFill>
              </a:rPr>
              <a:t>left-</a:t>
            </a:r>
            <a:r>
              <a:rPr lang="en-US" altLang="ja-JP" sz="3200" i="1" dirty="0" err="1" smtClean="0">
                <a:solidFill>
                  <a:schemeClr val="accent1">
                    <a:lumMod val="75000"/>
                  </a:schemeClr>
                </a:solidFill>
              </a:rPr>
              <a:t>cancellative</a:t>
            </a:r>
            <a:r>
              <a:rPr lang="en-US" altLang="ja-JP" sz="3200" i="1" dirty="0" smtClean="0">
                <a:solidFill>
                  <a:schemeClr val="accent1">
                    <a:lumMod val="75000"/>
                  </a:schemeClr>
                </a:solidFill>
              </a:rPr>
              <a:t> monoids</a:t>
            </a:r>
            <a:r>
              <a:rPr lang="en-US" altLang="ja-JP" sz="3200" dirty="0" smtClean="0"/>
              <a:t> is quasivariety, but doesn’t seem to be </a:t>
            </a:r>
            <a:r>
              <a:rPr lang="en-US" altLang="ja-JP" sz="3200" dirty="0"/>
              <a:t>a </a:t>
            </a:r>
            <a:r>
              <a:rPr lang="en-US" altLang="ja-JP" sz="3200" dirty="0" smtClean="0"/>
              <a:t>sort-of-variety.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980172" y="4216639"/>
            <a:ext cx="9962147" cy="2050018"/>
            <a:chOff x="1174282" y="3409996"/>
            <a:chExt cx="9962147" cy="2003683"/>
          </a:xfrm>
        </p:grpSpPr>
        <p:graphicFrame>
          <p:nvGraphicFramePr>
            <p:cNvPr id="9" name="コンテンツ プレースホルダー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34351932"/>
                </p:ext>
              </p:extLst>
            </p:nvPr>
          </p:nvGraphicFramePr>
          <p:xfrm>
            <a:off x="1174282" y="3409996"/>
            <a:ext cx="9962147" cy="2003683"/>
          </p:xfrm>
          <a:graphic>
            <a:graphicData uri="http://schemas.openxmlformats.org/drawingml/2006/table">
              <a:tbl>
                <a:tblPr firstRow="1" firstCol="1" bandRow="1">
                  <a:tableStyleId>{7DF18680-E054-41AD-8BC1-D1AEF772440D}</a:tableStyleId>
                </a:tblPr>
                <a:tblGrid>
                  <a:gridCol w="1805404"/>
                  <a:gridCol w="3948671"/>
                  <a:gridCol w="4208072"/>
                </a:tblGrid>
                <a:tr h="486794">
                  <a:tc>
                    <a:txBody>
                      <a:bodyPr/>
                      <a:lstStyle/>
                      <a:p>
                        <a:pPr algn="ctr"/>
                        <a:endParaRPr lang="ja-JP" altLang="en-US" sz="2800" dirty="0"/>
                      </a:p>
                    </a:txBody>
                    <a:tcPr>
                      <a:solidFill>
                        <a:schemeClr val="accent2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/>
                          <a:t>Free-domain</a:t>
                        </a:r>
                        <a:endParaRPr lang="ja-JP" altLang="en-US" sz="2800" dirty="0"/>
                      </a:p>
                    </a:txBody>
                    <a:tcPr>
                      <a:solidFill>
                        <a:schemeClr val="accent2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/>
                          <a:t>Arbitrary</a:t>
                        </a:r>
                        <a:endParaRPr lang="ja-JP" altLang="en-US" sz="2800" dirty="0" smtClean="0"/>
                      </a:p>
                    </a:txBody>
                    <a:tcPr>
                      <a:solidFill>
                        <a:schemeClr val="accent2">
                          <a:lumMod val="50000"/>
                        </a:schemeClr>
                      </a:solidFill>
                    </a:tcPr>
                  </a:tc>
                </a:tr>
                <a:tr h="62896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/>
                          <a:t>Surjective</a:t>
                        </a:r>
                      </a:p>
                    </a:txBody>
                    <a:tcPr>
                      <a:solidFill>
                        <a:schemeClr val="accent2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/>
                          <a:t>Variety</a:t>
                        </a:r>
                        <a:endParaRPr kumimoji="1" lang="ja-JP" altLang="en-US" sz="2800" dirty="0"/>
                      </a:p>
                    </a:txBody>
                    <a:tcPr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>
                            <a:solidFill>
                              <a:srgbClr val="FF0000"/>
                            </a:solidFill>
                          </a:rPr>
                          <a:t>Quasi-variety</a:t>
                        </a:r>
                        <a:endParaRPr kumimoji="1" lang="ja-JP" altLang="en-US" sz="2800" i="1" dirty="0"/>
                      </a:p>
                    </a:txBody>
                    <a:tcPr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</a:tr>
                <a:tr h="90289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/>
                          <a:t>Arbitrary</a:t>
                        </a:r>
                      </a:p>
                    </a:txBody>
                    <a:tcPr>
                      <a:solidFill>
                        <a:schemeClr val="accent2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ja-JP" sz="2800" dirty="0" smtClean="0">
                            <a:solidFill>
                              <a:srgbClr val="FF0000"/>
                            </a:solidFill>
                          </a:rPr>
                          <a:t>Sort-of-variety</a:t>
                        </a:r>
                        <a:endParaRPr kumimoji="1" lang="ja-JP" altLang="en-US" sz="28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ja-JP" sz="2800" dirty="0" smtClean="0"/>
                          <a:t>Prevariety</a:t>
                        </a:r>
                        <a:endParaRPr kumimoji="1" lang="ja-JP" altLang="en-US" sz="28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" name="右矢印 9"/>
            <p:cNvSpPr/>
            <p:nvPr/>
          </p:nvSpPr>
          <p:spPr>
            <a:xfrm rot="20518654" flipH="1">
              <a:off x="6151003" y="4216085"/>
              <a:ext cx="1554905" cy="5866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6632854" y="5341478"/>
            <a:ext cx="9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FF0000"/>
                </a:solidFill>
              </a:rPr>
              <a:t>??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Reviewed variety, quasivariety and prevariety</a:t>
            </a:r>
          </a:p>
          <a:p>
            <a:r>
              <a:rPr lang="en-US" altLang="ja-JP" dirty="0" smtClean="0"/>
              <a:t>Introduced a new variety-like notion: </a:t>
            </a:r>
            <a:r>
              <a:rPr lang="en-US" altLang="ja-JP" i="1" dirty="0" smtClean="0"/>
              <a:t>sort-of-variety</a:t>
            </a:r>
          </a:p>
          <a:p>
            <a:pPr marL="0" indent="0">
              <a:buNone/>
            </a:pPr>
            <a:endParaRPr kumimoji="1" lang="en-US" altLang="ja-JP" i="1" dirty="0"/>
          </a:p>
          <a:p>
            <a:pPr marL="0" indent="0">
              <a:buNone/>
            </a:pPr>
            <a:r>
              <a:rPr lang="en-US" altLang="ja-JP" u="sng" dirty="0"/>
              <a:t>Future work</a:t>
            </a:r>
            <a:endParaRPr lang="en-US" altLang="ja-JP" dirty="0"/>
          </a:p>
          <a:p>
            <a:r>
              <a:rPr lang="en-US" altLang="ja-JP" dirty="0"/>
              <a:t>Find </a:t>
            </a:r>
            <a:r>
              <a:rPr lang="en-US" altLang="ja-JP" dirty="0" smtClean="0"/>
              <a:t>the closure property </a:t>
            </a:r>
            <a:r>
              <a:rPr lang="en-US" altLang="ja-JP" dirty="0"/>
              <a:t>for </a:t>
            </a:r>
            <a:r>
              <a:rPr lang="en-US" altLang="ja-JP" dirty="0" smtClean="0"/>
              <a:t>sort-of-variety</a:t>
            </a:r>
          </a:p>
          <a:p>
            <a:r>
              <a:rPr lang="en-US" altLang="ja-JP" dirty="0" smtClean="0"/>
              <a:t>Exploit its relation between other variety-like notions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i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08182"/>
            <a:ext cx="10515600" cy="4351338"/>
          </a:xfrm>
        </p:spPr>
        <p:txBody>
          <a:bodyPr/>
          <a:lstStyle/>
          <a:p>
            <a:r>
              <a:rPr lang="en-US" altLang="ja-JP" dirty="0" smtClean="0"/>
              <a:t>Review 1: </a:t>
            </a:r>
            <a:r>
              <a:rPr lang="en-US" altLang="ja-JP" dirty="0"/>
              <a:t>variety and </a:t>
            </a:r>
            <a:r>
              <a:rPr lang="en-US" altLang="ja-JP" dirty="0" smtClean="0"/>
              <a:t>quasivariety</a:t>
            </a:r>
          </a:p>
          <a:p>
            <a:r>
              <a:rPr lang="en-US" altLang="ja-JP" dirty="0" smtClean="0"/>
              <a:t>Review 2: orthogonality </a:t>
            </a:r>
            <a:r>
              <a:rPr lang="en-US" altLang="ja-JP" dirty="0"/>
              <a:t>and prevariety</a:t>
            </a:r>
          </a:p>
          <a:p>
            <a:r>
              <a:rPr lang="en-US" altLang="ja-JP" dirty="0"/>
              <a:t>New notion: </a:t>
            </a:r>
            <a:r>
              <a:rPr lang="en-US" altLang="ja-JP" dirty="0" smtClean="0">
                <a:solidFill>
                  <a:srgbClr val="FF0000"/>
                </a:solidFill>
              </a:rPr>
              <a:t>sort-of-variety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513538"/>
                  </p:ext>
                </p:extLst>
              </p:nvPr>
            </p:nvGraphicFramePr>
            <p:xfrm>
              <a:off x="277319" y="3350301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72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7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kumimoji="1" lang="en-US" altLang="ja-JP" sz="2600" spc="-150" smtClean="0">
                                  <a:latin typeface="Cambria Math" panose="02040503050406030204" pitchFamily="18" charset="0"/>
                                </a:rPr>
                                <m:t>∃!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-formulas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pc="-150" smtClean="0">
                                    <a:latin typeface="Cambria Math" panose="02040503050406030204" pitchFamily="18" charset="0"/>
                                  </a:rPr>
                                  <m:t>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implications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383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-pure S,</a:t>
                          </a:r>
                          <a:r>
                            <a:rPr kumimoji="1" lang="en-US" altLang="ja-JP" sz="2600" baseline="0" dirty="0" smtClean="0"/>
                            <a:t>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513538"/>
                  </p:ext>
                </p:extLst>
              </p:nvPr>
            </p:nvGraphicFramePr>
            <p:xfrm>
              <a:off x="277319" y="3350301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60274" r="-372468" b="-134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60274" r="-218108" b="-134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60274" r="-108527" b="-134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60274" r="-962" b="-134247"/>
                          </a:stretch>
                        </a:blip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260000" r="-3724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260000" r="-21810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260000" r="-10852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260000" r="-962" b="-117778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405000" r="-962" b="-3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6074344" y="2887961"/>
            <a:ext cx="836596" cy="375004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FF0000"/>
                </a:solidFill>
              </a:rPr>
              <a:t>New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Review</a:t>
            </a:r>
            <a:r>
              <a:rPr kumimoji="1" lang="en-US" altLang="ja-JP" smtClean="0"/>
              <a:t>: variety </a:t>
            </a:r>
            <a:r>
              <a:rPr kumimoji="1" lang="en-US" altLang="ja-JP" dirty="0" smtClean="0"/>
              <a:t>and quasivariety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827669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72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7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kumimoji="1" lang="en-US" altLang="ja-JP" sz="2600" spc="-150" smtClean="0">
                                  <a:latin typeface="Cambria Math" panose="02040503050406030204" pitchFamily="18" charset="0"/>
                                </a:rPr>
                                <m:t>∃!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-formulas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pc="-150" smtClean="0">
                                    <a:latin typeface="Cambria Math" panose="02040503050406030204" pitchFamily="18" charset="0"/>
                                  </a:rPr>
                                  <m:t>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implications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383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-pure S,</a:t>
                          </a:r>
                          <a:r>
                            <a:rPr kumimoji="1" lang="en-US" altLang="ja-JP" sz="2600" baseline="0" dirty="0" smtClean="0"/>
                            <a:t>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827669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60690" r="-37246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60690" r="-21810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60690" r="-108527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60690" r="-962" b="-135172"/>
                          </a:stretch>
                        </a:blip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258889" r="-3724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258889" r="-21810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258889" r="-10852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258889" r="-962" b="-117778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403750" r="-962" b="-3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Variety: definition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u="sng" dirty="0" smtClean="0"/>
                  <a:t>Def.</a:t>
                </a:r>
                <a:r>
                  <a:rPr lang="en-US" altLang="ja-JP" dirty="0" smtClean="0"/>
                  <a:t> (variety)</a:t>
                </a:r>
              </a:p>
              <a:p>
                <a:pPr marL="457200" lvl="1" indent="0">
                  <a:buNone/>
                </a:pPr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Alg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  is a </a:t>
                </a:r>
                <a:r>
                  <a:rPr lang="en-US" altLang="ja-JP" sz="3200" i="1" dirty="0" smtClean="0">
                    <a:sym typeface="Wingdings" panose="05000000000000000000" pitchFamily="2" charset="2"/>
                  </a:rPr>
                  <a:t>variety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sz="3200" b="0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: a set of equations</a:t>
                </a:r>
              </a:p>
              <a:p>
                <a:pPr marL="457200" lvl="1" indent="0">
                  <a:buNone/>
                </a:pPr>
                <a:r>
                  <a:rPr lang="en-US" altLang="ja-JP" sz="3200" dirty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err="1" smtClean="0">
                    <a:sym typeface="Wingdings" panose="05000000000000000000" pitchFamily="2" charset="2"/>
                  </a:rPr>
                  <a:t>s.t.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Alg</m:t>
                        </m:r>
                        <m:r>
                          <m:rPr>
                            <m:sty m:val="p"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u="sng" dirty="0" smtClean="0">
                    <a:sym typeface="Wingdings" panose="05000000000000000000" pitchFamily="2" charset="2"/>
                  </a:rPr>
                  <a:t>Example</a:t>
                </a:r>
              </a:p>
              <a:p>
                <a:r>
                  <a:rPr lang="en-US" altLang="ja-JP" dirty="0" smtClean="0">
                    <a:sym typeface="Wingdings" panose="05000000000000000000" pitchFamily="2" charset="2"/>
                  </a:rPr>
                  <a:t>The class of </a:t>
                </a:r>
                <a:r>
                  <a:rPr lang="en-US" altLang="ja-JP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groups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 is a variety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, 1,</m:t>
                        </m:r>
                        <m:r>
                          <a:rPr lang="en-US" altLang="ja-JP" b="0" i="1" baseline="2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baseline="40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ja-JP" dirty="0" smtClean="0"/>
                  <a:t>but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altLang="ja-JP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∙ 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en-US" altLang="ja-JP" dirty="0" smtClean="0">
                    <a:solidFill>
                      <a:srgbClr val="0070C0"/>
                    </a:solidFill>
                  </a:rPr>
                  <a:t>Rings</a:t>
                </a:r>
                <a:r>
                  <a:rPr lang="en-US" altLang="ja-JP" dirty="0" smtClean="0"/>
                  <a:t>, </a:t>
                </a:r>
                <a:r>
                  <a:rPr lang="en-US" altLang="ja-JP" dirty="0" smtClean="0">
                    <a:solidFill>
                      <a:srgbClr val="0070C0"/>
                    </a:solidFill>
                  </a:rPr>
                  <a:t>lattices</a:t>
                </a:r>
                <a:r>
                  <a:rPr lang="en-US" altLang="ja-JP" dirty="0" smtClean="0"/>
                  <a:t> (for </a:t>
                </a:r>
                <a:r>
                  <a:rPr lang="en-US" altLang="ja-JP" i="1" dirty="0" smtClean="0"/>
                  <a:t>appropriate</a:t>
                </a:r>
                <a:r>
                  <a:rPr lang="en-US" altLang="ja-JP" dirty="0" smtClean="0"/>
                  <a:t> signatures)</a:t>
                </a:r>
              </a:p>
              <a:p>
                <a:endParaRPr lang="en-US" altLang="ja-JP" dirty="0">
                  <a:sym typeface="Wingdings" panose="05000000000000000000" pitchFamily="2" charset="2"/>
                </a:endParaRPr>
              </a:p>
              <a:p>
                <a:endParaRPr lang="en-US" altLang="ja-JP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5861221" y="2347785"/>
                <a:ext cx="1750541" cy="840258"/>
              </a:xfrm>
              <a:prstGeom prst="wedgeRoundRectCallout">
                <a:avLst>
                  <a:gd name="adj1" fmla="val -66078"/>
                  <a:gd name="adj2" fmla="val 33132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221" y="2347785"/>
                <a:ext cx="1750541" cy="840258"/>
              </a:xfrm>
              <a:prstGeom prst="wedgeRoundRectCallout">
                <a:avLst>
                  <a:gd name="adj1" fmla="val -66078"/>
                  <a:gd name="adj2" fmla="val 33132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7762462" y="3188043"/>
            <a:ext cx="3170582" cy="1013791"/>
          </a:xfrm>
          <a:prstGeom prst="wedgeRoundRectCallout">
            <a:avLst>
              <a:gd name="adj1" fmla="val -26317"/>
              <a:gd name="adj2" fmla="val 807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ignature-relevant </a:t>
            </a:r>
            <a:r>
              <a:rPr kumimoji="1" lang="en-US" altLang="ja-JP" sz="2400" dirty="0" smtClean="0"/>
              <a:t>definition</a:t>
            </a:r>
            <a:endParaRPr kumimoji="1" lang="ja-JP" altLang="en-US" sz="240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Variety: HSP theorem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u="sng" dirty="0" err="1" smtClean="0"/>
                  <a:t>Thm</a:t>
                </a:r>
                <a:r>
                  <a:rPr kumimoji="1" lang="en-US" altLang="ja-JP" u="sng" dirty="0" smtClean="0"/>
                  <a:t>.</a:t>
                </a:r>
                <a:r>
                  <a:rPr kumimoji="1" lang="en-US" altLang="ja-JP" dirty="0" smtClean="0"/>
                  <a:t> (</a:t>
                </a:r>
                <a:r>
                  <a:rPr kumimoji="1" lang="en-US" altLang="ja-JP" dirty="0" err="1" smtClean="0"/>
                  <a:t>Birkhoff</a:t>
                </a:r>
                <a:r>
                  <a:rPr kumimoji="1" lang="en-US" altLang="ja-JP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altLang="ja-JP" sz="3200" dirty="0">
                        <a:latin typeface="Cambria Math" panose="02040503050406030204" pitchFamily="18" charset="0"/>
                      </a:rPr>
                      <m:t>Alg</m:t>
                    </m:r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>
                    <a:sym typeface="Wingdings" panose="05000000000000000000" pitchFamily="2" charset="2"/>
                  </a:rPr>
                  <a:t>  is 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a variety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 is closed under</a:t>
                </a:r>
              </a:p>
              <a:p>
                <a:pPr lvl="3"/>
                <a:r>
                  <a:rPr lang="en-US" altLang="ja-JP" sz="3200" dirty="0" smtClean="0">
                    <a:sym typeface="Wingdings" panose="05000000000000000000" pitchFamily="2" charset="2"/>
                  </a:rPr>
                  <a:t>(H) homomorphic images</a:t>
                </a:r>
              </a:p>
              <a:p>
                <a:pPr lvl="3"/>
                <a:r>
                  <a:rPr lang="en-US" altLang="ja-JP" sz="3200" dirty="0" smtClean="0">
                    <a:sym typeface="Wingdings" panose="05000000000000000000" pitchFamily="2" charset="2"/>
                  </a:rPr>
                  <a:t>(S) </a:t>
                </a:r>
                <a:r>
                  <a:rPr lang="en-US" altLang="ja-JP" sz="3200" dirty="0" err="1" smtClean="0">
                    <a:sym typeface="Wingdings" panose="05000000000000000000" pitchFamily="2" charset="2"/>
                  </a:rPr>
                  <a:t>subalgebras</a:t>
                </a:r>
                <a:endParaRPr lang="en-US" altLang="ja-JP" sz="3200" dirty="0" smtClean="0">
                  <a:sym typeface="Wingdings" panose="05000000000000000000" pitchFamily="2" charset="2"/>
                </a:endParaRPr>
              </a:p>
              <a:p>
                <a:pPr lvl="3"/>
                <a:r>
                  <a:rPr lang="en-US" altLang="ja-JP" sz="3200" dirty="0" smtClean="0">
                    <a:sym typeface="Wingdings" panose="05000000000000000000" pitchFamily="2" charset="2"/>
                  </a:rPr>
                  <a:t>(P) products</a:t>
                </a:r>
                <a:endParaRPr kumimoji="1" lang="en-US" altLang="ja-JP" sz="3200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ja-JP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Variety can be characterized by </a:t>
                </a:r>
                <a:r>
                  <a:rPr lang="en-US" altLang="ja-JP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 property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sz="2800" u="sng" dirty="0" smtClean="0">
                    <a:sym typeface="Wingdings" panose="05000000000000000000" pitchFamily="2" charset="2"/>
                  </a:rPr>
                  <a:t>Cor.</a:t>
                </a:r>
                <a:r>
                  <a:rPr lang="en-US" altLang="ja-JP" sz="2800" dirty="0" smtClean="0">
                    <a:sym typeface="Wingdings" panose="05000000000000000000" pitchFamily="2" charset="2"/>
                  </a:rPr>
                  <a:t> The class of </a:t>
                </a:r>
                <a:r>
                  <a:rPr lang="en-US" altLang="ja-JP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US" altLang="ja-JP" sz="28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orsion-free </a:t>
                </a:r>
                <a:r>
                  <a:rPr lang="en-US" altLang="ja-JP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abelian groups</a:t>
                </a:r>
                <a:r>
                  <a:rPr lang="en-US" altLang="ja-JP" sz="2800" dirty="0">
                    <a:sym typeface="Wingdings" panose="05000000000000000000" pitchFamily="2" charset="2"/>
                  </a:rPr>
                  <a:t> </a:t>
                </a:r>
                <a:r>
                  <a:rPr lang="en-US" altLang="ja-JP" sz="28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isn’t</a:t>
                </a:r>
                <a:r>
                  <a:rPr lang="en-US" altLang="ja-JP" sz="2800" dirty="0" smtClean="0">
                    <a:sym typeface="Wingdings" panose="05000000000000000000" pitchFamily="2" charset="2"/>
                  </a:rPr>
                  <a:t> a variety 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+, 0,−</m:t>
                        </m:r>
                      </m:e>
                    </m:d>
                  </m:oMath>
                </a14:m>
                <a:endParaRPr kumimoji="1" lang="ja-JP" alt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07" t="-2941"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1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Quasivariety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ja-JP" u="sng" dirty="0" smtClean="0"/>
                  <a:t>Def.</a:t>
                </a:r>
                <a:r>
                  <a:rPr lang="en-US" altLang="ja-JP" dirty="0" smtClean="0"/>
                  <a:t> (quasivariety)</a:t>
                </a:r>
              </a:p>
              <a:p>
                <a:pPr marL="457200" lvl="1" indent="0">
                  <a:buNone/>
                </a:pPr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Alg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  is a </a:t>
                </a:r>
                <a:r>
                  <a:rPr lang="en-US" altLang="ja-JP" sz="3200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quasi</a:t>
                </a:r>
                <a:r>
                  <a:rPr lang="en-US" altLang="ja-JP" sz="3200" i="1" dirty="0" smtClean="0">
                    <a:sym typeface="Wingdings" panose="05000000000000000000" pitchFamily="2" charset="2"/>
                  </a:rPr>
                  <a:t>variety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sz="3200" b="0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ja-JP" sz="3200" dirty="0" smtClean="0">
                    <a:sym typeface="Wingdings" panose="05000000000000000000" pitchFamily="2" charset="2"/>
                  </a:rPr>
                  <a:t>: a set of </a:t>
                </a:r>
                <a:r>
                  <a:rPr lang="en-US" altLang="ja-JP" sz="3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implications</a:t>
                </a:r>
              </a:p>
              <a:p>
                <a:pPr marL="457200" lvl="1" indent="0">
                  <a:buNone/>
                </a:pPr>
                <a:r>
                  <a:rPr lang="en-US" altLang="ja-JP" sz="3200" dirty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	</a:t>
                </a:r>
                <a:r>
                  <a:rPr lang="en-US" altLang="ja-JP" sz="3200" dirty="0" err="1" smtClean="0">
                    <a:sym typeface="Wingdings" panose="05000000000000000000" pitchFamily="2" charset="2"/>
                  </a:rPr>
                  <a:t>s.t.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Alg</m:t>
                        </m:r>
                        <m:r>
                          <m:rPr>
                            <m:sty m:val="p"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3200" b="0" dirty="0" smtClean="0"/>
              </a:p>
              <a:p>
                <a:pPr marL="0" indent="0">
                  <a:buNone/>
                </a:pPr>
                <a:r>
                  <a:rPr lang="en-US" altLang="ja-JP" u="sng" dirty="0" smtClean="0">
                    <a:sym typeface="Wingdings" panose="05000000000000000000" pitchFamily="2" charset="2"/>
                  </a:rPr>
                  <a:t>Example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 Torsion-free abelian groups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0,−</m:t>
                        </m:r>
                      </m:e>
                    </m:d>
                  </m:oMath>
                </a14:m>
                <a:endParaRPr lang="en-US" altLang="ja-JP" u="sng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ja-JP" i="1" dirty="0" smtClean="0">
                    <a:sym typeface="Wingdings" panose="05000000000000000000" pitchFamily="2" charset="2"/>
                  </a:rPr>
                  <a:t>group-equations </a:t>
                </a:r>
                <a:r>
                  <a:rPr lang="en-US" altLang="ja-JP" dirty="0">
                    <a:sym typeface="Wingdings" panose="05000000000000000000" pitchFamily="2" charset="2"/>
                  </a:rPr>
                  <a:t>&amp;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pc="-15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spc="-15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pc="-15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 spc="-15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pc="-15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 spc="-15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ja-JP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 spc="-15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pc="-150" smtClean="0">
                            <a:latin typeface="Cambria Math" panose="02040503050406030204" pitchFamily="18" charset="0"/>
                          </a:rPr>
                          <m:t>0→</m:t>
                        </m:r>
                        <m:r>
                          <a:rPr lang="en-US" altLang="ja-JP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pc="-15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ja-JP" dirty="0" smtClean="0">
                    <a:sym typeface="Wingdings" panose="05000000000000000000" pitchFamily="2" charset="2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altLang="ja-JP" i="1" spc="-3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ja-JP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u="sng" dirty="0" err="1" smtClean="0">
                    <a:sym typeface="Wingdings" panose="05000000000000000000" pitchFamily="2" charset="2"/>
                  </a:rPr>
                  <a:t>Thm</a:t>
                </a:r>
                <a:r>
                  <a:rPr lang="en-US" altLang="ja-JP" u="sng" dirty="0" smtClean="0">
                    <a:sym typeface="Wingdings" panose="05000000000000000000" pitchFamily="2" charset="2"/>
                  </a:rPr>
                  <a:t>.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altLang="ja-JP" sz="3200" dirty="0">
                        <a:latin typeface="Cambria Math" panose="02040503050406030204" pitchFamily="18" charset="0"/>
                      </a:rPr>
                      <m:t>Alg</m:t>
                    </m:r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sz="3200" dirty="0">
                    <a:sym typeface="Wingdings" panose="05000000000000000000" pitchFamily="2" charset="2"/>
                  </a:rPr>
                  <a:t>  </a:t>
                </a:r>
                <a:r>
                  <a:rPr lang="en-US" altLang="ja-JP" sz="3200" dirty="0" smtClean="0">
                    <a:sym typeface="Wingdings" panose="05000000000000000000" pitchFamily="2" charset="2"/>
                  </a:rPr>
                  <a:t>is a quasivariety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ja-JP" sz="35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is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closed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500" dirty="0">
                          <a:sym typeface="Wingdings" panose="05000000000000000000" pitchFamily="2" charset="2"/>
                        </a:rPr>
                        <m:t>under</m:t>
                      </m:r>
                    </m:oMath>
                  </m:oMathPara>
                </a14:m>
                <a:endParaRPr lang="en-US" altLang="ja-JP" sz="3500" dirty="0"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subalgebras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ja-JP" sz="3200" dirty="0">
                          <a:sym typeface="Wingdings" panose="05000000000000000000" pitchFamily="2" charset="2"/>
                        </a:rPr>
                        <m:t>products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FC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filtered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200" b="0" i="0" dirty="0" smtClean="0">
                          <a:sym typeface="Wingdings" panose="05000000000000000000" pitchFamily="2" charset="2"/>
                        </a:rPr>
                        <m:t>colimits</m:t>
                      </m:r>
                    </m:oMath>
                  </m:oMathPara>
                </a14:m>
                <a:endParaRPr lang="en-US" altLang="ja-JP" sz="3200" dirty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endParaRPr lang="en-US" altLang="ja-JP" sz="32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ja-JP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ja-JP" u="sng" dirty="0" smtClean="0"/>
              </a:p>
              <a:p>
                <a:endParaRPr lang="en-US" altLang="ja-JP" dirty="0">
                  <a:sym typeface="Wingdings" panose="05000000000000000000" pitchFamily="2" charset="2"/>
                </a:endParaRPr>
              </a:p>
              <a:p>
                <a:endParaRPr lang="en-US" altLang="ja-JP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6502517" y="2162043"/>
                <a:ext cx="3731739" cy="864972"/>
              </a:xfrm>
              <a:prstGeom prst="wedgeRoundRectCallout">
                <a:avLst>
                  <a:gd name="adj1" fmla="val -63757"/>
                  <a:gd name="adj2" fmla="val 40922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17" y="2162043"/>
                <a:ext cx="3731739" cy="864972"/>
              </a:xfrm>
              <a:prstGeom prst="wedgeRoundRectCallout">
                <a:avLst>
                  <a:gd name="adj1" fmla="val -63757"/>
                  <a:gd name="adj2" fmla="val 40922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Review: orthogonality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793635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72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7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kumimoji="1" lang="en-US" altLang="ja-JP" sz="2600" spc="-150" smtClean="0">
                                  <a:latin typeface="Cambria Math" panose="02040503050406030204" pitchFamily="18" charset="0"/>
                                </a:rPr>
                                <m:t>∃!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-formulas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pc="-150" smtClean="0">
                                    <a:latin typeface="Cambria Math" panose="02040503050406030204" pitchFamily="18" charset="0"/>
                                  </a:rPr>
                                  <m:t>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implications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preequations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→∃!</m:t>
                                </m:r>
                                <m:acc>
                                  <m:accPr>
                                    <m:chr m:val="⃑"/>
                                    <m:ctrlPr>
                                      <a:rPr kumimoji="1" lang="en-US" altLang="ja-JP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𝐹𝑋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↠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kumimoji="1" lang="en-US" altLang="ja-JP" sz="2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3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6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kumimoji="1" lang="en-US" altLang="ja-JP" sz="2600" dirty="0" smtClean="0"/>
                            <a:t>-pure S,</a:t>
                          </a:r>
                          <a:r>
                            <a:rPr kumimoji="1" lang="en-US" altLang="ja-JP" sz="2600" baseline="0" dirty="0" smtClean="0"/>
                            <a:t>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793635"/>
                  </p:ext>
                </p:extLst>
              </p:nvPr>
            </p:nvGraphicFramePr>
            <p:xfrm>
              <a:off x="322290" y="2226038"/>
              <a:ext cx="11593949" cy="240492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521521"/>
                    <a:gridCol w="1923062"/>
                    <a:gridCol w="2256981"/>
                    <a:gridCol w="2358420"/>
                    <a:gridCol w="2533965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characterization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Sort-of-variety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Quasivariety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Prevariety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logical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60690" r="-37246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60690" r="-218108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60690" r="-108527" b="-13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60690" r="-962" b="-135172"/>
                          </a:stretch>
                        </a:blipFill>
                      </a:tcPr>
                    </a:tc>
                  </a:tr>
                  <a:tr h="545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orthogonality</a:t>
                          </a:r>
                          <a:endParaRPr kumimoji="1" lang="ja-JP" altLang="en-US" sz="26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329" t="-258889" r="-3724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7568" t="-258889" r="-21810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496" t="-258889" r="-10852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258889" r="-962" b="-117778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closure property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H, S</a:t>
                          </a:r>
                          <a:r>
                            <a:rPr kumimoji="1" lang="en-US" altLang="ja-JP" sz="2600" baseline="0" dirty="0" smtClean="0"/>
                            <a:t>,</a:t>
                          </a:r>
                          <a:r>
                            <a:rPr kumimoji="1" lang="en-US" altLang="ja-JP" sz="2600" dirty="0" smtClean="0"/>
                            <a:t> P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?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600" dirty="0" smtClean="0"/>
                            <a:t>S, P, FC</a:t>
                          </a:r>
                          <a:endParaRPr kumimoji="1" lang="ja-JP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7692" t="-403750" r="-962" b="-3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8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Orthogonality </a:t>
            </a:r>
            <a:r>
              <a:rPr kumimoji="1" lang="en-US" altLang="ja-JP" sz="2800" dirty="0" smtClean="0"/>
              <a:t>[</a:t>
            </a:r>
            <a:r>
              <a:rPr kumimoji="1" lang="en-US" altLang="ja-JP" sz="2800" dirty="0" err="1" smtClean="0"/>
              <a:t>Freyd</a:t>
            </a:r>
            <a:r>
              <a:rPr kumimoji="1" lang="en-US" altLang="ja-JP" sz="2800" dirty="0" smtClean="0"/>
              <a:t>, Kelly 1972]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u="sng" dirty="0" smtClean="0"/>
                  <a:t>Def.</a:t>
                </a:r>
                <a:r>
                  <a:rPr kumimoji="1" lang="en-US" altLang="ja-JP" dirty="0" smtClean="0"/>
                  <a:t> (orthogonality)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3200" dirty="0" smtClean="0"/>
                  <a:t> is </a:t>
                </a:r>
                <a:r>
                  <a:rPr kumimoji="1" lang="en-US" altLang="ja-JP" sz="3200" i="1" dirty="0" smtClean="0"/>
                  <a:t>orthogonal</a:t>
                </a:r>
                <a:r>
                  <a:rPr kumimoji="1" lang="en-US" altLang="ja-JP" sz="3200" dirty="0" smtClean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kumimoji="1" lang="en-US" altLang="ja-JP" sz="3200" dirty="0" smtClean="0"/>
              </a:p>
              <a:p>
                <a:pPr marL="457200" lvl="1" indent="0">
                  <a:buNone/>
                </a:pPr>
                <a:r>
                  <a:rPr lang="en-US" altLang="ja-JP" sz="3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200" b="0" dirty="0" smtClean="0"/>
              </a:p>
              <a:p>
                <a:pPr marL="0" indent="0">
                  <a:buNone/>
                </a:pPr>
                <a:r>
                  <a:rPr lang="en-US" altLang="ja-JP" u="sng" dirty="0" smtClean="0"/>
                  <a:t>Example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In the category of groups,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↠</m:t>
                          </m:r>
                          <m:f>
                            <m:fPr>
                              <m:type m:val="li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den>
                          </m:f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⟺ 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⊨∀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altLang="ja-JP" sz="32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↪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⊨∀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 b="0" i="1" spc="-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∃!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6814107" y="1646239"/>
            <a:ext cx="1868574" cy="1799612"/>
            <a:chOff x="1741662" y="2599660"/>
            <a:chExt cx="1868574" cy="1799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862524" y="3814497"/>
                  <a:ext cx="3619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524" y="3814497"/>
                  <a:ext cx="36195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/>
            <p:cNvCxnSpPr/>
            <p:nvPr/>
          </p:nvCxnSpPr>
          <p:spPr>
            <a:xfrm flipV="1">
              <a:off x="2092927" y="3208122"/>
              <a:ext cx="0" cy="709223"/>
            </a:xfrm>
            <a:prstGeom prst="straightConnector1">
              <a:avLst/>
            </a:prstGeom>
            <a:ln w="15875" cap="flat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V="1">
              <a:off x="2284587" y="3240712"/>
              <a:ext cx="963699" cy="676633"/>
            </a:xfrm>
            <a:prstGeom prst="straightConnector1">
              <a:avLst/>
            </a:prstGeom>
            <a:ln w="15875" cap="flat">
              <a:prstDash val="solid"/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741662" y="3348254"/>
                  <a:ext cx="361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662" y="3348254"/>
                  <a:ext cx="36195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254" r="-10169" b="-171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3248286" y="2744659"/>
                  <a:ext cx="3619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286" y="2744659"/>
                  <a:ext cx="36195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736380" y="3488001"/>
                  <a:ext cx="361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baseline="10000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380" y="3488001"/>
                  <a:ext cx="36195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4068"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284587" y="2599660"/>
                  <a:ext cx="70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baseline="10000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2400" b="0" i="1" baseline="10000" smtClean="0">
                            <a:latin typeface="Cambria Math" panose="02040503050406030204" pitchFamily="18" charset="0"/>
                          </a:rPr>
                          <m:t>!</m:t>
                        </m:r>
                        <m:acc>
                          <m:accPr>
                            <m:chr m:val="̅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587" y="2599660"/>
                  <a:ext cx="70330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6087"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矢印コネクタ 27"/>
            <p:cNvCxnSpPr/>
            <p:nvPr/>
          </p:nvCxnSpPr>
          <p:spPr>
            <a:xfrm flipV="1">
              <a:off x="2263602" y="3037046"/>
              <a:ext cx="1023812" cy="1"/>
            </a:xfrm>
            <a:prstGeom prst="straightConnector1">
              <a:avLst/>
            </a:prstGeom>
            <a:ln w="15875" cap="flat">
              <a:prstDash val="lgDash"/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890071" y="2744659"/>
                  <a:ext cx="3619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071" y="2744659"/>
                  <a:ext cx="361950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3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Orthogonality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u="sng" dirty="0" smtClean="0">
                    <a:ea typeface="Cambria Math" panose="02040503050406030204" pitchFamily="18" charset="0"/>
                  </a:rPr>
                  <a:t>Observation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𝐹𝑋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ja-JP" sz="2400" dirty="0"/>
                  <a:t>: </a:t>
                </a:r>
                <a:r>
                  <a:rPr lang="en-US" altLang="ja-JP" sz="2400" dirty="0" smtClean="0"/>
                  <a:t>finitely presentable (</a:t>
                </a:r>
                <a:r>
                  <a:rPr lang="en-US" altLang="ja-JP" sz="2400" dirty="0" smtClean="0">
                    <a:ea typeface="Cambria Math" panose="02040503050406030204" pitchFamily="18" charset="0"/>
                  </a:rPr>
                  <a:t>FP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)</a:t>
                </a:r>
                <a:endParaRPr lang="en-US" altLang="ja-JP" sz="2400" b="0" i="1" u="sng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ja-JP" sz="3200" dirty="0" smtClean="0"/>
                  <a:t>: equation  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𝐹𝑋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3200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ja-JP" b="0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𝐹𝑋</m:t>
                    </m:r>
                  </m:oMath>
                </a14:m>
                <a:r>
                  <a:rPr lang="en-US" altLang="ja-JP" b="0" dirty="0" smtClean="0">
                    <a:ea typeface="Cambria Math" panose="02040503050406030204" pitchFamily="18" charset="0"/>
                  </a:rPr>
                  <a:t>: free)</a:t>
                </a:r>
                <a:endParaRPr lang="en-US" altLang="ja-JP" sz="32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ja-JP" sz="3200" dirty="0"/>
                  <a:t>: </a:t>
                </a:r>
                <a:r>
                  <a:rPr lang="en-US" altLang="ja-JP" sz="3200" dirty="0" smtClean="0"/>
                  <a:t>implication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 </m:t>
                    </m:r>
                  </m:oMath>
                </a14:m>
                <a:r>
                  <a:rPr lang="en-US" altLang="ja-JP" sz="3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3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sz="20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Variety and</a:t>
                </a:r>
                <a:r>
                  <a:rPr lang="en-US" altLang="ja-JP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quasivariety are characterized</a:t>
                </a:r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by orthogonality</a:t>
                </a:r>
              </a:p>
              <a:p>
                <a:pPr marL="0" indent="0">
                  <a:buNone/>
                </a:pPr>
                <a:r>
                  <a:rPr lang="ja-JP" altLang="en-US" dirty="0" smtClean="0">
                    <a:ea typeface="Cambria Math" panose="02040503050406030204" pitchFamily="18" charset="0"/>
                  </a:rPr>
                  <a:t>→ </a:t>
                </a:r>
                <a:r>
                  <a:rPr lang="en-US" altLang="ja-JP" dirty="0" smtClean="0">
                    <a:ea typeface="Cambria Math" panose="02040503050406030204" pitchFamily="18" charset="0"/>
                  </a:rPr>
                  <a:t>What if we drop these conditions on morphisms: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	</a:t>
                </a:r>
                <a:r>
                  <a:rPr lang="en-US" altLang="ja-JP" dirty="0" err="1" smtClean="0">
                    <a:ea typeface="Cambria Math" panose="02040503050406030204" pitchFamily="18" charset="0"/>
                  </a:rPr>
                  <a:t>surjectivenss</a:t>
                </a:r>
                <a:r>
                  <a:rPr lang="en-US" altLang="ja-JP" dirty="0" smtClean="0">
                    <a:ea typeface="Cambria Math" panose="02040503050406030204" pitchFamily="18" charset="0"/>
                  </a:rPr>
                  <a:t> and free-domain?</a:t>
                </a:r>
              </a:p>
              <a:p>
                <a:pPr marL="0" indent="0">
                  <a:buNone/>
                </a:pPr>
                <a:endParaRPr lang="en-US" altLang="ja-JP" sz="36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ja-JP" sz="3600" dirty="0" smtClean="0">
                  <a:ea typeface="Cambria Math" panose="02040503050406030204" pitchFamily="18" charset="0"/>
                </a:endParaRPr>
              </a:p>
              <a:p>
                <a:endParaRPr lang="en-US" altLang="ja-JP" sz="3600" dirty="0" smtClean="0"/>
              </a:p>
              <a:p>
                <a:pPr lvl="1"/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865B-C0F1-433B-8E4A-660A92758059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Wataru Hino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9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815</Words>
  <Application>Microsoft Office PowerPoint</Application>
  <PresentationFormat>ワイド画面</PresentationFormat>
  <Paragraphs>331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Varieties, Quasivarieties and Prevarieties: Completing the Picture</vt:lpstr>
      <vt:lpstr>Outline</vt:lpstr>
      <vt:lpstr>Review: variety and quasivariety</vt:lpstr>
      <vt:lpstr>Variety: definition</vt:lpstr>
      <vt:lpstr>Variety: HSP theorem</vt:lpstr>
      <vt:lpstr>Quasivariety</vt:lpstr>
      <vt:lpstr>Review: orthogonality</vt:lpstr>
      <vt:lpstr>Orthogonality [Freyd, Kelly 1972]</vt:lpstr>
      <vt:lpstr>Orthogonality</vt:lpstr>
      <vt:lpstr>Review: prevariety</vt:lpstr>
      <vt:lpstr>Prevariety [Adámek, Sousa 2004]</vt:lpstr>
      <vt:lpstr>2 axes for variety-like notions</vt:lpstr>
      <vt:lpstr>New notion: sort-of-variety</vt:lpstr>
      <vt:lpstr>Sort-of-variety: definition</vt:lpstr>
      <vt:lpstr>Sort-of-variety: example</vt:lpstr>
      <vt:lpstr>Relation between other variety-like notions</vt:lpstr>
      <vt:lpstr>Converse?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Varieties, Quasivarieties and Prevarieties: Completing the Picture</dc:title>
  <dc:creator>Wataru Hino</dc:creator>
  <cp:lastModifiedBy>Wataru Hino</cp:lastModifiedBy>
  <cp:revision>295</cp:revision>
  <dcterms:created xsi:type="dcterms:W3CDTF">2015-06-12T18:05:14Z</dcterms:created>
  <dcterms:modified xsi:type="dcterms:W3CDTF">2015-06-25T18:00:28Z</dcterms:modified>
</cp:coreProperties>
</file>