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oogle Shape;11;p2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34967F0-6AEF-4FE2-A2E8-36C6BE8B9CED}" type="slidenum">
              <a:rPr b="0" lang="ru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4;p4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" name="Google Shape;25;p4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45" name="Google Shape;26;p4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Google Shape;27;p4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C636C3C-C2E1-4FA0-A9D1-33BB6CE7E74F}" type="slidenum">
              <a:rPr b="0" lang="ru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200" spc="-1" strike="noStrike">
                <a:solidFill>
                  <a:srgbClr val="1a1a1a"/>
                </a:solidFill>
                <a:latin typeface="Raleway"/>
                <a:ea typeface="Raleway"/>
              </a:rPr>
              <a:t>Using TDD compared to manual testing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729720" y="3173040"/>
            <a:ext cx="7687800" cy="540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600" spc="-1" strike="noStrike">
                <a:solidFill>
                  <a:srgbClr val="595959"/>
                </a:solidFill>
                <a:latin typeface="Lato"/>
                <a:ea typeface="Lato"/>
              </a:rPr>
              <a:t>Vladyslav Nekriach,  Victoria Kovalenko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600" spc="-1" strike="noStrike">
                <a:solidFill>
                  <a:srgbClr val="1a1a1a"/>
                </a:solidFill>
                <a:latin typeface="Raleway"/>
                <a:ea typeface="Raleway"/>
              </a:rPr>
              <a:t>Problem: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300" spc="-1" strike="noStrike">
                <a:solidFill>
                  <a:srgbClr val="595959"/>
                </a:solidFill>
                <a:latin typeface="Lato"/>
                <a:ea typeface="Lato"/>
              </a:rPr>
              <a:t>Can developers reduce the amount of bugs at the stage of development (before the QA)? </a:t>
            </a:r>
            <a:br/>
            <a:r>
              <a:rPr b="0" lang="ru" sz="1300" spc="-1" strike="noStrike">
                <a:solidFill>
                  <a:srgbClr val="595959"/>
                </a:solidFill>
                <a:latin typeface="Lato"/>
                <a:ea typeface="Lato"/>
              </a:rPr>
              <a:t>Is there a better alternative to manual testing of code?</a:t>
            </a:r>
            <a:br/>
            <a:br/>
            <a:r>
              <a:rPr b="1" lang="ru" sz="2600" spc="-1" strike="noStrike">
                <a:solidFill>
                  <a:srgbClr val="1a1a1a"/>
                </a:solidFill>
                <a:latin typeface="Raleway"/>
                <a:ea typeface="Raleway"/>
              </a:rPr>
              <a:t>Real world case study: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Google Shape;94;p14" descr=""/>
          <p:cNvPicPr/>
          <p:nvPr/>
        </p:nvPicPr>
        <p:blipFill>
          <a:blip r:embed="rId1"/>
          <a:stretch/>
        </p:blipFill>
        <p:spPr>
          <a:xfrm>
            <a:off x="305280" y="3434400"/>
            <a:ext cx="6841440" cy="1059480"/>
          </a:xfrm>
          <a:prstGeom prst="rect">
            <a:avLst/>
          </a:prstGeom>
          <a:ln w="0">
            <a:noFill/>
          </a:ln>
        </p:spPr>
      </p:pic>
      <p:pic>
        <p:nvPicPr>
          <p:cNvPr id="91" name="Google Shape;95;p14" descr=""/>
          <p:cNvPicPr/>
          <p:nvPr/>
        </p:nvPicPr>
        <p:blipFill>
          <a:blip r:embed="rId2"/>
          <a:stretch/>
        </p:blipFill>
        <p:spPr>
          <a:xfrm>
            <a:off x="7311960" y="2571840"/>
            <a:ext cx="1763280" cy="185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600" spc="-1" strike="noStrike">
                <a:solidFill>
                  <a:srgbClr val="1a1a1a"/>
                </a:solidFill>
                <a:latin typeface="Raleway"/>
                <a:ea typeface="Raleway"/>
              </a:rPr>
              <a:t>Experiment: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590580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-"/>
            </a:pPr>
            <a:r>
              <a:rPr b="0" lang="ru" sz="1300" spc="-1" strike="noStrike">
                <a:solidFill>
                  <a:srgbClr val="595959"/>
                </a:solidFill>
                <a:latin typeface="Lato"/>
                <a:ea typeface="Lato"/>
              </a:rPr>
              <a:t>Small experiment - 3 month of manual testing only, 3 month of TDD in an enterprise project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-"/>
            </a:pPr>
            <a:r>
              <a:rPr b="0" lang="ru" sz="1300" spc="-1" strike="noStrike">
                <a:solidFill>
                  <a:srgbClr val="595959"/>
                </a:solidFill>
                <a:latin typeface="Lato"/>
                <a:ea typeface="Lato"/>
              </a:rPr>
              <a:t>Mostly unit tests, sometimes integration testing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-"/>
            </a:pPr>
            <a:r>
              <a:rPr b="0" lang="ru" sz="1300" spc="-1" strike="noStrike">
                <a:solidFill>
                  <a:srgbClr val="595959"/>
                </a:solidFill>
                <a:latin typeface="Lato"/>
                <a:ea typeface="Lato"/>
              </a:rPr>
              <a:t>Most of the features we worked on were small incremental changes / bug fixes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-"/>
            </a:pPr>
            <a:r>
              <a:rPr b="0" lang="ru" sz="1300" spc="-1" strike="noStrike">
                <a:solidFill>
                  <a:srgbClr val="595959"/>
                </a:solidFill>
                <a:latin typeface="Lato"/>
                <a:ea typeface="Lato"/>
              </a:rPr>
              <a:t>All of the features were passed to QA afterwards and either were accepted or reverted due to bugs in code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30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Google Shape;102;p15" descr=""/>
          <p:cNvPicPr/>
          <p:nvPr/>
        </p:nvPicPr>
        <p:blipFill>
          <a:blip r:embed="rId1"/>
          <a:stretch/>
        </p:blipFill>
        <p:spPr>
          <a:xfrm>
            <a:off x="6635520" y="1318680"/>
            <a:ext cx="2254320" cy="319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600" spc="-1" strike="noStrike">
                <a:solidFill>
                  <a:srgbClr val="1a1a1a"/>
                </a:solidFill>
                <a:latin typeface="Raleway"/>
                <a:ea typeface="Raleway"/>
              </a:rPr>
              <a:t>Results: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-"/>
            </a:pPr>
            <a:r>
              <a:rPr b="0" lang="ru" sz="1300" spc="-1" strike="noStrike">
                <a:solidFill>
                  <a:srgbClr val="595959"/>
                </a:solidFill>
                <a:latin typeface="Lato"/>
                <a:ea typeface="Lato"/>
              </a:rPr>
              <a:t>TDD works for authors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-"/>
            </a:pPr>
            <a:r>
              <a:rPr b="0" lang="ru" sz="1300" spc="-1" strike="noStrike">
                <a:solidFill>
                  <a:srgbClr val="595959"/>
                </a:solidFill>
                <a:latin typeface="Lato"/>
                <a:ea typeface="Lato"/>
              </a:rPr>
              <a:t>You should try it too!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-"/>
            </a:pPr>
            <a:r>
              <a:rPr b="0" lang="ru" sz="1300" spc="-1" strike="noStrike">
                <a:solidFill>
                  <a:srgbClr val="595959"/>
                </a:solidFill>
                <a:latin typeface="Lato"/>
                <a:ea typeface="Lato"/>
              </a:rPr>
              <a:t>From experience:</a:t>
            </a:r>
            <a:br/>
            <a:r>
              <a:rPr b="0" lang="ru" sz="1300" spc="-1" strike="noStrike">
                <a:solidFill>
                  <a:srgbClr val="595959"/>
                </a:solidFill>
                <a:latin typeface="Lato"/>
                <a:ea typeface="Lato"/>
              </a:rPr>
              <a:t>- Easier to write code</a:t>
            </a:r>
            <a:br/>
            <a:r>
              <a:rPr b="0" lang="ru" sz="1300" spc="-1" strike="noStrike">
                <a:solidFill>
                  <a:srgbClr val="595959"/>
                </a:solidFill>
                <a:latin typeface="Lato"/>
                <a:ea typeface="Lato"/>
              </a:rPr>
              <a:t>- Reduces probability of human error</a:t>
            </a:r>
            <a:br/>
            <a:r>
              <a:rPr b="0" lang="ru" sz="1300" spc="-1" strike="noStrike">
                <a:solidFill>
                  <a:srgbClr val="595959"/>
                </a:solidFill>
                <a:latin typeface="Lato"/>
              </a:rPr>
              <a:t>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oogle Shape;109;p16" descr=""/>
          <p:cNvPicPr/>
          <p:nvPr/>
        </p:nvPicPr>
        <p:blipFill>
          <a:blip r:embed="rId1"/>
          <a:stretch/>
        </p:blipFill>
        <p:spPr>
          <a:xfrm>
            <a:off x="1963440" y="3537360"/>
            <a:ext cx="5220000" cy="889560"/>
          </a:xfrm>
          <a:prstGeom prst="rect">
            <a:avLst/>
          </a:prstGeom>
          <a:ln w="0">
            <a:noFill/>
          </a:ln>
        </p:spPr>
      </p:pic>
      <p:pic>
        <p:nvPicPr>
          <p:cNvPr id="98" name="Google Shape;110;p16" descr=""/>
          <p:cNvPicPr/>
          <p:nvPr/>
        </p:nvPicPr>
        <p:blipFill>
          <a:blip r:embed="rId2"/>
          <a:stretch/>
        </p:blipFill>
        <p:spPr>
          <a:xfrm>
            <a:off x="5660280" y="999000"/>
            <a:ext cx="2143440" cy="236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46400" y="2304000"/>
            <a:ext cx="4448160" cy="1260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800" spc="-1" strike="noStrike">
                <a:solidFill>
                  <a:srgbClr val="1a1a1a"/>
                </a:solidFill>
                <a:latin typeface="Raleway"/>
                <a:ea typeface="Raleway"/>
              </a:rPr>
              <a:t>THANK YOU!</a:t>
            </a:r>
            <a:br/>
            <a:r>
              <a:rPr b="1" lang="ru" sz="3800" spc="-1" strike="noStrike">
                <a:solidFill>
                  <a:srgbClr val="1a1a1a"/>
                </a:solidFill>
                <a:latin typeface="Raleway"/>
                <a:ea typeface="Raleway"/>
              </a:rPr>
              <a:t>         &lt;3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LibreOffice/7.2.6.2$Linux_X86_64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2022-04-13T18:10:51Z</dcterms:modified>
  <cp:revision>1</cp:revision>
  <dc:subject/>
  <dc:title/>
</cp:coreProperties>
</file>