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Libre Baskerville" panose="02000000000000000000" pitchFamily="2" charset="0"/>
      <p:regular r:id="rId22"/>
    </p:embeddedFont>
    <p:embeddedFont>
      <p:font typeface="Libre Baskerville Bold" panose="02000000000000000000" pitchFamily="2" charset="0"/>
      <p:regular r:id="rId23"/>
      <p:bold r:id="rId24"/>
    </p:embeddedFont>
    <p:embeddedFont>
      <p:font typeface="Libre Baskerville Italics" panose="02000000000000000000" pitchFamily="2" charset="0"/>
      <p:regular r:id="rId25"/>
      <p:italic r:id="rId26"/>
    </p:embeddedFont>
    <p:embeddedFont>
      <p:font typeface="Yeseva One" pitchFamily="2" charset="77"/>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10" autoAdjust="0"/>
  </p:normalViewPr>
  <p:slideViewPr>
    <p:cSldViewPr>
      <p:cViewPr varScale="1">
        <p:scale>
          <a:sx n="77" d="100"/>
          <a:sy n="77" d="100"/>
        </p:scale>
        <p:origin x="448"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2679318" y="2198859"/>
            <a:ext cx="12929364" cy="6077192"/>
          </a:xfrm>
          <a:prstGeom prst="rect">
            <a:avLst/>
          </a:prstGeom>
        </p:spPr>
        <p:txBody>
          <a:bodyPr lIns="0" tIns="0" rIns="0" bIns="0" rtlCol="0" anchor="t">
            <a:spAutoFit/>
          </a:bodyPr>
          <a:lstStyle/>
          <a:p>
            <a:pPr algn="ctr">
              <a:lnSpc>
                <a:spcPts val="6618"/>
              </a:lnSpc>
            </a:pPr>
            <a:endParaRPr dirty="0"/>
          </a:p>
          <a:p>
            <a:pPr algn="ctr">
              <a:lnSpc>
                <a:spcPts val="6618"/>
              </a:lnSpc>
            </a:pPr>
            <a:r>
              <a:rPr lang="en-US" sz="6618" dirty="0" err="1">
                <a:solidFill>
                  <a:srgbClr val="000000"/>
                </a:solidFill>
                <a:latin typeface="Yeseva One"/>
                <a:ea typeface="Yeseva One"/>
                <a:cs typeface="Yeseva One"/>
                <a:sym typeface="Yeseva One"/>
              </a:rPr>
              <a:t>Predicción</a:t>
            </a:r>
            <a:r>
              <a:rPr lang="en-US" sz="6618" dirty="0">
                <a:solidFill>
                  <a:srgbClr val="000000"/>
                </a:solidFill>
                <a:latin typeface="Yeseva One"/>
                <a:ea typeface="Yeseva One"/>
                <a:cs typeface="Yeseva One"/>
                <a:sym typeface="Yeseva One"/>
              </a:rPr>
              <a:t> de </a:t>
            </a:r>
            <a:r>
              <a:rPr lang="en-US" sz="6618" dirty="0" err="1">
                <a:solidFill>
                  <a:srgbClr val="000000"/>
                </a:solidFill>
                <a:latin typeface="Yeseva One"/>
                <a:ea typeface="Yeseva One"/>
                <a:cs typeface="Yeseva One"/>
                <a:sym typeface="Yeseva One"/>
              </a:rPr>
              <a:t>precios</a:t>
            </a:r>
            <a:r>
              <a:rPr lang="en-US" sz="6618" dirty="0">
                <a:solidFill>
                  <a:srgbClr val="000000"/>
                </a:solidFill>
                <a:latin typeface="Yeseva One"/>
                <a:ea typeface="Yeseva One"/>
                <a:cs typeface="Yeseva One"/>
                <a:sym typeface="Yeseva One"/>
              </a:rPr>
              <a:t> de </a:t>
            </a:r>
            <a:r>
              <a:rPr lang="en-US" sz="6618" dirty="0" err="1">
                <a:solidFill>
                  <a:srgbClr val="000000"/>
                </a:solidFill>
                <a:latin typeface="Yeseva One"/>
                <a:ea typeface="Yeseva One"/>
                <a:cs typeface="Yeseva One"/>
                <a:sym typeface="Yeseva One"/>
              </a:rPr>
              <a:t>acciones</a:t>
            </a:r>
            <a:r>
              <a:rPr lang="en-US" sz="6618" dirty="0">
                <a:solidFill>
                  <a:srgbClr val="000000"/>
                </a:solidFill>
                <a:latin typeface="Yeseva One"/>
                <a:ea typeface="Yeseva One"/>
                <a:cs typeface="Yeseva One"/>
                <a:sym typeface="Yeseva One"/>
              </a:rPr>
              <a:t> </a:t>
            </a:r>
            <a:r>
              <a:rPr lang="en-US" sz="6618" dirty="0" err="1">
                <a:solidFill>
                  <a:srgbClr val="000000"/>
                </a:solidFill>
                <a:latin typeface="Yeseva One"/>
                <a:ea typeface="Yeseva One"/>
                <a:cs typeface="Yeseva One"/>
                <a:sym typeface="Yeseva One"/>
              </a:rPr>
              <a:t>utilizando</a:t>
            </a:r>
            <a:r>
              <a:rPr lang="en-US" sz="6618" dirty="0">
                <a:solidFill>
                  <a:srgbClr val="000000"/>
                </a:solidFill>
                <a:latin typeface="Yeseva One"/>
                <a:ea typeface="Yeseva One"/>
                <a:cs typeface="Yeseva One"/>
                <a:sym typeface="Yeseva One"/>
              </a:rPr>
              <a:t> LSTM y GRU para </a:t>
            </a:r>
            <a:r>
              <a:rPr lang="en-US" sz="6618" dirty="0" err="1">
                <a:solidFill>
                  <a:srgbClr val="000000"/>
                </a:solidFill>
                <a:latin typeface="Yeseva One"/>
                <a:ea typeface="Yeseva One"/>
                <a:cs typeface="Yeseva One"/>
                <a:sym typeface="Yeseva One"/>
              </a:rPr>
              <a:t>el</a:t>
            </a:r>
            <a:r>
              <a:rPr lang="en-US" sz="6618" dirty="0">
                <a:solidFill>
                  <a:srgbClr val="000000"/>
                </a:solidFill>
                <a:latin typeface="Yeseva One"/>
                <a:ea typeface="Yeseva One"/>
                <a:cs typeface="Yeseva One"/>
                <a:sym typeface="Yeseva One"/>
              </a:rPr>
              <a:t> </a:t>
            </a:r>
            <a:r>
              <a:rPr lang="en-US" sz="6618" dirty="0" err="1">
                <a:solidFill>
                  <a:srgbClr val="000000"/>
                </a:solidFill>
                <a:latin typeface="Yeseva One"/>
                <a:ea typeface="Yeseva One"/>
                <a:cs typeface="Yeseva One"/>
                <a:sym typeface="Yeseva One"/>
              </a:rPr>
              <a:t>análisis</a:t>
            </a:r>
            <a:r>
              <a:rPr lang="en-US" sz="6618" dirty="0">
                <a:solidFill>
                  <a:srgbClr val="000000"/>
                </a:solidFill>
                <a:latin typeface="Yeseva One"/>
                <a:ea typeface="Yeseva One"/>
                <a:cs typeface="Yeseva One"/>
                <a:sym typeface="Yeseva One"/>
              </a:rPr>
              <a:t> de series </a:t>
            </a:r>
            <a:r>
              <a:rPr lang="en-US" sz="6618" dirty="0" err="1">
                <a:solidFill>
                  <a:srgbClr val="000000"/>
                </a:solidFill>
                <a:latin typeface="Yeseva One"/>
                <a:ea typeface="Yeseva One"/>
                <a:cs typeface="Yeseva One"/>
                <a:sym typeface="Yeseva One"/>
              </a:rPr>
              <a:t>temporales</a:t>
            </a:r>
            <a:r>
              <a:rPr lang="en-US" sz="6618" dirty="0">
                <a:solidFill>
                  <a:srgbClr val="000000"/>
                </a:solidFill>
                <a:latin typeface="Yeseva One"/>
                <a:ea typeface="Yeseva One"/>
                <a:cs typeface="Yeseva One"/>
                <a:sym typeface="Yeseva One"/>
              </a:rPr>
              <a:t>. </a:t>
            </a:r>
          </a:p>
          <a:p>
            <a:pPr algn="ctr">
              <a:lnSpc>
                <a:spcPts val="13567"/>
              </a:lnSpc>
            </a:pPr>
            <a:endParaRPr lang="en-US" sz="6618" dirty="0">
              <a:solidFill>
                <a:srgbClr val="000000"/>
              </a:solidFill>
              <a:latin typeface="Yeseva One"/>
              <a:ea typeface="Yeseva One"/>
              <a:cs typeface="Yeseva One"/>
              <a:sym typeface="Yeseva One"/>
            </a:endParaRPr>
          </a:p>
        </p:txBody>
      </p:sp>
      <p:sp>
        <p:nvSpPr>
          <p:cNvPr id="3" name="Freeform 3"/>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6" name="Freeform 6"/>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7" name="TextBox 7"/>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8" name="TextBox 8"/>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TextBox 5"/>
          <p:cNvSpPr txBox="1"/>
          <p:nvPr/>
        </p:nvSpPr>
        <p:spPr>
          <a:xfrm>
            <a:off x="1028700" y="1422400"/>
            <a:ext cx="16230600"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LSTM y GRU</a:t>
            </a:r>
          </a:p>
        </p:txBody>
      </p:sp>
      <p:sp>
        <p:nvSpPr>
          <p:cNvPr id="6" name="Freeform 6"/>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7" name="TextBox 7"/>
          <p:cNvSpPr txBox="1"/>
          <p:nvPr/>
        </p:nvSpPr>
        <p:spPr>
          <a:xfrm>
            <a:off x="494738" y="2703456"/>
            <a:ext cx="8349094" cy="305307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Modelos Implementados</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LSTM</a:t>
            </a:r>
            <a:r>
              <a:rPr lang="en-US" sz="2400">
                <a:solidFill>
                  <a:srgbClr val="000000"/>
                </a:solidFill>
                <a:latin typeface="Libre Baskerville"/>
                <a:ea typeface="Libre Baskerville"/>
                <a:cs typeface="Libre Baskerville"/>
                <a:sym typeface="Libre Baskerville"/>
              </a:rPr>
              <a:t> (</a:t>
            </a:r>
            <a:r>
              <a:rPr lang="en-US" sz="2400" i="1">
                <a:solidFill>
                  <a:srgbClr val="000000"/>
                </a:solidFill>
                <a:latin typeface="Libre Baskerville Italics"/>
                <a:ea typeface="Libre Baskerville Italics"/>
                <a:cs typeface="Libre Baskerville Italics"/>
                <a:sym typeface="Libre Baskerville Italics"/>
              </a:rPr>
              <a:t>Long Short-Term Memory</a:t>
            </a:r>
            <a:r>
              <a:rPr lang="en-US" sz="2400">
                <a:solidFill>
                  <a:srgbClr val="000000"/>
                </a:solidFill>
                <a:latin typeface="Libre Baskerville"/>
                <a:ea typeface="Libre Baskerville"/>
                <a:cs typeface="Libre Baskerville"/>
                <a:sym typeface="Libre Baskerville"/>
              </a:rPr>
              <a:t>): Diseñado para aprender dependencias a largo plazo, es ideal para series temporales complejas y no lineales.</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GRU</a:t>
            </a:r>
            <a:r>
              <a:rPr lang="en-US" sz="2400">
                <a:solidFill>
                  <a:srgbClr val="000000"/>
                </a:solidFill>
                <a:latin typeface="Libre Baskerville"/>
                <a:ea typeface="Libre Baskerville"/>
                <a:cs typeface="Libre Baskerville"/>
                <a:sym typeface="Libre Baskerville"/>
              </a:rPr>
              <a:t> (</a:t>
            </a:r>
            <a:r>
              <a:rPr lang="en-US" sz="2400" i="1">
                <a:solidFill>
                  <a:srgbClr val="000000"/>
                </a:solidFill>
                <a:latin typeface="Libre Baskerville Italics"/>
                <a:ea typeface="Libre Baskerville Italics"/>
                <a:cs typeface="Libre Baskerville Italics"/>
                <a:sym typeface="Libre Baskerville Italics"/>
              </a:rPr>
              <a:t>Gated Recurrent Unit</a:t>
            </a:r>
            <a:r>
              <a:rPr lang="en-US" sz="2400">
                <a:solidFill>
                  <a:srgbClr val="000000"/>
                </a:solidFill>
                <a:latin typeface="Libre Baskerville"/>
                <a:ea typeface="Libre Baskerville"/>
                <a:cs typeface="Libre Baskerville"/>
                <a:sym typeface="Libre Baskerville"/>
              </a:rPr>
              <a:t>): Variante simplificada del LSTM, con menor consumo computacional y resultados comparables.</a:t>
            </a:r>
          </a:p>
        </p:txBody>
      </p:sp>
      <p:sp>
        <p:nvSpPr>
          <p:cNvPr id="8" name="TextBox 8"/>
          <p:cNvSpPr txBox="1"/>
          <p:nvPr/>
        </p:nvSpPr>
        <p:spPr>
          <a:xfrm>
            <a:off x="9359422" y="2703456"/>
            <a:ext cx="8349094" cy="305307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Configuraciones Clave</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Ventanas de Tiempo: </a:t>
            </a:r>
            <a:r>
              <a:rPr lang="en-US" sz="2400">
                <a:solidFill>
                  <a:srgbClr val="000000"/>
                </a:solidFill>
                <a:latin typeface="Libre Baskerville"/>
                <a:ea typeface="Libre Baskerville"/>
                <a:cs typeface="Libre Baskerville"/>
                <a:sym typeface="Libre Baskerville"/>
              </a:rPr>
              <a:t>10, 20 y 30 días para capturar patrones temporales.</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Épocas de Entrenamiento: </a:t>
            </a:r>
            <a:r>
              <a:rPr lang="en-US" sz="2400">
                <a:solidFill>
                  <a:srgbClr val="000000"/>
                </a:solidFill>
                <a:latin typeface="Libre Baskerville"/>
                <a:ea typeface="Libre Baskerville"/>
                <a:cs typeface="Libre Baskerville"/>
                <a:sym typeface="Libre Baskerville"/>
              </a:rPr>
              <a:t>5, 7 y 10, para evaluar el impacto del sobreajuste.</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Unidades Recurrentes: </a:t>
            </a:r>
            <a:r>
              <a:rPr lang="en-US" sz="2400">
                <a:solidFill>
                  <a:srgbClr val="000000"/>
                </a:solidFill>
                <a:latin typeface="Libre Baskerville"/>
                <a:ea typeface="Libre Baskerville"/>
                <a:cs typeface="Libre Baskerville"/>
                <a:sym typeface="Libre Baskerville"/>
              </a:rPr>
              <a:t>50 por capa, optimizadas en pruebas adicionales.</a:t>
            </a:r>
          </a:p>
        </p:txBody>
      </p:sp>
      <p:sp>
        <p:nvSpPr>
          <p:cNvPr id="9" name="TextBox 9"/>
          <p:cNvSpPr txBox="1"/>
          <p:nvPr/>
        </p:nvSpPr>
        <p:spPr>
          <a:xfrm>
            <a:off x="494738" y="5823211"/>
            <a:ext cx="8349094" cy="266255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Diferencias Principales</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GRU </a:t>
            </a:r>
            <a:r>
              <a:rPr lang="en-US" sz="2400">
                <a:solidFill>
                  <a:srgbClr val="000000"/>
                </a:solidFill>
                <a:latin typeface="Libre Baskerville"/>
                <a:ea typeface="Libre Baskerville"/>
                <a:cs typeface="Libre Baskerville"/>
                <a:sym typeface="Libre Baskerville"/>
              </a:rPr>
              <a:t>ofrece una mayor eficiencia computacional y estabilidad en los resultados.</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LSTM </a:t>
            </a:r>
            <a:r>
              <a:rPr lang="en-US" sz="2400">
                <a:solidFill>
                  <a:srgbClr val="000000"/>
                </a:solidFill>
                <a:latin typeface="Libre Baskerville"/>
                <a:ea typeface="Libre Baskerville"/>
                <a:cs typeface="Libre Baskerville"/>
                <a:sym typeface="Libre Baskerville"/>
              </a:rPr>
              <a:t>muestra un mejor rendimiento en problemas con dependencias temporales más complejas.</a:t>
            </a:r>
          </a:p>
        </p:txBody>
      </p:sp>
      <p:sp>
        <p:nvSpPr>
          <p:cNvPr id="10" name="TextBox 10"/>
          <p:cNvSpPr txBox="1"/>
          <p:nvPr/>
        </p:nvSpPr>
        <p:spPr>
          <a:xfrm>
            <a:off x="9359422" y="5823211"/>
            <a:ext cx="8349094" cy="2273935"/>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Conclusiones</a:t>
            </a:r>
          </a:p>
          <a:p>
            <a:pPr algn="just">
              <a:lnSpc>
                <a:spcPts val="3120"/>
              </a:lnSpc>
            </a:pPr>
            <a:r>
              <a:rPr lang="en-US" sz="2400">
                <a:solidFill>
                  <a:srgbClr val="000000"/>
                </a:solidFill>
                <a:latin typeface="Libre Baskerville"/>
                <a:ea typeface="Libre Baskerville"/>
                <a:cs typeface="Libre Baskerville"/>
                <a:sym typeface="Libre Baskerville"/>
              </a:rPr>
              <a:t>Ambos modelos superaron al modelo base, destacando el GRU como la opción más precisa y eficiente para este conjunto de datos.</a:t>
            </a:r>
          </a:p>
          <a:p>
            <a:pPr algn="ctr">
              <a:lnSpc>
                <a:spcPts val="2700"/>
              </a:lnSpc>
            </a:pPr>
            <a:endParaRPr lang="en-US" sz="2400">
              <a:solidFill>
                <a:srgbClr val="000000"/>
              </a:solidFill>
              <a:latin typeface="Libre Baskerville"/>
              <a:ea typeface="Libre Baskerville"/>
              <a:cs typeface="Libre Baskerville"/>
              <a:sym typeface="Libre Baskerville"/>
            </a:endParaRPr>
          </a:p>
        </p:txBody>
      </p:sp>
      <p:sp>
        <p:nvSpPr>
          <p:cNvPr id="11" name="TextBox 11"/>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2" name="TextBox 12"/>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Freeform 6"/>
          <p:cNvSpPr/>
          <p:nvPr/>
        </p:nvSpPr>
        <p:spPr>
          <a:xfrm>
            <a:off x="9573844" y="3480128"/>
            <a:ext cx="7685456" cy="3842728"/>
          </a:xfrm>
          <a:custGeom>
            <a:avLst/>
            <a:gdLst/>
            <a:ahLst/>
            <a:cxnLst/>
            <a:rect l="l" t="t" r="r" b="b"/>
            <a:pathLst>
              <a:path w="7685456" h="3842728">
                <a:moveTo>
                  <a:pt x="0" y="0"/>
                </a:moveTo>
                <a:lnTo>
                  <a:pt x="7685456" y="0"/>
                </a:lnTo>
                <a:lnTo>
                  <a:pt x="7685456" y="3842728"/>
                </a:lnTo>
                <a:lnTo>
                  <a:pt x="0" y="3842728"/>
                </a:lnTo>
                <a:lnTo>
                  <a:pt x="0" y="0"/>
                </a:lnTo>
                <a:close/>
              </a:path>
            </a:pathLst>
          </a:custGeom>
          <a:blipFill>
            <a:blip r:embed="rId8"/>
            <a:stretch>
              <a:fillRect/>
            </a:stretch>
          </a:blipFill>
        </p:spPr>
        <p:txBody>
          <a:bodyPr/>
          <a:lstStyle/>
          <a:p>
            <a:endParaRPr lang="es-ES"/>
          </a:p>
        </p:txBody>
      </p:sp>
      <p:sp>
        <p:nvSpPr>
          <p:cNvPr id="7" name="Freeform 7"/>
          <p:cNvSpPr/>
          <p:nvPr/>
        </p:nvSpPr>
        <p:spPr>
          <a:xfrm>
            <a:off x="1378699" y="3398801"/>
            <a:ext cx="7765301" cy="3882651"/>
          </a:xfrm>
          <a:custGeom>
            <a:avLst/>
            <a:gdLst/>
            <a:ahLst/>
            <a:cxnLst/>
            <a:rect l="l" t="t" r="r" b="b"/>
            <a:pathLst>
              <a:path w="7765301" h="3882651">
                <a:moveTo>
                  <a:pt x="0" y="0"/>
                </a:moveTo>
                <a:lnTo>
                  <a:pt x="7765301" y="0"/>
                </a:lnTo>
                <a:lnTo>
                  <a:pt x="7765301" y="3882651"/>
                </a:lnTo>
                <a:lnTo>
                  <a:pt x="0" y="3882651"/>
                </a:lnTo>
                <a:lnTo>
                  <a:pt x="0" y="0"/>
                </a:lnTo>
                <a:close/>
              </a:path>
            </a:pathLst>
          </a:custGeom>
          <a:blipFill>
            <a:blip r:embed="rId9"/>
            <a:stretch>
              <a:fillRect/>
            </a:stretch>
          </a:blipFill>
        </p:spPr>
        <p:txBody>
          <a:bodyPr/>
          <a:lstStyle/>
          <a:p>
            <a:endParaRPr lang="es-ES"/>
          </a:p>
        </p:txBody>
      </p:sp>
      <p:sp>
        <p:nvSpPr>
          <p:cNvPr id="8" name="TextBox 8"/>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Curvas de pérdida</a:t>
            </a:r>
          </a:p>
        </p:txBody>
      </p:sp>
      <p:sp>
        <p:nvSpPr>
          <p:cNvPr id="9" name="TextBox 9"/>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0" name="TextBox 10"/>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11" name="TextBox 11"/>
          <p:cNvSpPr txBox="1"/>
          <p:nvPr/>
        </p:nvSpPr>
        <p:spPr>
          <a:xfrm>
            <a:off x="1125562" y="1869722"/>
            <a:ext cx="16036875" cy="149097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Gráficos de pérdida (MSE)</a:t>
            </a:r>
          </a:p>
          <a:p>
            <a:pPr algn="ctr">
              <a:lnSpc>
                <a:spcPts val="3120"/>
              </a:lnSpc>
            </a:pPr>
            <a:r>
              <a:rPr lang="en-US" sz="2400">
                <a:solidFill>
                  <a:srgbClr val="000000"/>
                </a:solidFill>
                <a:latin typeface="Libre Baskerville"/>
                <a:ea typeface="Libre Baskerville"/>
                <a:cs typeface="Libre Baskerville"/>
                <a:sym typeface="Libre Baskerville"/>
              </a:rPr>
              <a:t>Visualización de la evolución de la pérdida durante el entrenamiento y validación para los modelos LSTM y GRU (para 10 épocas).</a:t>
            </a:r>
          </a:p>
        </p:txBody>
      </p:sp>
      <p:sp>
        <p:nvSpPr>
          <p:cNvPr id="12" name="TextBox 12"/>
          <p:cNvSpPr txBox="1"/>
          <p:nvPr/>
        </p:nvSpPr>
        <p:spPr>
          <a:xfrm>
            <a:off x="751560" y="7334207"/>
            <a:ext cx="16784879" cy="149097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Conclusiones</a:t>
            </a:r>
          </a:p>
          <a:p>
            <a:pPr algn="ctr">
              <a:lnSpc>
                <a:spcPts val="3120"/>
              </a:lnSpc>
            </a:pPr>
            <a:r>
              <a:rPr lang="en-US" sz="2400">
                <a:solidFill>
                  <a:srgbClr val="000000"/>
                </a:solidFill>
                <a:latin typeface="Libre Baskerville"/>
                <a:ea typeface="Libre Baskerville"/>
                <a:cs typeface="Libre Baskerville"/>
                <a:sym typeface="Libre Baskerville"/>
              </a:rPr>
              <a:t>GRU resulta ser más robusto frente al sobreajuste, mostrando un desempeño consistente tanto en el conjunto de entrenamiento como en el de validación.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Freeform 6"/>
          <p:cNvSpPr/>
          <p:nvPr/>
        </p:nvSpPr>
        <p:spPr>
          <a:xfrm>
            <a:off x="946895" y="3480128"/>
            <a:ext cx="7912519" cy="3956259"/>
          </a:xfrm>
          <a:custGeom>
            <a:avLst/>
            <a:gdLst/>
            <a:ahLst/>
            <a:cxnLst/>
            <a:rect l="l" t="t" r="r" b="b"/>
            <a:pathLst>
              <a:path w="7912519" h="3956259">
                <a:moveTo>
                  <a:pt x="0" y="0"/>
                </a:moveTo>
                <a:lnTo>
                  <a:pt x="7912518" y="0"/>
                </a:lnTo>
                <a:lnTo>
                  <a:pt x="7912518" y="3956259"/>
                </a:lnTo>
                <a:lnTo>
                  <a:pt x="0" y="3956259"/>
                </a:lnTo>
                <a:lnTo>
                  <a:pt x="0" y="0"/>
                </a:lnTo>
                <a:close/>
              </a:path>
            </a:pathLst>
          </a:custGeom>
          <a:blipFill>
            <a:blip r:embed="rId8"/>
            <a:stretch>
              <a:fillRect/>
            </a:stretch>
          </a:blipFill>
        </p:spPr>
        <p:txBody>
          <a:bodyPr/>
          <a:lstStyle/>
          <a:p>
            <a:endParaRPr lang="es-ES"/>
          </a:p>
        </p:txBody>
      </p:sp>
      <p:sp>
        <p:nvSpPr>
          <p:cNvPr id="7" name="Freeform 7"/>
          <p:cNvSpPr/>
          <p:nvPr/>
        </p:nvSpPr>
        <p:spPr>
          <a:xfrm>
            <a:off x="9346781" y="3480128"/>
            <a:ext cx="7912519" cy="3956259"/>
          </a:xfrm>
          <a:custGeom>
            <a:avLst/>
            <a:gdLst/>
            <a:ahLst/>
            <a:cxnLst/>
            <a:rect l="l" t="t" r="r" b="b"/>
            <a:pathLst>
              <a:path w="7912519" h="3956259">
                <a:moveTo>
                  <a:pt x="0" y="0"/>
                </a:moveTo>
                <a:lnTo>
                  <a:pt x="7912519" y="0"/>
                </a:lnTo>
                <a:lnTo>
                  <a:pt x="7912519" y="3956259"/>
                </a:lnTo>
                <a:lnTo>
                  <a:pt x="0" y="3956259"/>
                </a:lnTo>
                <a:lnTo>
                  <a:pt x="0" y="0"/>
                </a:lnTo>
                <a:close/>
              </a:path>
            </a:pathLst>
          </a:custGeom>
          <a:blipFill>
            <a:blip r:embed="rId9"/>
            <a:stretch>
              <a:fillRect/>
            </a:stretch>
          </a:blipFill>
        </p:spPr>
        <p:txBody>
          <a:bodyPr/>
          <a:lstStyle/>
          <a:p>
            <a:endParaRPr lang="es-ES"/>
          </a:p>
        </p:txBody>
      </p:sp>
      <p:sp>
        <p:nvSpPr>
          <p:cNvPr id="8" name="TextBox 8"/>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Predicciones</a:t>
            </a:r>
          </a:p>
        </p:txBody>
      </p:sp>
      <p:sp>
        <p:nvSpPr>
          <p:cNvPr id="9" name="TextBox 9"/>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0" name="TextBox 10"/>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11" name="TextBox 11"/>
          <p:cNvSpPr txBox="1"/>
          <p:nvPr/>
        </p:nvSpPr>
        <p:spPr>
          <a:xfrm>
            <a:off x="1125562" y="1869722"/>
            <a:ext cx="16036875" cy="149097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Gráficos de predicciones vs. valores reales</a:t>
            </a:r>
          </a:p>
          <a:p>
            <a:pPr algn="ctr">
              <a:lnSpc>
                <a:spcPts val="3120"/>
              </a:lnSpc>
            </a:pPr>
            <a:r>
              <a:rPr lang="en-US" sz="2400">
                <a:solidFill>
                  <a:srgbClr val="000000"/>
                </a:solidFill>
                <a:latin typeface="Libre Baskerville"/>
                <a:ea typeface="Libre Baskerville"/>
                <a:cs typeface="Libre Baskerville"/>
                <a:sym typeface="Libre Baskerville"/>
              </a:rPr>
              <a:t>Gráficos comparativos que muestran las predicciones de los modelos LSTM y GRU frente a los valores reales del conjunto de prueba. </a:t>
            </a:r>
          </a:p>
        </p:txBody>
      </p:sp>
      <p:sp>
        <p:nvSpPr>
          <p:cNvPr id="12" name="TextBox 12"/>
          <p:cNvSpPr txBox="1"/>
          <p:nvPr/>
        </p:nvSpPr>
        <p:spPr>
          <a:xfrm>
            <a:off x="751560" y="7334207"/>
            <a:ext cx="16784879" cy="188150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Conclusiones</a:t>
            </a:r>
          </a:p>
          <a:p>
            <a:pPr algn="ctr">
              <a:lnSpc>
                <a:spcPts val="3120"/>
              </a:lnSpc>
            </a:pPr>
            <a:r>
              <a:rPr lang="en-US" sz="2400">
                <a:solidFill>
                  <a:srgbClr val="000000"/>
                </a:solidFill>
                <a:latin typeface="Libre Baskerville"/>
                <a:ea typeface="Libre Baskerville"/>
                <a:cs typeface="Libre Baskerville"/>
                <a:sym typeface="Libre Baskerville"/>
              </a:rPr>
              <a:t>El modelo GRU muestra un rendimiento más consistente, con predicciones que se alinean mejor con los valores reales en periodos de alta volatilidad. </a:t>
            </a:r>
          </a:p>
          <a:p>
            <a:pPr algn="ctr">
              <a:lnSpc>
                <a:spcPts val="3120"/>
              </a:lnSpc>
            </a:pPr>
            <a:endParaRPr lang="en-US" sz="24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graphicFrame>
        <p:nvGraphicFramePr>
          <p:cNvPr id="6" name="Table 6"/>
          <p:cNvGraphicFramePr>
            <a:graphicFrameLocks noGrp="1"/>
          </p:cNvGraphicFramePr>
          <p:nvPr/>
        </p:nvGraphicFramePr>
        <p:xfrm>
          <a:off x="9144000" y="2633158"/>
          <a:ext cx="7315200" cy="3686176"/>
        </p:xfrm>
        <a:graphic>
          <a:graphicData uri="http://schemas.openxmlformats.org/drawingml/2006/table">
            <a:tbl>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921544">
                <a:tc>
                  <a:txBody>
                    <a:bodyPr/>
                    <a:lstStyle/>
                    <a:p>
                      <a:pPr algn="ctr">
                        <a:lnSpc>
                          <a:spcPts val="2799"/>
                        </a:lnSpc>
                        <a:defRPr/>
                      </a:pPr>
                      <a:r>
                        <a:rPr lang="en-US" sz="1999" b="1">
                          <a:solidFill>
                            <a:srgbClr val="000000"/>
                          </a:solidFill>
                          <a:latin typeface="Libre Baskerville Bold"/>
                          <a:ea typeface="Libre Baskerville Bold"/>
                          <a:cs typeface="Libre Baskerville Bold"/>
                          <a:sym typeface="Libre Baskerville Bold"/>
                        </a:rPr>
                        <a:t>Modelo</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2799"/>
                        </a:lnSpc>
                        <a:defRPr/>
                      </a:pPr>
                      <a:r>
                        <a:rPr lang="en-US" sz="1999" b="1">
                          <a:solidFill>
                            <a:srgbClr val="000000"/>
                          </a:solidFill>
                          <a:latin typeface="Libre Baskerville Bold"/>
                          <a:ea typeface="Libre Baskerville Bold"/>
                          <a:cs typeface="Libre Baskerville Bold"/>
                          <a:sym typeface="Libre Baskerville Bold"/>
                        </a:rPr>
                        <a:t>MSE</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2799"/>
                        </a:lnSpc>
                        <a:defRPr/>
                      </a:pPr>
                      <a:r>
                        <a:rPr lang="en-US" sz="1999" b="1">
                          <a:solidFill>
                            <a:srgbClr val="000000"/>
                          </a:solidFill>
                          <a:latin typeface="Libre Baskerville Bold"/>
                          <a:ea typeface="Libre Baskerville Bold"/>
                          <a:cs typeface="Libre Baskerville Bold"/>
                          <a:sym typeface="Libre Baskerville Bold"/>
                        </a:rPr>
                        <a:t>MAE</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921544">
                <a:tc>
                  <a:txBody>
                    <a:bodyPr/>
                    <a:lstStyle/>
                    <a:p>
                      <a:pPr algn="ctr">
                        <a:lnSpc>
                          <a:spcPts val="2100"/>
                        </a:lnSpc>
                        <a:defRPr/>
                      </a:pPr>
                      <a:r>
                        <a:rPr lang="en-US" sz="1500" b="1">
                          <a:solidFill>
                            <a:srgbClr val="000000"/>
                          </a:solidFill>
                          <a:latin typeface="Libre Baskerville Bold"/>
                          <a:ea typeface="Libre Baskerville Bold"/>
                          <a:cs typeface="Libre Baskerville Bold"/>
                          <a:sym typeface="Libre Baskerville Bold"/>
                        </a:rPr>
                        <a:t>Regresión Lineal</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0.0020</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0.0337</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921544">
                <a:tc>
                  <a:txBody>
                    <a:bodyPr/>
                    <a:lstStyle/>
                    <a:p>
                      <a:pPr algn="ctr">
                        <a:lnSpc>
                          <a:spcPts val="2100"/>
                        </a:lnSpc>
                        <a:defRPr/>
                      </a:pPr>
                      <a:r>
                        <a:rPr lang="en-US" sz="1500" b="1">
                          <a:solidFill>
                            <a:srgbClr val="000000"/>
                          </a:solidFill>
                          <a:latin typeface="Libre Baskerville Bold"/>
                          <a:ea typeface="Libre Baskerville Bold"/>
                          <a:cs typeface="Libre Baskerville Bold"/>
                          <a:sym typeface="Libre Baskerville Bold"/>
                        </a:rPr>
                        <a:t>LSTM</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0.0012</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0.0190</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r h="921544">
                <a:tc>
                  <a:txBody>
                    <a:bodyPr/>
                    <a:lstStyle/>
                    <a:p>
                      <a:pPr algn="ctr">
                        <a:lnSpc>
                          <a:spcPts val="2100"/>
                        </a:lnSpc>
                        <a:defRPr/>
                      </a:pPr>
                      <a:r>
                        <a:rPr lang="en-US" sz="1500" b="1">
                          <a:solidFill>
                            <a:srgbClr val="000000"/>
                          </a:solidFill>
                          <a:latin typeface="Libre Baskerville Bold"/>
                          <a:ea typeface="Libre Baskerville Bold"/>
                          <a:cs typeface="Libre Baskerville Bold"/>
                          <a:sym typeface="Libre Baskerville Bold"/>
                        </a:rPr>
                        <a:t>GRU</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0.00053</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0.0337</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Resultados Comparativos</a:t>
            </a:r>
          </a:p>
        </p:txBody>
      </p:sp>
      <p:sp>
        <p:nvSpPr>
          <p:cNvPr id="8" name="TextBox 8"/>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9" name="TextBox 9"/>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10" name="TextBox 10"/>
          <p:cNvSpPr txBox="1"/>
          <p:nvPr/>
        </p:nvSpPr>
        <p:spPr>
          <a:xfrm>
            <a:off x="751560" y="6867372"/>
            <a:ext cx="16784879" cy="227202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Conclusiones</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Regresión Lineal</a:t>
            </a:r>
            <a:r>
              <a:rPr lang="en-US" sz="2400">
                <a:solidFill>
                  <a:srgbClr val="000000"/>
                </a:solidFill>
                <a:latin typeface="Libre Baskerville"/>
                <a:ea typeface="Libre Baskerville"/>
                <a:cs typeface="Libre Baskerville"/>
                <a:sym typeface="Libre Baskerville"/>
              </a:rPr>
              <a:t>: Buen punto de partida, pero incapaz de capturar dependencias temporales complejas.</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LSTM</a:t>
            </a:r>
            <a:r>
              <a:rPr lang="en-US" sz="2400">
                <a:solidFill>
                  <a:srgbClr val="000000"/>
                </a:solidFill>
                <a:latin typeface="Libre Baskerville"/>
                <a:ea typeface="Libre Baskerville"/>
                <a:cs typeface="Libre Baskerville"/>
                <a:sym typeface="Libre Baskerville"/>
              </a:rPr>
              <a:t>: Mejor precisión que el modelo base, pero menos eficiente que GRU.</a:t>
            </a:r>
          </a:p>
          <a:p>
            <a:pPr marL="518163" lvl="1" indent="-259082" algn="l">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GRU</a:t>
            </a:r>
            <a:r>
              <a:rPr lang="en-US" sz="2400">
                <a:solidFill>
                  <a:srgbClr val="000000"/>
                </a:solidFill>
                <a:latin typeface="Libre Baskerville"/>
                <a:ea typeface="Libre Baskerville"/>
                <a:cs typeface="Libre Baskerville"/>
                <a:sym typeface="Libre Baskerville"/>
              </a:rPr>
              <a:t>: Modelo más preciso y robusto, alcanzando el menor MSE y MAE.</a:t>
            </a:r>
          </a:p>
          <a:p>
            <a:pPr algn="ctr">
              <a:lnSpc>
                <a:spcPts val="3120"/>
              </a:lnSpc>
            </a:pPr>
            <a:endParaRPr lang="en-US" sz="2400">
              <a:solidFill>
                <a:srgbClr val="000000"/>
              </a:solidFill>
              <a:latin typeface="Libre Baskerville"/>
              <a:ea typeface="Libre Baskerville"/>
              <a:cs typeface="Libre Baskerville"/>
              <a:sym typeface="Libre Baskerville"/>
            </a:endParaRPr>
          </a:p>
        </p:txBody>
      </p:sp>
      <p:sp>
        <p:nvSpPr>
          <p:cNvPr id="11" name="TextBox 11"/>
          <p:cNvSpPr txBox="1"/>
          <p:nvPr/>
        </p:nvSpPr>
        <p:spPr>
          <a:xfrm>
            <a:off x="1028700" y="3034906"/>
            <a:ext cx="6344859" cy="3054985"/>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Métricas Principales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Comparación entre el modelo base (regresión lineal) y los modelos avanzados (LSTM y GRU).</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MSE (Error Cuadrático Medio).</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MAE (Error Absoluto Medio).</a:t>
            </a:r>
          </a:p>
          <a:p>
            <a:pPr algn="ctr">
              <a:lnSpc>
                <a:spcPts val="2700"/>
              </a:lnSpc>
            </a:pPr>
            <a:endParaRPr lang="en-US" sz="240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graphicFrame>
        <p:nvGraphicFramePr>
          <p:cNvPr id="6" name="Table 6"/>
          <p:cNvGraphicFramePr>
            <a:graphicFrameLocks noGrp="1"/>
          </p:cNvGraphicFramePr>
          <p:nvPr/>
        </p:nvGraphicFramePr>
        <p:xfrm>
          <a:off x="5874976" y="4656451"/>
          <a:ext cx="6926624" cy="4210685"/>
        </p:xfrm>
        <a:graphic>
          <a:graphicData uri="http://schemas.openxmlformats.org/drawingml/2006/table">
            <a:tbl>
              <a:tblPr/>
              <a:tblGrid>
                <a:gridCol w="3522309">
                  <a:extLst>
                    <a:ext uri="{9D8B030D-6E8A-4147-A177-3AD203B41FA5}">
                      <a16:colId xmlns:a16="http://schemas.microsoft.com/office/drawing/2014/main" val="20000"/>
                    </a:ext>
                  </a:extLst>
                </a:gridCol>
                <a:gridCol w="3404315">
                  <a:extLst>
                    <a:ext uri="{9D8B030D-6E8A-4147-A177-3AD203B41FA5}">
                      <a16:colId xmlns:a16="http://schemas.microsoft.com/office/drawing/2014/main" val="20001"/>
                    </a:ext>
                  </a:extLst>
                </a:gridCol>
              </a:tblGrid>
              <a:tr h="778820">
                <a:tc>
                  <a:txBody>
                    <a:bodyPr/>
                    <a:lstStyle/>
                    <a:p>
                      <a:pPr algn="ctr">
                        <a:lnSpc>
                          <a:spcPts val="2799"/>
                        </a:lnSpc>
                        <a:defRPr/>
                      </a:pPr>
                      <a:r>
                        <a:rPr lang="en-US" sz="1999" b="1">
                          <a:solidFill>
                            <a:srgbClr val="000000"/>
                          </a:solidFill>
                          <a:latin typeface="Libre Baskerville Bold"/>
                          <a:ea typeface="Libre Baskerville Bold"/>
                          <a:cs typeface="Libre Baskerville Bold"/>
                          <a:sym typeface="Libre Baskerville Bold"/>
                        </a:rPr>
                        <a:t>Parámetro</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2799"/>
                        </a:lnSpc>
                        <a:defRPr/>
                      </a:pPr>
                      <a:r>
                        <a:rPr lang="en-US" sz="1999" b="1">
                          <a:solidFill>
                            <a:srgbClr val="000000"/>
                          </a:solidFill>
                          <a:latin typeface="Libre Baskerville Bold"/>
                          <a:ea typeface="Libre Baskerville Bold"/>
                          <a:cs typeface="Libre Baskerville Bold"/>
                          <a:sym typeface="Libre Baskerville Bold"/>
                        </a:rPr>
                        <a:t>Mejor configuración</a:t>
                      </a:r>
                      <a:endParaRPr lang="en-US" sz="1100"/>
                    </a:p>
                    <a:p>
                      <a:pPr algn="ctr">
                        <a:lnSpc>
                          <a:spcPts val="2799"/>
                        </a:lnSpc>
                      </a:pPr>
                      <a:r>
                        <a:rPr lang="en-US" sz="1999" b="1">
                          <a:solidFill>
                            <a:srgbClr val="000000"/>
                          </a:solidFill>
                          <a:latin typeface="Libre Baskerville Bold"/>
                          <a:ea typeface="Libre Baskerville Bold"/>
                          <a:cs typeface="Libre Baskerville Bold"/>
                          <a:sym typeface="Libre Baskerville Bold"/>
                        </a:rPr>
                        <a:t>GRU</a:t>
                      </a:r>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686373">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Tamaño de ventana</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30 días</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686373">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Unidades recurrentes </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128</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r h="686373">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Tamaño de lote</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32</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3"/>
                  </a:ext>
                </a:extLst>
              </a:tr>
              <a:tr h="686373">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Tasa de aprendizaje</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0.001</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4"/>
                  </a:ext>
                </a:extLst>
              </a:tr>
              <a:tr h="686373">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MSE</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100"/>
                        </a:lnSpc>
                        <a:defRPr/>
                      </a:pPr>
                      <a:r>
                        <a:rPr lang="en-US" sz="1500">
                          <a:solidFill>
                            <a:srgbClr val="000000"/>
                          </a:solidFill>
                          <a:latin typeface="Libre Baskerville"/>
                          <a:ea typeface="Libre Baskerville"/>
                          <a:cs typeface="Libre Baskerville"/>
                          <a:sym typeface="Libre Baskerville"/>
                        </a:rPr>
                        <a:t>0.000111</a:t>
                      </a:r>
                      <a:endParaRPr lang="en-US" sz="1100"/>
                    </a:p>
                  </a:txBody>
                  <a:tcPr marL="0" marR="0" marT="0" marB="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5"/>
                  </a:ext>
                </a:extLst>
              </a:tr>
            </a:tbl>
          </a:graphicData>
        </a:graphic>
      </p:graphicFrame>
      <p:sp>
        <p:nvSpPr>
          <p:cNvPr id="7" name="TextBox 7"/>
          <p:cNvSpPr txBox="1"/>
          <p:nvPr/>
        </p:nvSpPr>
        <p:spPr>
          <a:xfrm>
            <a:off x="946895" y="855390"/>
            <a:ext cx="16394211" cy="2360491"/>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Optimización de hiperparámetros</a:t>
            </a:r>
          </a:p>
        </p:txBody>
      </p:sp>
      <p:sp>
        <p:nvSpPr>
          <p:cNvPr id="8" name="TextBox 8"/>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9" name="TextBox 9"/>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10" name="TextBox 10"/>
          <p:cNvSpPr txBox="1"/>
          <p:nvPr/>
        </p:nvSpPr>
        <p:spPr>
          <a:xfrm>
            <a:off x="1125562" y="3015856"/>
            <a:ext cx="16036875" cy="149097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Técnica utilizada</a:t>
            </a:r>
          </a:p>
          <a:p>
            <a:pPr algn="ctr">
              <a:lnSpc>
                <a:spcPts val="3120"/>
              </a:lnSpc>
            </a:pPr>
            <a:r>
              <a:rPr lang="en-US" sz="2400" i="1">
                <a:solidFill>
                  <a:srgbClr val="000000"/>
                </a:solidFill>
                <a:latin typeface="Libre Baskerville Italics"/>
                <a:ea typeface="Libre Baskerville Italics"/>
                <a:cs typeface="Libre Baskerville Italics"/>
                <a:sym typeface="Libre Baskerville Italics"/>
              </a:rPr>
              <a:t>Grid Search</a:t>
            </a:r>
            <a:r>
              <a:rPr lang="en-US" sz="2400">
                <a:solidFill>
                  <a:srgbClr val="000000"/>
                </a:solidFill>
                <a:latin typeface="Libre Baskerville"/>
                <a:ea typeface="Libre Baskerville"/>
                <a:cs typeface="Libre Baskerville"/>
                <a:sym typeface="Libre Baskerville"/>
              </a:rPr>
              <a:t>, evaluación exhaustiva de combinaciones de parámetros clave para maximizar el rendimiento.</a:t>
            </a:r>
          </a:p>
        </p:txBody>
      </p:sp>
      <p:sp>
        <p:nvSpPr>
          <p:cNvPr id="11" name="TextBox 11"/>
          <p:cNvSpPr txBox="1"/>
          <p:nvPr/>
        </p:nvSpPr>
        <p:spPr>
          <a:xfrm>
            <a:off x="376814" y="4440160"/>
            <a:ext cx="5340808" cy="344360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Parámetros evaluados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Tamaño de la Ventana: 10, 20, 30 días.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Unidades Recurrentes: 32, 64, 128.</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Tamaño de Lote: 32, 64.</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Tasa de Aprendizaje: 0.001, 0.0005.</a:t>
            </a:r>
          </a:p>
        </p:txBody>
      </p:sp>
      <p:sp>
        <p:nvSpPr>
          <p:cNvPr id="12" name="TextBox 12"/>
          <p:cNvSpPr txBox="1"/>
          <p:nvPr/>
        </p:nvSpPr>
        <p:spPr>
          <a:xfrm>
            <a:off x="13076300" y="4456426"/>
            <a:ext cx="4391348" cy="383412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Conclusiones</a:t>
            </a:r>
          </a:p>
          <a:p>
            <a:pPr algn="just">
              <a:lnSpc>
                <a:spcPts val="3120"/>
              </a:lnSpc>
            </a:pPr>
            <a:r>
              <a:rPr lang="en-US" sz="2400">
                <a:solidFill>
                  <a:srgbClr val="000000"/>
                </a:solidFill>
                <a:latin typeface="Libre Baskerville"/>
                <a:ea typeface="Libre Baskerville"/>
                <a:cs typeface="Libre Baskerville"/>
                <a:sym typeface="Libre Baskerville"/>
              </a:rPr>
              <a:t>La optimización de hiperparámetros permitió alcanzar un rendimiento óptimo, destacando la importancia del tamaño de la ventana y la arquitectura para capturar patrones en los datos.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TextBox 6"/>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Análisis Crítico</a:t>
            </a:r>
          </a:p>
        </p:txBody>
      </p:sp>
      <p:sp>
        <p:nvSpPr>
          <p:cNvPr id="7" name="TextBox 7"/>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8" name="TextBox 8"/>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9" name="TextBox 9"/>
          <p:cNvSpPr txBox="1"/>
          <p:nvPr/>
        </p:nvSpPr>
        <p:spPr>
          <a:xfrm>
            <a:off x="0" y="1907822"/>
            <a:ext cx="8657576" cy="461517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Fortalezas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El modelo GRU destacó por su precisión y eficiencia, superando al LSTM y a la regresión lineal.</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La incorporación de indicadores técnicos como SMA, RSI y ATR mejoró la capacidad predictiva de los modelos.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La aplicación de </a:t>
            </a:r>
            <a:r>
              <a:rPr lang="en-US" sz="2400" i="1">
                <a:solidFill>
                  <a:srgbClr val="000000"/>
                </a:solidFill>
                <a:latin typeface="Libre Baskerville Italics"/>
                <a:ea typeface="Libre Baskerville Italics"/>
                <a:cs typeface="Libre Baskerville Italics"/>
                <a:sym typeface="Libre Baskerville Italics"/>
              </a:rPr>
              <a:t>Grid Search</a:t>
            </a:r>
            <a:r>
              <a:rPr lang="en-US" sz="2400">
                <a:solidFill>
                  <a:srgbClr val="000000"/>
                </a:solidFill>
                <a:latin typeface="Libre Baskerville"/>
                <a:ea typeface="Libre Baskerville"/>
                <a:cs typeface="Libre Baskerville"/>
                <a:sym typeface="Libre Baskerville"/>
              </a:rPr>
              <a:t> permitió identificar configuraciones óptimas, maximizando el rendimiento de los modelos.</a:t>
            </a:r>
          </a:p>
          <a:p>
            <a:pPr algn="ctr">
              <a:lnSpc>
                <a:spcPts val="3120"/>
              </a:lnSpc>
            </a:pPr>
            <a:endParaRPr lang="en-US" sz="2400">
              <a:solidFill>
                <a:srgbClr val="000000"/>
              </a:solidFill>
              <a:latin typeface="Libre Baskerville"/>
              <a:ea typeface="Libre Baskerville"/>
              <a:cs typeface="Libre Baskerville"/>
              <a:sym typeface="Libre Baskerville"/>
            </a:endParaRPr>
          </a:p>
        </p:txBody>
      </p:sp>
      <p:sp>
        <p:nvSpPr>
          <p:cNvPr id="10" name="TextBox 10"/>
          <p:cNvSpPr txBox="1"/>
          <p:nvPr/>
        </p:nvSpPr>
        <p:spPr>
          <a:xfrm>
            <a:off x="8414115" y="1858324"/>
            <a:ext cx="9303785" cy="4615179"/>
          </a:xfrm>
          <a:prstGeom prst="rect">
            <a:avLst/>
          </a:prstGeom>
        </p:spPr>
        <p:txBody>
          <a:bodyPr lIns="0" tIns="0" rIns="0" bIns="0" rtlCol="0" anchor="t">
            <a:spAutoFit/>
          </a:bodyPr>
          <a:lstStyle/>
          <a:p>
            <a:pPr algn="ctr">
              <a:lnSpc>
                <a:spcPts val="5200"/>
              </a:lnSpc>
            </a:pPr>
            <a:r>
              <a:rPr lang="en-US" sz="2600" b="1" spc="260" dirty="0" err="1">
                <a:solidFill>
                  <a:srgbClr val="000000"/>
                </a:solidFill>
                <a:latin typeface="Libre Baskerville Bold"/>
                <a:ea typeface="Libre Baskerville Bold"/>
                <a:cs typeface="Libre Baskerville Bold"/>
                <a:sym typeface="Libre Baskerville Bold"/>
              </a:rPr>
              <a:t>Limitaciones</a:t>
            </a:r>
            <a:endParaRPr lang="en-US" sz="2600" b="1" spc="260" dirty="0">
              <a:solidFill>
                <a:srgbClr val="000000"/>
              </a:solidFill>
              <a:latin typeface="Libre Baskerville Bold"/>
              <a:ea typeface="Libre Baskerville Bold"/>
              <a:cs typeface="Libre Baskerville Bold"/>
              <a:sym typeface="Libre Baskerville Bold"/>
            </a:endParaRPr>
          </a:p>
          <a:p>
            <a:pPr marL="518163" lvl="1" indent="-259082" algn="l">
              <a:lnSpc>
                <a:spcPts val="3120"/>
              </a:lnSpc>
              <a:buFont typeface="Arial"/>
              <a:buChar char="•"/>
            </a:pPr>
            <a:r>
              <a:rPr lang="en-US" sz="2400" dirty="0">
                <a:solidFill>
                  <a:srgbClr val="000000"/>
                </a:solidFill>
                <a:latin typeface="Libre Baskerville"/>
                <a:ea typeface="Libre Baskerville"/>
                <a:cs typeface="Libre Baskerville"/>
                <a:sym typeface="Libre Baskerville"/>
              </a:rPr>
              <a:t>Los </a:t>
            </a:r>
            <a:r>
              <a:rPr lang="en-US" sz="2400" dirty="0" err="1">
                <a:solidFill>
                  <a:srgbClr val="000000"/>
                </a:solidFill>
                <a:latin typeface="Libre Baskerville"/>
                <a:ea typeface="Libre Baskerville"/>
                <a:cs typeface="Libre Baskerville"/>
                <a:sym typeface="Libre Baskerville"/>
              </a:rPr>
              <a:t>modelos</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presentaron</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una</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menor</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precisión</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durante</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periodos</a:t>
            </a:r>
            <a:r>
              <a:rPr lang="en-US" sz="2400" dirty="0">
                <a:solidFill>
                  <a:srgbClr val="000000"/>
                </a:solidFill>
                <a:latin typeface="Libre Baskerville"/>
                <a:ea typeface="Libre Baskerville"/>
                <a:cs typeface="Libre Baskerville"/>
                <a:sym typeface="Libre Baskerville"/>
              </a:rPr>
              <a:t> de </a:t>
            </a:r>
            <a:r>
              <a:rPr lang="en-US" sz="2400" dirty="0" err="1">
                <a:solidFill>
                  <a:srgbClr val="000000"/>
                </a:solidFill>
                <a:latin typeface="Libre Baskerville"/>
                <a:ea typeface="Libre Baskerville"/>
                <a:cs typeface="Libre Baskerville"/>
                <a:sym typeface="Libre Baskerville"/>
              </a:rPr>
              <a:t>alta</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volatilidad</a:t>
            </a:r>
            <a:r>
              <a:rPr lang="en-US" sz="2400" dirty="0">
                <a:solidFill>
                  <a:srgbClr val="000000"/>
                </a:solidFill>
                <a:latin typeface="Libre Baskerville"/>
                <a:ea typeface="Libre Baskerville"/>
                <a:cs typeface="Libre Baskerville"/>
                <a:sym typeface="Libre Baskerville"/>
              </a:rPr>
              <a:t>, lo que pone de </a:t>
            </a:r>
            <a:r>
              <a:rPr lang="en-US" sz="2400" dirty="0" err="1">
                <a:solidFill>
                  <a:srgbClr val="000000"/>
                </a:solidFill>
                <a:latin typeface="Libre Baskerville"/>
                <a:ea typeface="Libre Baskerville"/>
                <a:cs typeface="Libre Baskerville"/>
                <a:sym typeface="Libre Baskerville"/>
              </a:rPr>
              <a:t>manifiesto</a:t>
            </a:r>
            <a:r>
              <a:rPr lang="en-US" sz="2400" dirty="0">
                <a:solidFill>
                  <a:srgbClr val="000000"/>
                </a:solidFill>
                <a:latin typeface="Libre Baskerville"/>
                <a:ea typeface="Libre Baskerville"/>
                <a:cs typeface="Libre Baskerville"/>
                <a:sym typeface="Libre Baskerville"/>
              </a:rPr>
              <a:t> la </a:t>
            </a:r>
            <a:r>
              <a:rPr lang="en-US" sz="2400" dirty="0" err="1">
                <a:solidFill>
                  <a:srgbClr val="000000"/>
                </a:solidFill>
                <a:latin typeface="Libre Baskerville"/>
                <a:ea typeface="Libre Baskerville"/>
                <a:cs typeface="Libre Baskerville"/>
                <a:sym typeface="Libre Baskerville"/>
              </a:rPr>
              <a:t>necesidad</a:t>
            </a:r>
            <a:r>
              <a:rPr lang="en-US" sz="2400" dirty="0">
                <a:solidFill>
                  <a:srgbClr val="000000"/>
                </a:solidFill>
                <a:latin typeface="Libre Baskerville"/>
                <a:ea typeface="Libre Baskerville"/>
                <a:cs typeface="Libre Baskerville"/>
                <a:sym typeface="Libre Baskerville"/>
              </a:rPr>
              <a:t> de </a:t>
            </a:r>
            <a:r>
              <a:rPr lang="en-US" sz="2400" dirty="0" err="1">
                <a:solidFill>
                  <a:srgbClr val="000000"/>
                </a:solidFill>
                <a:latin typeface="Libre Baskerville"/>
                <a:ea typeface="Libre Baskerville"/>
                <a:cs typeface="Libre Baskerville"/>
                <a:sym typeface="Libre Baskerville"/>
              </a:rPr>
              <a:t>incorporar</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factores</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externos</a:t>
            </a:r>
            <a:r>
              <a:rPr lang="en-US" sz="2400" dirty="0">
                <a:solidFill>
                  <a:srgbClr val="000000"/>
                </a:solidFill>
                <a:latin typeface="Libre Baskerville"/>
                <a:ea typeface="Libre Baskerville"/>
                <a:cs typeface="Libre Baskerville"/>
                <a:sym typeface="Libre Baskerville"/>
              </a:rPr>
              <a:t>.</a:t>
            </a:r>
          </a:p>
          <a:p>
            <a:pPr marL="518163" lvl="1" indent="-259082" algn="l">
              <a:lnSpc>
                <a:spcPts val="3120"/>
              </a:lnSpc>
              <a:buFont typeface="Arial"/>
              <a:buChar char="•"/>
            </a:pPr>
            <a:r>
              <a:rPr lang="en-US" sz="2400" dirty="0">
                <a:solidFill>
                  <a:srgbClr val="000000"/>
                </a:solidFill>
                <a:latin typeface="Libre Baskerville"/>
                <a:ea typeface="Libre Baskerville"/>
                <a:cs typeface="Libre Baskerville"/>
                <a:sym typeface="Libre Baskerville"/>
              </a:rPr>
              <a:t>Los </a:t>
            </a:r>
            <a:r>
              <a:rPr lang="en-US" sz="2400" dirty="0" err="1">
                <a:solidFill>
                  <a:srgbClr val="000000"/>
                </a:solidFill>
                <a:latin typeface="Libre Baskerville"/>
                <a:ea typeface="Libre Baskerville"/>
                <a:cs typeface="Libre Baskerville"/>
                <a:sym typeface="Libre Baskerville"/>
              </a:rPr>
              <a:t>resultados</a:t>
            </a:r>
            <a:r>
              <a:rPr lang="en-US" sz="2400" dirty="0">
                <a:solidFill>
                  <a:srgbClr val="000000"/>
                </a:solidFill>
                <a:latin typeface="Libre Baskerville"/>
                <a:ea typeface="Libre Baskerville"/>
                <a:cs typeface="Libre Baskerville"/>
                <a:sym typeface="Libre Baskerville"/>
              </a:rPr>
              <a:t> se </a:t>
            </a:r>
            <a:r>
              <a:rPr lang="en-US" sz="2400" dirty="0" err="1">
                <a:solidFill>
                  <a:srgbClr val="000000"/>
                </a:solidFill>
                <a:latin typeface="Libre Baskerville"/>
                <a:ea typeface="Libre Baskerville"/>
                <a:cs typeface="Libre Baskerville"/>
                <a:sym typeface="Libre Baskerville"/>
              </a:rPr>
              <a:t>fundamentan</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exclusivamente</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en</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datos</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históricos</a:t>
            </a:r>
            <a:r>
              <a:rPr lang="en-US" sz="2400" dirty="0">
                <a:solidFill>
                  <a:srgbClr val="000000"/>
                </a:solidFill>
                <a:latin typeface="Libre Baskerville"/>
                <a:ea typeface="Libre Baskerville"/>
                <a:cs typeface="Libre Baskerville"/>
                <a:sym typeface="Libre Baskerville"/>
              </a:rPr>
              <a:t> de un solo </a:t>
            </a:r>
            <a:r>
              <a:rPr lang="en-US" sz="2400" dirty="0" err="1">
                <a:solidFill>
                  <a:srgbClr val="000000"/>
                </a:solidFill>
                <a:latin typeface="Libre Baskerville"/>
                <a:ea typeface="Libre Baskerville"/>
                <a:cs typeface="Libre Baskerville"/>
                <a:sym typeface="Libre Baskerville"/>
              </a:rPr>
              <a:t>activo</a:t>
            </a:r>
            <a:r>
              <a:rPr lang="en-US" sz="2400" dirty="0">
                <a:solidFill>
                  <a:srgbClr val="000000"/>
                </a:solidFill>
                <a:latin typeface="Libre Baskerville"/>
                <a:ea typeface="Libre Baskerville"/>
                <a:cs typeface="Libre Baskerville"/>
                <a:sym typeface="Libre Baskerville"/>
              </a:rPr>
              <a:t> (Apple), lo que </a:t>
            </a:r>
            <a:r>
              <a:rPr lang="en-US" sz="2400" dirty="0" err="1">
                <a:solidFill>
                  <a:srgbClr val="000000"/>
                </a:solidFill>
                <a:latin typeface="Libre Baskerville"/>
                <a:ea typeface="Libre Baskerville"/>
                <a:cs typeface="Libre Baskerville"/>
                <a:sym typeface="Libre Baskerville"/>
              </a:rPr>
              <a:t>podría</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limitar</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su</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capacidad</a:t>
            </a:r>
            <a:r>
              <a:rPr lang="en-US" sz="2400" dirty="0">
                <a:solidFill>
                  <a:srgbClr val="000000"/>
                </a:solidFill>
                <a:latin typeface="Libre Baskerville"/>
                <a:ea typeface="Libre Baskerville"/>
                <a:cs typeface="Libre Baskerville"/>
                <a:sym typeface="Libre Baskerville"/>
              </a:rPr>
              <a:t> de </a:t>
            </a:r>
            <a:r>
              <a:rPr lang="en-US" sz="2400" dirty="0" err="1">
                <a:solidFill>
                  <a:srgbClr val="000000"/>
                </a:solidFill>
                <a:latin typeface="Libre Baskerville"/>
                <a:ea typeface="Libre Baskerville"/>
                <a:cs typeface="Libre Baskerville"/>
                <a:sym typeface="Libre Baskerville"/>
              </a:rPr>
              <a:t>generalización</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en</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otros</a:t>
            </a:r>
            <a:r>
              <a:rPr lang="en-US" sz="2400" dirty="0">
                <a:solidFill>
                  <a:srgbClr val="000000"/>
                </a:solidFill>
                <a:latin typeface="Libre Baskerville"/>
                <a:ea typeface="Libre Baskerville"/>
                <a:cs typeface="Libre Baskerville"/>
                <a:sym typeface="Libre Baskerville"/>
              </a:rPr>
              <a:t> mercados o </a:t>
            </a:r>
            <a:r>
              <a:rPr lang="en-US" sz="2400" dirty="0" err="1">
                <a:solidFill>
                  <a:srgbClr val="000000"/>
                </a:solidFill>
                <a:latin typeface="Libre Baskerville"/>
                <a:ea typeface="Libre Baskerville"/>
                <a:cs typeface="Libre Baskerville"/>
                <a:sym typeface="Libre Baskerville"/>
              </a:rPr>
              <a:t>activos</a:t>
            </a:r>
            <a:r>
              <a:rPr lang="en-US" sz="2400" dirty="0">
                <a:solidFill>
                  <a:srgbClr val="000000"/>
                </a:solidFill>
                <a:latin typeface="Libre Baskerville"/>
                <a:ea typeface="Libre Baskerville"/>
                <a:cs typeface="Libre Baskerville"/>
                <a:sym typeface="Libre Baskerville"/>
              </a:rPr>
              <a:t>.</a:t>
            </a:r>
          </a:p>
          <a:p>
            <a:pPr marL="518163" lvl="1" indent="-259082" algn="l">
              <a:lnSpc>
                <a:spcPts val="3120"/>
              </a:lnSpc>
              <a:buFont typeface="Arial"/>
              <a:buChar char="•"/>
            </a:pPr>
            <a:r>
              <a:rPr lang="en-US" sz="2400" dirty="0">
                <a:solidFill>
                  <a:srgbClr val="000000"/>
                </a:solidFill>
                <a:latin typeface="Libre Baskerville"/>
                <a:ea typeface="Libre Baskerville"/>
                <a:cs typeface="Libre Baskerville"/>
                <a:sym typeface="Libre Baskerville"/>
              </a:rPr>
              <a:t> La mayor </a:t>
            </a:r>
            <a:r>
              <a:rPr lang="en-US" sz="2400" dirty="0" err="1">
                <a:solidFill>
                  <a:srgbClr val="000000"/>
                </a:solidFill>
                <a:latin typeface="Libre Baskerville"/>
                <a:ea typeface="Libre Baskerville"/>
                <a:cs typeface="Libre Baskerville"/>
                <a:sym typeface="Libre Baskerville"/>
              </a:rPr>
              <a:t>cantidad</a:t>
            </a:r>
            <a:r>
              <a:rPr lang="en-US" sz="2400" dirty="0">
                <a:solidFill>
                  <a:srgbClr val="000000"/>
                </a:solidFill>
                <a:latin typeface="Libre Baskerville"/>
                <a:ea typeface="Libre Baskerville"/>
                <a:cs typeface="Libre Baskerville"/>
                <a:sym typeface="Libre Baskerville"/>
              </a:rPr>
              <a:t> de </a:t>
            </a:r>
            <a:r>
              <a:rPr lang="en-US" sz="2400" dirty="0" err="1">
                <a:solidFill>
                  <a:srgbClr val="000000"/>
                </a:solidFill>
                <a:latin typeface="Libre Baskerville"/>
                <a:ea typeface="Libre Baskerville"/>
                <a:cs typeface="Libre Baskerville"/>
                <a:sym typeface="Libre Baskerville"/>
              </a:rPr>
              <a:t>hiperparámetros</a:t>
            </a:r>
            <a:r>
              <a:rPr lang="en-US" sz="2400" dirty="0">
                <a:solidFill>
                  <a:srgbClr val="000000"/>
                </a:solidFill>
                <a:latin typeface="Libre Baskerville"/>
                <a:ea typeface="Libre Baskerville"/>
                <a:cs typeface="Libre Baskerville"/>
                <a:sym typeface="Libre Baskerville"/>
              </a:rPr>
              <a:t> de LSTM lo </a:t>
            </a:r>
            <a:r>
              <a:rPr lang="en-US" sz="2400" dirty="0" err="1">
                <a:solidFill>
                  <a:srgbClr val="000000"/>
                </a:solidFill>
                <a:latin typeface="Libre Baskerville"/>
                <a:ea typeface="Libre Baskerville"/>
                <a:cs typeface="Libre Baskerville"/>
                <a:sym typeface="Libre Baskerville"/>
              </a:rPr>
              <a:t>hace</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más</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propenso</a:t>
            </a:r>
            <a:r>
              <a:rPr lang="en-US" sz="2400" dirty="0">
                <a:solidFill>
                  <a:srgbClr val="000000"/>
                </a:solidFill>
                <a:latin typeface="Libre Baskerville"/>
                <a:ea typeface="Libre Baskerville"/>
                <a:cs typeface="Libre Baskerville"/>
                <a:sym typeface="Libre Baskerville"/>
              </a:rPr>
              <a:t> al </a:t>
            </a:r>
            <a:r>
              <a:rPr lang="en-US" sz="2400" dirty="0" err="1">
                <a:solidFill>
                  <a:srgbClr val="000000"/>
                </a:solidFill>
                <a:latin typeface="Libre Baskerville"/>
                <a:ea typeface="Libre Baskerville"/>
                <a:cs typeface="Libre Baskerville"/>
                <a:sym typeface="Libre Baskerville"/>
              </a:rPr>
              <a:t>sobreajuste</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en</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comparación</a:t>
            </a:r>
            <a:r>
              <a:rPr lang="en-US" sz="2400" dirty="0">
                <a:solidFill>
                  <a:srgbClr val="000000"/>
                </a:solidFill>
                <a:latin typeface="Libre Baskerville"/>
                <a:ea typeface="Libre Baskerville"/>
                <a:cs typeface="Libre Baskerville"/>
                <a:sym typeface="Libre Baskerville"/>
              </a:rPr>
              <a:t> con GRU.</a:t>
            </a:r>
          </a:p>
        </p:txBody>
      </p:sp>
      <p:sp>
        <p:nvSpPr>
          <p:cNvPr id="11" name="TextBox 11"/>
          <p:cNvSpPr txBox="1"/>
          <p:nvPr/>
        </p:nvSpPr>
        <p:spPr>
          <a:xfrm>
            <a:off x="388724" y="6517804"/>
            <a:ext cx="17329176" cy="227202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Conclusiones</a:t>
            </a:r>
          </a:p>
          <a:p>
            <a:pPr algn="ctr">
              <a:lnSpc>
                <a:spcPts val="3120"/>
              </a:lnSpc>
            </a:pPr>
            <a:r>
              <a:rPr lang="en-US" sz="2400">
                <a:solidFill>
                  <a:srgbClr val="000000"/>
                </a:solidFill>
                <a:latin typeface="Libre Baskerville"/>
                <a:ea typeface="Libre Baskerville"/>
                <a:cs typeface="Libre Baskerville"/>
                <a:sym typeface="Libre Baskerville"/>
              </a:rPr>
              <a:t>La elección del modelo y su configuración debe ajustarse al contexto del mercado y las características del conjunto de datos. La calidad y diversidad de los datos son factores clave para garantizar la robustez y la generalización de los modelos. Además, la integración de indicadores técnicos bien seleccionados puede marcar una diferencia significativa en el rendimiento predictivo.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TextBox 6"/>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Conclusiones</a:t>
            </a:r>
          </a:p>
        </p:txBody>
      </p:sp>
      <p:sp>
        <p:nvSpPr>
          <p:cNvPr id="7" name="TextBox 7"/>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8" name="TextBox 8"/>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9" name="TextBox 9"/>
          <p:cNvSpPr txBox="1"/>
          <p:nvPr/>
        </p:nvSpPr>
        <p:spPr>
          <a:xfrm>
            <a:off x="388724" y="6517804"/>
            <a:ext cx="17329176" cy="227202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Perspectiva General</a:t>
            </a:r>
          </a:p>
          <a:p>
            <a:pPr algn="ctr">
              <a:lnSpc>
                <a:spcPts val="3120"/>
              </a:lnSpc>
            </a:pPr>
            <a:r>
              <a:rPr lang="en-US" sz="2400">
                <a:solidFill>
                  <a:srgbClr val="000000"/>
                </a:solidFill>
                <a:latin typeface="Libre Baskerville"/>
                <a:ea typeface="Libre Baskerville"/>
                <a:cs typeface="Libre Baskerville"/>
                <a:sym typeface="Libre Baskerville"/>
              </a:rPr>
              <a:t>Aunque el trabajo logró cumplir con los objetivos propuestos, también puso de manifiesto las limitaciones de utilizar un único conjunto de datos y de no incluir factores externos, como el análisis de sentimiento o eventos macroeconómicos. Esto plantea oportunidades para futuras investigaciones que busquen ampliar la aplicabilidad y mejorar la precisión de los modelos en distintos contextos financieros.</a:t>
            </a:r>
          </a:p>
        </p:txBody>
      </p:sp>
      <p:sp>
        <p:nvSpPr>
          <p:cNvPr id="10" name="TextBox 10"/>
          <p:cNvSpPr txBox="1"/>
          <p:nvPr/>
        </p:nvSpPr>
        <p:spPr>
          <a:xfrm>
            <a:off x="388724" y="2244101"/>
            <a:ext cx="8240547" cy="422465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Lecciones Aprendidas</a:t>
            </a:r>
          </a:p>
          <a:p>
            <a:pPr algn="ctr">
              <a:lnSpc>
                <a:spcPts val="3120"/>
              </a:lnSpc>
            </a:pPr>
            <a:r>
              <a:rPr lang="en-US" sz="2400">
                <a:solidFill>
                  <a:srgbClr val="000000"/>
                </a:solidFill>
                <a:latin typeface="Libre Baskerville"/>
                <a:ea typeface="Libre Baskerville"/>
                <a:cs typeface="Libre Baskerville"/>
                <a:sym typeface="Libre Baskerville"/>
              </a:rPr>
              <a:t>El proyecto demostró que los modelos avanzados de aprendizaje profundo, como LSTM y GRU, son herramientas poderosas para la predicción de series temporales financieras. La capacidad del GRU para manejar dependencias temporales con mayor eficiencia lo posiciona como una mejor opción frente al LSTM en ciertos contextos. Sin embargo, la elección del modelo ideal depende de las características del mercado y del dataset utilizado.</a:t>
            </a:r>
          </a:p>
        </p:txBody>
      </p:sp>
      <p:sp>
        <p:nvSpPr>
          <p:cNvPr id="11" name="TextBox 11"/>
          <p:cNvSpPr txBox="1"/>
          <p:nvPr/>
        </p:nvSpPr>
        <p:spPr>
          <a:xfrm>
            <a:off x="9144000" y="2244101"/>
            <a:ext cx="8240547" cy="305307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Impacto</a:t>
            </a:r>
          </a:p>
          <a:p>
            <a:pPr algn="ctr">
              <a:lnSpc>
                <a:spcPts val="3120"/>
              </a:lnSpc>
            </a:pPr>
            <a:r>
              <a:rPr lang="en-US" sz="2400">
                <a:solidFill>
                  <a:srgbClr val="000000"/>
                </a:solidFill>
                <a:latin typeface="Libre Baskerville"/>
                <a:ea typeface="Libre Baskerville"/>
                <a:cs typeface="Libre Baskerville"/>
                <a:sym typeface="Libre Baskerville"/>
              </a:rPr>
              <a:t>Los resultados obtenidos validan el uso de redes neuronales recurrentes para mejorar la predicción de precios, sobretodo en escenarios de baja volatilidad. Esto ofrece un gran valor para inversores y analistas al permitir una toma de decisiones más informada y basada en datos.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TextBox 6"/>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Trabajo Futuro</a:t>
            </a:r>
          </a:p>
        </p:txBody>
      </p:sp>
      <p:sp>
        <p:nvSpPr>
          <p:cNvPr id="7" name="TextBox 7"/>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8" name="TextBox 8"/>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9" name="TextBox 9"/>
          <p:cNvSpPr txBox="1"/>
          <p:nvPr/>
        </p:nvSpPr>
        <p:spPr>
          <a:xfrm>
            <a:off x="618025" y="3631434"/>
            <a:ext cx="7448419" cy="371030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Incorporación de Nuevas Fuentes de Datos</a:t>
            </a:r>
          </a:p>
          <a:p>
            <a:pPr algn="ctr">
              <a:lnSpc>
                <a:spcPts val="3120"/>
              </a:lnSpc>
            </a:pPr>
            <a:r>
              <a:rPr lang="en-US" sz="2400">
                <a:solidFill>
                  <a:srgbClr val="000000"/>
                </a:solidFill>
                <a:latin typeface="Libre Baskerville"/>
                <a:ea typeface="Libre Baskerville"/>
                <a:cs typeface="Libre Baskerville"/>
                <a:sym typeface="Libre Baskerville"/>
              </a:rPr>
              <a:t>Ampliar el modelo para incluir análisis de sentimiento, como menciones en redes sociales o noticias financieras, podría capturar señales externas que impactan en el comportamiento del mercado. Esto ayudaría a mejorar la precisión en escenarios de alta volatilidad.</a:t>
            </a:r>
          </a:p>
        </p:txBody>
      </p:sp>
      <p:sp>
        <p:nvSpPr>
          <p:cNvPr id="10" name="TextBox 10"/>
          <p:cNvSpPr txBox="1"/>
          <p:nvPr/>
        </p:nvSpPr>
        <p:spPr>
          <a:xfrm>
            <a:off x="9650599" y="3649409"/>
            <a:ext cx="7448419" cy="410082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Ampliación del Dataset y Generalización</a:t>
            </a:r>
          </a:p>
          <a:p>
            <a:pPr algn="ctr">
              <a:lnSpc>
                <a:spcPts val="3120"/>
              </a:lnSpc>
            </a:pPr>
            <a:r>
              <a:rPr lang="en-US" sz="2400">
                <a:solidFill>
                  <a:srgbClr val="000000"/>
                </a:solidFill>
                <a:latin typeface="Libre Baskerville"/>
                <a:ea typeface="Libre Baskerville"/>
                <a:cs typeface="Libre Baskerville"/>
                <a:sym typeface="Libre Baskerville"/>
              </a:rPr>
              <a:t>Probar los modelos en otros activos financieros, mercados internacionales y periodos temporales más extensos ayudaría a medir su capacidad de generalización. Además, un conjunto de datos más diverso fortalecería el rendimiento del modelo frente a variaciones externas y diferentes contextos económicos.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Freeform 6"/>
          <p:cNvSpPr/>
          <p:nvPr/>
        </p:nvSpPr>
        <p:spPr>
          <a:xfrm>
            <a:off x="3283182" y="2107847"/>
            <a:ext cx="11570801" cy="6754455"/>
          </a:xfrm>
          <a:custGeom>
            <a:avLst/>
            <a:gdLst/>
            <a:ahLst/>
            <a:cxnLst/>
            <a:rect l="l" t="t" r="r" b="b"/>
            <a:pathLst>
              <a:path w="11570801" h="6754455">
                <a:moveTo>
                  <a:pt x="0" y="0"/>
                </a:moveTo>
                <a:lnTo>
                  <a:pt x="11570801" y="0"/>
                </a:lnTo>
                <a:lnTo>
                  <a:pt x="11570801" y="6754455"/>
                </a:lnTo>
                <a:lnTo>
                  <a:pt x="0" y="6754455"/>
                </a:lnTo>
                <a:lnTo>
                  <a:pt x="0" y="0"/>
                </a:lnTo>
                <a:close/>
              </a:path>
            </a:pathLst>
          </a:custGeom>
          <a:blipFill>
            <a:blip r:embed="rId8"/>
            <a:stretch>
              <a:fillRect/>
            </a:stretch>
          </a:blipFill>
        </p:spPr>
        <p:txBody>
          <a:bodyPr/>
          <a:lstStyle/>
          <a:p>
            <a:endParaRPr lang="es-ES"/>
          </a:p>
        </p:txBody>
      </p:sp>
      <p:sp>
        <p:nvSpPr>
          <p:cNvPr id="7" name="TextBox 7"/>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Visualizaciones adicionales</a:t>
            </a:r>
          </a:p>
        </p:txBody>
      </p:sp>
      <p:sp>
        <p:nvSpPr>
          <p:cNvPr id="8" name="TextBox 8"/>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9" name="TextBox 9"/>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TextBox 6"/>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Detalles Técnicos</a:t>
            </a:r>
          </a:p>
        </p:txBody>
      </p:sp>
      <p:sp>
        <p:nvSpPr>
          <p:cNvPr id="7" name="TextBox 7"/>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8" name="TextBox 8"/>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9" name="TextBox 9"/>
          <p:cNvSpPr txBox="1"/>
          <p:nvPr/>
        </p:nvSpPr>
        <p:spPr>
          <a:xfrm>
            <a:off x="655058" y="2669528"/>
            <a:ext cx="7653506" cy="266255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Normalización Min-Max</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Aplicada a todas las variables para escalar los valores entre 0 y 1.</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Permite un mejor rendimiento de los modelos de aprendizaje profundo.</a:t>
            </a:r>
          </a:p>
          <a:p>
            <a:pPr algn="just">
              <a:lnSpc>
                <a:spcPts val="3120"/>
              </a:lnSpc>
            </a:pPr>
            <a:endParaRPr lang="en-US" sz="2400">
              <a:solidFill>
                <a:srgbClr val="000000"/>
              </a:solidFill>
              <a:latin typeface="Libre Baskerville"/>
              <a:ea typeface="Libre Baskerville"/>
              <a:cs typeface="Libre Baskerville"/>
              <a:sym typeface="Libre Baskerville"/>
            </a:endParaRPr>
          </a:p>
        </p:txBody>
      </p:sp>
      <p:sp>
        <p:nvSpPr>
          <p:cNvPr id="10" name="TextBox 10"/>
          <p:cNvSpPr txBox="1"/>
          <p:nvPr/>
        </p:nvSpPr>
        <p:spPr>
          <a:xfrm>
            <a:off x="9187341" y="2669528"/>
            <a:ext cx="7653506" cy="266255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Eliminación de valores nulos</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Los indicadores técnicos generan valores nulos en las primeras filas.</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Estas filas se eliminaron para garantizar datos consistentes.</a:t>
            </a:r>
          </a:p>
          <a:p>
            <a:pPr algn="just">
              <a:lnSpc>
                <a:spcPts val="3120"/>
              </a:lnSpc>
            </a:pPr>
            <a:endParaRPr lang="en-US" sz="2400">
              <a:solidFill>
                <a:srgbClr val="000000"/>
              </a:solidFill>
              <a:latin typeface="Libre Baskerville"/>
              <a:ea typeface="Libre Baskerville"/>
              <a:cs typeface="Libre Baskerville"/>
              <a:sym typeface="Libre Baskerville"/>
            </a:endParaRPr>
          </a:p>
        </p:txBody>
      </p:sp>
      <p:sp>
        <p:nvSpPr>
          <p:cNvPr id="11" name="TextBox 11"/>
          <p:cNvSpPr txBox="1"/>
          <p:nvPr/>
        </p:nvSpPr>
        <p:spPr>
          <a:xfrm>
            <a:off x="842532" y="5218665"/>
            <a:ext cx="7653506" cy="383412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Generación de indicadores técnicos</a:t>
            </a:r>
          </a:p>
          <a:p>
            <a:pPr marL="518163" lvl="1" indent="-259082" algn="just">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SMA</a:t>
            </a:r>
            <a:r>
              <a:rPr lang="en-US" sz="2400">
                <a:solidFill>
                  <a:srgbClr val="000000"/>
                </a:solidFill>
                <a:latin typeface="Libre Baskerville"/>
                <a:ea typeface="Libre Baskerville"/>
                <a:cs typeface="Libre Baskerville"/>
                <a:sym typeface="Libre Baskerville"/>
              </a:rPr>
              <a:t>: Calculada para ventanas de 5, 10 y 20 días.</a:t>
            </a:r>
          </a:p>
          <a:p>
            <a:pPr marL="518163" lvl="1" indent="-259082" algn="just">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EMA</a:t>
            </a:r>
            <a:r>
              <a:rPr lang="en-US" sz="2400">
                <a:solidFill>
                  <a:srgbClr val="000000"/>
                </a:solidFill>
                <a:latin typeface="Libre Baskerville"/>
                <a:ea typeface="Libre Baskerville"/>
                <a:cs typeface="Libre Baskerville"/>
                <a:sym typeface="Libre Baskerville"/>
              </a:rPr>
              <a:t>: Calculada para una ventana de 10 días.</a:t>
            </a:r>
          </a:p>
          <a:p>
            <a:pPr marL="518163" lvl="1" indent="-259082" algn="just">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RSI</a:t>
            </a:r>
            <a:r>
              <a:rPr lang="en-US" sz="2400">
                <a:solidFill>
                  <a:srgbClr val="000000"/>
                </a:solidFill>
                <a:latin typeface="Libre Baskerville"/>
                <a:ea typeface="Libre Baskerville"/>
                <a:cs typeface="Libre Baskerville"/>
                <a:sym typeface="Libre Baskerville"/>
              </a:rPr>
              <a:t>: Calculado para 14 días.</a:t>
            </a:r>
          </a:p>
          <a:p>
            <a:pPr marL="518163" lvl="1" indent="-259082" algn="just">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Volatility_10</a:t>
            </a:r>
            <a:r>
              <a:rPr lang="en-US" sz="2400">
                <a:solidFill>
                  <a:srgbClr val="000000"/>
                </a:solidFill>
                <a:latin typeface="Libre Baskerville"/>
                <a:ea typeface="Libre Baskerville"/>
                <a:cs typeface="Libre Baskerville"/>
                <a:sym typeface="Libre Baskerville"/>
              </a:rPr>
              <a:t>: Desviación estándar de precios de cierre en ventanas de 10 días.</a:t>
            </a:r>
          </a:p>
          <a:p>
            <a:pPr marL="518163" lvl="1" indent="-259082" algn="just">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ATR</a:t>
            </a:r>
            <a:r>
              <a:rPr lang="en-US" sz="2400">
                <a:solidFill>
                  <a:srgbClr val="000000"/>
                </a:solidFill>
                <a:latin typeface="Libre Baskerville"/>
                <a:ea typeface="Libre Baskerville"/>
                <a:cs typeface="Libre Baskerville"/>
                <a:sym typeface="Libre Baskerville"/>
              </a:rPr>
              <a:t>: Calculado para 14 días.</a:t>
            </a:r>
          </a:p>
          <a:p>
            <a:pPr algn="just">
              <a:lnSpc>
                <a:spcPts val="3120"/>
              </a:lnSpc>
            </a:pPr>
            <a:endParaRPr lang="en-US" sz="2400">
              <a:solidFill>
                <a:srgbClr val="000000"/>
              </a:solidFill>
              <a:latin typeface="Libre Baskerville"/>
              <a:ea typeface="Libre Baskerville"/>
              <a:cs typeface="Libre Baskerville"/>
              <a:sym typeface="Libre Baskerville"/>
            </a:endParaRPr>
          </a:p>
        </p:txBody>
      </p:sp>
      <p:sp>
        <p:nvSpPr>
          <p:cNvPr id="12" name="TextBox 12"/>
          <p:cNvSpPr txBox="1"/>
          <p:nvPr/>
        </p:nvSpPr>
        <p:spPr>
          <a:xfrm>
            <a:off x="9187341" y="5736754"/>
            <a:ext cx="7653506" cy="2662554"/>
          </a:xfrm>
          <a:prstGeom prst="rect">
            <a:avLst/>
          </a:prstGeom>
        </p:spPr>
        <p:txBody>
          <a:bodyPr lIns="0" tIns="0" rIns="0" bIns="0" rtlCol="0" anchor="t">
            <a:spAutoFit/>
          </a:bodyPr>
          <a:lstStyle/>
          <a:p>
            <a:pPr algn="ctr">
              <a:lnSpc>
                <a:spcPts val="5200"/>
              </a:lnSpc>
            </a:pPr>
            <a:r>
              <a:rPr lang="en-US" sz="2600" b="1" spc="260" dirty="0">
                <a:solidFill>
                  <a:srgbClr val="000000"/>
                </a:solidFill>
                <a:latin typeface="Libre Baskerville Bold"/>
                <a:ea typeface="Libre Baskerville Bold"/>
                <a:cs typeface="Libre Baskerville Bold"/>
                <a:sym typeface="Libre Baskerville Bold"/>
              </a:rPr>
              <a:t>División de conjuntos</a:t>
            </a:r>
          </a:p>
          <a:p>
            <a:pPr marL="518163" lvl="1" indent="-259082" algn="just">
              <a:lnSpc>
                <a:spcPts val="3120"/>
              </a:lnSpc>
              <a:buFont typeface="Arial"/>
              <a:buChar char="•"/>
            </a:pPr>
            <a:r>
              <a:rPr lang="en-US" sz="2400" dirty="0" err="1">
                <a:solidFill>
                  <a:srgbClr val="000000"/>
                </a:solidFill>
                <a:latin typeface="Libre Baskerville"/>
                <a:ea typeface="Libre Baskerville"/>
                <a:cs typeface="Libre Baskerville"/>
                <a:sym typeface="Libre Baskerville"/>
              </a:rPr>
              <a:t>Entrenamiento</a:t>
            </a:r>
            <a:r>
              <a:rPr lang="en-US" sz="2400" dirty="0">
                <a:solidFill>
                  <a:srgbClr val="000000"/>
                </a:solidFill>
                <a:latin typeface="Libre Baskerville"/>
                <a:ea typeface="Libre Baskerville"/>
                <a:cs typeface="Libre Baskerville"/>
                <a:sym typeface="Libre Baskerville"/>
              </a:rPr>
              <a:t>: 80%.</a:t>
            </a:r>
          </a:p>
          <a:p>
            <a:pPr marL="518163" lvl="1" indent="-259082" algn="just">
              <a:lnSpc>
                <a:spcPts val="3120"/>
              </a:lnSpc>
              <a:buFont typeface="Arial"/>
              <a:buChar char="•"/>
            </a:pPr>
            <a:r>
              <a:rPr lang="en-US" sz="2400" dirty="0" err="1">
                <a:solidFill>
                  <a:srgbClr val="000000"/>
                </a:solidFill>
                <a:latin typeface="Libre Baskerville"/>
                <a:ea typeface="Libre Baskerville"/>
                <a:cs typeface="Libre Baskerville"/>
                <a:sym typeface="Libre Baskerville"/>
              </a:rPr>
              <a:t>Prueba</a:t>
            </a:r>
            <a:r>
              <a:rPr lang="en-US" sz="2400" dirty="0">
                <a:solidFill>
                  <a:srgbClr val="000000"/>
                </a:solidFill>
                <a:latin typeface="Libre Baskerville"/>
                <a:ea typeface="Libre Baskerville"/>
                <a:cs typeface="Libre Baskerville"/>
                <a:sym typeface="Libre Baskerville"/>
              </a:rPr>
              <a:t>: 20%.</a:t>
            </a:r>
          </a:p>
          <a:p>
            <a:pPr marL="518163" lvl="1" indent="-259082" algn="just">
              <a:lnSpc>
                <a:spcPts val="3120"/>
              </a:lnSpc>
              <a:buFont typeface="Arial"/>
              <a:buChar char="•"/>
            </a:pPr>
            <a:r>
              <a:rPr lang="en-US" sz="2400" dirty="0">
                <a:solidFill>
                  <a:srgbClr val="000000"/>
                </a:solidFill>
                <a:latin typeface="Libre Baskerville"/>
                <a:ea typeface="Libre Baskerville"/>
                <a:cs typeface="Libre Baskerville"/>
                <a:sym typeface="Libre Baskerville"/>
              </a:rPr>
              <a:t>Sin </a:t>
            </a:r>
            <a:r>
              <a:rPr lang="en-US" sz="2400" dirty="0" err="1">
                <a:solidFill>
                  <a:srgbClr val="000000"/>
                </a:solidFill>
                <a:latin typeface="Libre Baskerville"/>
                <a:ea typeface="Libre Baskerville"/>
                <a:cs typeface="Libre Baskerville"/>
                <a:sym typeface="Libre Baskerville"/>
              </a:rPr>
              <a:t>barajar</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los</a:t>
            </a:r>
            <a:r>
              <a:rPr lang="en-US" sz="2400" dirty="0">
                <a:solidFill>
                  <a:srgbClr val="000000"/>
                </a:solidFill>
                <a:latin typeface="Libre Baskerville"/>
                <a:ea typeface="Libre Baskerville"/>
                <a:cs typeface="Libre Baskerville"/>
                <a:sym typeface="Libre Baskerville"/>
              </a:rPr>
              <a:t> </a:t>
            </a:r>
            <a:r>
              <a:rPr lang="en-US" sz="2400" dirty="0" err="1">
                <a:solidFill>
                  <a:srgbClr val="000000"/>
                </a:solidFill>
                <a:latin typeface="Libre Baskerville"/>
                <a:ea typeface="Libre Baskerville"/>
                <a:cs typeface="Libre Baskerville"/>
                <a:sym typeface="Libre Baskerville"/>
              </a:rPr>
              <a:t>datos</a:t>
            </a:r>
            <a:r>
              <a:rPr lang="en-US" sz="2400" dirty="0">
                <a:solidFill>
                  <a:srgbClr val="000000"/>
                </a:solidFill>
                <a:latin typeface="Libre Baskerville"/>
                <a:ea typeface="Libre Baskerville"/>
                <a:cs typeface="Libre Baskerville"/>
                <a:sym typeface="Libre Baskerville"/>
              </a:rPr>
              <a:t>, para </a:t>
            </a:r>
            <a:r>
              <a:rPr lang="en-US" sz="2400" dirty="0" err="1">
                <a:solidFill>
                  <a:srgbClr val="000000"/>
                </a:solidFill>
                <a:latin typeface="Libre Baskerville"/>
                <a:ea typeface="Libre Baskerville"/>
                <a:cs typeface="Libre Baskerville"/>
                <a:sym typeface="Libre Baskerville"/>
              </a:rPr>
              <a:t>preservar</a:t>
            </a:r>
            <a:r>
              <a:rPr lang="en-US" sz="2400" dirty="0">
                <a:solidFill>
                  <a:srgbClr val="000000"/>
                </a:solidFill>
                <a:latin typeface="Libre Baskerville"/>
                <a:ea typeface="Libre Baskerville"/>
                <a:cs typeface="Libre Baskerville"/>
                <a:sym typeface="Libre Baskerville"/>
              </a:rPr>
              <a:t> la </a:t>
            </a:r>
            <a:r>
              <a:rPr lang="en-US" sz="2400" dirty="0" err="1">
                <a:solidFill>
                  <a:srgbClr val="000000"/>
                </a:solidFill>
                <a:latin typeface="Libre Baskerville"/>
                <a:ea typeface="Libre Baskerville"/>
                <a:cs typeface="Libre Baskerville"/>
                <a:sym typeface="Libre Baskerville"/>
              </a:rPr>
              <a:t>estructura</a:t>
            </a:r>
            <a:r>
              <a:rPr lang="en-US" sz="2400" dirty="0">
                <a:solidFill>
                  <a:srgbClr val="000000"/>
                </a:solidFill>
                <a:latin typeface="Libre Baskerville"/>
                <a:ea typeface="Libre Baskerville"/>
                <a:cs typeface="Libre Baskerville"/>
                <a:sym typeface="Libre Baskerville"/>
              </a:rPr>
              <a:t> temporal.</a:t>
            </a:r>
          </a:p>
          <a:p>
            <a:pPr algn="just">
              <a:lnSpc>
                <a:spcPts val="3120"/>
              </a:lnSpc>
            </a:pPr>
            <a:endParaRPr lang="en-US" sz="2400" dirty="0">
              <a:solidFill>
                <a:srgbClr val="000000"/>
              </a:solidFill>
              <a:latin typeface="Libre Baskerville"/>
              <a:ea typeface="Libre Baskerville"/>
              <a:cs typeface="Libre Baskerville"/>
              <a:sym typeface="Libre Baskerville"/>
            </a:endParaRPr>
          </a:p>
        </p:txBody>
      </p:sp>
      <p:sp>
        <p:nvSpPr>
          <p:cNvPr id="13" name="TextBox 13"/>
          <p:cNvSpPr txBox="1"/>
          <p:nvPr/>
        </p:nvSpPr>
        <p:spPr>
          <a:xfrm>
            <a:off x="5317247" y="1869722"/>
            <a:ext cx="7653506" cy="59308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Preprocesamiento de datos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4" name="Freeform 4"/>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6" name="TextBox 6"/>
          <p:cNvSpPr txBox="1"/>
          <p:nvPr/>
        </p:nvSpPr>
        <p:spPr>
          <a:xfrm>
            <a:off x="4895648" y="1031043"/>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Abstract</a:t>
            </a:r>
          </a:p>
        </p:txBody>
      </p:sp>
      <p:sp>
        <p:nvSpPr>
          <p:cNvPr id="7" name="TextBox 7"/>
          <p:cNvSpPr txBox="1"/>
          <p:nvPr/>
        </p:nvSpPr>
        <p:spPr>
          <a:xfrm>
            <a:off x="1398978" y="2385932"/>
            <a:ext cx="15490045" cy="6164580"/>
          </a:xfrm>
          <a:prstGeom prst="rect">
            <a:avLst/>
          </a:prstGeom>
        </p:spPr>
        <p:txBody>
          <a:bodyPr lIns="0" tIns="0" rIns="0" bIns="0" rtlCol="0" anchor="t">
            <a:spAutoFit/>
          </a:bodyPr>
          <a:lstStyle/>
          <a:p>
            <a:pPr algn="just">
              <a:lnSpc>
                <a:spcPts val="2729"/>
              </a:lnSpc>
            </a:pPr>
            <a:r>
              <a:rPr lang="en-US" sz="2099">
                <a:solidFill>
                  <a:srgbClr val="000000"/>
                </a:solidFill>
                <a:latin typeface="Libre Baskerville"/>
                <a:ea typeface="Libre Baskerville"/>
                <a:cs typeface="Libre Baskerville"/>
                <a:sym typeface="Libre Baskerville"/>
              </a:rPr>
              <a:t>Este trabajo se centra en la predicción de precios de acciones utilizando redes neuronales recurrentes (LSTM y GRU) aplicadas a series temporales financieras. Se emplearon datos históricos de Apple Inc., enriquecidos con indicadores técnicos, para construir y evaluar los modelos. Como línea base, se implementó una regresión lineal para establecer un punto de comparación inicial. La metodología incluyó un exhaustivo preprocesamiento de los datos, generación de secuencias temporales y optimización de hiperparámetros mediante Grid Search, considerando el tamaño de la ventana, unidades recurrentes, tamaño de lote y tasa de aprendizaje. Los modelos se evaluaron mediante métricas como MSE y MAE, y se analizaron las diferencias entre LSTM y GRU. </a:t>
            </a:r>
          </a:p>
          <a:p>
            <a:pPr algn="just">
              <a:lnSpc>
                <a:spcPts val="2729"/>
              </a:lnSpc>
            </a:pPr>
            <a:endParaRPr lang="en-US" sz="2099">
              <a:solidFill>
                <a:srgbClr val="000000"/>
              </a:solidFill>
              <a:latin typeface="Libre Baskerville"/>
              <a:ea typeface="Libre Baskerville"/>
              <a:cs typeface="Libre Baskerville"/>
              <a:sym typeface="Libre Baskerville"/>
            </a:endParaRPr>
          </a:p>
          <a:p>
            <a:pPr algn="just">
              <a:lnSpc>
                <a:spcPts val="2729"/>
              </a:lnSpc>
            </a:pPr>
            <a:r>
              <a:rPr lang="en-US" sz="2099">
                <a:solidFill>
                  <a:srgbClr val="000000"/>
                </a:solidFill>
                <a:latin typeface="Libre Baskerville"/>
                <a:ea typeface="Libre Baskerville"/>
                <a:cs typeface="Libre Baskerville"/>
                <a:sym typeface="Libre Baskerville"/>
              </a:rPr>
              <a:t>Los resultados indican que los modelos GRU superaron a los LSTM en términos de precisión, mostrando un menor MSE y MAE, lo cual concuerda con investigaciones previas que destacan la eficiencia de las GRU en la captura de dependencias temporales. Sin embargo, ambos modelos demostraron mejoras significativas respecto a la regresión lineal. El análisis crítico destacó limitaciones como la falta de integración de variables externas y la dependencia de un conjunto de datos limitado. Se sugieren futuras líneas de investigación que incluyan modelos híbridos y fuentes de datos adicionales, como análisis de sentimiento y factores macroeconómicos, para mejorar la capacidad predictiva de los modelos. </a:t>
            </a:r>
          </a:p>
          <a:p>
            <a:pPr algn="just">
              <a:lnSpc>
                <a:spcPts val="2729"/>
              </a:lnSpc>
            </a:pPr>
            <a:endParaRPr lang="en-US" sz="2099">
              <a:solidFill>
                <a:srgbClr val="000000"/>
              </a:solidFill>
              <a:latin typeface="Libre Baskerville"/>
              <a:ea typeface="Libre Baskerville"/>
              <a:cs typeface="Libre Baskerville"/>
              <a:sym typeface="Libre Baskerville"/>
            </a:endParaRPr>
          </a:p>
          <a:p>
            <a:pPr algn="just">
              <a:lnSpc>
                <a:spcPts val="2729"/>
              </a:lnSpc>
            </a:pPr>
            <a:r>
              <a:rPr lang="en-US" sz="2099">
                <a:solidFill>
                  <a:srgbClr val="000000"/>
                </a:solidFill>
                <a:latin typeface="Libre Baskerville"/>
                <a:ea typeface="Libre Baskerville"/>
                <a:cs typeface="Libre Baskerville"/>
                <a:sym typeface="Libre Baskerville"/>
              </a:rPr>
              <a:t>En conclusión, el trabajo valida la efectividad de las redes neuronales recurrentes en la predicción de precios de acciones y establece un marco para investigaciones futuras en este dominio. </a:t>
            </a:r>
          </a:p>
        </p:txBody>
      </p:sp>
      <p:sp>
        <p:nvSpPr>
          <p:cNvPr id="8" name="TextBox 8"/>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9" name="TextBox 9"/>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TextBox 6"/>
          <p:cNvSpPr txBox="1"/>
          <p:nvPr/>
        </p:nvSpPr>
        <p:spPr>
          <a:xfrm>
            <a:off x="946895" y="855390"/>
            <a:ext cx="1639421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Detalles Técnicos</a:t>
            </a:r>
          </a:p>
        </p:txBody>
      </p:sp>
      <p:sp>
        <p:nvSpPr>
          <p:cNvPr id="7" name="TextBox 7"/>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8" name="TextBox 8"/>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9" name="TextBox 9"/>
          <p:cNvSpPr txBox="1"/>
          <p:nvPr/>
        </p:nvSpPr>
        <p:spPr>
          <a:xfrm>
            <a:off x="5317247" y="1673190"/>
            <a:ext cx="7653506" cy="59308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Código</a:t>
            </a:r>
          </a:p>
        </p:txBody>
      </p:sp>
      <p:sp>
        <p:nvSpPr>
          <p:cNvPr id="10" name="TextBox 10"/>
          <p:cNvSpPr txBox="1"/>
          <p:nvPr/>
        </p:nvSpPr>
        <p:spPr>
          <a:xfrm>
            <a:off x="812974" y="2194166"/>
            <a:ext cx="6194322" cy="1881504"/>
          </a:xfrm>
          <a:prstGeom prst="rect">
            <a:avLst/>
          </a:prstGeom>
        </p:spPr>
        <p:txBody>
          <a:bodyPr lIns="0" tIns="0" rIns="0" bIns="0" rtlCol="0" anchor="t">
            <a:spAutoFit/>
          </a:bodyPr>
          <a:lstStyle/>
          <a:p>
            <a:pPr algn="l">
              <a:lnSpc>
                <a:spcPts val="5200"/>
              </a:lnSpc>
            </a:pPr>
            <a:r>
              <a:rPr lang="en-US" sz="2600" b="1" spc="260">
                <a:solidFill>
                  <a:srgbClr val="000000"/>
                </a:solidFill>
                <a:latin typeface="Libre Baskerville Bold"/>
                <a:ea typeface="Libre Baskerville Bold"/>
                <a:cs typeface="Libre Baskerville Bold"/>
                <a:sym typeface="Libre Baskerville Bold"/>
              </a:rPr>
              <a:t>Entorno de desarrollo</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Lenguaje: Python 3.12</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IDE: PyCharm y Jupyter Notebook</a:t>
            </a:r>
          </a:p>
          <a:p>
            <a:pPr algn="l">
              <a:lnSpc>
                <a:spcPts val="3120"/>
              </a:lnSpc>
            </a:pPr>
            <a:endParaRPr lang="en-US" sz="2400">
              <a:solidFill>
                <a:srgbClr val="000000"/>
              </a:solidFill>
              <a:latin typeface="Libre Baskerville"/>
              <a:ea typeface="Libre Baskerville"/>
              <a:cs typeface="Libre Baskerville"/>
              <a:sym typeface="Libre Baskerville"/>
            </a:endParaRPr>
          </a:p>
        </p:txBody>
      </p:sp>
      <p:sp>
        <p:nvSpPr>
          <p:cNvPr id="11" name="TextBox 11"/>
          <p:cNvSpPr txBox="1"/>
          <p:nvPr/>
        </p:nvSpPr>
        <p:spPr>
          <a:xfrm>
            <a:off x="812974" y="3743172"/>
            <a:ext cx="8049570" cy="5396229"/>
          </a:xfrm>
          <a:prstGeom prst="rect">
            <a:avLst/>
          </a:prstGeom>
        </p:spPr>
        <p:txBody>
          <a:bodyPr lIns="0" tIns="0" rIns="0" bIns="0" rtlCol="0" anchor="t">
            <a:spAutoFit/>
          </a:bodyPr>
          <a:lstStyle/>
          <a:p>
            <a:pPr algn="l">
              <a:lnSpc>
                <a:spcPts val="5200"/>
              </a:lnSpc>
            </a:pPr>
            <a:r>
              <a:rPr lang="en-US" sz="2600" b="1" spc="260">
                <a:solidFill>
                  <a:srgbClr val="000000"/>
                </a:solidFill>
                <a:latin typeface="Libre Baskerville Bold"/>
                <a:ea typeface="Libre Baskerville Bold"/>
                <a:cs typeface="Libre Baskerville Bold"/>
                <a:sym typeface="Libre Baskerville Bold"/>
              </a:rPr>
              <a:t>Librerías clave</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pandas y numpy: Procesamiento y análisis de datos.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tensorflow y keras: Construcción, entrenamiento y evaluación de modelos LSTM y GRU.</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sklearn: Regresión lineal, métricas de evaluación (MSE, MAE) y preprocesamiento.</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itertools: Combinaciones de hiperparámetros para Grid Search.</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matplotlib: Gráficos de pérdida, predicciones y análisis exploratorio.</a:t>
            </a:r>
          </a:p>
          <a:p>
            <a:pPr algn="l">
              <a:lnSpc>
                <a:spcPts val="3120"/>
              </a:lnSpc>
            </a:pPr>
            <a:endParaRPr lang="en-US" sz="2400">
              <a:solidFill>
                <a:srgbClr val="000000"/>
              </a:solidFill>
              <a:latin typeface="Libre Baskerville"/>
              <a:ea typeface="Libre Baskerville"/>
              <a:cs typeface="Libre Baskerville"/>
              <a:sym typeface="Libre Baskerville"/>
            </a:endParaRPr>
          </a:p>
        </p:txBody>
      </p:sp>
      <p:sp>
        <p:nvSpPr>
          <p:cNvPr id="12" name="TextBox 12"/>
          <p:cNvSpPr txBox="1"/>
          <p:nvPr/>
        </p:nvSpPr>
        <p:spPr>
          <a:xfrm>
            <a:off x="9921273" y="2194166"/>
            <a:ext cx="8049570" cy="6567804"/>
          </a:xfrm>
          <a:prstGeom prst="rect">
            <a:avLst/>
          </a:prstGeom>
        </p:spPr>
        <p:txBody>
          <a:bodyPr lIns="0" tIns="0" rIns="0" bIns="0" rtlCol="0" anchor="t">
            <a:spAutoFit/>
          </a:bodyPr>
          <a:lstStyle/>
          <a:p>
            <a:pPr algn="l">
              <a:lnSpc>
                <a:spcPts val="5200"/>
              </a:lnSpc>
            </a:pPr>
            <a:r>
              <a:rPr lang="en-US" sz="2600" b="1" spc="260">
                <a:solidFill>
                  <a:srgbClr val="000000"/>
                </a:solidFill>
                <a:latin typeface="Libre Baskerville Bold"/>
                <a:ea typeface="Libre Baskerville Bold"/>
                <a:cs typeface="Libre Baskerville Bold"/>
                <a:sym typeface="Libre Baskerville Bold"/>
              </a:rPr>
              <a:t>Estructura del código</a:t>
            </a:r>
          </a:p>
          <a:p>
            <a:pPr algn="l">
              <a:lnSpc>
                <a:spcPts val="3120"/>
              </a:lnSpc>
            </a:pPr>
            <a:r>
              <a:rPr lang="en-US" sz="2400">
                <a:solidFill>
                  <a:srgbClr val="000000"/>
                </a:solidFill>
                <a:latin typeface="Libre Baskerville"/>
                <a:ea typeface="Libre Baskerville"/>
                <a:cs typeface="Libre Baskerville"/>
                <a:sym typeface="Libre Baskerville"/>
              </a:rPr>
              <a:t>Preprocesamiento de Datos: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Normalización Min-Max y eliminación de valores nulos.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Generación de indicadores técnicos.</a:t>
            </a:r>
          </a:p>
          <a:p>
            <a:pPr algn="l">
              <a:lnSpc>
                <a:spcPts val="3120"/>
              </a:lnSpc>
            </a:pPr>
            <a:r>
              <a:rPr lang="en-US" sz="2400">
                <a:solidFill>
                  <a:srgbClr val="000000"/>
                </a:solidFill>
                <a:latin typeface="Libre Baskerville"/>
                <a:ea typeface="Libre Baskerville"/>
                <a:cs typeface="Libre Baskerville"/>
                <a:sym typeface="Libre Baskerville"/>
              </a:rPr>
              <a:t>Entrenamiento de Modelos: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Implementación de LSTM, GRU y regresión lineal.</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Configuración de hiperparámetros y evaluación en conjunto de prueba.</a:t>
            </a:r>
          </a:p>
          <a:p>
            <a:pPr algn="l">
              <a:lnSpc>
                <a:spcPts val="3120"/>
              </a:lnSpc>
            </a:pPr>
            <a:r>
              <a:rPr lang="en-US" sz="2400">
                <a:solidFill>
                  <a:srgbClr val="000000"/>
                </a:solidFill>
                <a:latin typeface="Libre Baskerville"/>
                <a:ea typeface="Libre Baskerville"/>
                <a:cs typeface="Libre Baskerville"/>
                <a:sym typeface="Libre Baskerville"/>
              </a:rPr>
              <a:t>Optimización:</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Grid Search para identificar configuraciones óptimas.</a:t>
            </a:r>
          </a:p>
          <a:p>
            <a:pPr algn="l">
              <a:lnSpc>
                <a:spcPts val="3120"/>
              </a:lnSpc>
            </a:pPr>
            <a:r>
              <a:rPr lang="en-US" sz="2400">
                <a:solidFill>
                  <a:srgbClr val="000000"/>
                </a:solidFill>
                <a:latin typeface="Libre Baskerville"/>
                <a:ea typeface="Libre Baskerville"/>
                <a:cs typeface="Libre Baskerville"/>
                <a:sym typeface="Libre Baskerville"/>
              </a:rPr>
              <a:t>Visualización y Análisis: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Gráficos de curvas de pérdida, predicciones y métricas comparativas.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976063" y="162452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Indice</a:t>
            </a:r>
          </a:p>
        </p:txBody>
      </p:sp>
      <p:sp>
        <p:nvSpPr>
          <p:cNvPr id="3" name="Freeform 3"/>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5" name="TextBox 5"/>
          <p:cNvSpPr txBox="1"/>
          <p:nvPr/>
        </p:nvSpPr>
        <p:spPr>
          <a:xfrm>
            <a:off x="3077939" y="3715323"/>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Introducción</a:t>
            </a:r>
          </a:p>
        </p:txBody>
      </p:sp>
      <p:sp>
        <p:nvSpPr>
          <p:cNvPr id="6" name="TextBox 6"/>
          <p:cNvSpPr txBox="1"/>
          <p:nvPr/>
        </p:nvSpPr>
        <p:spPr>
          <a:xfrm>
            <a:off x="3087464" y="4455734"/>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Objetivos</a:t>
            </a:r>
          </a:p>
        </p:txBody>
      </p:sp>
      <p:sp>
        <p:nvSpPr>
          <p:cNvPr id="7" name="TextBox 7"/>
          <p:cNvSpPr txBox="1"/>
          <p:nvPr/>
        </p:nvSpPr>
        <p:spPr>
          <a:xfrm>
            <a:off x="3087464" y="5198684"/>
            <a:ext cx="3379147"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Metodología</a:t>
            </a:r>
          </a:p>
        </p:txBody>
      </p:sp>
      <p:sp>
        <p:nvSpPr>
          <p:cNvPr id="8" name="TextBox 8"/>
          <p:cNvSpPr txBox="1"/>
          <p:nvPr/>
        </p:nvSpPr>
        <p:spPr>
          <a:xfrm>
            <a:off x="3087464" y="5930441"/>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Dataset</a:t>
            </a:r>
          </a:p>
        </p:txBody>
      </p:sp>
      <p:sp>
        <p:nvSpPr>
          <p:cNvPr id="9" name="TextBox 9"/>
          <p:cNvSpPr txBox="1"/>
          <p:nvPr/>
        </p:nvSpPr>
        <p:spPr>
          <a:xfrm>
            <a:off x="3086764" y="6604713"/>
            <a:ext cx="3379847" cy="781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Indicadores Técnicos</a:t>
            </a:r>
          </a:p>
        </p:txBody>
      </p:sp>
      <p:sp>
        <p:nvSpPr>
          <p:cNvPr id="10" name="TextBox 10"/>
          <p:cNvSpPr txBox="1"/>
          <p:nvPr/>
        </p:nvSpPr>
        <p:spPr>
          <a:xfrm>
            <a:off x="3030314" y="7633413"/>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Regresión Lineal</a:t>
            </a:r>
          </a:p>
        </p:txBody>
      </p:sp>
      <p:sp>
        <p:nvSpPr>
          <p:cNvPr id="11" name="TextBox 11"/>
          <p:cNvSpPr txBox="1"/>
          <p:nvPr/>
        </p:nvSpPr>
        <p:spPr>
          <a:xfrm>
            <a:off x="7330732" y="3786637"/>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LSTM y GRU</a:t>
            </a:r>
          </a:p>
        </p:txBody>
      </p:sp>
      <p:sp>
        <p:nvSpPr>
          <p:cNvPr id="12" name="TextBox 12"/>
          <p:cNvSpPr txBox="1"/>
          <p:nvPr/>
        </p:nvSpPr>
        <p:spPr>
          <a:xfrm>
            <a:off x="7200876" y="6954967"/>
            <a:ext cx="3383179" cy="781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Optimización de hiperparámetros</a:t>
            </a:r>
          </a:p>
        </p:txBody>
      </p:sp>
      <p:sp>
        <p:nvSpPr>
          <p:cNvPr id="13" name="TextBox 13"/>
          <p:cNvSpPr txBox="1"/>
          <p:nvPr/>
        </p:nvSpPr>
        <p:spPr>
          <a:xfrm>
            <a:off x="7330732" y="4434035"/>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Curvas de pérdida</a:t>
            </a:r>
          </a:p>
        </p:txBody>
      </p:sp>
      <p:sp>
        <p:nvSpPr>
          <p:cNvPr id="14" name="TextBox 14"/>
          <p:cNvSpPr txBox="1"/>
          <p:nvPr/>
        </p:nvSpPr>
        <p:spPr>
          <a:xfrm>
            <a:off x="7331432" y="5766513"/>
            <a:ext cx="3776499" cy="781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Resultados comparativos</a:t>
            </a:r>
          </a:p>
        </p:txBody>
      </p:sp>
      <p:sp>
        <p:nvSpPr>
          <p:cNvPr id="15" name="TextBox 15"/>
          <p:cNvSpPr txBox="1"/>
          <p:nvPr/>
        </p:nvSpPr>
        <p:spPr>
          <a:xfrm>
            <a:off x="12051638" y="3907410"/>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Análisis Crítico</a:t>
            </a:r>
          </a:p>
        </p:txBody>
      </p:sp>
      <p:sp>
        <p:nvSpPr>
          <p:cNvPr id="16" name="TextBox 16"/>
          <p:cNvSpPr txBox="1"/>
          <p:nvPr/>
        </p:nvSpPr>
        <p:spPr>
          <a:xfrm>
            <a:off x="2191381" y="3680398"/>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01</a:t>
            </a:r>
          </a:p>
        </p:txBody>
      </p:sp>
      <p:sp>
        <p:nvSpPr>
          <p:cNvPr id="17" name="TextBox 17"/>
          <p:cNvSpPr txBox="1"/>
          <p:nvPr/>
        </p:nvSpPr>
        <p:spPr>
          <a:xfrm>
            <a:off x="2191381" y="4420809"/>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02</a:t>
            </a:r>
          </a:p>
        </p:txBody>
      </p:sp>
      <p:sp>
        <p:nvSpPr>
          <p:cNvPr id="18" name="TextBox 18"/>
          <p:cNvSpPr txBox="1"/>
          <p:nvPr/>
        </p:nvSpPr>
        <p:spPr>
          <a:xfrm>
            <a:off x="2191381" y="5163759"/>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03</a:t>
            </a:r>
          </a:p>
        </p:txBody>
      </p:sp>
      <p:sp>
        <p:nvSpPr>
          <p:cNvPr id="19" name="TextBox 19"/>
          <p:cNvSpPr txBox="1"/>
          <p:nvPr/>
        </p:nvSpPr>
        <p:spPr>
          <a:xfrm>
            <a:off x="2191381" y="5889166"/>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04</a:t>
            </a:r>
          </a:p>
        </p:txBody>
      </p:sp>
      <p:sp>
        <p:nvSpPr>
          <p:cNvPr id="20" name="TextBox 20"/>
          <p:cNvSpPr txBox="1"/>
          <p:nvPr/>
        </p:nvSpPr>
        <p:spPr>
          <a:xfrm>
            <a:off x="2191381" y="6569788"/>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05</a:t>
            </a:r>
          </a:p>
        </p:txBody>
      </p:sp>
      <p:sp>
        <p:nvSpPr>
          <p:cNvPr id="21" name="TextBox 21"/>
          <p:cNvSpPr txBox="1"/>
          <p:nvPr/>
        </p:nvSpPr>
        <p:spPr>
          <a:xfrm>
            <a:off x="6435349" y="3751712"/>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07</a:t>
            </a:r>
          </a:p>
        </p:txBody>
      </p:sp>
      <p:sp>
        <p:nvSpPr>
          <p:cNvPr id="22" name="TextBox 22"/>
          <p:cNvSpPr txBox="1"/>
          <p:nvPr/>
        </p:nvSpPr>
        <p:spPr>
          <a:xfrm>
            <a:off x="6352418" y="6927560"/>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11</a:t>
            </a:r>
          </a:p>
        </p:txBody>
      </p:sp>
      <p:sp>
        <p:nvSpPr>
          <p:cNvPr id="23" name="TextBox 23"/>
          <p:cNvSpPr txBox="1"/>
          <p:nvPr/>
        </p:nvSpPr>
        <p:spPr>
          <a:xfrm>
            <a:off x="6434649" y="4381384"/>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08</a:t>
            </a:r>
          </a:p>
        </p:txBody>
      </p:sp>
      <p:sp>
        <p:nvSpPr>
          <p:cNvPr id="24" name="TextBox 24"/>
          <p:cNvSpPr txBox="1"/>
          <p:nvPr/>
        </p:nvSpPr>
        <p:spPr>
          <a:xfrm>
            <a:off x="6435349" y="5713862"/>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10</a:t>
            </a:r>
          </a:p>
        </p:txBody>
      </p:sp>
      <p:sp>
        <p:nvSpPr>
          <p:cNvPr id="25" name="TextBox 25"/>
          <p:cNvSpPr txBox="1"/>
          <p:nvPr/>
        </p:nvSpPr>
        <p:spPr>
          <a:xfrm>
            <a:off x="11155555" y="3854758"/>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12</a:t>
            </a:r>
          </a:p>
        </p:txBody>
      </p:sp>
      <p:sp>
        <p:nvSpPr>
          <p:cNvPr id="26" name="Freeform 26"/>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27" name="Freeform 27"/>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28" name="TextBox 28"/>
          <p:cNvSpPr txBox="1"/>
          <p:nvPr/>
        </p:nvSpPr>
        <p:spPr>
          <a:xfrm>
            <a:off x="2134931" y="7640055"/>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06</a:t>
            </a:r>
          </a:p>
        </p:txBody>
      </p:sp>
      <p:sp>
        <p:nvSpPr>
          <p:cNvPr id="29" name="TextBox 29"/>
          <p:cNvSpPr txBox="1"/>
          <p:nvPr/>
        </p:nvSpPr>
        <p:spPr>
          <a:xfrm>
            <a:off x="12051638" y="4588528"/>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Conclusiones</a:t>
            </a:r>
          </a:p>
        </p:txBody>
      </p:sp>
      <p:sp>
        <p:nvSpPr>
          <p:cNvPr id="30" name="TextBox 30"/>
          <p:cNvSpPr txBox="1"/>
          <p:nvPr/>
        </p:nvSpPr>
        <p:spPr>
          <a:xfrm>
            <a:off x="11155555" y="4535877"/>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13</a:t>
            </a:r>
          </a:p>
        </p:txBody>
      </p:sp>
      <p:sp>
        <p:nvSpPr>
          <p:cNvPr id="31" name="TextBox 31"/>
          <p:cNvSpPr txBox="1"/>
          <p:nvPr/>
        </p:nvSpPr>
        <p:spPr>
          <a:xfrm>
            <a:off x="12051638" y="5284418"/>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Trabajo Futuro</a:t>
            </a:r>
          </a:p>
        </p:txBody>
      </p:sp>
      <p:sp>
        <p:nvSpPr>
          <p:cNvPr id="32" name="TextBox 32"/>
          <p:cNvSpPr txBox="1"/>
          <p:nvPr/>
        </p:nvSpPr>
        <p:spPr>
          <a:xfrm>
            <a:off x="11155555" y="5231767"/>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14</a:t>
            </a:r>
          </a:p>
        </p:txBody>
      </p:sp>
      <p:sp>
        <p:nvSpPr>
          <p:cNvPr id="33" name="TextBox 33"/>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34" name="TextBox 34"/>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
        <p:nvSpPr>
          <p:cNvPr id="35" name="TextBox 35"/>
          <p:cNvSpPr txBox="1"/>
          <p:nvPr/>
        </p:nvSpPr>
        <p:spPr>
          <a:xfrm>
            <a:off x="7330732" y="5065861"/>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Predicciones</a:t>
            </a:r>
          </a:p>
        </p:txBody>
      </p:sp>
      <p:sp>
        <p:nvSpPr>
          <p:cNvPr id="36" name="TextBox 36"/>
          <p:cNvSpPr txBox="1"/>
          <p:nvPr/>
        </p:nvSpPr>
        <p:spPr>
          <a:xfrm>
            <a:off x="6434649" y="5013209"/>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09</a:t>
            </a:r>
          </a:p>
        </p:txBody>
      </p:sp>
      <p:sp>
        <p:nvSpPr>
          <p:cNvPr id="37" name="TextBox 37"/>
          <p:cNvSpPr txBox="1"/>
          <p:nvPr/>
        </p:nvSpPr>
        <p:spPr>
          <a:xfrm>
            <a:off x="12051638" y="5895963"/>
            <a:ext cx="3777199" cy="781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Visualizaciones adicionales</a:t>
            </a:r>
          </a:p>
        </p:txBody>
      </p:sp>
      <p:sp>
        <p:nvSpPr>
          <p:cNvPr id="38" name="TextBox 38"/>
          <p:cNvSpPr txBox="1"/>
          <p:nvPr/>
        </p:nvSpPr>
        <p:spPr>
          <a:xfrm>
            <a:off x="11155555" y="5843312"/>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15</a:t>
            </a:r>
          </a:p>
        </p:txBody>
      </p:sp>
      <p:sp>
        <p:nvSpPr>
          <p:cNvPr id="39" name="TextBox 39"/>
          <p:cNvSpPr txBox="1"/>
          <p:nvPr/>
        </p:nvSpPr>
        <p:spPr>
          <a:xfrm>
            <a:off x="12004013" y="6958264"/>
            <a:ext cx="4681643" cy="781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Código y herramientas utilizadas</a:t>
            </a:r>
          </a:p>
        </p:txBody>
      </p:sp>
      <p:sp>
        <p:nvSpPr>
          <p:cNvPr id="40" name="TextBox 40"/>
          <p:cNvSpPr txBox="1"/>
          <p:nvPr/>
        </p:nvSpPr>
        <p:spPr>
          <a:xfrm>
            <a:off x="11107930" y="6905613"/>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895648" y="1544324"/>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Introducción</a:t>
            </a:r>
          </a:p>
        </p:txBody>
      </p:sp>
      <p:sp>
        <p:nvSpPr>
          <p:cNvPr id="3" name="Freeform 3"/>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7" name="TextBox 7"/>
          <p:cNvSpPr txBox="1"/>
          <p:nvPr/>
        </p:nvSpPr>
        <p:spPr>
          <a:xfrm>
            <a:off x="186492" y="3230169"/>
            <a:ext cx="8531222" cy="5226685"/>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Objetivo principal</a:t>
            </a:r>
          </a:p>
          <a:p>
            <a:pPr algn="just">
              <a:lnSpc>
                <a:spcPts val="3120"/>
              </a:lnSpc>
            </a:pPr>
            <a:r>
              <a:rPr lang="en-US" sz="2400">
                <a:solidFill>
                  <a:srgbClr val="000000"/>
                </a:solidFill>
                <a:latin typeface="Libre Baskerville"/>
                <a:ea typeface="Libre Baskerville"/>
                <a:cs typeface="Libre Baskerville"/>
                <a:sym typeface="Libre Baskerville"/>
              </a:rPr>
              <a:t>Desarrollar y analizar modelos de deep learning enfocados en la predicción de precios de acciones, resaltando tanto su efectividad como su utilidad en el ámbito de los mercados financieros.</a:t>
            </a:r>
          </a:p>
          <a:p>
            <a:pPr algn="l">
              <a:lnSpc>
                <a:spcPts val="2700"/>
              </a:lnSpc>
            </a:pPr>
            <a:endParaRPr lang="en-US" sz="2400">
              <a:solidFill>
                <a:srgbClr val="000000"/>
              </a:solidFill>
              <a:latin typeface="Libre Baskerville"/>
              <a:ea typeface="Libre Baskerville"/>
              <a:cs typeface="Libre Baskerville"/>
              <a:sym typeface="Libre Baskerville"/>
            </a:endParaRPr>
          </a:p>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Contexto</a:t>
            </a:r>
          </a:p>
          <a:p>
            <a:pPr algn="just">
              <a:lnSpc>
                <a:spcPts val="3120"/>
              </a:lnSpc>
            </a:pPr>
            <a:r>
              <a:rPr lang="en-US" sz="2400">
                <a:solidFill>
                  <a:srgbClr val="000000"/>
                </a:solidFill>
                <a:latin typeface="Libre Baskerville"/>
                <a:ea typeface="Libre Baskerville"/>
                <a:cs typeface="Libre Baskerville"/>
                <a:sym typeface="Libre Baskerville"/>
              </a:rPr>
              <a:t>La tarea de prever los precios en la bolsa es altamente compleja, ya que los mercados son muy volátiles y están influenciados por diversos factores externos, como aspectos macroeconómicos y emocionales.</a:t>
            </a:r>
          </a:p>
          <a:p>
            <a:pPr algn="l">
              <a:lnSpc>
                <a:spcPts val="2700"/>
              </a:lnSpc>
            </a:pPr>
            <a:endParaRPr lang="en-US" sz="2400">
              <a:solidFill>
                <a:srgbClr val="000000"/>
              </a:solidFill>
              <a:latin typeface="Libre Baskerville"/>
              <a:ea typeface="Libre Baskerville"/>
              <a:cs typeface="Libre Baskerville"/>
              <a:sym typeface="Libre Baskerville"/>
            </a:endParaRPr>
          </a:p>
        </p:txBody>
      </p:sp>
      <p:sp>
        <p:nvSpPr>
          <p:cNvPr id="8" name="TextBox 8"/>
          <p:cNvSpPr txBox="1"/>
          <p:nvPr/>
        </p:nvSpPr>
        <p:spPr>
          <a:xfrm>
            <a:off x="9348514" y="3044431"/>
            <a:ext cx="8531222" cy="5998210"/>
          </a:xfrm>
          <a:prstGeom prst="rect">
            <a:avLst/>
          </a:prstGeom>
        </p:spPr>
        <p:txBody>
          <a:bodyPr lIns="0" tIns="0" rIns="0" bIns="0" rtlCol="0" anchor="t">
            <a:spAutoFit/>
          </a:bodyPr>
          <a:lstStyle/>
          <a:p>
            <a:pPr algn="ctr">
              <a:lnSpc>
                <a:spcPts val="5199"/>
              </a:lnSpc>
            </a:pPr>
            <a:r>
              <a:rPr lang="en-US" sz="2599" b="1" spc="259">
                <a:solidFill>
                  <a:srgbClr val="000000"/>
                </a:solidFill>
                <a:latin typeface="Libre Baskerville Bold"/>
                <a:ea typeface="Libre Baskerville Bold"/>
                <a:cs typeface="Libre Baskerville Bold"/>
                <a:sym typeface="Libre Baskerville Bold"/>
              </a:rPr>
              <a:t>Contribución clave</a:t>
            </a:r>
          </a:p>
          <a:p>
            <a:pPr marL="518160" lvl="1" indent="-259080" algn="just">
              <a:lnSpc>
                <a:spcPts val="3120"/>
              </a:lnSpc>
              <a:buFont typeface="Arial"/>
              <a:buChar char="•"/>
            </a:pPr>
            <a:r>
              <a:rPr lang="en-US" sz="2400">
                <a:solidFill>
                  <a:srgbClr val="000000"/>
                </a:solidFill>
                <a:latin typeface="Libre Baskerville"/>
                <a:ea typeface="Libre Baskerville"/>
                <a:cs typeface="Libre Baskerville"/>
                <a:sym typeface="Libre Baskerville"/>
              </a:rPr>
              <a:t>Análisis comparativo entre modelos LSTM y GRU.</a:t>
            </a:r>
          </a:p>
          <a:p>
            <a:pPr marL="518160" lvl="1" indent="-259080" algn="just">
              <a:lnSpc>
                <a:spcPts val="3120"/>
              </a:lnSpc>
              <a:buFont typeface="Arial"/>
              <a:buChar char="•"/>
            </a:pPr>
            <a:r>
              <a:rPr lang="en-US" sz="2400">
                <a:solidFill>
                  <a:srgbClr val="000000"/>
                </a:solidFill>
                <a:latin typeface="Libre Baskerville"/>
                <a:ea typeface="Libre Baskerville"/>
                <a:cs typeface="Libre Baskerville"/>
                <a:sym typeface="Libre Baskerville"/>
              </a:rPr>
              <a:t>Integrar indicadores técnicos para mejorar el conjunto de datos.</a:t>
            </a:r>
          </a:p>
          <a:p>
            <a:pPr marL="518160" lvl="1" indent="-259080" algn="just">
              <a:lnSpc>
                <a:spcPts val="3120"/>
              </a:lnSpc>
              <a:buFont typeface="Arial"/>
              <a:buChar char="•"/>
            </a:pPr>
            <a:r>
              <a:rPr lang="en-US" sz="2400">
                <a:solidFill>
                  <a:srgbClr val="000000"/>
                </a:solidFill>
                <a:latin typeface="Libre Baskerville"/>
                <a:ea typeface="Libre Baskerville"/>
                <a:cs typeface="Libre Baskerville"/>
                <a:sym typeface="Libre Baskerville"/>
              </a:rPr>
              <a:t>Identificación de mejores configuraciones de hiperparámetros para optimizar la precisión.</a:t>
            </a:r>
          </a:p>
          <a:p>
            <a:pPr algn="l">
              <a:lnSpc>
                <a:spcPts val="2700"/>
              </a:lnSpc>
            </a:pPr>
            <a:endParaRPr lang="en-US" sz="2400">
              <a:solidFill>
                <a:srgbClr val="000000"/>
              </a:solidFill>
              <a:latin typeface="Libre Baskerville"/>
              <a:ea typeface="Libre Baskerville"/>
              <a:cs typeface="Libre Baskerville"/>
              <a:sym typeface="Libre Baskerville"/>
            </a:endParaRPr>
          </a:p>
          <a:p>
            <a:pPr algn="ctr">
              <a:lnSpc>
                <a:spcPts val="5200"/>
              </a:lnSpc>
            </a:pPr>
            <a:r>
              <a:rPr lang="en-US" sz="2600" b="1" spc="260">
                <a:solidFill>
                  <a:srgbClr val="000000"/>
                </a:solidFill>
                <a:latin typeface="Libre Baskerville Bold"/>
                <a:ea typeface="Libre Baskerville Bold"/>
                <a:cs typeface="Libre Baskerville Bold"/>
                <a:sym typeface="Libre Baskerville Bold"/>
              </a:rPr>
              <a:t>Impacto esperado</a:t>
            </a:r>
          </a:p>
          <a:p>
            <a:pPr algn="just">
              <a:lnSpc>
                <a:spcPts val="3120"/>
              </a:lnSpc>
            </a:pPr>
            <a:r>
              <a:rPr lang="en-US" sz="2400">
                <a:solidFill>
                  <a:srgbClr val="000000"/>
                </a:solidFill>
                <a:latin typeface="Libre Baskerville"/>
                <a:ea typeface="Libre Baskerville"/>
                <a:cs typeface="Libre Baskerville"/>
                <a:sym typeface="Libre Baskerville"/>
              </a:rPr>
              <a:t>Desarrollar herramientas predictivas que apoyen a los inversores en la toma de decisiones, garantizando que sean escalables y adaptables a distintos mercados y tipos de activos.</a:t>
            </a:r>
          </a:p>
          <a:p>
            <a:pPr algn="just">
              <a:lnSpc>
                <a:spcPts val="3120"/>
              </a:lnSpc>
            </a:pPr>
            <a:endParaRPr lang="en-US" sz="2400">
              <a:solidFill>
                <a:srgbClr val="000000"/>
              </a:solidFill>
              <a:latin typeface="Libre Baskerville"/>
              <a:ea typeface="Libre Baskerville"/>
              <a:cs typeface="Libre Baskerville"/>
              <a:sym typeface="Libre Baskerville"/>
            </a:endParaRPr>
          </a:p>
          <a:p>
            <a:pPr algn="l">
              <a:lnSpc>
                <a:spcPts val="2700"/>
              </a:lnSpc>
            </a:pPr>
            <a:endParaRPr lang="en-US" sz="2400">
              <a:solidFill>
                <a:srgbClr val="000000"/>
              </a:solidFill>
              <a:latin typeface="Libre Baskerville"/>
              <a:ea typeface="Libre Baskerville"/>
              <a:cs typeface="Libre Baskerville"/>
              <a:sym typeface="Libre Baskerville"/>
            </a:endParaRPr>
          </a:p>
        </p:txBody>
      </p:sp>
      <p:sp>
        <p:nvSpPr>
          <p:cNvPr id="9" name="TextBox 9"/>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0" name="TextBox 10"/>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TextBox 4"/>
          <p:cNvSpPr txBox="1"/>
          <p:nvPr/>
        </p:nvSpPr>
        <p:spPr>
          <a:xfrm>
            <a:off x="4895648" y="1422400"/>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Objetivos</a:t>
            </a:r>
          </a:p>
        </p:txBody>
      </p:sp>
      <p:sp>
        <p:nvSpPr>
          <p:cNvPr id="5" name="Freeform 5"/>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6" name="Freeform 6"/>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7" name="TextBox 7"/>
          <p:cNvSpPr txBox="1"/>
          <p:nvPr/>
        </p:nvSpPr>
        <p:spPr>
          <a:xfrm>
            <a:off x="1810683" y="2721532"/>
            <a:ext cx="14666634" cy="2273935"/>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Objetivo general</a:t>
            </a:r>
          </a:p>
          <a:p>
            <a:pPr algn="ctr">
              <a:lnSpc>
                <a:spcPts val="3120"/>
              </a:lnSpc>
            </a:pPr>
            <a:r>
              <a:rPr lang="en-US" sz="2400">
                <a:solidFill>
                  <a:srgbClr val="000000"/>
                </a:solidFill>
                <a:latin typeface="Libre Baskerville"/>
                <a:ea typeface="Libre Baskerville"/>
                <a:cs typeface="Libre Baskerville"/>
                <a:sym typeface="Libre Baskerville"/>
              </a:rPr>
              <a:t>Analizar el desempeño de modelos avanzados de redes neuronales recurrentes (LSTM y GRU) en contraste con un modelo base de regresión lineal para predecir los precios de acciones.</a:t>
            </a:r>
          </a:p>
          <a:p>
            <a:pPr algn="ctr">
              <a:lnSpc>
                <a:spcPts val="2700"/>
              </a:lnSpc>
            </a:pPr>
            <a:endParaRPr lang="en-US" sz="2400">
              <a:solidFill>
                <a:srgbClr val="000000"/>
              </a:solidFill>
              <a:latin typeface="Libre Baskerville"/>
              <a:ea typeface="Libre Baskerville"/>
              <a:cs typeface="Libre Baskerville"/>
              <a:sym typeface="Libre Baskerville"/>
            </a:endParaRPr>
          </a:p>
        </p:txBody>
      </p:sp>
      <p:sp>
        <p:nvSpPr>
          <p:cNvPr id="8" name="TextBox 8"/>
          <p:cNvSpPr txBox="1"/>
          <p:nvPr/>
        </p:nvSpPr>
        <p:spPr>
          <a:xfrm>
            <a:off x="0" y="5885870"/>
            <a:ext cx="8531222" cy="3114675"/>
          </a:xfrm>
          <a:prstGeom prst="rect">
            <a:avLst/>
          </a:prstGeom>
        </p:spPr>
        <p:txBody>
          <a:bodyPr lIns="0" tIns="0" rIns="0" bIns="0" rtlCol="0" anchor="t">
            <a:spAutoFit/>
          </a:bodyPr>
          <a:lstStyle/>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Preprocesar datos históricos: Normalizar los precios, eliminar valores nulos y organizar el conjunto de datos para el análisis de series temporales.</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Incorporar indicadores técnicos: Agregar métricas clave como SMA, EMA, RSI, ATR, entre otros, para mejorar la calidad del conjunto de datos.</a:t>
            </a:r>
          </a:p>
          <a:p>
            <a:pPr algn="l">
              <a:lnSpc>
                <a:spcPts val="2700"/>
              </a:lnSpc>
            </a:pPr>
            <a:endParaRPr lang="en-US" sz="2400">
              <a:solidFill>
                <a:srgbClr val="000000"/>
              </a:solidFill>
              <a:latin typeface="Libre Baskerville"/>
              <a:ea typeface="Libre Baskerville"/>
              <a:cs typeface="Libre Baskerville"/>
              <a:sym typeface="Libre Baskerville"/>
            </a:endParaRPr>
          </a:p>
        </p:txBody>
      </p:sp>
      <p:sp>
        <p:nvSpPr>
          <p:cNvPr id="9" name="TextBox 9"/>
          <p:cNvSpPr txBox="1"/>
          <p:nvPr/>
        </p:nvSpPr>
        <p:spPr>
          <a:xfrm>
            <a:off x="8898584" y="5885870"/>
            <a:ext cx="9022055" cy="3114675"/>
          </a:xfrm>
          <a:prstGeom prst="rect">
            <a:avLst/>
          </a:prstGeom>
        </p:spPr>
        <p:txBody>
          <a:bodyPr lIns="0" tIns="0" rIns="0" bIns="0" rtlCol="0" anchor="t">
            <a:spAutoFit/>
          </a:bodyPr>
          <a:lstStyle/>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Optimizar hiperparámetros: Emplear </a:t>
            </a:r>
            <a:r>
              <a:rPr lang="en-US" sz="2400" i="1">
                <a:solidFill>
                  <a:srgbClr val="000000"/>
                </a:solidFill>
                <a:latin typeface="Libre Baskerville Italics"/>
                <a:ea typeface="Libre Baskerville Italics"/>
                <a:cs typeface="Libre Baskerville Italics"/>
                <a:sym typeface="Libre Baskerville Italics"/>
              </a:rPr>
              <a:t>Grid Search</a:t>
            </a:r>
            <a:r>
              <a:rPr lang="en-US" sz="2400">
                <a:solidFill>
                  <a:srgbClr val="000000"/>
                </a:solidFill>
                <a:latin typeface="Libre Baskerville"/>
                <a:ea typeface="Libre Baskerville"/>
                <a:cs typeface="Libre Baskerville"/>
                <a:sym typeface="Libre Baskerville"/>
              </a:rPr>
              <a:t> para identificar la configuración más adecuada de los modelos avanzados.</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Analizar resultados: Comparar métricas de rendimiento (MSE y MAE). además de reflexionar sobre las ventajas, limitaciones y posibles áreas de mejora para trabajos futuros.</a:t>
            </a:r>
          </a:p>
          <a:p>
            <a:pPr algn="l">
              <a:lnSpc>
                <a:spcPts val="2700"/>
              </a:lnSpc>
            </a:pPr>
            <a:endParaRPr lang="en-US" sz="2400">
              <a:solidFill>
                <a:srgbClr val="000000"/>
              </a:solidFill>
              <a:latin typeface="Libre Baskerville"/>
              <a:ea typeface="Libre Baskerville"/>
              <a:cs typeface="Libre Baskerville"/>
              <a:sym typeface="Libre Baskerville"/>
            </a:endParaRPr>
          </a:p>
        </p:txBody>
      </p:sp>
      <p:sp>
        <p:nvSpPr>
          <p:cNvPr id="10" name="TextBox 10"/>
          <p:cNvSpPr txBox="1"/>
          <p:nvPr/>
        </p:nvSpPr>
        <p:spPr>
          <a:xfrm>
            <a:off x="4878389" y="4993510"/>
            <a:ext cx="8531222" cy="59308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Objetivos específicos</a:t>
            </a:r>
          </a:p>
        </p:txBody>
      </p:sp>
      <p:sp>
        <p:nvSpPr>
          <p:cNvPr id="11" name="TextBox 11"/>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2" name="TextBox 12"/>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TextBox 4"/>
          <p:cNvSpPr txBox="1"/>
          <p:nvPr/>
        </p:nvSpPr>
        <p:spPr>
          <a:xfrm>
            <a:off x="4895648" y="1422400"/>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Metodología</a:t>
            </a:r>
          </a:p>
        </p:txBody>
      </p:sp>
      <p:sp>
        <p:nvSpPr>
          <p:cNvPr id="5" name="TextBox 5"/>
          <p:cNvSpPr txBox="1"/>
          <p:nvPr/>
        </p:nvSpPr>
        <p:spPr>
          <a:xfrm>
            <a:off x="1018402" y="3144757"/>
            <a:ext cx="4963220" cy="5065395"/>
          </a:xfrm>
          <a:prstGeom prst="rect">
            <a:avLst/>
          </a:prstGeom>
        </p:spPr>
        <p:txBody>
          <a:bodyPr lIns="0" tIns="0" rIns="0" bIns="0" rtlCol="0" anchor="t">
            <a:spAutoFit/>
          </a:bodyPr>
          <a:lstStyle/>
          <a:p>
            <a:pPr algn="l">
              <a:lnSpc>
                <a:spcPts val="3120"/>
              </a:lnSpc>
            </a:pPr>
            <a:r>
              <a:rPr lang="en-US" sz="2400">
                <a:solidFill>
                  <a:srgbClr val="000000"/>
                </a:solidFill>
                <a:latin typeface="Libre Baskerville"/>
                <a:ea typeface="Libre Baskerville"/>
                <a:cs typeface="Libre Baskerville"/>
                <a:sym typeface="Libre Baskerville"/>
              </a:rPr>
              <a:t>El primer paso consistió en asegurar la calidad de los datos históricos de precios de acciones. Esto implicó normalizar los datos mediante el escalado Min-Max y eliminar valores nulos que pudieran afectar negativamente el entrenamiento de los modelos. Este procedimiento estableció una base sólida para llevar a cabo un análisis fiable y riguroso.</a:t>
            </a:r>
          </a:p>
        </p:txBody>
      </p:sp>
      <p:sp>
        <p:nvSpPr>
          <p:cNvPr id="6" name="TextBox 6"/>
          <p:cNvSpPr txBox="1"/>
          <p:nvPr/>
        </p:nvSpPr>
        <p:spPr>
          <a:xfrm>
            <a:off x="6454399" y="3144757"/>
            <a:ext cx="4947821" cy="5455920"/>
          </a:xfrm>
          <a:prstGeom prst="rect">
            <a:avLst/>
          </a:prstGeom>
        </p:spPr>
        <p:txBody>
          <a:bodyPr lIns="0" tIns="0" rIns="0" bIns="0" rtlCol="0" anchor="t">
            <a:spAutoFit/>
          </a:bodyPr>
          <a:lstStyle/>
          <a:p>
            <a:pPr algn="l">
              <a:lnSpc>
                <a:spcPts val="3120"/>
              </a:lnSpc>
            </a:pPr>
            <a:r>
              <a:rPr lang="en-US" sz="2400">
                <a:solidFill>
                  <a:srgbClr val="000000"/>
                </a:solidFill>
                <a:latin typeface="Libre Baskerville"/>
                <a:ea typeface="Libre Baskerville"/>
                <a:cs typeface="Libre Baskerville"/>
                <a:sym typeface="Libre Baskerville"/>
              </a:rPr>
              <a:t>Los datos fueron enriquecidos con indicadores técnicos ampliamente reconocidos en el análisis financiero, como SMA (media móvil simple), RSI (índice de fuerza relativa) y ATR (rango verdadero promedio). Estos indicadores contribuyeron a identificar patrones ocultos en las series temporales y a ofrecer señales adicionales para mejorar el rendimiento de los modelos predictivos.</a:t>
            </a:r>
          </a:p>
        </p:txBody>
      </p:sp>
      <p:sp>
        <p:nvSpPr>
          <p:cNvPr id="7" name="TextBox 7"/>
          <p:cNvSpPr txBox="1"/>
          <p:nvPr/>
        </p:nvSpPr>
        <p:spPr>
          <a:xfrm>
            <a:off x="11670996" y="3144757"/>
            <a:ext cx="5588304" cy="5846445"/>
          </a:xfrm>
          <a:prstGeom prst="rect">
            <a:avLst/>
          </a:prstGeom>
        </p:spPr>
        <p:txBody>
          <a:bodyPr lIns="0" tIns="0" rIns="0" bIns="0" rtlCol="0" anchor="t">
            <a:spAutoFit/>
          </a:bodyPr>
          <a:lstStyle/>
          <a:p>
            <a:pPr algn="l">
              <a:lnSpc>
                <a:spcPts val="3120"/>
              </a:lnSpc>
            </a:pPr>
            <a:r>
              <a:rPr lang="en-US" sz="2400">
                <a:solidFill>
                  <a:srgbClr val="000000"/>
                </a:solidFill>
                <a:latin typeface="Libre Baskerville"/>
                <a:ea typeface="Libre Baskerville"/>
                <a:cs typeface="Libre Baskerville"/>
                <a:sym typeface="Libre Baskerville"/>
              </a:rPr>
              <a:t>Se implementaron modelos avanzados de redes neuronales, como LSTM y GRU, gracias a su habilidad para gestionar dependencias temporales complejas. Adicionalmente, se aplicó </a:t>
            </a:r>
            <a:r>
              <a:rPr lang="en-US" sz="2400" i="1">
                <a:solidFill>
                  <a:srgbClr val="000000"/>
                </a:solidFill>
                <a:latin typeface="Libre Baskerville Italics"/>
                <a:ea typeface="Libre Baskerville Italics"/>
                <a:cs typeface="Libre Baskerville Italics"/>
                <a:sym typeface="Libre Baskerville Italics"/>
              </a:rPr>
              <a:t>Grid Search</a:t>
            </a:r>
            <a:r>
              <a:rPr lang="en-US" sz="2400">
                <a:solidFill>
                  <a:srgbClr val="000000"/>
                </a:solidFill>
                <a:latin typeface="Libre Baskerville"/>
                <a:ea typeface="Libre Baskerville"/>
                <a:cs typeface="Libre Baskerville"/>
                <a:sym typeface="Libre Baskerville"/>
              </a:rPr>
              <a:t> para optimizar hiperparámetros clave, como el tamaño de la ventana y la tasa de aprendizaje. Los modelos fueron evaluados utilizando métricas como MSE y MAE, y se examinaron las curvas de pérdida para detectar posibles problemas de sobreajuste.</a:t>
            </a:r>
          </a:p>
        </p:txBody>
      </p:sp>
      <p:sp>
        <p:nvSpPr>
          <p:cNvPr id="8" name="TextBox 8"/>
          <p:cNvSpPr txBox="1"/>
          <p:nvPr/>
        </p:nvSpPr>
        <p:spPr>
          <a:xfrm>
            <a:off x="1028700" y="2693906"/>
            <a:ext cx="848458" cy="469900"/>
          </a:xfrm>
          <a:prstGeom prst="rect">
            <a:avLst/>
          </a:prstGeom>
        </p:spPr>
        <p:txBody>
          <a:bodyPr lIns="0" tIns="0" rIns="0" bIns="0" rtlCol="0" anchor="t">
            <a:spAutoFit/>
          </a:bodyPr>
          <a:lstStyle/>
          <a:p>
            <a:pPr algn="l">
              <a:lnSpc>
                <a:spcPts val="3500"/>
              </a:lnSpc>
            </a:pPr>
            <a:r>
              <a:rPr lang="en-US" sz="3500">
                <a:solidFill>
                  <a:srgbClr val="000000"/>
                </a:solidFill>
                <a:latin typeface="Yeseva One"/>
                <a:ea typeface="Yeseva One"/>
                <a:cs typeface="Yeseva One"/>
                <a:sym typeface="Yeseva One"/>
              </a:rPr>
              <a:t>01</a:t>
            </a:r>
          </a:p>
        </p:txBody>
      </p:sp>
      <p:sp>
        <p:nvSpPr>
          <p:cNvPr id="9" name="TextBox 9"/>
          <p:cNvSpPr txBox="1"/>
          <p:nvPr/>
        </p:nvSpPr>
        <p:spPr>
          <a:xfrm>
            <a:off x="6454399" y="2693906"/>
            <a:ext cx="848458" cy="469900"/>
          </a:xfrm>
          <a:prstGeom prst="rect">
            <a:avLst/>
          </a:prstGeom>
        </p:spPr>
        <p:txBody>
          <a:bodyPr lIns="0" tIns="0" rIns="0" bIns="0" rtlCol="0" anchor="t">
            <a:spAutoFit/>
          </a:bodyPr>
          <a:lstStyle/>
          <a:p>
            <a:pPr algn="l">
              <a:lnSpc>
                <a:spcPts val="3500"/>
              </a:lnSpc>
            </a:pPr>
            <a:r>
              <a:rPr lang="en-US" sz="3500">
                <a:solidFill>
                  <a:srgbClr val="000000"/>
                </a:solidFill>
                <a:latin typeface="Yeseva One"/>
                <a:ea typeface="Yeseva One"/>
                <a:cs typeface="Yeseva One"/>
                <a:sym typeface="Yeseva One"/>
              </a:rPr>
              <a:t>02</a:t>
            </a:r>
          </a:p>
        </p:txBody>
      </p:sp>
      <p:sp>
        <p:nvSpPr>
          <p:cNvPr id="10" name="TextBox 10"/>
          <p:cNvSpPr txBox="1"/>
          <p:nvPr/>
        </p:nvSpPr>
        <p:spPr>
          <a:xfrm>
            <a:off x="11742626" y="2693906"/>
            <a:ext cx="927135" cy="469900"/>
          </a:xfrm>
          <a:prstGeom prst="rect">
            <a:avLst/>
          </a:prstGeom>
        </p:spPr>
        <p:txBody>
          <a:bodyPr lIns="0" tIns="0" rIns="0" bIns="0" rtlCol="0" anchor="t">
            <a:spAutoFit/>
          </a:bodyPr>
          <a:lstStyle/>
          <a:p>
            <a:pPr algn="l">
              <a:lnSpc>
                <a:spcPts val="3500"/>
              </a:lnSpc>
            </a:pPr>
            <a:r>
              <a:rPr lang="en-US" sz="3500">
                <a:solidFill>
                  <a:srgbClr val="000000"/>
                </a:solidFill>
                <a:latin typeface="Yeseva One"/>
                <a:ea typeface="Yeseva One"/>
                <a:cs typeface="Yeseva One"/>
                <a:sym typeface="Yeseva One"/>
              </a:rPr>
              <a:t>03</a:t>
            </a:r>
          </a:p>
        </p:txBody>
      </p:sp>
      <p:sp>
        <p:nvSpPr>
          <p:cNvPr id="11" name="Freeform 11"/>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12" name="Freeform 12"/>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13" name="TextBox 13"/>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4" name="TextBox 14"/>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TextBox 4"/>
          <p:cNvSpPr txBox="1"/>
          <p:nvPr/>
        </p:nvSpPr>
        <p:spPr>
          <a:xfrm>
            <a:off x="1315522" y="1422400"/>
            <a:ext cx="15656956"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Dataset</a:t>
            </a:r>
          </a:p>
        </p:txBody>
      </p:sp>
      <p:sp>
        <p:nvSpPr>
          <p:cNvPr id="5" name="Freeform 5"/>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6" name="Freeform 6"/>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7" name="TextBox 7"/>
          <p:cNvSpPr txBox="1"/>
          <p:nvPr/>
        </p:nvSpPr>
        <p:spPr>
          <a:xfrm>
            <a:off x="1125562" y="2526665"/>
            <a:ext cx="16036875" cy="188150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Fuente de datos</a:t>
            </a:r>
          </a:p>
          <a:p>
            <a:pPr algn="ctr">
              <a:lnSpc>
                <a:spcPts val="3120"/>
              </a:lnSpc>
            </a:pPr>
            <a:r>
              <a:rPr lang="en-US" sz="2400">
                <a:solidFill>
                  <a:srgbClr val="000000"/>
                </a:solidFill>
                <a:latin typeface="Libre Baskerville"/>
                <a:ea typeface="Libre Baskerville"/>
                <a:cs typeface="Libre Baskerville"/>
                <a:sym typeface="Libre Baskerville"/>
              </a:rPr>
              <a:t>El dataset utilizado proviene de Kaggle, una plataforma reconocida por la calidad de sus recursos. Este conjunto de datos contiene precios históricos de acciones de Apple, abarcando el período de 1981 a 2020. Fue elegido por su relevancia en el análisis de mercados financieros y su disponibilidad pública.</a:t>
            </a:r>
          </a:p>
        </p:txBody>
      </p:sp>
      <p:sp>
        <p:nvSpPr>
          <p:cNvPr id="8" name="TextBox 8"/>
          <p:cNvSpPr txBox="1"/>
          <p:nvPr/>
        </p:nvSpPr>
        <p:spPr>
          <a:xfrm>
            <a:off x="1028700" y="4651689"/>
            <a:ext cx="7653506" cy="3443604"/>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Características</a:t>
            </a:r>
          </a:p>
          <a:p>
            <a:pPr marL="518163" lvl="1" indent="-259082" algn="just">
              <a:lnSpc>
                <a:spcPts val="3120"/>
              </a:lnSpc>
              <a:buFont typeface="Arial"/>
              <a:buChar char="•"/>
            </a:pPr>
            <a:r>
              <a:rPr lang="en-US" sz="2400" i="1">
                <a:solidFill>
                  <a:srgbClr val="000000"/>
                </a:solidFill>
                <a:latin typeface="Libre Baskerville Italics"/>
                <a:ea typeface="Libre Baskerville Italics"/>
                <a:cs typeface="Libre Baskerville Italics"/>
                <a:sym typeface="Libre Baskerville Italics"/>
              </a:rPr>
              <a:t>Open, High, Low, Close</a:t>
            </a:r>
            <a:r>
              <a:rPr lang="en-US" sz="2400">
                <a:solidFill>
                  <a:srgbClr val="000000"/>
                </a:solidFill>
                <a:latin typeface="Libre Baskerville"/>
                <a:ea typeface="Libre Baskerville"/>
                <a:cs typeface="Libre Baskerville"/>
                <a:sym typeface="Libre Baskerville"/>
              </a:rPr>
              <a:t>: Precios de apertura, máximos, mínimos y de cierre diarios.</a:t>
            </a:r>
          </a:p>
          <a:p>
            <a:pPr marL="518163" lvl="1" indent="-259082" algn="just">
              <a:lnSpc>
                <a:spcPts val="3120"/>
              </a:lnSpc>
              <a:buFont typeface="Arial"/>
              <a:buChar char="•"/>
            </a:pPr>
            <a:r>
              <a:rPr lang="en-US" sz="2400" i="1">
                <a:solidFill>
                  <a:srgbClr val="000000"/>
                </a:solidFill>
                <a:latin typeface="Libre Baskerville Italics"/>
                <a:ea typeface="Libre Baskerville Italics"/>
                <a:cs typeface="Libre Baskerville Italics"/>
                <a:sym typeface="Libre Baskerville Italics"/>
              </a:rPr>
              <a:t>Volume:</a:t>
            </a:r>
            <a:r>
              <a:rPr lang="en-US" sz="2400">
                <a:solidFill>
                  <a:srgbClr val="000000"/>
                </a:solidFill>
                <a:latin typeface="Libre Baskerville"/>
                <a:ea typeface="Libre Baskerville"/>
                <a:cs typeface="Libre Baskerville"/>
                <a:sym typeface="Libre Baskerville"/>
              </a:rPr>
              <a:t> Volumen de acciones negociadas.</a:t>
            </a:r>
          </a:p>
          <a:p>
            <a:pPr algn="just">
              <a:lnSpc>
                <a:spcPts val="3120"/>
              </a:lnSpc>
            </a:pPr>
            <a:endParaRPr lang="en-US" sz="2400">
              <a:solidFill>
                <a:srgbClr val="000000"/>
              </a:solidFill>
              <a:latin typeface="Libre Baskerville"/>
              <a:ea typeface="Libre Baskerville"/>
              <a:cs typeface="Libre Baskerville"/>
              <a:sym typeface="Libre Baskerville"/>
            </a:endParaRPr>
          </a:p>
          <a:p>
            <a:pPr algn="just">
              <a:lnSpc>
                <a:spcPts val="3120"/>
              </a:lnSpc>
            </a:pPr>
            <a:r>
              <a:rPr lang="en-US" sz="2400">
                <a:solidFill>
                  <a:srgbClr val="000000"/>
                </a:solidFill>
                <a:latin typeface="Libre Baskerville"/>
                <a:ea typeface="Libre Baskerville"/>
                <a:cs typeface="Libre Baskerville"/>
                <a:sym typeface="Libre Baskerville"/>
              </a:rPr>
              <a:t>Estas variables sirvieron como base para la creación de características adicionales e indicadores técnicos.</a:t>
            </a:r>
          </a:p>
        </p:txBody>
      </p:sp>
      <p:sp>
        <p:nvSpPr>
          <p:cNvPr id="9" name="TextBox 9"/>
          <p:cNvSpPr txBox="1"/>
          <p:nvPr/>
        </p:nvSpPr>
        <p:spPr>
          <a:xfrm>
            <a:off x="9508932" y="4651689"/>
            <a:ext cx="7653506" cy="3834129"/>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Transformaciones</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Normalización Min-Max para escalar las variables a un rango uniforme.</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Se integraron indicadores técnicos como SMA, EMA y RSI.</a:t>
            </a:r>
          </a:p>
          <a:p>
            <a:pPr marL="518163" lvl="1" indent="-259082" algn="just">
              <a:lnSpc>
                <a:spcPts val="3120"/>
              </a:lnSpc>
              <a:buFont typeface="Arial"/>
              <a:buChar char="•"/>
            </a:pPr>
            <a:r>
              <a:rPr lang="en-US" sz="2400">
                <a:solidFill>
                  <a:srgbClr val="000000"/>
                </a:solidFill>
                <a:latin typeface="Libre Baskerville"/>
                <a:ea typeface="Libre Baskerville"/>
                <a:cs typeface="Libre Baskerville"/>
                <a:sym typeface="Libre Baskerville"/>
              </a:rPr>
              <a:t>Se aseguraron datos limpios y consistentes mediante la eliminación de valores nulos y la verificación de la calidad del conjunto final.</a:t>
            </a:r>
          </a:p>
          <a:p>
            <a:pPr algn="just">
              <a:lnSpc>
                <a:spcPts val="3120"/>
              </a:lnSpc>
            </a:pPr>
            <a:endParaRPr lang="en-US" sz="2400">
              <a:solidFill>
                <a:srgbClr val="000000"/>
              </a:solidFill>
              <a:latin typeface="Libre Baskerville"/>
              <a:ea typeface="Libre Baskerville"/>
              <a:cs typeface="Libre Baskerville"/>
              <a:sym typeface="Libre Baskerville"/>
            </a:endParaRPr>
          </a:p>
        </p:txBody>
      </p:sp>
      <p:sp>
        <p:nvSpPr>
          <p:cNvPr id="10" name="TextBox 10"/>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1" name="TextBox 11"/>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Freeform 4"/>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5" name="TextBox 5"/>
          <p:cNvSpPr txBox="1"/>
          <p:nvPr/>
        </p:nvSpPr>
        <p:spPr>
          <a:xfrm>
            <a:off x="1028700" y="1422400"/>
            <a:ext cx="16230600"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Indicadores Técnicos</a:t>
            </a:r>
          </a:p>
        </p:txBody>
      </p:sp>
      <p:sp>
        <p:nvSpPr>
          <p:cNvPr id="6" name="Freeform 6"/>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7" name="TextBox 7"/>
          <p:cNvSpPr txBox="1"/>
          <p:nvPr/>
        </p:nvSpPr>
        <p:spPr>
          <a:xfrm>
            <a:off x="1125562" y="2929251"/>
            <a:ext cx="16036875" cy="1550670"/>
          </a:xfrm>
          <a:prstGeom prst="rect">
            <a:avLst/>
          </a:prstGeom>
        </p:spPr>
        <p:txBody>
          <a:bodyPr lIns="0" tIns="0" rIns="0" bIns="0" rtlCol="0" anchor="t">
            <a:spAutoFit/>
          </a:bodyPr>
          <a:lstStyle/>
          <a:p>
            <a:pPr algn="ctr">
              <a:lnSpc>
                <a:spcPts val="3120"/>
              </a:lnSpc>
            </a:pPr>
            <a:r>
              <a:rPr lang="en-US" sz="2400">
                <a:solidFill>
                  <a:srgbClr val="000000"/>
                </a:solidFill>
                <a:latin typeface="Libre Baskerville"/>
                <a:ea typeface="Libre Baskerville"/>
                <a:cs typeface="Libre Baskerville"/>
                <a:sym typeface="Libre Baskerville"/>
              </a:rPr>
              <a:t>Los indicadores técnicos son herramientas fundamentales en el análisis financiero, diseñadas para detectar patrones y señales ocultas en los datos de series temporales. Su incorporación en los modelos predictivos enriquece la información base, fortaleciendo la capacidad de los modelos para reconocer tendencias y comportamientos en los precios de las acciones.</a:t>
            </a:r>
          </a:p>
        </p:txBody>
      </p:sp>
      <p:sp>
        <p:nvSpPr>
          <p:cNvPr id="8" name="TextBox 8"/>
          <p:cNvSpPr txBox="1"/>
          <p:nvPr/>
        </p:nvSpPr>
        <p:spPr>
          <a:xfrm>
            <a:off x="817292" y="4298946"/>
            <a:ext cx="8326708" cy="4168139"/>
          </a:xfrm>
          <a:prstGeom prst="rect">
            <a:avLst/>
          </a:prstGeom>
        </p:spPr>
        <p:txBody>
          <a:bodyPr lIns="0" tIns="0" rIns="0" bIns="0" rtlCol="0" anchor="t">
            <a:spAutoFit/>
          </a:bodyPr>
          <a:lstStyle/>
          <a:p>
            <a:pPr algn="just">
              <a:lnSpc>
                <a:spcPts val="4800"/>
              </a:lnSpc>
            </a:pPr>
            <a:endParaRPr/>
          </a:p>
          <a:p>
            <a:pPr marL="518163" lvl="1" indent="-259082" algn="just">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ATR</a:t>
            </a:r>
            <a:r>
              <a:rPr lang="en-US" sz="2400">
                <a:solidFill>
                  <a:srgbClr val="000000"/>
                </a:solidFill>
                <a:latin typeface="Libre Baskerville"/>
                <a:ea typeface="Libre Baskerville"/>
                <a:cs typeface="Libre Baskerville"/>
                <a:sym typeface="Libre Baskerville"/>
              </a:rPr>
              <a:t> (</a:t>
            </a:r>
            <a:r>
              <a:rPr lang="en-US" sz="2400" i="1">
                <a:solidFill>
                  <a:srgbClr val="000000"/>
                </a:solidFill>
                <a:latin typeface="Libre Baskerville Italics"/>
                <a:ea typeface="Libre Baskerville Italics"/>
                <a:cs typeface="Libre Baskerville Italics"/>
                <a:sym typeface="Libre Baskerville Italics"/>
              </a:rPr>
              <a:t>Average True Range</a:t>
            </a:r>
            <a:r>
              <a:rPr lang="en-US" sz="2400">
                <a:solidFill>
                  <a:srgbClr val="000000"/>
                </a:solidFill>
                <a:latin typeface="Libre Baskerville"/>
                <a:ea typeface="Libre Baskerville"/>
                <a:cs typeface="Libre Baskerville"/>
                <a:sym typeface="Libre Baskerville"/>
              </a:rPr>
              <a:t>): Indicador de volatilidad que refleja la amplitud de los movimientos de precios.</a:t>
            </a:r>
          </a:p>
          <a:p>
            <a:pPr marL="518163" lvl="1" indent="-259082" algn="just">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EMA</a:t>
            </a:r>
            <a:r>
              <a:rPr lang="en-US" sz="2400">
                <a:solidFill>
                  <a:srgbClr val="000000"/>
                </a:solidFill>
                <a:latin typeface="Libre Baskerville"/>
                <a:ea typeface="Libre Baskerville"/>
                <a:cs typeface="Libre Baskerville"/>
                <a:sym typeface="Libre Baskerville"/>
              </a:rPr>
              <a:t> (</a:t>
            </a:r>
            <a:r>
              <a:rPr lang="en-US" sz="2400" i="1">
                <a:solidFill>
                  <a:srgbClr val="000000"/>
                </a:solidFill>
                <a:latin typeface="Libre Baskerville Italics"/>
                <a:ea typeface="Libre Baskerville Italics"/>
                <a:cs typeface="Libre Baskerville Italics"/>
                <a:sym typeface="Libre Baskerville Italics"/>
              </a:rPr>
              <a:t>Exponential Moving Average</a:t>
            </a:r>
            <a:r>
              <a:rPr lang="en-US" sz="2400">
                <a:solidFill>
                  <a:srgbClr val="000000"/>
                </a:solidFill>
                <a:latin typeface="Libre Baskerville"/>
                <a:ea typeface="Libre Baskerville"/>
                <a:cs typeface="Libre Baskerville"/>
                <a:sym typeface="Libre Baskerville"/>
              </a:rPr>
              <a:t>): Promedio móvil ponderado que da mayor relevancia a los datos más recientes.</a:t>
            </a:r>
          </a:p>
          <a:p>
            <a:pPr marL="518163" lvl="1" indent="-259082" algn="just">
              <a:lnSpc>
                <a:spcPts val="3120"/>
              </a:lnSpc>
              <a:buFont typeface="Arial"/>
              <a:buChar char="•"/>
            </a:pPr>
            <a:r>
              <a:rPr lang="en-US" sz="2400" b="1">
                <a:solidFill>
                  <a:srgbClr val="000000"/>
                </a:solidFill>
                <a:latin typeface="Libre Baskerville Bold"/>
                <a:ea typeface="Libre Baskerville Bold"/>
                <a:cs typeface="Libre Baskerville Bold"/>
                <a:sym typeface="Libre Baskerville Bold"/>
              </a:rPr>
              <a:t>Volatilidad Histórica</a:t>
            </a:r>
            <a:r>
              <a:rPr lang="en-US" sz="2400">
                <a:solidFill>
                  <a:srgbClr val="000000"/>
                </a:solidFill>
                <a:latin typeface="Libre Baskerville"/>
                <a:ea typeface="Libre Baskerville"/>
                <a:cs typeface="Libre Baskerville"/>
                <a:sym typeface="Libre Baskerville"/>
              </a:rPr>
              <a:t>: Desviación estándar de los precios para medir las fluctuaciones del mercado.</a:t>
            </a:r>
          </a:p>
          <a:p>
            <a:pPr algn="just">
              <a:lnSpc>
                <a:spcPts val="3120"/>
              </a:lnSpc>
            </a:pPr>
            <a:endParaRPr lang="en-US" sz="2400">
              <a:solidFill>
                <a:srgbClr val="000000"/>
              </a:solidFill>
              <a:latin typeface="Libre Baskerville"/>
              <a:ea typeface="Libre Baskerville"/>
              <a:cs typeface="Libre Baskerville"/>
              <a:sym typeface="Libre Baskerville"/>
            </a:endParaRPr>
          </a:p>
        </p:txBody>
      </p:sp>
      <p:sp>
        <p:nvSpPr>
          <p:cNvPr id="9" name="TextBox 9"/>
          <p:cNvSpPr txBox="1"/>
          <p:nvPr/>
        </p:nvSpPr>
        <p:spPr>
          <a:xfrm>
            <a:off x="9332774" y="4621289"/>
            <a:ext cx="8326708" cy="3248025"/>
          </a:xfrm>
          <a:prstGeom prst="rect">
            <a:avLst/>
          </a:prstGeom>
        </p:spPr>
        <p:txBody>
          <a:bodyPr lIns="0" tIns="0" rIns="0" bIns="0" rtlCol="0" anchor="t">
            <a:spAutoFit/>
          </a:bodyPr>
          <a:lstStyle/>
          <a:p>
            <a:pPr algn="just">
              <a:lnSpc>
                <a:spcPts val="2880"/>
              </a:lnSpc>
            </a:pPr>
            <a:endParaRPr/>
          </a:p>
          <a:p>
            <a:pPr marL="518163" lvl="1" indent="-259082" algn="just">
              <a:lnSpc>
                <a:spcPts val="2880"/>
              </a:lnSpc>
              <a:buFont typeface="Arial"/>
              <a:buChar char="•"/>
            </a:pPr>
            <a:r>
              <a:rPr lang="en-US" sz="2400" b="1">
                <a:solidFill>
                  <a:srgbClr val="000000"/>
                </a:solidFill>
                <a:latin typeface="Libre Baskerville Bold"/>
                <a:ea typeface="Libre Baskerville Bold"/>
                <a:cs typeface="Libre Baskerville Bold"/>
                <a:sym typeface="Libre Baskerville Bold"/>
              </a:rPr>
              <a:t>SMA</a:t>
            </a:r>
            <a:r>
              <a:rPr lang="en-US" sz="2400">
                <a:solidFill>
                  <a:srgbClr val="000000"/>
                </a:solidFill>
                <a:latin typeface="Libre Baskerville"/>
                <a:ea typeface="Libre Baskerville"/>
                <a:cs typeface="Libre Baskerville"/>
                <a:sym typeface="Libre Baskerville"/>
              </a:rPr>
              <a:t> (</a:t>
            </a:r>
            <a:r>
              <a:rPr lang="en-US" sz="2400" i="1">
                <a:solidFill>
                  <a:srgbClr val="000000"/>
                </a:solidFill>
                <a:latin typeface="Libre Baskerville Italics"/>
                <a:ea typeface="Libre Baskerville Italics"/>
                <a:cs typeface="Libre Baskerville Italics"/>
                <a:sym typeface="Libre Baskerville Italics"/>
              </a:rPr>
              <a:t>Simple Moving Average</a:t>
            </a:r>
            <a:r>
              <a:rPr lang="en-US" sz="2400">
                <a:solidFill>
                  <a:srgbClr val="000000"/>
                </a:solidFill>
                <a:latin typeface="Libre Baskerville"/>
                <a:ea typeface="Libre Baskerville"/>
                <a:cs typeface="Libre Baskerville"/>
                <a:sym typeface="Libre Baskerville"/>
              </a:rPr>
              <a:t>): Promedio móvil simple que suaviza las fluctuaciones diarias para identificar tendencias.</a:t>
            </a:r>
          </a:p>
          <a:p>
            <a:pPr marL="518163" lvl="1" indent="-259082" algn="just">
              <a:lnSpc>
                <a:spcPts val="2880"/>
              </a:lnSpc>
              <a:buFont typeface="Arial"/>
              <a:buChar char="•"/>
            </a:pPr>
            <a:r>
              <a:rPr lang="en-US" sz="2400" b="1">
                <a:solidFill>
                  <a:srgbClr val="000000"/>
                </a:solidFill>
                <a:latin typeface="Libre Baskerville Bold"/>
                <a:ea typeface="Libre Baskerville Bold"/>
                <a:cs typeface="Libre Baskerville Bold"/>
                <a:sym typeface="Libre Baskerville Bold"/>
              </a:rPr>
              <a:t>RSI</a:t>
            </a:r>
            <a:r>
              <a:rPr lang="en-US" sz="2400">
                <a:solidFill>
                  <a:srgbClr val="000000"/>
                </a:solidFill>
                <a:latin typeface="Libre Baskerville"/>
                <a:ea typeface="Libre Baskerville"/>
                <a:cs typeface="Libre Baskerville"/>
                <a:sym typeface="Libre Baskerville"/>
              </a:rPr>
              <a:t> (</a:t>
            </a:r>
            <a:r>
              <a:rPr lang="en-US" sz="2400" i="1">
                <a:solidFill>
                  <a:srgbClr val="000000"/>
                </a:solidFill>
                <a:latin typeface="Libre Baskerville Italics"/>
                <a:ea typeface="Libre Baskerville Italics"/>
                <a:cs typeface="Libre Baskerville Italics"/>
                <a:sym typeface="Libre Baskerville Italics"/>
              </a:rPr>
              <a:t>Relative Strength Index</a:t>
            </a:r>
            <a:r>
              <a:rPr lang="en-US" sz="2400">
                <a:solidFill>
                  <a:srgbClr val="000000"/>
                </a:solidFill>
                <a:latin typeface="Libre Baskerville"/>
                <a:ea typeface="Libre Baskerville"/>
                <a:cs typeface="Libre Baskerville"/>
                <a:sym typeface="Libre Baskerville"/>
              </a:rPr>
              <a:t>): Mide la fuerza y velocidad de los movimientos de precios para detectar condiciones de sobrecompra o sobreventa.</a:t>
            </a:r>
          </a:p>
          <a:p>
            <a:pPr algn="just">
              <a:lnSpc>
                <a:spcPts val="2880"/>
              </a:lnSpc>
            </a:pPr>
            <a:endParaRPr lang="en-US" sz="2400">
              <a:solidFill>
                <a:srgbClr val="000000"/>
              </a:solidFill>
              <a:latin typeface="Libre Baskerville"/>
              <a:ea typeface="Libre Baskerville"/>
              <a:cs typeface="Libre Baskerville"/>
              <a:sym typeface="Libre Baskerville"/>
            </a:endParaRPr>
          </a:p>
        </p:txBody>
      </p:sp>
      <p:sp>
        <p:nvSpPr>
          <p:cNvPr id="10" name="TextBox 10"/>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1" name="TextBox 11"/>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ES"/>
          </a:p>
        </p:txBody>
      </p:sp>
      <p:sp>
        <p:nvSpPr>
          <p:cNvPr id="4" name="TextBox 4"/>
          <p:cNvSpPr txBox="1"/>
          <p:nvPr/>
        </p:nvSpPr>
        <p:spPr>
          <a:xfrm>
            <a:off x="1019175" y="1422400"/>
            <a:ext cx="16230600"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Regresión Lineal</a:t>
            </a:r>
          </a:p>
        </p:txBody>
      </p:sp>
      <p:sp>
        <p:nvSpPr>
          <p:cNvPr id="5" name="Freeform 5"/>
          <p:cNvSpPr/>
          <p:nvPr/>
        </p:nvSpPr>
        <p:spPr>
          <a:xfrm>
            <a:off x="13946058" y="-2480069"/>
            <a:ext cx="6626483" cy="5715000"/>
          </a:xfrm>
          <a:custGeom>
            <a:avLst/>
            <a:gdLst/>
            <a:ahLst/>
            <a:cxnLst/>
            <a:rect l="l" t="t" r="r" b="b"/>
            <a:pathLst>
              <a:path w="6626483" h="5715000">
                <a:moveTo>
                  <a:pt x="0" y="0"/>
                </a:moveTo>
                <a:lnTo>
                  <a:pt x="6626484" y="0"/>
                </a:lnTo>
                <a:lnTo>
                  <a:pt x="6626484" y="5715000"/>
                </a:lnTo>
                <a:lnTo>
                  <a:pt x="0" y="5715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ES"/>
          </a:p>
        </p:txBody>
      </p:sp>
      <p:sp>
        <p:nvSpPr>
          <p:cNvPr id="6" name="Freeform 6"/>
          <p:cNvSpPr/>
          <p:nvPr/>
        </p:nvSpPr>
        <p:spPr>
          <a:xfrm rot="-1266137">
            <a:off x="-1576684" y="7186168"/>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ES"/>
          </a:p>
        </p:txBody>
      </p:sp>
      <p:sp>
        <p:nvSpPr>
          <p:cNvPr id="7" name="TextBox 7"/>
          <p:cNvSpPr txBox="1"/>
          <p:nvPr/>
        </p:nvSpPr>
        <p:spPr>
          <a:xfrm>
            <a:off x="1125562" y="2929251"/>
            <a:ext cx="16036875" cy="1160145"/>
          </a:xfrm>
          <a:prstGeom prst="rect">
            <a:avLst/>
          </a:prstGeom>
        </p:spPr>
        <p:txBody>
          <a:bodyPr lIns="0" tIns="0" rIns="0" bIns="0" rtlCol="0" anchor="t">
            <a:spAutoFit/>
          </a:bodyPr>
          <a:lstStyle/>
          <a:p>
            <a:pPr algn="ctr">
              <a:lnSpc>
                <a:spcPts val="3120"/>
              </a:lnSpc>
            </a:pPr>
            <a:r>
              <a:rPr lang="en-US" sz="2400">
                <a:solidFill>
                  <a:srgbClr val="000000"/>
                </a:solidFill>
                <a:latin typeface="Libre Baskerville"/>
                <a:ea typeface="Libre Baskerville"/>
                <a:cs typeface="Libre Baskerville"/>
                <a:sym typeface="Libre Baskerville"/>
              </a:rPr>
              <a:t>El modelo de regresión lineal se utilizó como referencia inicial para evaluar el rendimiento de los modelos avanzados (LSTM y GRU). Su simplicidad facilita el establecimiento de una línea base para medir las mejoras alcanzadas.</a:t>
            </a:r>
          </a:p>
        </p:txBody>
      </p:sp>
      <p:sp>
        <p:nvSpPr>
          <p:cNvPr id="8" name="TextBox 8"/>
          <p:cNvSpPr txBox="1"/>
          <p:nvPr/>
        </p:nvSpPr>
        <p:spPr>
          <a:xfrm>
            <a:off x="7709937" y="4544882"/>
            <a:ext cx="2868126" cy="2664460"/>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Resultados</a:t>
            </a:r>
          </a:p>
          <a:p>
            <a:pPr algn="ctr">
              <a:lnSpc>
                <a:spcPts val="3120"/>
              </a:lnSpc>
            </a:pPr>
            <a:endParaRPr lang="en-US" sz="2600" b="1" spc="260">
              <a:solidFill>
                <a:srgbClr val="000000"/>
              </a:solidFill>
              <a:latin typeface="Libre Baskerville Bold"/>
              <a:ea typeface="Libre Baskerville Bold"/>
              <a:cs typeface="Libre Baskerville Bold"/>
              <a:sym typeface="Libre Baskerville Bold"/>
            </a:endParaRPr>
          </a:p>
          <a:p>
            <a:pPr algn="ctr">
              <a:lnSpc>
                <a:spcPts val="3120"/>
              </a:lnSpc>
            </a:pPr>
            <a:r>
              <a:rPr lang="en-US" sz="2400">
                <a:solidFill>
                  <a:srgbClr val="000000"/>
                </a:solidFill>
                <a:latin typeface="Libre Baskerville"/>
                <a:ea typeface="Libre Baskerville"/>
                <a:cs typeface="Libre Baskerville"/>
                <a:sym typeface="Libre Baskerville"/>
              </a:rPr>
              <a:t>MSE: 0.0020</a:t>
            </a:r>
          </a:p>
          <a:p>
            <a:pPr algn="ctr">
              <a:lnSpc>
                <a:spcPts val="3120"/>
              </a:lnSpc>
            </a:pPr>
            <a:endParaRPr lang="en-US" sz="2400">
              <a:solidFill>
                <a:srgbClr val="000000"/>
              </a:solidFill>
              <a:latin typeface="Libre Baskerville"/>
              <a:ea typeface="Libre Baskerville"/>
              <a:cs typeface="Libre Baskerville"/>
              <a:sym typeface="Libre Baskerville"/>
            </a:endParaRPr>
          </a:p>
          <a:p>
            <a:pPr algn="ctr">
              <a:lnSpc>
                <a:spcPts val="3120"/>
              </a:lnSpc>
            </a:pPr>
            <a:r>
              <a:rPr lang="en-US" sz="2400">
                <a:solidFill>
                  <a:srgbClr val="000000"/>
                </a:solidFill>
                <a:latin typeface="Libre Baskerville"/>
                <a:ea typeface="Libre Baskerville"/>
                <a:cs typeface="Libre Baskerville"/>
                <a:sym typeface="Libre Baskerville"/>
              </a:rPr>
              <a:t>MAE: 0.0337</a:t>
            </a:r>
          </a:p>
          <a:p>
            <a:pPr algn="ctr">
              <a:lnSpc>
                <a:spcPts val="2700"/>
              </a:lnSpc>
            </a:pPr>
            <a:endParaRPr lang="en-US" sz="2400">
              <a:solidFill>
                <a:srgbClr val="000000"/>
              </a:solidFill>
              <a:latin typeface="Libre Baskerville"/>
              <a:ea typeface="Libre Baskerville"/>
              <a:cs typeface="Libre Baskerville"/>
              <a:sym typeface="Libre Baskerville"/>
            </a:endParaRPr>
          </a:p>
        </p:txBody>
      </p:sp>
      <p:sp>
        <p:nvSpPr>
          <p:cNvPr id="9" name="TextBox 9"/>
          <p:cNvSpPr txBox="1"/>
          <p:nvPr/>
        </p:nvSpPr>
        <p:spPr>
          <a:xfrm>
            <a:off x="1019175" y="4441821"/>
            <a:ext cx="6344859" cy="3445510"/>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Limitaciones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Dificultad para capturar dependencias temporales complejas en los datos.</a:t>
            </a:r>
          </a:p>
          <a:p>
            <a:pPr marL="518163" lvl="1" indent="-259082" algn="l">
              <a:lnSpc>
                <a:spcPts val="3120"/>
              </a:lnSpc>
              <a:buFont typeface="Arial"/>
              <a:buChar char="•"/>
            </a:pPr>
            <a:r>
              <a:rPr lang="en-US" sz="2400">
                <a:solidFill>
                  <a:srgbClr val="000000"/>
                </a:solidFill>
                <a:latin typeface="Libre Baskerville"/>
                <a:ea typeface="Libre Baskerville"/>
                <a:cs typeface="Libre Baskerville"/>
                <a:sym typeface="Libre Baskerville"/>
              </a:rPr>
              <a:t>Resultados sensibles a la alta volatilidad y no linealidad de los precios de acciones.</a:t>
            </a:r>
          </a:p>
          <a:p>
            <a:pPr algn="ctr">
              <a:lnSpc>
                <a:spcPts val="2700"/>
              </a:lnSpc>
            </a:pPr>
            <a:endParaRPr lang="en-US" sz="2400">
              <a:solidFill>
                <a:srgbClr val="000000"/>
              </a:solidFill>
              <a:latin typeface="Libre Baskerville"/>
              <a:ea typeface="Libre Baskerville"/>
              <a:cs typeface="Libre Baskerville"/>
              <a:sym typeface="Libre Baskerville"/>
            </a:endParaRPr>
          </a:p>
        </p:txBody>
      </p:sp>
      <p:sp>
        <p:nvSpPr>
          <p:cNvPr id="10" name="TextBox 10"/>
          <p:cNvSpPr txBox="1"/>
          <p:nvPr/>
        </p:nvSpPr>
        <p:spPr>
          <a:xfrm>
            <a:off x="11423995" y="4441821"/>
            <a:ext cx="5738443" cy="4226560"/>
          </a:xfrm>
          <a:prstGeom prst="rect">
            <a:avLst/>
          </a:prstGeom>
        </p:spPr>
        <p:txBody>
          <a:bodyPr lIns="0" tIns="0" rIns="0" bIns="0" rtlCol="0" anchor="t">
            <a:spAutoFit/>
          </a:bodyPr>
          <a:lstStyle/>
          <a:p>
            <a:pPr algn="ctr">
              <a:lnSpc>
                <a:spcPts val="5200"/>
              </a:lnSpc>
            </a:pPr>
            <a:r>
              <a:rPr lang="en-US" sz="2600" b="1" spc="260">
                <a:solidFill>
                  <a:srgbClr val="000000"/>
                </a:solidFill>
                <a:latin typeface="Libre Baskerville Bold"/>
                <a:ea typeface="Libre Baskerville Bold"/>
                <a:cs typeface="Libre Baskerville Bold"/>
                <a:sym typeface="Libre Baskerville Bold"/>
              </a:rPr>
              <a:t>Conclusiones</a:t>
            </a:r>
          </a:p>
          <a:p>
            <a:pPr algn="just">
              <a:lnSpc>
                <a:spcPts val="3120"/>
              </a:lnSpc>
            </a:pPr>
            <a:r>
              <a:rPr lang="en-US" sz="2400">
                <a:solidFill>
                  <a:srgbClr val="000000"/>
                </a:solidFill>
                <a:latin typeface="Libre Baskerville"/>
                <a:ea typeface="Libre Baskerville"/>
                <a:cs typeface="Libre Baskerville"/>
                <a:sym typeface="Libre Baskerville"/>
              </a:rPr>
              <a:t>Si bien los resultados del modelo base son aceptables, su rendimiento es inferior al de los modelos avanzados, lo que resalta la importancia de utilizar enfoques más sofisticados para la predicción de series temporales en el ámbito financiero.</a:t>
            </a:r>
          </a:p>
          <a:p>
            <a:pPr algn="ctr">
              <a:lnSpc>
                <a:spcPts val="2700"/>
              </a:lnSpc>
            </a:pPr>
            <a:endParaRPr lang="en-US" sz="2400">
              <a:solidFill>
                <a:srgbClr val="000000"/>
              </a:solidFill>
              <a:latin typeface="Libre Baskerville"/>
              <a:ea typeface="Libre Baskerville"/>
              <a:cs typeface="Libre Baskerville"/>
              <a:sym typeface="Libre Baskerville"/>
            </a:endParaRPr>
          </a:p>
        </p:txBody>
      </p:sp>
      <p:sp>
        <p:nvSpPr>
          <p:cNvPr id="11" name="TextBox 11"/>
          <p:cNvSpPr txBox="1"/>
          <p:nvPr/>
        </p:nvSpPr>
        <p:spPr>
          <a:xfrm>
            <a:off x="3283182" y="406006"/>
            <a:ext cx="11721636" cy="245745"/>
          </a:xfrm>
          <a:prstGeom prst="rect">
            <a:avLst/>
          </a:prstGeom>
        </p:spPr>
        <p:txBody>
          <a:bodyPr lIns="0" tIns="0" rIns="0" bIns="0" rtlCol="0" anchor="t">
            <a:spAutoFit/>
          </a:bodyPr>
          <a:lstStyle/>
          <a:p>
            <a:pPr algn="ctr">
              <a:lnSpc>
                <a:spcPts val="1800"/>
              </a:lnSpc>
            </a:pPr>
            <a:r>
              <a:rPr lang="en-US" sz="1800">
                <a:solidFill>
                  <a:srgbClr val="000000"/>
                </a:solidFill>
                <a:latin typeface="Libre Baskerville"/>
                <a:ea typeface="Libre Baskerville"/>
                <a:cs typeface="Libre Baskerville"/>
                <a:sym typeface="Libre Baskerville"/>
              </a:rPr>
              <a:t>Universitat Oberta de Catalunya</a:t>
            </a:r>
          </a:p>
        </p:txBody>
      </p:sp>
      <p:sp>
        <p:nvSpPr>
          <p:cNvPr id="12" name="TextBox 12"/>
          <p:cNvSpPr txBox="1"/>
          <p:nvPr/>
        </p:nvSpPr>
        <p:spPr>
          <a:xfrm>
            <a:off x="3283182" y="9120351"/>
            <a:ext cx="11721636" cy="882015"/>
          </a:xfrm>
          <a:prstGeom prst="rect">
            <a:avLst/>
          </a:prstGeom>
        </p:spPr>
        <p:txBody>
          <a:bodyPr lIns="0" tIns="0" rIns="0" bIns="0" rtlCol="0" anchor="t">
            <a:spAutoFit/>
          </a:bodyPr>
          <a:lstStyle/>
          <a:p>
            <a:pPr algn="ctr">
              <a:lnSpc>
                <a:spcPts val="2340"/>
              </a:lnSpc>
            </a:pPr>
            <a:r>
              <a:rPr lang="en-US" sz="1800" b="1">
                <a:solidFill>
                  <a:srgbClr val="000000"/>
                </a:solidFill>
                <a:latin typeface="Libre Baskerville Bold"/>
                <a:ea typeface="Libre Baskerville Bold"/>
                <a:cs typeface="Libre Baskerville Bold"/>
                <a:sym typeface="Libre Baskerville Bold"/>
              </a:rPr>
              <a:t>Álvaro Lafuente Sánchez-Migallón</a:t>
            </a:r>
          </a:p>
          <a:p>
            <a:pPr algn="ctr">
              <a:lnSpc>
                <a:spcPts val="2340"/>
              </a:lnSpc>
            </a:pPr>
            <a:r>
              <a:rPr lang="en-US" sz="1800">
                <a:solidFill>
                  <a:srgbClr val="000000"/>
                </a:solidFill>
                <a:latin typeface="Libre Baskerville"/>
                <a:ea typeface="Libre Baskerville"/>
                <a:cs typeface="Libre Baskerville"/>
                <a:sym typeface="Libre Baskerville"/>
              </a:rPr>
              <a:t>Grado en Ingeniería Informatica - Inteligencia Artificial</a:t>
            </a:r>
          </a:p>
          <a:p>
            <a:pPr algn="ctr">
              <a:lnSpc>
                <a:spcPts val="2340"/>
              </a:lnSpc>
            </a:pPr>
            <a:r>
              <a:rPr lang="en-US" sz="1800">
                <a:solidFill>
                  <a:srgbClr val="000000"/>
                </a:solidFill>
                <a:latin typeface="Libre Baskerville"/>
                <a:ea typeface="Libre Baskerville"/>
                <a:cs typeface="Libre Baskerville"/>
                <a:sym typeface="Libre Baskerville"/>
              </a:rPr>
              <a:t>Enero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2742</Words>
  <Application>Microsoft Macintosh PowerPoint</Application>
  <PresentationFormat>Personalizado</PresentationFormat>
  <Paragraphs>313</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Libre Baskerville Bold</vt:lpstr>
      <vt:lpstr>Calibri</vt:lpstr>
      <vt:lpstr>Yeseva One</vt:lpstr>
      <vt:lpstr>Libre Baskerville</vt:lpstr>
      <vt:lpstr>Libre Baskerville Italics</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Sand Minimalist Modern Thesis Defense Presentation</dc:title>
  <cp:lastModifiedBy>Álvaro Lafuente Sánchez-Migallón</cp:lastModifiedBy>
  <cp:revision>3</cp:revision>
  <dcterms:created xsi:type="dcterms:W3CDTF">2006-08-16T00:00:00Z</dcterms:created>
  <dcterms:modified xsi:type="dcterms:W3CDTF">2025-01-15T13:23:55Z</dcterms:modified>
  <dc:identifier>DAGcLHnFLVA</dc:identifier>
</cp:coreProperties>
</file>