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7" r:id="rId7"/>
    <p:sldId id="268" r:id="rId8"/>
    <p:sldId id="264" r:id="rId9"/>
    <p:sldId id="269" r:id="rId10"/>
  </p:sldIdLst>
  <p:sldSz cx="18288000" cy="10287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9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C18410F5-B18D-4A58-8FF5-29A26BC02811}"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D1574583-0A46-4800-B7F5-71D7A5E6AB14}"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83A16FA5-6A4D-4005-AFCF-09ACAE3D9F16}"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7ADF051-656A-4D95-9E28-E73E6A23542F}"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38E57AB3-9B45-4C06-A211-681C41B7CE47}"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FFA8DDC-272B-40D1-932A-76581C1C65D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30758A6-2B13-4EE2-B922-F81F93A4740E}"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0E035B8-D1CD-42B2-948F-F5D8FC2A07E1}"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DF15FEE-1525-4FC2-8CDC-9474605C2002}"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2BEF1A6-8177-4160-B664-03C9808C6737}"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6926E43-A540-4B13-939B-F45ACBEA4E2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8CB5209-41F4-48F6-8E19-58402D8B376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pt-PT" sz="1200" b="0" strike="noStrike" spc="-1">
              <a:latin typeface="Times New Roman"/>
            </a:endParaRPr>
          </a:p>
        </p:txBody>
      </p:sp>
      <p:sp>
        <p:nvSpPr>
          <p:cNvPr id="6" name="PlaceHolder 2"/>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lang="pt-PT" sz="1400" b="0" strike="noStrike" spc="-1">
                <a:latin typeface="Times New Roman"/>
              </a:defRPr>
            </a:lvl1pPr>
          </a:lstStyle>
          <a:p>
            <a:pPr algn="ctr">
              <a:buNone/>
            </a:pPr>
            <a:r>
              <a:rPr lang="pt-PT" sz="1400" b="0" strike="noStrike" spc="-1">
                <a:latin typeface="Times New Roman"/>
              </a:rPr>
              <a:t>&lt;footer&gt;</a:t>
            </a:r>
          </a:p>
        </p:txBody>
      </p:sp>
      <p:sp>
        <p:nvSpPr>
          <p:cNvPr id="2" name="PlaceHolder 3"/>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CC30B4AF-7416-4C5E-9EFC-B9FD4D5D66E4}" type="slidenum">
              <a:rPr lang="en-US" sz="1200" b="0" strike="noStrike" spc="-1">
                <a:solidFill>
                  <a:srgbClr val="8B8B8B"/>
                </a:solidFill>
                <a:latin typeface="Calibri"/>
              </a:rPr>
              <a:t>‹#›</a:t>
            </a:fld>
            <a:endParaRPr lang="pt-PT" sz="1200" b="0" strike="noStrike" spc="-1">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pic>
        <p:nvPicPr>
          <p:cNvPr id="41" name="Picture 2"/>
          <p:cNvPicPr/>
          <p:nvPr/>
        </p:nvPicPr>
        <p:blipFill>
          <a:blip r:embed="rId2"/>
          <a:stretch/>
        </p:blipFill>
        <p:spPr>
          <a:xfrm>
            <a:off x="-3875400" y="-4926600"/>
            <a:ext cx="9808200" cy="9808200"/>
          </a:xfrm>
          <a:prstGeom prst="rect">
            <a:avLst/>
          </a:prstGeom>
          <a:ln w="0">
            <a:noFill/>
          </a:ln>
        </p:spPr>
      </p:pic>
      <p:pic>
        <p:nvPicPr>
          <p:cNvPr id="42" name="Picture 3"/>
          <p:cNvPicPr/>
          <p:nvPr/>
        </p:nvPicPr>
        <p:blipFill>
          <a:blip r:embed="rId3"/>
          <a:stretch/>
        </p:blipFill>
        <p:spPr>
          <a:xfrm>
            <a:off x="-1271880" y="6544080"/>
            <a:ext cx="6008760" cy="6008760"/>
          </a:xfrm>
          <a:prstGeom prst="rect">
            <a:avLst/>
          </a:prstGeom>
          <a:ln w="0">
            <a:noFill/>
          </a:ln>
        </p:spPr>
      </p:pic>
      <p:pic>
        <p:nvPicPr>
          <p:cNvPr id="43" name="Picture 4"/>
          <p:cNvPicPr/>
          <p:nvPr/>
        </p:nvPicPr>
        <p:blipFill>
          <a:blip r:embed="rId4"/>
          <a:stretch/>
        </p:blipFill>
        <p:spPr>
          <a:xfrm rot="8100000">
            <a:off x="11884320" y="6896880"/>
            <a:ext cx="8209080" cy="6059880"/>
          </a:xfrm>
          <a:prstGeom prst="rect">
            <a:avLst/>
          </a:prstGeom>
          <a:ln w="0">
            <a:noFill/>
          </a:ln>
        </p:spPr>
      </p:pic>
      <p:pic>
        <p:nvPicPr>
          <p:cNvPr id="44" name="Picture 5"/>
          <p:cNvPicPr/>
          <p:nvPr/>
        </p:nvPicPr>
        <p:blipFill>
          <a:blip r:embed="rId5"/>
          <a:srcRect l="5418" t="10141" r="5418"/>
          <a:stretch/>
        </p:blipFill>
        <p:spPr>
          <a:xfrm>
            <a:off x="6980400" y="5860080"/>
            <a:ext cx="4327200" cy="1471680"/>
          </a:xfrm>
          <a:prstGeom prst="rect">
            <a:avLst/>
          </a:prstGeom>
          <a:ln w="0">
            <a:noFill/>
          </a:ln>
        </p:spPr>
      </p:pic>
      <p:sp>
        <p:nvSpPr>
          <p:cNvPr id="45" name="TextBox 6"/>
          <p:cNvSpPr/>
          <p:nvPr/>
        </p:nvSpPr>
        <p:spPr>
          <a:xfrm>
            <a:off x="2419920" y="4134240"/>
            <a:ext cx="13447800" cy="1759841"/>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14740"/>
              </a:lnSpc>
              <a:buNone/>
            </a:pPr>
            <a:r>
              <a:rPr lang="en-US" sz="10530" b="0" strike="noStrike" spc="-1" dirty="0">
                <a:solidFill>
                  <a:srgbClr val="FFFFFF"/>
                </a:solidFill>
                <a:latin typeface="Neue Machina UltraBold"/>
              </a:rPr>
              <a:t>DA Project 2</a:t>
            </a:r>
            <a:endParaRPr lang="pt-PT" sz="10530" b="0" strike="noStrike" spc="-1" dirty="0">
              <a:latin typeface="Arial"/>
            </a:endParaRPr>
          </a:p>
        </p:txBody>
      </p:sp>
      <p:sp>
        <p:nvSpPr>
          <p:cNvPr id="46" name="TextBox 7"/>
          <p:cNvSpPr/>
          <p:nvPr/>
        </p:nvSpPr>
        <p:spPr>
          <a:xfrm>
            <a:off x="7492680" y="5895720"/>
            <a:ext cx="3302280" cy="1378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620"/>
              </a:lnSpc>
              <a:buNone/>
            </a:pPr>
            <a:r>
              <a:rPr lang="pt-PT" sz="2590" b="0" strike="noStrike" spc="-1" dirty="0">
                <a:solidFill>
                  <a:srgbClr val="01204C"/>
                </a:solidFill>
                <a:latin typeface="Montserrat Bold"/>
              </a:rPr>
              <a:t>Fernando Oliveira</a:t>
            </a:r>
            <a:endParaRPr lang="pt-PT" sz="2590" b="0" strike="noStrike" spc="-1" dirty="0">
              <a:latin typeface="Arial"/>
            </a:endParaRPr>
          </a:p>
          <a:p>
            <a:pPr algn="ctr">
              <a:lnSpc>
                <a:spcPts val="3620"/>
              </a:lnSpc>
              <a:buNone/>
            </a:pPr>
            <a:r>
              <a:rPr lang="pt-PT" sz="2590" b="0" strike="noStrike" spc="-1" dirty="0" err="1">
                <a:solidFill>
                  <a:srgbClr val="01204C"/>
                </a:solidFill>
                <a:latin typeface="Montserrat Bold"/>
              </a:rPr>
              <a:t>Ilaha</a:t>
            </a:r>
            <a:r>
              <a:rPr lang="pt-PT" sz="2590" b="0" strike="noStrike" spc="-1" dirty="0">
                <a:solidFill>
                  <a:srgbClr val="01204C"/>
                </a:solidFill>
                <a:latin typeface="Montserrat Bold"/>
              </a:rPr>
              <a:t> </a:t>
            </a:r>
            <a:r>
              <a:rPr lang="pt-PT" sz="2590" b="0" strike="noStrike" spc="-1" dirty="0" err="1">
                <a:solidFill>
                  <a:srgbClr val="01204C"/>
                </a:solidFill>
                <a:latin typeface="Montserrat Bold"/>
              </a:rPr>
              <a:t>Rahman</a:t>
            </a:r>
            <a:endParaRPr lang="pt-PT" sz="2590" b="0" strike="noStrike" spc="-1" dirty="0">
              <a:latin typeface="Arial"/>
            </a:endParaRPr>
          </a:p>
          <a:p>
            <a:pPr algn="ctr">
              <a:lnSpc>
                <a:spcPts val="3620"/>
              </a:lnSpc>
              <a:buNone/>
            </a:pPr>
            <a:r>
              <a:rPr lang="en-US" sz="2590" b="0" strike="noStrike" spc="-1" dirty="0">
                <a:solidFill>
                  <a:srgbClr val="01204C"/>
                </a:solidFill>
                <a:latin typeface="Montserrat Bold"/>
              </a:rPr>
              <a:t>Mariana Conde</a:t>
            </a:r>
            <a:endParaRPr lang="pt-PT" sz="259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pic>
        <p:nvPicPr>
          <p:cNvPr id="47" name="Picture 2"/>
          <p:cNvPicPr/>
          <p:nvPr/>
        </p:nvPicPr>
        <p:blipFill>
          <a:blip r:embed="rId2"/>
          <a:stretch/>
        </p:blipFill>
        <p:spPr>
          <a:xfrm>
            <a:off x="11487600" y="-2942640"/>
            <a:ext cx="8995680" cy="8995680"/>
          </a:xfrm>
          <a:prstGeom prst="rect">
            <a:avLst/>
          </a:prstGeom>
          <a:ln w="0">
            <a:noFill/>
          </a:ln>
        </p:spPr>
      </p:pic>
      <p:pic>
        <p:nvPicPr>
          <p:cNvPr id="48" name="Picture 3"/>
          <p:cNvPicPr/>
          <p:nvPr/>
        </p:nvPicPr>
        <p:blipFill>
          <a:blip r:embed="rId3"/>
          <a:stretch/>
        </p:blipFill>
        <p:spPr>
          <a:xfrm>
            <a:off x="-2714400" y="6544080"/>
            <a:ext cx="5428440" cy="5428440"/>
          </a:xfrm>
          <a:prstGeom prst="rect">
            <a:avLst/>
          </a:prstGeom>
          <a:ln w="0">
            <a:noFill/>
          </a:ln>
        </p:spPr>
      </p:pic>
      <p:grpSp>
        <p:nvGrpSpPr>
          <p:cNvPr id="49" name="Group 4"/>
          <p:cNvGrpSpPr/>
          <p:nvPr/>
        </p:nvGrpSpPr>
        <p:grpSpPr>
          <a:xfrm>
            <a:off x="578160" y="1634400"/>
            <a:ext cx="3028680" cy="3508920"/>
            <a:chOff x="578160" y="1634400"/>
            <a:chExt cx="3028680" cy="3508920"/>
          </a:xfrm>
        </p:grpSpPr>
        <p:sp>
          <p:nvSpPr>
            <p:cNvPr id="50" name="Freeform 5"/>
            <p:cNvSpPr/>
            <p:nvPr/>
          </p:nvSpPr>
          <p:spPr>
            <a:xfrm>
              <a:off x="578160" y="1634400"/>
              <a:ext cx="3028680" cy="3508920"/>
            </a:xfrm>
            <a:custGeom>
              <a:avLst/>
              <a:gdLst/>
              <a:ahLst/>
              <a:cxnLst/>
              <a:rect l="l" t="t" r="r" b="b"/>
              <a:pathLst>
                <a:path w="1565187" h="1813178">
                  <a:moveTo>
                    <a:pt x="1440727" y="1813178"/>
                  </a:moveTo>
                  <a:lnTo>
                    <a:pt x="124460" y="1813178"/>
                  </a:lnTo>
                  <a:cubicBezTo>
                    <a:pt x="55880" y="1813178"/>
                    <a:pt x="0" y="1757298"/>
                    <a:pt x="0" y="1688718"/>
                  </a:cubicBezTo>
                  <a:lnTo>
                    <a:pt x="0" y="124460"/>
                  </a:lnTo>
                  <a:cubicBezTo>
                    <a:pt x="0" y="55880"/>
                    <a:pt x="55880" y="0"/>
                    <a:pt x="124460" y="0"/>
                  </a:cubicBezTo>
                  <a:lnTo>
                    <a:pt x="1440727" y="0"/>
                  </a:lnTo>
                  <a:cubicBezTo>
                    <a:pt x="1509307" y="0"/>
                    <a:pt x="1565187" y="55880"/>
                    <a:pt x="1565187" y="124460"/>
                  </a:cubicBezTo>
                  <a:lnTo>
                    <a:pt x="1565187" y="1688718"/>
                  </a:lnTo>
                  <a:cubicBezTo>
                    <a:pt x="1565187" y="1757298"/>
                    <a:pt x="1509307" y="1813178"/>
                    <a:pt x="1440727" y="1813178"/>
                  </a:cubicBezTo>
                  <a:close/>
                </a:path>
              </a:pathLst>
            </a:custGeom>
            <a:solidFill>
              <a:srgbClr val="2D2F30">
                <a:alpha val="31000"/>
              </a:srgbClr>
            </a:solidFill>
            <a:ln w="0">
              <a:noFill/>
            </a:ln>
          </p:spPr>
          <p:style>
            <a:lnRef idx="0">
              <a:scrgbClr r="0" g="0" b="0"/>
            </a:lnRef>
            <a:fillRef idx="0">
              <a:scrgbClr r="0" g="0" b="0"/>
            </a:fillRef>
            <a:effectRef idx="0">
              <a:scrgbClr r="0" g="0" b="0"/>
            </a:effectRef>
            <a:fontRef idx="minor"/>
          </p:style>
          <p:txBody>
            <a:bodyPr/>
            <a:lstStyle/>
            <a:p>
              <a:endParaRPr lang="en-GB"/>
            </a:p>
          </p:txBody>
        </p:sp>
      </p:grpSp>
      <p:sp>
        <p:nvSpPr>
          <p:cNvPr id="51" name="AutoShape 6"/>
          <p:cNvSpPr/>
          <p:nvPr/>
        </p:nvSpPr>
        <p:spPr>
          <a:xfrm flipV="1">
            <a:off x="4251600" y="1951200"/>
            <a:ext cx="17280" cy="2855880"/>
          </a:xfrm>
          <a:prstGeom prst="line">
            <a:avLst/>
          </a:prstGeom>
          <a:ln w="19050">
            <a:solidFill>
              <a:srgbClr val="FFFFFF"/>
            </a:solidFill>
            <a:round/>
          </a:ln>
        </p:spPr>
        <p:style>
          <a:lnRef idx="0">
            <a:scrgbClr r="0" g="0" b="0"/>
          </a:lnRef>
          <a:fillRef idx="0">
            <a:scrgbClr r="0" g="0" b="0"/>
          </a:fillRef>
          <a:effectRef idx="0">
            <a:scrgbClr r="0" g="0" b="0"/>
          </a:effectRef>
          <a:fontRef idx="minor"/>
        </p:style>
        <p:txBody>
          <a:bodyPr/>
          <a:lstStyle/>
          <a:p>
            <a:endParaRPr lang="en-GB"/>
          </a:p>
        </p:txBody>
      </p:sp>
      <p:pic>
        <p:nvPicPr>
          <p:cNvPr id="52" name="Picture 7"/>
          <p:cNvPicPr/>
          <p:nvPr/>
        </p:nvPicPr>
        <p:blipFill>
          <a:blip r:embed="rId3"/>
          <a:stretch/>
        </p:blipFill>
        <p:spPr>
          <a:xfrm>
            <a:off x="14925960" y="6874920"/>
            <a:ext cx="6094800" cy="6094800"/>
          </a:xfrm>
          <a:prstGeom prst="rect">
            <a:avLst/>
          </a:prstGeom>
          <a:ln w="0">
            <a:noFill/>
          </a:ln>
        </p:spPr>
      </p:pic>
      <p:grpSp>
        <p:nvGrpSpPr>
          <p:cNvPr id="53" name="Group 8"/>
          <p:cNvGrpSpPr/>
          <p:nvPr/>
        </p:nvGrpSpPr>
        <p:grpSpPr>
          <a:xfrm>
            <a:off x="4916880" y="1634400"/>
            <a:ext cx="3028680" cy="3508920"/>
            <a:chOff x="4916880" y="1634400"/>
            <a:chExt cx="3028680" cy="3508920"/>
          </a:xfrm>
        </p:grpSpPr>
        <p:sp>
          <p:nvSpPr>
            <p:cNvPr id="54" name="Freeform 9"/>
            <p:cNvSpPr/>
            <p:nvPr/>
          </p:nvSpPr>
          <p:spPr>
            <a:xfrm>
              <a:off x="4916880" y="1634400"/>
              <a:ext cx="3028680" cy="3508920"/>
            </a:xfrm>
            <a:custGeom>
              <a:avLst/>
              <a:gdLst/>
              <a:ahLst/>
              <a:cxnLst/>
              <a:rect l="l" t="t" r="r" b="b"/>
              <a:pathLst>
                <a:path w="1565187" h="1813178">
                  <a:moveTo>
                    <a:pt x="1440727" y="1813178"/>
                  </a:moveTo>
                  <a:lnTo>
                    <a:pt x="124460" y="1813178"/>
                  </a:lnTo>
                  <a:cubicBezTo>
                    <a:pt x="55880" y="1813178"/>
                    <a:pt x="0" y="1757298"/>
                    <a:pt x="0" y="1688718"/>
                  </a:cubicBezTo>
                  <a:lnTo>
                    <a:pt x="0" y="124460"/>
                  </a:lnTo>
                  <a:cubicBezTo>
                    <a:pt x="0" y="55880"/>
                    <a:pt x="55880" y="0"/>
                    <a:pt x="124460" y="0"/>
                  </a:cubicBezTo>
                  <a:lnTo>
                    <a:pt x="1440727" y="0"/>
                  </a:lnTo>
                  <a:cubicBezTo>
                    <a:pt x="1509307" y="0"/>
                    <a:pt x="1565187" y="55880"/>
                    <a:pt x="1565187" y="124460"/>
                  </a:cubicBezTo>
                  <a:lnTo>
                    <a:pt x="1565187" y="1688718"/>
                  </a:lnTo>
                  <a:cubicBezTo>
                    <a:pt x="1565187" y="1757298"/>
                    <a:pt x="1509307" y="1813178"/>
                    <a:pt x="1440727" y="1813178"/>
                  </a:cubicBezTo>
                  <a:close/>
                </a:path>
              </a:pathLst>
            </a:custGeom>
            <a:solidFill>
              <a:srgbClr val="2D2F30">
                <a:alpha val="31000"/>
              </a:srgbClr>
            </a:solidFill>
            <a:ln w="0">
              <a:noFill/>
            </a:ln>
          </p:spPr>
          <p:style>
            <a:lnRef idx="0">
              <a:scrgbClr r="0" g="0" b="0"/>
            </a:lnRef>
            <a:fillRef idx="0">
              <a:scrgbClr r="0" g="0" b="0"/>
            </a:fillRef>
            <a:effectRef idx="0">
              <a:scrgbClr r="0" g="0" b="0"/>
            </a:effectRef>
            <a:fontRef idx="minor"/>
          </p:style>
          <p:txBody>
            <a:bodyPr/>
            <a:lstStyle/>
            <a:p>
              <a:endParaRPr lang="en-GB" dirty="0"/>
            </a:p>
          </p:txBody>
        </p:sp>
      </p:grpSp>
      <p:sp>
        <p:nvSpPr>
          <p:cNvPr id="55" name="AutoShape 10"/>
          <p:cNvSpPr/>
          <p:nvPr/>
        </p:nvSpPr>
        <p:spPr>
          <a:xfrm flipV="1">
            <a:off x="8639280" y="1951200"/>
            <a:ext cx="17280" cy="2855880"/>
          </a:xfrm>
          <a:prstGeom prst="line">
            <a:avLst/>
          </a:prstGeom>
          <a:ln w="19050">
            <a:solidFill>
              <a:srgbClr val="FFFFFF"/>
            </a:solidFill>
            <a:round/>
          </a:ln>
        </p:spPr>
        <p:style>
          <a:lnRef idx="0">
            <a:scrgbClr r="0" g="0" b="0"/>
          </a:lnRef>
          <a:fillRef idx="0">
            <a:scrgbClr r="0" g="0" b="0"/>
          </a:fillRef>
          <a:effectRef idx="0">
            <a:scrgbClr r="0" g="0" b="0"/>
          </a:effectRef>
          <a:fontRef idx="minor"/>
        </p:style>
        <p:txBody>
          <a:bodyPr/>
          <a:lstStyle/>
          <a:p>
            <a:endParaRPr lang="en-GB"/>
          </a:p>
        </p:txBody>
      </p:sp>
      <p:grpSp>
        <p:nvGrpSpPr>
          <p:cNvPr id="56" name="Group 11"/>
          <p:cNvGrpSpPr/>
          <p:nvPr/>
        </p:nvGrpSpPr>
        <p:grpSpPr>
          <a:xfrm>
            <a:off x="9252360" y="1634400"/>
            <a:ext cx="3028680" cy="3508920"/>
            <a:chOff x="9252360" y="1634400"/>
            <a:chExt cx="3028680" cy="3508920"/>
          </a:xfrm>
        </p:grpSpPr>
        <p:sp>
          <p:nvSpPr>
            <p:cNvPr id="57" name="Freeform 12"/>
            <p:cNvSpPr/>
            <p:nvPr/>
          </p:nvSpPr>
          <p:spPr>
            <a:xfrm>
              <a:off x="9252360" y="1634400"/>
              <a:ext cx="3028680" cy="3508920"/>
            </a:xfrm>
            <a:custGeom>
              <a:avLst/>
              <a:gdLst/>
              <a:ahLst/>
              <a:cxnLst/>
              <a:rect l="l" t="t" r="r" b="b"/>
              <a:pathLst>
                <a:path w="1565187" h="1813178">
                  <a:moveTo>
                    <a:pt x="1440727" y="1813178"/>
                  </a:moveTo>
                  <a:lnTo>
                    <a:pt x="124460" y="1813178"/>
                  </a:lnTo>
                  <a:cubicBezTo>
                    <a:pt x="55880" y="1813178"/>
                    <a:pt x="0" y="1757298"/>
                    <a:pt x="0" y="1688718"/>
                  </a:cubicBezTo>
                  <a:lnTo>
                    <a:pt x="0" y="124460"/>
                  </a:lnTo>
                  <a:cubicBezTo>
                    <a:pt x="0" y="55880"/>
                    <a:pt x="55880" y="0"/>
                    <a:pt x="124460" y="0"/>
                  </a:cubicBezTo>
                  <a:lnTo>
                    <a:pt x="1440727" y="0"/>
                  </a:lnTo>
                  <a:cubicBezTo>
                    <a:pt x="1509307" y="0"/>
                    <a:pt x="1565187" y="55880"/>
                    <a:pt x="1565187" y="124460"/>
                  </a:cubicBezTo>
                  <a:lnTo>
                    <a:pt x="1565187" y="1688718"/>
                  </a:lnTo>
                  <a:cubicBezTo>
                    <a:pt x="1565187" y="1757298"/>
                    <a:pt x="1509307" y="1813178"/>
                    <a:pt x="1440727" y="1813178"/>
                  </a:cubicBezTo>
                  <a:close/>
                </a:path>
              </a:pathLst>
            </a:custGeom>
            <a:solidFill>
              <a:srgbClr val="2D2F30">
                <a:alpha val="31000"/>
              </a:srgbClr>
            </a:solidFill>
            <a:ln w="0">
              <a:noFill/>
            </a:ln>
          </p:spPr>
          <p:style>
            <a:lnRef idx="0">
              <a:scrgbClr r="0" g="0" b="0"/>
            </a:lnRef>
            <a:fillRef idx="0">
              <a:scrgbClr r="0" g="0" b="0"/>
            </a:fillRef>
            <a:effectRef idx="0">
              <a:scrgbClr r="0" g="0" b="0"/>
            </a:effectRef>
            <a:fontRef idx="minor"/>
          </p:style>
          <p:txBody>
            <a:bodyPr/>
            <a:lstStyle/>
            <a:p>
              <a:endParaRPr lang="en-GB"/>
            </a:p>
          </p:txBody>
        </p:sp>
      </p:grpSp>
      <p:grpSp>
        <p:nvGrpSpPr>
          <p:cNvPr id="58" name="Group 13"/>
          <p:cNvGrpSpPr/>
          <p:nvPr/>
        </p:nvGrpSpPr>
        <p:grpSpPr>
          <a:xfrm>
            <a:off x="579600" y="6053400"/>
            <a:ext cx="3028680" cy="3508920"/>
            <a:chOff x="579600" y="6053400"/>
            <a:chExt cx="3028680" cy="3508920"/>
          </a:xfrm>
        </p:grpSpPr>
        <p:sp>
          <p:nvSpPr>
            <p:cNvPr id="59" name="Freeform 14"/>
            <p:cNvSpPr/>
            <p:nvPr/>
          </p:nvSpPr>
          <p:spPr>
            <a:xfrm>
              <a:off x="579600" y="6053400"/>
              <a:ext cx="3028680" cy="3508920"/>
            </a:xfrm>
            <a:custGeom>
              <a:avLst/>
              <a:gdLst/>
              <a:ahLst/>
              <a:cxnLst/>
              <a:rect l="l" t="t" r="r" b="b"/>
              <a:pathLst>
                <a:path w="1565187" h="1813178">
                  <a:moveTo>
                    <a:pt x="1440727" y="1813178"/>
                  </a:moveTo>
                  <a:lnTo>
                    <a:pt x="124460" y="1813178"/>
                  </a:lnTo>
                  <a:cubicBezTo>
                    <a:pt x="55880" y="1813178"/>
                    <a:pt x="0" y="1757298"/>
                    <a:pt x="0" y="1688718"/>
                  </a:cubicBezTo>
                  <a:lnTo>
                    <a:pt x="0" y="124460"/>
                  </a:lnTo>
                  <a:cubicBezTo>
                    <a:pt x="0" y="55880"/>
                    <a:pt x="55880" y="0"/>
                    <a:pt x="124460" y="0"/>
                  </a:cubicBezTo>
                  <a:lnTo>
                    <a:pt x="1440727" y="0"/>
                  </a:lnTo>
                  <a:cubicBezTo>
                    <a:pt x="1509307" y="0"/>
                    <a:pt x="1565187" y="55880"/>
                    <a:pt x="1565187" y="124460"/>
                  </a:cubicBezTo>
                  <a:lnTo>
                    <a:pt x="1565187" y="1688718"/>
                  </a:lnTo>
                  <a:cubicBezTo>
                    <a:pt x="1565187" y="1757298"/>
                    <a:pt x="1509307" y="1813178"/>
                    <a:pt x="1440727" y="1813178"/>
                  </a:cubicBezTo>
                  <a:close/>
                </a:path>
              </a:pathLst>
            </a:custGeom>
            <a:solidFill>
              <a:srgbClr val="2D2F30">
                <a:alpha val="31000"/>
              </a:srgbClr>
            </a:solidFill>
            <a:ln w="0">
              <a:noFill/>
            </a:ln>
          </p:spPr>
          <p:style>
            <a:lnRef idx="0">
              <a:scrgbClr r="0" g="0" b="0"/>
            </a:lnRef>
            <a:fillRef idx="0">
              <a:scrgbClr r="0" g="0" b="0"/>
            </a:fillRef>
            <a:effectRef idx="0">
              <a:scrgbClr r="0" g="0" b="0"/>
            </a:effectRef>
            <a:fontRef idx="minor"/>
          </p:style>
          <p:txBody>
            <a:bodyPr/>
            <a:lstStyle/>
            <a:p>
              <a:endParaRPr lang="en-GB"/>
            </a:p>
          </p:txBody>
        </p:sp>
      </p:grpSp>
      <p:sp>
        <p:nvSpPr>
          <p:cNvPr id="60" name="AutoShape 15"/>
          <p:cNvSpPr/>
          <p:nvPr/>
        </p:nvSpPr>
        <p:spPr>
          <a:xfrm flipV="1">
            <a:off x="4253040" y="6370200"/>
            <a:ext cx="17280" cy="2856240"/>
          </a:xfrm>
          <a:prstGeom prst="line">
            <a:avLst/>
          </a:prstGeom>
          <a:ln w="19050">
            <a:solidFill>
              <a:srgbClr val="FFFFFF"/>
            </a:solidFill>
            <a:round/>
          </a:ln>
        </p:spPr>
        <p:style>
          <a:lnRef idx="0">
            <a:scrgbClr r="0" g="0" b="0"/>
          </a:lnRef>
          <a:fillRef idx="0">
            <a:scrgbClr r="0" g="0" b="0"/>
          </a:fillRef>
          <a:effectRef idx="0">
            <a:scrgbClr r="0" g="0" b="0"/>
          </a:effectRef>
          <a:fontRef idx="minor"/>
        </p:style>
        <p:txBody>
          <a:bodyPr/>
          <a:lstStyle/>
          <a:p>
            <a:endParaRPr lang="en-GB"/>
          </a:p>
        </p:txBody>
      </p:sp>
      <p:grpSp>
        <p:nvGrpSpPr>
          <p:cNvPr id="61" name="Group 16"/>
          <p:cNvGrpSpPr/>
          <p:nvPr/>
        </p:nvGrpSpPr>
        <p:grpSpPr>
          <a:xfrm>
            <a:off x="4918320" y="6053400"/>
            <a:ext cx="3028680" cy="3508920"/>
            <a:chOff x="4918320" y="6053400"/>
            <a:chExt cx="3028680" cy="3508920"/>
          </a:xfrm>
        </p:grpSpPr>
        <p:sp>
          <p:nvSpPr>
            <p:cNvPr id="62" name="Freeform 17"/>
            <p:cNvSpPr/>
            <p:nvPr/>
          </p:nvSpPr>
          <p:spPr>
            <a:xfrm>
              <a:off x="4918320" y="6053400"/>
              <a:ext cx="3028680" cy="3508920"/>
            </a:xfrm>
            <a:custGeom>
              <a:avLst/>
              <a:gdLst/>
              <a:ahLst/>
              <a:cxnLst/>
              <a:rect l="l" t="t" r="r" b="b"/>
              <a:pathLst>
                <a:path w="1565187" h="1813178">
                  <a:moveTo>
                    <a:pt x="1440727" y="1813178"/>
                  </a:moveTo>
                  <a:lnTo>
                    <a:pt x="124460" y="1813178"/>
                  </a:lnTo>
                  <a:cubicBezTo>
                    <a:pt x="55880" y="1813178"/>
                    <a:pt x="0" y="1757298"/>
                    <a:pt x="0" y="1688718"/>
                  </a:cubicBezTo>
                  <a:lnTo>
                    <a:pt x="0" y="124460"/>
                  </a:lnTo>
                  <a:cubicBezTo>
                    <a:pt x="0" y="55880"/>
                    <a:pt x="55880" y="0"/>
                    <a:pt x="124460" y="0"/>
                  </a:cubicBezTo>
                  <a:lnTo>
                    <a:pt x="1440727" y="0"/>
                  </a:lnTo>
                  <a:cubicBezTo>
                    <a:pt x="1509307" y="0"/>
                    <a:pt x="1565187" y="55880"/>
                    <a:pt x="1565187" y="124460"/>
                  </a:cubicBezTo>
                  <a:lnTo>
                    <a:pt x="1565187" y="1688718"/>
                  </a:lnTo>
                  <a:cubicBezTo>
                    <a:pt x="1565187" y="1757298"/>
                    <a:pt x="1509307" y="1813178"/>
                    <a:pt x="1440727" y="1813178"/>
                  </a:cubicBezTo>
                  <a:close/>
                </a:path>
              </a:pathLst>
            </a:custGeom>
            <a:solidFill>
              <a:srgbClr val="2D2F30">
                <a:alpha val="31000"/>
              </a:srgbClr>
            </a:solidFill>
            <a:ln w="0">
              <a:noFill/>
            </a:ln>
          </p:spPr>
          <p:style>
            <a:lnRef idx="0">
              <a:scrgbClr r="0" g="0" b="0"/>
            </a:lnRef>
            <a:fillRef idx="0">
              <a:scrgbClr r="0" g="0" b="0"/>
            </a:fillRef>
            <a:effectRef idx="0">
              <a:scrgbClr r="0" g="0" b="0"/>
            </a:effectRef>
            <a:fontRef idx="minor"/>
          </p:style>
          <p:txBody>
            <a:bodyPr/>
            <a:lstStyle/>
            <a:p>
              <a:endParaRPr lang="en-GB"/>
            </a:p>
          </p:txBody>
        </p:sp>
      </p:grpSp>
      <p:sp>
        <p:nvSpPr>
          <p:cNvPr id="63" name="AutoShape 18"/>
          <p:cNvSpPr/>
          <p:nvPr/>
        </p:nvSpPr>
        <p:spPr>
          <a:xfrm flipV="1">
            <a:off x="8640720" y="6370200"/>
            <a:ext cx="17280" cy="2856240"/>
          </a:xfrm>
          <a:prstGeom prst="line">
            <a:avLst/>
          </a:prstGeom>
          <a:ln w="19050">
            <a:solidFill>
              <a:srgbClr val="FFFFFF"/>
            </a:solidFill>
            <a:round/>
          </a:ln>
        </p:spPr>
        <p:style>
          <a:lnRef idx="0">
            <a:scrgbClr r="0" g="0" b="0"/>
          </a:lnRef>
          <a:fillRef idx="0">
            <a:scrgbClr r="0" g="0" b="0"/>
          </a:fillRef>
          <a:effectRef idx="0">
            <a:scrgbClr r="0" g="0" b="0"/>
          </a:effectRef>
          <a:fontRef idx="minor"/>
        </p:style>
        <p:txBody>
          <a:bodyPr/>
          <a:lstStyle/>
          <a:p>
            <a:endParaRPr lang="en-GB"/>
          </a:p>
        </p:txBody>
      </p:sp>
      <p:grpSp>
        <p:nvGrpSpPr>
          <p:cNvPr id="64" name="Group 19"/>
          <p:cNvGrpSpPr/>
          <p:nvPr/>
        </p:nvGrpSpPr>
        <p:grpSpPr>
          <a:xfrm>
            <a:off x="9253800" y="6053400"/>
            <a:ext cx="3028680" cy="3508920"/>
            <a:chOff x="9253800" y="6053400"/>
            <a:chExt cx="3028680" cy="3508920"/>
          </a:xfrm>
        </p:grpSpPr>
        <p:sp>
          <p:nvSpPr>
            <p:cNvPr id="65" name="Freeform 20"/>
            <p:cNvSpPr/>
            <p:nvPr/>
          </p:nvSpPr>
          <p:spPr>
            <a:xfrm>
              <a:off x="9253800" y="6053400"/>
              <a:ext cx="3028680" cy="3508920"/>
            </a:xfrm>
            <a:custGeom>
              <a:avLst/>
              <a:gdLst/>
              <a:ahLst/>
              <a:cxnLst/>
              <a:rect l="l" t="t" r="r" b="b"/>
              <a:pathLst>
                <a:path w="1565187" h="1813178">
                  <a:moveTo>
                    <a:pt x="1440727" y="1813178"/>
                  </a:moveTo>
                  <a:lnTo>
                    <a:pt x="124460" y="1813178"/>
                  </a:lnTo>
                  <a:cubicBezTo>
                    <a:pt x="55880" y="1813178"/>
                    <a:pt x="0" y="1757298"/>
                    <a:pt x="0" y="1688718"/>
                  </a:cubicBezTo>
                  <a:lnTo>
                    <a:pt x="0" y="124460"/>
                  </a:lnTo>
                  <a:cubicBezTo>
                    <a:pt x="0" y="55880"/>
                    <a:pt x="55880" y="0"/>
                    <a:pt x="124460" y="0"/>
                  </a:cubicBezTo>
                  <a:lnTo>
                    <a:pt x="1440727" y="0"/>
                  </a:lnTo>
                  <a:cubicBezTo>
                    <a:pt x="1509307" y="0"/>
                    <a:pt x="1565187" y="55880"/>
                    <a:pt x="1565187" y="124460"/>
                  </a:cubicBezTo>
                  <a:lnTo>
                    <a:pt x="1565187" y="1688718"/>
                  </a:lnTo>
                  <a:cubicBezTo>
                    <a:pt x="1565187" y="1757298"/>
                    <a:pt x="1509307" y="1813178"/>
                    <a:pt x="1440727" y="1813178"/>
                  </a:cubicBezTo>
                  <a:close/>
                </a:path>
              </a:pathLst>
            </a:custGeom>
            <a:solidFill>
              <a:srgbClr val="2D2F30">
                <a:alpha val="31000"/>
              </a:srgbClr>
            </a:solidFill>
            <a:ln w="0">
              <a:noFill/>
            </a:ln>
          </p:spPr>
          <p:style>
            <a:lnRef idx="0">
              <a:scrgbClr r="0" g="0" b="0"/>
            </a:lnRef>
            <a:fillRef idx="0">
              <a:scrgbClr r="0" g="0" b="0"/>
            </a:fillRef>
            <a:effectRef idx="0">
              <a:scrgbClr r="0" g="0" b="0"/>
            </a:effectRef>
            <a:fontRef idx="minor"/>
          </p:style>
          <p:txBody>
            <a:bodyPr/>
            <a:lstStyle/>
            <a:p>
              <a:endParaRPr lang="en-GB"/>
            </a:p>
          </p:txBody>
        </p:sp>
      </p:grpSp>
      <p:sp>
        <p:nvSpPr>
          <p:cNvPr id="66" name="AutoShape 21"/>
          <p:cNvSpPr/>
          <p:nvPr/>
        </p:nvSpPr>
        <p:spPr>
          <a:xfrm flipV="1">
            <a:off x="12978360" y="6370200"/>
            <a:ext cx="17280" cy="2856240"/>
          </a:xfrm>
          <a:prstGeom prst="line">
            <a:avLst/>
          </a:prstGeom>
          <a:ln w="19050">
            <a:solidFill>
              <a:srgbClr val="FFFFFF"/>
            </a:solidFill>
            <a:round/>
          </a:ln>
        </p:spPr>
        <p:style>
          <a:lnRef idx="0">
            <a:scrgbClr r="0" g="0" b="0"/>
          </a:lnRef>
          <a:fillRef idx="0">
            <a:scrgbClr r="0" g="0" b="0"/>
          </a:fillRef>
          <a:effectRef idx="0">
            <a:scrgbClr r="0" g="0" b="0"/>
          </a:effectRef>
          <a:fontRef idx="minor"/>
        </p:style>
        <p:txBody>
          <a:bodyPr/>
          <a:lstStyle/>
          <a:p>
            <a:endParaRPr lang="en-GB"/>
          </a:p>
        </p:txBody>
      </p:sp>
      <p:grpSp>
        <p:nvGrpSpPr>
          <p:cNvPr id="67" name="Group 22"/>
          <p:cNvGrpSpPr/>
          <p:nvPr/>
        </p:nvGrpSpPr>
        <p:grpSpPr>
          <a:xfrm>
            <a:off x="13591440" y="6053400"/>
            <a:ext cx="3028680" cy="3508920"/>
            <a:chOff x="13591440" y="6053400"/>
            <a:chExt cx="3028680" cy="3508920"/>
          </a:xfrm>
        </p:grpSpPr>
        <p:sp>
          <p:nvSpPr>
            <p:cNvPr id="68" name="Freeform 23"/>
            <p:cNvSpPr/>
            <p:nvPr/>
          </p:nvSpPr>
          <p:spPr>
            <a:xfrm>
              <a:off x="13591440" y="6053400"/>
              <a:ext cx="3028680" cy="3508920"/>
            </a:xfrm>
            <a:custGeom>
              <a:avLst/>
              <a:gdLst/>
              <a:ahLst/>
              <a:cxnLst/>
              <a:rect l="l" t="t" r="r" b="b"/>
              <a:pathLst>
                <a:path w="1565187" h="1813178">
                  <a:moveTo>
                    <a:pt x="1440727" y="1813178"/>
                  </a:moveTo>
                  <a:lnTo>
                    <a:pt x="124460" y="1813178"/>
                  </a:lnTo>
                  <a:cubicBezTo>
                    <a:pt x="55880" y="1813178"/>
                    <a:pt x="0" y="1757298"/>
                    <a:pt x="0" y="1688718"/>
                  </a:cubicBezTo>
                  <a:lnTo>
                    <a:pt x="0" y="124460"/>
                  </a:lnTo>
                  <a:cubicBezTo>
                    <a:pt x="0" y="55880"/>
                    <a:pt x="55880" y="0"/>
                    <a:pt x="124460" y="0"/>
                  </a:cubicBezTo>
                  <a:lnTo>
                    <a:pt x="1440727" y="0"/>
                  </a:lnTo>
                  <a:cubicBezTo>
                    <a:pt x="1509307" y="0"/>
                    <a:pt x="1565187" y="55880"/>
                    <a:pt x="1565187" y="124460"/>
                  </a:cubicBezTo>
                  <a:lnTo>
                    <a:pt x="1565187" y="1688718"/>
                  </a:lnTo>
                  <a:cubicBezTo>
                    <a:pt x="1565187" y="1757298"/>
                    <a:pt x="1509307" y="1813178"/>
                    <a:pt x="1440727" y="1813178"/>
                  </a:cubicBezTo>
                  <a:close/>
                </a:path>
              </a:pathLst>
            </a:custGeom>
            <a:solidFill>
              <a:srgbClr val="2D2F30">
                <a:alpha val="31000"/>
              </a:srgbClr>
            </a:solidFill>
            <a:ln w="0">
              <a:noFill/>
            </a:ln>
          </p:spPr>
          <p:style>
            <a:lnRef idx="0">
              <a:scrgbClr r="0" g="0" b="0"/>
            </a:lnRef>
            <a:fillRef idx="0">
              <a:scrgbClr r="0" g="0" b="0"/>
            </a:fillRef>
            <a:effectRef idx="0">
              <a:scrgbClr r="0" g="0" b="0"/>
            </a:effectRef>
            <a:fontRef idx="minor"/>
          </p:style>
          <p:txBody>
            <a:bodyPr/>
            <a:lstStyle/>
            <a:p>
              <a:endParaRPr lang="en-GB"/>
            </a:p>
          </p:txBody>
        </p:sp>
      </p:grpSp>
      <p:sp>
        <p:nvSpPr>
          <p:cNvPr id="70" name="TextBox 25"/>
          <p:cNvSpPr/>
          <p:nvPr/>
        </p:nvSpPr>
        <p:spPr>
          <a:xfrm>
            <a:off x="578160" y="114480"/>
            <a:ext cx="10458720" cy="1184491"/>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9901"/>
              </a:lnSpc>
              <a:buNone/>
            </a:pPr>
            <a:r>
              <a:rPr lang="en-US" sz="7069" b="0" strike="noStrike" spc="-1" dirty="0">
                <a:solidFill>
                  <a:srgbClr val="FFFFFF"/>
                </a:solidFill>
                <a:latin typeface="Neue Machina UltraBold"/>
              </a:rPr>
              <a:t>Classes</a:t>
            </a:r>
            <a:endParaRPr lang="pt-PT" sz="7069" b="0" strike="noStrike" spc="-1" dirty="0">
              <a:latin typeface="Arial"/>
            </a:endParaRPr>
          </a:p>
        </p:txBody>
      </p:sp>
      <p:sp>
        <p:nvSpPr>
          <p:cNvPr id="71" name="TextBox 26"/>
          <p:cNvSpPr/>
          <p:nvPr/>
        </p:nvSpPr>
        <p:spPr>
          <a:xfrm>
            <a:off x="854640" y="2250360"/>
            <a:ext cx="2268720" cy="729943"/>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6103"/>
              </a:lnSpc>
              <a:buNone/>
            </a:pPr>
            <a:r>
              <a:rPr lang="en-US" sz="4360" b="0" strike="noStrike" spc="-1" dirty="0" err="1">
                <a:solidFill>
                  <a:srgbClr val="FFFFFF"/>
                </a:solidFill>
                <a:latin typeface="Neue Machina UltraBold"/>
              </a:rPr>
              <a:t>ToyGraph</a:t>
            </a:r>
            <a:endParaRPr lang="pt-PT" sz="4360" b="0" strike="noStrike" spc="-1" dirty="0">
              <a:latin typeface="Arial"/>
            </a:endParaRPr>
          </a:p>
        </p:txBody>
      </p:sp>
      <p:sp>
        <p:nvSpPr>
          <p:cNvPr id="72" name="TextBox 27"/>
          <p:cNvSpPr/>
          <p:nvPr/>
        </p:nvSpPr>
        <p:spPr>
          <a:xfrm>
            <a:off x="856080" y="3122280"/>
            <a:ext cx="2266920" cy="1595565"/>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27240" lvl="1" indent="-163440">
              <a:lnSpc>
                <a:spcPts val="2120"/>
              </a:lnSpc>
              <a:buClr>
                <a:srgbClr val="FFFFFF"/>
              </a:buClr>
              <a:buFont typeface="Arial"/>
              <a:buChar char="•"/>
            </a:pPr>
            <a:r>
              <a:rPr lang="pt-PT" sz="1510" spc="-1" dirty="0" err="1">
                <a:solidFill>
                  <a:srgbClr val="FFFFFF"/>
                </a:solidFill>
                <a:latin typeface="Montserrat"/>
              </a:rPr>
              <a:t>F</a:t>
            </a:r>
            <a:r>
              <a:rPr lang="pt-PT" sz="1510" b="0" strike="noStrike" spc="-1" dirty="0" err="1">
                <a:solidFill>
                  <a:srgbClr val="FFFFFF"/>
                </a:solidFill>
                <a:latin typeface="Montserrat"/>
              </a:rPr>
              <a:t>unction</a:t>
            </a:r>
            <a:r>
              <a:rPr lang="pt-PT" sz="1510" spc="-1" dirty="0" err="1">
                <a:solidFill>
                  <a:srgbClr val="FFFFFF"/>
                </a:solidFill>
                <a:latin typeface="Montserrat"/>
              </a:rPr>
              <a:t>s</a:t>
            </a:r>
            <a:r>
              <a:rPr lang="pt-PT" sz="1510" spc="-1" dirty="0">
                <a:solidFill>
                  <a:srgbClr val="FFFFFF"/>
                </a:solidFill>
                <a:latin typeface="Montserrat"/>
              </a:rPr>
              <a:t> </a:t>
            </a:r>
            <a:r>
              <a:rPr lang="pt-PT" sz="1510" b="0" strike="noStrike" spc="-1" dirty="0" err="1">
                <a:solidFill>
                  <a:srgbClr val="FFFFFF"/>
                </a:solidFill>
                <a:latin typeface="Montserrat"/>
              </a:rPr>
              <a:t>that</a:t>
            </a:r>
            <a:r>
              <a:rPr lang="pt-PT" sz="1510" b="0" strike="noStrike" spc="-1" dirty="0">
                <a:solidFill>
                  <a:srgbClr val="FFFFFF"/>
                </a:solidFill>
                <a:latin typeface="Montserrat"/>
              </a:rPr>
              <a:t> </a:t>
            </a:r>
            <a:r>
              <a:rPr lang="pt-PT" sz="1510" b="0" strike="noStrike" spc="-1" dirty="0" err="1">
                <a:solidFill>
                  <a:srgbClr val="FFFFFF"/>
                </a:solidFill>
                <a:latin typeface="Montserrat"/>
              </a:rPr>
              <a:t>have</a:t>
            </a:r>
            <a:r>
              <a:rPr lang="pt-PT" sz="1510" b="0" strike="noStrike" spc="-1" dirty="0">
                <a:solidFill>
                  <a:srgbClr val="FFFFFF"/>
                </a:solidFill>
                <a:latin typeface="Montserrat"/>
              </a:rPr>
              <a:t> </a:t>
            </a:r>
            <a:r>
              <a:rPr lang="pt-PT" sz="1510" b="0" strike="noStrike" spc="-1" dirty="0" err="1">
                <a:solidFill>
                  <a:srgbClr val="FFFFFF"/>
                </a:solidFill>
                <a:latin typeface="Montserrat"/>
              </a:rPr>
              <a:t>the</a:t>
            </a:r>
            <a:r>
              <a:rPr lang="pt-PT" sz="1510" b="0" strike="noStrike" spc="-1" dirty="0">
                <a:solidFill>
                  <a:srgbClr val="FFFFFF"/>
                </a:solidFill>
                <a:latin typeface="Montserrat"/>
              </a:rPr>
              <a:t> data </a:t>
            </a:r>
            <a:r>
              <a:rPr lang="pt-PT" sz="1510" b="0" strike="noStrike" spc="-1" dirty="0" err="1">
                <a:solidFill>
                  <a:srgbClr val="FFFFFF"/>
                </a:solidFill>
                <a:latin typeface="Montserrat"/>
              </a:rPr>
              <a:t>type</a:t>
            </a:r>
            <a:r>
              <a:rPr lang="pt-PT" sz="1510" b="0" strike="noStrike" spc="-1" dirty="0">
                <a:solidFill>
                  <a:srgbClr val="FFFFFF"/>
                </a:solidFill>
                <a:latin typeface="Montserrat"/>
              </a:rPr>
              <a:t> </a:t>
            </a:r>
            <a:r>
              <a:rPr lang="pt-PT" sz="1510" b="0" strike="noStrike" spc="-1" dirty="0" err="1">
                <a:solidFill>
                  <a:srgbClr val="FFFFFF"/>
                </a:solidFill>
                <a:latin typeface="Montserrat"/>
              </a:rPr>
              <a:t>of</a:t>
            </a:r>
            <a:r>
              <a:rPr lang="pt-PT" sz="1510" b="0" strike="noStrike" spc="-1" dirty="0">
                <a:solidFill>
                  <a:srgbClr val="FFFFFF"/>
                </a:solidFill>
                <a:latin typeface="Montserrat"/>
              </a:rPr>
              <a:t> </a:t>
            </a:r>
            <a:r>
              <a:rPr lang="pt-PT" sz="1510" b="0" strike="noStrike" spc="-1" dirty="0" err="1">
                <a:solidFill>
                  <a:srgbClr val="FFFFFF"/>
                </a:solidFill>
                <a:latin typeface="Montserrat"/>
              </a:rPr>
              <a:t>the</a:t>
            </a:r>
            <a:r>
              <a:rPr lang="pt-PT" sz="1510" b="0" strike="noStrike" spc="-1" dirty="0">
                <a:solidFill>
                  <a:srgbClr val="FFFFFF"/>
                </a:solidFill>
                <a:latin typeface="Montserrat"/>
              </a:rPr>
              <a:t> </a:t>
            </a:r>
            <a:r>
              <a:rPr lang="pt-PT" sz="1510" b="0" strike="noStrike" spc="-1" dirty="0" err="1">
                <a:solidFill>
                  <a:srgbClr val="FFFFFF"/>
                </a:solidFill>
                <a:latin typeface="Montserrat"/>
              </a:rPr>
              <a:t>csv</a:t>
            </a:r>
            <a:r>
              <a:rPr lang="pt-PT" sz="1510" b="0" strike="noStrike" spc="-1" dirty="0">
                <a:solidFill>
                  <a:srgbClr val="FFFFFF"/>
                </a:solidFill>
                <a:latin typeface="Montserrat"/>
              </a:rPr>
              <a:t> data files, i.e., </a:t>
            </a:r>
            <a:r>
              <a:rPr lang="pt-PT" sz="1510" b="0" strike="noStrike" spc="-1" dirty="0" err="1">
                <a:solidFill>
                  <a:srgbClr val="FFFFFF"/>
                </a:solidFill>
                <a:latin typeface="Montserrat"/>
              </a:rPr>
              <a:t>the</a:t>
            </a:r>
            <a:r>
              <a:rPr lang="pt-PT" sz="1510" b="0" strike="noStrike" spc="-1" dirty="0">
                <a:solidFill>
                  <a:srgbClr val="FFFFFF"/>
                </a:solidFill>
                <a:latin typeface="Montserrat"/>
              </a:rPr>
              <a:t> </a:t>
            </a:r>
            <a:r>
              <a:rPr lang="pt-PT" sz="1510" b="0" strike="noStrike" spc="-1" dirty="0" err="1">
                <a:solidFill>
                  <a:srgbClr val="FFFFFF"/>
                </a:solidFill>
                <a:latin typeface="Montserrat"/>
              </a:rPr>
              <a:t>origin</a:t>
            </a:r>
            <a:r>
              <a:rPr lang="pt-PT" sz="1510" b="0" strike="noStrike" spc="-1" dirty="0">
                <a:solidFill>
                  <a:srgbClr val="FFFFFF"/>
                </a:solidFill>
                <a:latin typeface="Montserrat"/>
              </a:rPr>
              <a:t> node, </a:t>
            </a:r>
            <a:r>
              <a:rPr lang="pt-PT" sz="1510" b="0" strike="noStrike" spc="-1" dirty="0" err="1">
                <a:solidFill>
                  <a:srgbClr val="FFFFFF"/>
                </a:solidFill>
                <a:latin typeface="Montserrat"/>
              </a:rPr>
              <a:t>the</a:t>
            </a:r>
            <a:r>
              <a:rPr lang="pt-PT" sz="1510" b="0" strike="noStrike" spc="-1" dirty="0">
                <a:solidFill>
                  <a:srgbClr val="FFFFFF"/>
                </a:solidFill>
                <a:latin typeface="Montserrat"/>
              </a:rPr>
              <a:t> </a:t>
            </a:r>
            <a:r>
              <a:rPr lang="pt-PT" sz="1510" b="0" strike="noStrike" spc="-1" dirty="0" err="1">
                <a:solidFill>
                  <a:srgbClr val="FFFFFF"/>
                </a:solidFill>
                <a:latin typeface="Montserrat"/>
              </a:rPr>
              <a:t>destination</a:t>
            </a:r>
            <a:r>
              <a:rPr lang="pt-PT" sz="1510" b="0" strike="noStrike" spc="-1" dirty="0">
                <a:solidFill>
                  <a:srgbClr val="FFFFFF"/>
                </a:solidFill>
                <a:latin typeface="Montserrat"/>
              </a:rPr>
              <a:t> node, </a:t>
            </a:r>
            <a:r>
              <a:rPr lang="pt-PT" sz="1510" b="0" strike="noStrike" spc="-1" dirty="0" err="1">
                <a:solidFill>
                  <a:srgbClr val="FFFFFF"/>
                </a:solidFill>
                <a:latin typeface="Montserrat"/>
              </a:rPr>
              <a:t>and</a:t>
            </a:r>
            <a:r>
              <a:rPr lang="pt-PT" sz="1510" b="0" strike="noStrike" spc="-1" dirty="0">
                <a:solidFill>
                  <a:srgbClr val="FFFFFF"/>
                </a:solidFill>
                <a:latin typeface="Montserrat"/>
              </a:rPr>
              <a:t> </a:t>
            </a:r>
            <a:r>
              <a:rPr lang="pt-PT" sz="1510" b="0" strike="noStrike" spc="-1" dirty="0" err="1">
                <a:solidFill>
                  <a:srgbClr val="FFFFFF"/>
                </a:solidFill>
                <a:latin typeface="Montserrat"/>
              </a:rPr>
              <a:t>the</a:t>
            </a:r>
            <a:r>
              <a:rPr lang="pt-PT" sz="1510" b="0" strike="noStrike" spc="-1" dirty="0">
                <a:solidFill>
                  <a:srgbClr val="FFFFFF"/>
                </a:solidFill>
                <a:latin typeface="Montserrat"/>
              </a:rPr>
              <a:t> </a:t>
            </a:r>
            <a:r>
              <a:rPr lang="pt-PT" sz="1510" b="0" strike="noStrike" spc="-1" dirty="0" err="1">
                <a:solidFill>
                  <a:srgbClr val="FFFFFF"/>
                </a:solidFill>
                <a:latin typeface="Montserrat"/>
              </a:rPr>
              <a:t>distance</a:t>
            </a:r>
            <a:endParaRPr lang="pt-PT" sz="1510" b="0" strike="noStrike" spc="-1" dirty="0">
              <a:latin typeface="Arial"/>
            </a:endParaRPr>
          </a:p>
        </p:txBody>
      </p:sp>
      <p:sp>
        <p:nvSpPr>
          <p:cNvPr id="73" name="TextBox 28"/>
          <p:cNvSpPr/>
          <p:nvPr/>
        </p:nvSpPr>
        <p:spPr>
          <a:xfrm>
            <a:off x="5193000" y="2250360"/>
            <a:ext cx="2663640" cy="729943"/>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nSpc>
                <a:spcPts val="6103"/>
              </a:lnSpc>
              <a:buNone/>
            </a:pPr>
            <a:r>
              <a:rPr lang="en-US" sz="4360" b="0" strike="noStrike" spc="-1" dirty="0" err="1">
                <a:solidFill>
                  <a:srgbClr val="FFFFFF"/>
                </a:solidFill>
                <a:latin typeface="Neue Machina UltraBold"/>
              </a:rPr>
              <a:t>FileHandler</a:t>
            </a:r>
            <a:endParaRPr lang="pt-PT" sz="4360" b="0" strike="noStrike" spc="-1" dirty="0">
              <a:latin typeface="Arial"/>
            </a:endParaRPr>
          </a:p>
        </p:txBody>
      </p:sp>
      <p:sp>
        <p:nvSpPr>
          <p:cNvPr id="74" name="TextBox 29"/>
          <p:cNvSpPr/>
          <p:nvPr/>
        </p:nvSpPr>
        <p:spPr>
          <a:xfrm>
            <a:off x="9528840" y="2250360"/>
            <a:ext cx="2266920" cy="729943"/>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nSpc>
                <a:spcPts val="6103"/>
              </a:lnSpc>
              <a:buNone/>
            </a:pPr>
            <a:r>
              <a:rPr lang="en-US" sz="4360" b="0" strike="noStrike" spc="-1" dirty="0">
                <a:solidFill>
                  <a:srgbClr val="FFFFFF"/>
                </a:solidFill>
                <a:latin typeface="Neue Machina UltraBold"/>
              </a:rPr>
              <a:t>Interface</a:t>
            </a:r>
            <a:endParaRPr lang="pt-PT" sz="4360" b="0" strike="noStrike" spc="-1" dirty="0">
              <a:latin typeface="Arial"/>
            </a:endParaRPr>
          </a:p>
        </p:txBody>
      </p:sp>
      <p:sp>
        <p:nvSpPr>
          <p:cNvPr id="75" name="TextBox 30"/>
          <p:cNvSpPr/>
          <p:nvPr/>
        </p:nvSpPr>
        <p:spPr>
          <a:xfrm>
            <a:off x="856080" y="6669360"/>
            <a:ext cx="1969560" cy="729943"/>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6103"/>
              </a:lnSpc>
              <a:buNone/>
            </a:pPr>
            <a:r>
              <a:rPr lang="en-US" sz="4360" b="0" strike="noStrike" spc="-1" dirty="0">
                <a:solidFill>
                  <a:srgbClr val="FFFFFF"/>
                </a:solidFill>
                <a:latin typeface="Neue Machina UltraBold"/>
              </a:rPr>
              <a:t>Node</a:t>
            </a:r>
            <a:endParaRPr lang="pt-PT" sz="4360" b="0" strike="noStrike" spc="-1" dirty="0">
              <a:latin typeface="Arial"/>
            </a:endParaRPr>
          </a:p>
        </p:txBody>
      </p:sp>
      <p:sp>
        <p:nvSpPr>
          <p:cNvPr id="76" name="TextBox 31"/>
          <p:cNvSpPr/>
          <p:nvPr/>
        </p:nvSpPr>
        <p:spPr>
          <a:xfrm>
            <a:off x="5194440" y="6669360"/>
            <a:ext cx="2569680" cy="729943"/>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6103"/>
              </a:lnSpc>
              <a:buNone/>
            </a:pPr>
            <a:r>
              <a:rPr lang="en-US" sz="4360" b="0" strike="noStrike" spc="-1" dirty="0">
                <a:solidFill>
                  <a:srgbClr val="FFFFFF"/>
                </a:solidFill>
                <a:latin typeface="Neue Machina UltraBold"/>
              </a:rPr>
              <a:t>Edge</a:t>
            </a:r>
            <a:endParaRPr lang="pt-PT" sz="4360" b="0" strike="noStrike" spc="-1" dirty="0">
              <a:latin typeface="Arial"/>
            </a:endParaRPr>
          </a:p>
        </p:txBody>
      </p:sp>
      <p:sp>
        <p:nvSpPr>
          <p:cNvPr id="77" name="TextBox 32"/>
          <p:cNvSpPr/>
          <p:nvPr/>
        </p:nvSpPr>
        <p:spPr>
          <a:xfrm>
            <a:off x="9530280" y="6669360"/>
            <a:ext cx="2265480" cy="729943"/>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6103"/>
              </a:lnSpc>
              <a:buNone/>
            </a:pPr>
            <a:r>
              <a:rPr lang="en-US" sz="4360" b="0" strike="noStrike" spc="-1" dirty="0">
                <a:solidFill>
                  <a:srgbClr val="FFFFFF"/>
                </a:solidFill>
                <a:latin typeface="Neue Machina UltraBold"/>
              </a:rPr>
              <a:t>Graph</a:t>
            </a:r>
            <a:endParaRPr lang="pt-PT" sz="4360" b="0" strike="noStrike" spc="-1" dirty="0">
              <a:latin typeface="Arial"/>
            </a:endParaRPr>
          </a:p>
        </p:txBody>
      </p:sp>
      <p:sp>
        <p:nvSpPr>
          <p:cNvPr id="78" name="TextBox 33"/>
          <p:cNvSpPr/>
          <p:nvPr/>
        </p:nvSpPr>
        <p:spPr>
          <a:xfrm>
            <a:off x="13867560" y="6669360"/>
            <a:ext cx="2266920" cy="729943"/>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6103"/>
              </a:lnSpc>
              <a:buNone/>
            </a:pPr>
            <a:r>
              <a:rPr lang="en-US" sz="4360" b="0" strike="noStrike" spc="-1" dirty="0">
                <a:solidFill>
                  <a:srgbClr val="FFFFFF"/>
                </a:solidFill>
                <a:latin typeface="Neue Machina UltraBold"/>
              </a:rPr>
              <a:t>Utils</a:t>
            </a:r>
            <a:endParaRPr lang="pt-PT" sz="4360" b="0" strike="noStrike" spc="-1" dirty="0">
              <a:latin typeface="Arial"/>
            </a:endParaRPr>
          </a:p>
        </p:txBody>
      </p:sp>
      <p:sp>
        <p:nvSpPr>
          <p:cNvPr id="79" name="TextBox 34"/>
          <p:cNvSpPr/>
          <p:nvPr/>
        </p:nvSpPr>
        <p:spPr>
          <a:xfrm>
            <a:off x="5252760" y="3122280"/>
            <a:ext cx="2266920" cy="186486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27240" lvl="1" indent="-163440">
              <a:lnSpc>
                <a:spcPts val="2120"/>
              </a:lnSpc>
              <a:buClr>
                <a:srgbClr val="FFFFFF"/>
              </a:buClr>
              <a:buFont typeface="Arial"/>
              <a:buChar char="•"/>
            </a:pPr>
            <a:r>
              <a:rPr lang="pt-PT" sz="1510" b="0" strike="noStrike" spc="-1" dirty="0" err="1">
                <a:solidFill>
                  <a:srgbClr val="FFFFFF"/>
                </a:solidFill>
                <a:latin typeface="Montserrat"/>
              </a:rPr>
              <a:t>Collection</a:t>
            </a:r>
            <a:r>
              <a:rPr lang="pt-PT" sz="1510" b="0" strike="noStrike" spc="-1" dirty="0">
                <a:solidFill>
                  <a:srgbClr val="FFFFFF"/>
                </a:solidFill>
                <a:latin typeface="Montserrat"/>
              </a:rPr>
              <a:t> </a:t>
            </a:r>
            <a:r>
              <a:rPr lang="pt-PT" sz="1510" b="0" strike="noStrike" spc="-1" dirty="0" err="1">
                <a:solidFill>
                  <a:srgbClr val="FFFFFF"/>
                </a:solidFill>
                <a:latin typeface="Montserrat"/>
              </a:rPr>
              <a:t>of</a:t>
            </a:r>
            <a:r>
              <a:rPr lang="pt-PT" sz="1510" b="0" strike="noStrike" spc="-1" dirty="0">
                <a:solidFill>
                  <a:srgbClr val="FFFFFF"/>
                </a:solidFill>
                <a:latin typeface="Montserrat"/>
              </a:rPr>
              <a:t> </a:t>
            </a:r>
            <a:r>
              <a:rPr lang="pt-PT" sz="1510" b="0" strike="noStrike" spc="-1" dirty="0" err="1">
                <a:solidFill>
                  <a:srgbClr val="FFFFFF"/>
                </a:solidFill>
                <a:latin typeface="Montserrat"/>
              </a:rPr>
              <a:t>Functions</a:t>
            </a:r>
            <a:r>
              <a:rPr lang="pt-PT" sz="1510" b="0" strike="noStrike" spc="-1" dirty="0">
                <a:solidFill>
                  <a:srgbClr val="FFFFFF"/>
                </a:solidFill>
                <a:latin typeface="Montserrat"/>
              </a:rPr>
              <a:t>  </a:t>
            </a:r>
            <a:r>
              <a:rPr lang="pt-PT" sz="1510" b="0" strike="noStrike" spc="-1" dirty="0" err="1">
                <a:solidFill>
                  <a:srgbClr val="FFFFFF"/>
                </a:solidFill>
                <a:latin typeface="Montserrat"/>
              </a:rPr>
              <a:t>that</a:t>
            </a:r>
            <a:r>
              <a:rPr lang="pt-PT" sz="1510" b="0" strike="noStrike" spc="-1" dirty="0">
                <a:solidFill>
                  <a:srgbClr val="FFFFFF"/>
                </a:solidFill>
                <a:latin typeface="Montserrat"/>
              </a:rPr>
              <a:t> </a:t>
            </a:r>
            <a:r>
              <a:rPr lang="pt-PT" sz="1510" b="0" strike="noStrike" spc="-1" dirty="0" err="1">
                <a:solidFill>
                  <a:srgbClr val="FFFFFF"/>
                </a:solidFill>
                <a:latin typeface="Montserrat"/>
              </a:rPr>
              <a:t>allows</a:t>
            </a:r>
            <a:r>
              <a:rPr lang="pt-PT" sz="1510" b="0" strike="noStrike" spc="-1" dirty="0">
                <a:solidFill>
                  <a:srgbClr val="FFFFFF"/>
                </a:solidFill>
                <a:latin typeface="Montserrat"/>
              </a:rPr>
              <a:t> </a:t>
            </a:r>
            <a:r>
              <a:rPr lang="pt-PT" sz="1510" b="0" strike="noStrike" spc="-1" dirty="0" err="1">
                <a:solidFill>
                  <a:srgbClr val="FFFFFF"/>
                </a:solidFill>
                <a:latin typeface="Montserrat"/>
              </a:rPr>
              <a:t>us</a:t>
            </a:r>
            <a:r>
              <a:rPr lang="pt-PT" sz="1510" b="0" strike="noStrike" spc="-1" dirty="0">
                <a:solidFill>
                  <a:srgbClr val="FFFFFF"/>
                </a:solidFill>
                <a:latin typeface="Montserrat"/>
              </a:rPr>
              <a:t> to </a:t>
            </a:r>
            <a:r>
              <a:rPr lang="pt-PT" sz="1510" b="0" strike="noStrike" spc="-1" dirty="0" err="1">
                <a:solidFill>
                  <a:srgbClr val="FFFFFF"/>
                </a:solidFill>
                <a:latin typeface="Montserrat"/>
              </a:rPr>
              <a:t>read</a:t>
            </a:r>
            <a:r>
              <a:rPr lang="pt-PT" sz="1510" b="0" strike="noStrike" spc="-1" dirty="0">
                <a:solidFill>
                  <a:srgbClr val="FFFFFF"/>
                </a:solidFill>
                <a:latin typeface="Montserrat"/>
              </a:rPr>
              <a:t> </a:t>
            </a:r>
            <a:r>
              <a:rPr lang="pt-PT" sz="1510" b="0" strike="noStrike" spc="-1" dirty="0" err="1">
                <a:solidFill>
                  <a:srgbClr val="FFFFFF"/>
                </a:solidFill>
                <a:latin typeface="Montserrat"/>
              </a:rPr>
              <a:t>the</a:t>
            </a:r>
            <a:r>
              <a:rPr lang="pt-PT" sz="1510" b="0" strike="noStrike" spc="-1" dirty="0">
                <a:solidFill>
                  <a:srgbClr val="FFFFFF"/>
                </a:solidFill>
                <a:latin typeface="Montserrat"/>
              </a:rPr>
              <a:t> </a:t>
            </a:r>
            <a:r>
              <a:rPr lang="pt-PT" sz="1510" b="0" strike="noStrike" spc="-1" dirty="0" err="1">
                <a:solidFill>
                  <a:srgbClr val="FFFFFF"/>
                </a:solidFill>
                <a:latin typeface="Montserrat"/>
              </a:rPr>
              <a:t>csv</a:t>
            </a:r>
            <a:r>
              <a:rPr lang="pt-PT" sz="1510" b="0" strike="noStrike" spc="-1" dirty="0">
                <a:solidFill>
                  <a:srgbClr val="FFFFFF"/>
                </a:solidFill>
                <a:latin typeface="Montserrat"/>
              </a:rPr>
              <a:t> files </a:t>
            </a:r>
            <a:r>
              <a:rPr lang="pt-PT" sz="1510" b="0" strike="noStrike" spc="-1" dirty="0" err="1">
                <a:solidFill>
                  <a:srgbClr val="FFFFFF"/>
                </a:solidFill>
                <a:latin typeface="Montserrat"/>
              </a:rPr>
              <a:t>and</a:t>
            </a:r>
            <a:r>
              <a:rPr lang="pt-PT" sz="1510" b="0" strike="noStrike" spc="-1" dirty="0">
                <a:solidFill>
                  <a:srgbClr val="FFFFFF"/>
                </a:solidFill>
                <a:latin typeface="Montserrat"/>
              </a:rPr>
              <a:t> </a:t>
            </a:r>
            <a:r>
              <a:rPr lang="pt-PT" sz="1510" b="0" strike="noStrike" spc="-1" dirty="0" err="1">
                <a:solidFill>
                  <a:srgbClr val="FFFFFF"/>
                </a:solidFill>
                <a:latin typeface="Montserrat"/>
              </a:rPr>
              <a:t>store</a:t>
            </a:r>
            <a:r>
              <a:rPr lang="pt-PT" sz="1510" b="0" strike="noStrike" spc="-1" dirty="0">
                <a:solidFill>
                  <a:srgbClr val="FFFFFF"/>
                </a:solidFill>
                <a:latin typeface="Montserrat"/>
              </a:rPr>
              <a:t> </a:t>
            </a:r>
            <a:r>
              <a:rPr lang="pt-PT" sz="1510" b="0" strike="noStrike" spc="-1" dirty="0" err="1">
                <a:solidFill>
                  <a:srgbClr val="FFFFFF"/>
                </a:solidFill>
                <a:latin typeface="Montserrat"/>
              </a:rPr>
              <a:t>the</a:t>
            </a:r>
            <a:r>
              <a:rPr lang="pt-PT" sz="1510" b="0" strike="noStrike" spc="-1" dirty="0">
                <a:solidFill>
                  <a:srgbClr val="FFFFFF"/>
                </a:solidFill>
                <a:latin typeface="Montserrat"/>
              </a:rPr>
              <a:t> data </a:t>
            </a:r>
            <a:r>
              <a:rPr lang="pt-PT" sz="1510" b="0" strike="noStrike" spc="-1" dirty="0" err="1">
                <a:solidFill>
                  <a:srgbClr val="FFFFFF"/>
                </a:solidFill>
                <a:latin typeface="Montserrat"/>
              </a:rPr>
              <a:t>properly</a:t>
            </a:r>
            <a:r>
              <a:rPr lang="pt-PT" sz="1510" b="0" strike="noStrike" spc="-1" dirty="0">
                <a:solidFill>
                  <a:srgbClr val="FFFFFF"/>
                </a:solidFill>
                <a:latin typeface="Montserrat"/>
              </a:rPr>
              <a:t> in </a:t>
            </a:r>
            <a:r>
              <a:rPr lang="pt-PT" sz="1510" b="0" strike="noStrike" spc="-1" dirty="0" err="1">
                <a:solidFill>
                  <a:srgbClr val="FFFFFF"/>
                </a:solidFill>
                <a:latin typeface="Montserrat"/>
              </a:rPr>
              <a:t>our</a:t>
            </a:r>
            <a:r>
              <a:rPr lang="pt-PT" sz="1510" b="0" strike="noStrike" spc="-1" dirty="0">
                <a:solidFill>
                  <a:srgbClr val="FFFFFF"/>
                </a:solidFill>
                <a:latin typeface="Montserrat"/>
              </a:rPr>
              <a:t> </a:t>
            </a:r>
            <a:r>
              <a:rPr lang="pt-PT" sz="1510" b="0" strike="noStrike" spc="-1" dirty="0" err="1">
                <a:solidFill>
                  <a:srgbClr val="FFFFFF"/>
                </a:solidFill>
                <a:latin typeface="Montserrat"/>
              </a:rPr>
              <a:t>system</a:t>
            </a:r>
            <a:endParaRPr lang="pt-PT" sz="1510" b="0" strike="noStrike" spc="-1" dirty="0">
              <a:latin typeface="Arial"/>
            </a:endParaRPr>
          </a:p>
        </p:txBody>
      </p:sp>
      <p:sp>
        <p:nvSpPr>
          <p:cNvPr id="80" name="TextBox 35"/>
          <p:cNvSpPr/>
          <p:nvPr/>
        </p:nvSpPr>
        <p:spPr>
          <a:xfrm>
            <a:off x="9633240" y="3122280"/>
            <a:ext cx="2266920" cy="186486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27240" lvl="1" indent="-163440">
              <a:lnSpc>
                <a:spcPts val="2120"/>
              </a:lnSpc>
              <a:buClr>
                <a:srgbClr val="FFFFFF"/>
              </a:buClr>
              <a:buFont typeface="Arial"/>
              <a:buChar char="•"/>
            </a:pPr>
            <a:r>
              <a:rPr lang="en-US" sz="1510" b="0" strike="noStrike" spc="-1" dirty="0">
                <a:solidFill>
                  <a:srgbClr val="FFFFFF"/>
                </a:solidFill>
                <a:latin typeface="Montserrat"/>
              </a:rPr>
              <a:t>Main Class of the Program since its what the user sees when they run it, allowin</a:t>
            </a:r>
            <a:r>
              <a:rPr lang="en-US" sz="1510" spc="-1" dirty="0">
                <a:solidFill>
                  <a:srgbClr val="FFFFFF"/>
                </a:solidFill>
                <a:latin typeface="Montserrat"/>
              </a:rPr>
              <a:t>g for the user to interact with it</a:t>
            </a:r>
            <a:endParaRPr lang="pt-PT" sz="1510" b="0" strike="noStrike" spc="-1" dirty="0">
              <a:latin typeface="Arial"/>
            </a:endParaRPr>
          </a:p>
        </p:txBody>
      </p:sp>
      <p:sp>
        <p:nvSpPr>
          <p:cNvPr id="81" name="TextBox 36"/>
          <p:cNvSpPr/>
          <p:nvPr/>
        </p:nvSpPr>
        <p:spPr>
          <a:xfrm>
            <a:off x="959040" y="7542360"/>
            <a:ext cx="2266920" cy="1595565"/>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27240" lvl="1" indent="-163440">
              <a:lnSpc>
                <a:spcPts val="2120"/>
              </a:lnSpc>
              <a:buClr>
                <a:srgbClr val="FFFFFF"/>
              </a:buClr>
              <a:buFont typeface="Arial"/>
              <a:buChar char="•"/>
            </a:pPr>
            <a:r>
              <a:rPr lang="pt-PT" sz="1510" b="0" strike="noStrike" spc="-1" dirty="0" err="1">
                <a:solidFill>
                  <a:srgbClr val="FFFFFF"/>
                </a:solidFill>
                <a:latin typeface="Montserrat"/>
              </a:rPr>
              <a:t>Store</a:t>
            </a:r>
            <a:r>
              <a:rPr lang="pt-PT" sz="1510" spc="-1" dirty="0" err="1">
                <a:solidFill>
                  <a:srgbClr val="FFFFFF"/>
                </a:solidFill>
                <a:latin typeface="Montserrat"/>
              </a:rPr>
              <a:t>s</a:t>
            </a:r>
            <a:r>
              <a:rPr lang="pt-PT" sz="1510" spc="-1" dirty="0">
                <a:solidFill>
                  <a:srgbClr val="FFFFFF"/>
                </a:solidFill>
                <a:latin typeface="Montserrat"/>
              </a:rPr>
              <a:t> </a:t>
            </a:r>
            <a:r>
              <a:rPr lang="pt-PT" sz="1510" spc="-1" dirty="0" err="1">
                <a:solidFill>
                  <a:srgbClr val="FFFFFF"/>
                </a:solidFill>
                <a:latin typeface="Montserrat"/>
              </a:rPr>
              <a:t>the</a:t>
            </a:r>
            <a:r>
              <a:rPr lang="pt-PT" sz="1510" spc="-1" dirty="0">
                <a:solidFill>
                  <a:srgbClr val="FFFFFF"/>
                </a:solidFill>
                <a:latin typeface="Montserrat"/>
              </a:rPr>
              <a:t> </a:t>
            </a:r>
            <a:r>
              <a:rPr lang="pt-PT" sz="1510" spc="-1" dirty="0" err="1">
                <a:solidFill>
                  <a:srgbClr val="FFFFFF"/>
                </a:solidFill>
                <a:latin typeface="Montserrat"/>
              </a:rPr>
              <a:t>important</a:t>
            </a:r>
            <a:r>
              <a:rPr lang="pt-PT" sz="1510" spc="-1" dirty="0">
                <a:solidFill>
                  <a:srgbClr val="FFFFFF"/>
                </a:solidFill>
                <a:latin typeface="Montserrat"/>
              </a:rPr>
              <a:t> data relate to a Node, </a:t>
            </a:r>
            <a:r>
              <a:rPr lang="pt-PT" sz="1510" spc="-1" dirty="0" err="1">
                <a:solidFill>
                  <a:srgbClr val="FFFFFF"/>
                </a:solidFill>
                <a:latin typeface="Montserrat"/>
              </a:rPr>
              <a:t>like</a:t>
            </a:r>
            <a:r>
              <a:rPr lang="pt-PT" sz="1510" spc="-1" dirty="0">
                <a:solidFill>
                  <a:srgbClr val="FFFFFF"/>
                </a:solidFill>
                <a:latin typeface="Montserrat"/>
              </a:rPr>
              <a:t> </a:t>
            </a:r>
            <a:r>
              <a:rPr lang="pt-PT" sz="1510" spc="-1" dirty="0" err="1">
                <a:solidFill>
                  <a:srgbClr val="FFFFFF"/>
                </a:solidFill>
                <a:latin typeface="Montserrat"/>
              </a:rPr>
              <a:t>its</a:t>
            </a:r>
            <a:r>
              <a:rPr lang="pt-PT" sz="1510" spc="-1" dirty="0">
                <a:solidFill>
                  <a:srgbClr val="FFFFFF"/>
                </a:solidFill>
                <a:latin typeface="Montserrat"/>
              </a:rPr>
              <a:t> Id </a:t>
            </a:r>
            <a:r>
              <a:rPr lang="pt-PT" sz="1510" spc="-1" dirty="0" err="1">
                <a:solidFill>
                  <a:srgbClr val="FFFFFF"/>
                </a:solidFill>
                <a:latin typeface="Montserrat"/>
              </a:rPr>
              <a:t>and</a:t>
            </a:r>
            <a:r>
              <a:rPr lang="pt-PT" sz="1510" spc="-1" dirty="0">
                <a:solidFill>
                  <a:srgbClr val="FFFFFF"/>
                </a:solidFill>
                <a:latin typeface="Montserrat"/>
              </a:rPr>
              <a:t> </a:t>
            </a:r>
            <a:r>
              <a:rPr lang="pt-PT" sz="1510" spc="-1" dirty="0" err="1">
                <a:solidFill>
                  <a:srgbClr val="FFFFFF"/>
                </a:solidFill>
                <a:latin typeface="Montserrat"/>
              </a:rPr>
              <a:t>possible</a:t>
            </a:r>
            <a:r>
              <a:rPr lang="pt-PT" sz="1510" spc="-1" dirty="0">
                <a:solidFill>
                  <a:srgbClr val="FFFFFF"/>
                </a:solidFill>
                <a:latin typeface="Montserrat"/>
              </a:rPr>
              <a:t> </a:t>
            </a:r>
            <a:r>
              <a:rPr lang="pt-PT" sz="1510" spc="-1" dirty="0" err="1">
                <a:solidFill>
                  <a:srgbClr val="FFFFFF"/>
                </a:solidFill>
                <a:latin typeface="Montserrat"/>
              </a:rPr>
              <a:t>outgoing</a:t>
            </a:r>
            <a:r>
              <a:rPr lang="pt-PT" sz="1510" spc="-1" dirty="0">
                <a:solidFill>
                  <a:srgbClr val="FFFFFF"/>
                </a:solidFill>
                <a:latin typeface="Montserrat"/>
              </a:rPr>
              <a:t> </a:t>
            </a:r>
            <a:r>
              <a:rPr lang="pt-PT" sz="1510" spc="-1" dirty="0" err="1">
                <a:solidFill>
                  <a:srgbClr val="FFFFFF"/>
                </a:solidFill>
                <a:latin typeface="Montserrat"/>
              </a:rPr>
              <a:t>edges</a:t>
            </a:r>
            <a:r>
              <a:rPr lang="pt-PT" sz="1510" spc="-1" dirty="0">
                <a:solidFill>
                  <a:srgbClr val="FFFFFF"/>
                </a:solidFill>
                <a:latin typeface="Montserrat"/>
              </a:rPr>
              <a:t> </a:t>
            </a:r>
            <a:endParaRPr lang="pt-PT" sz="1510" b="0" strike="noStrike" spc="-1" dirty="0">
              <a:latin typeface="Arial"/>
            </a:endParaRPr>
          </a:p>
        </p:txBody>
      </p:sp>
      <p:sp>
        <p:nvSpPr>
          <p:cNvPr id="82" name="TextBox 37"/>
          <p:cNvSpPr/>
          <p:nvPr/>
        </p:nvSpPr>
        <p:spPr>
          <a:xfrm>
            <a:off x="5346000" y="7542360"/>
            <a:ext cx="2266920" cy="1056956"/>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27240" lvl="1" indent="-163440">
              <a:lnSpc>
                <a:spcPts val="2120"/>
              </a:lnSpc>
              <a:buClr>
                <a:srgbClr val="FFFFFF"/>
              </a:buClr>
              <a:buFont typeface="Arial"/>
              <a:buChar char="•"/>
            </a:pPr>
            <a:r>
              <a:rPr lang="pt-PT" sz="1510" b="0" strike="noStrike" spc="-1" dirty="0" err="1">
                <a:solidFill>
                  <a:srgbClr val="FFFFFF"/>
                </a:solidFill>
                <a:latin typeface="Montserrat"/>
              </a:rPr>
              <a:t>Stores</a:t>
            </a:r>
            <a:r>
              <a:rPr lang="pt-PT" sz="1510" b="0" strike="noStrike" spc="-1" dirty="0">
                <a:solidFill>
                  <a:srgbClr val="FFFFFF"/>
                </a:solidFill>
                <a:latin typeface="Montserrat"/>
              </a:rPr>
              <a:t> </a:t>
            </a:r>
            <a:r>
              <a:rPr lang="pt-PT" sz="1510" b="0" strike="noStrike" spc="-1" dirty="0" err="1">
                <a:solidFill>
                  <a:srgbClr val="FFFFFF"/>
                </a:solidFill>
                <a:latin typeface="Montserrat"/>
              </a:rPr>
              <a:t>the</a:t>
            </a:r>
            <a:r>
              <a:rPr lang="pt-PT" sz="1510" b="0" strike="noStrike" spc="-1" dirty="0">
                <a:solidFill>
                  <a:srgbClr val="FFFFFF"/>
                </a:solidFill>
                <a:latin typeface="Montserrat"/>
              </a:rPr>
              <a:t> </a:t>
            </a:r>
            <a:r>
              <a:rPr lang="pt-PT" sz="1510" b="0" strike="noStrike" spc="-1" dirty="0" err="1">
                <a:solidFill>
                  <a:srgbClr val="FFFFFF"/>
                </a:solidFill>
                <a:latin typeface="Montserrat"/>
              </a:rPr>
              <a:t>Edges</a:t>
            </a:r>
            <a:r>
              <a:rPr lang="pt-PT" sz="1510" b="0" strike="noStrike" spc="-1" dirty="0">
                <a:solidFill>
                  <a:srgbClr val="FFFFFF"/>
                </a:solidFill>
                <a:latin typeface="Montserrat"/>
              </a:rPr>
              <a:t> </a:t>
            </a:r>
            <a:r>
              <a:rPr lang="pt-PT" sz="1510" b="0" strike="noStrike" spc="-1" dirty="0" err="1">
                <a:solidFill>
                  <a:srgbClr val="FFFFFF"/>
                </a:solidFill>
                <a:latin typeface="Montserrat"/>
              </a:rPr>
              <a:t>found</a:t>
            </a:r>
            <a:r>
              <a:rPr lang="pt-PT" sz="1510" b="0" strike="noStrike" spc="-1" dirty="0">
                <a:solidFill>
                  <a:srgbClr val="FFFFFF"/>
                </a:solidFill>
                <a:latin typeface="Montserrat"/>
              </a:rPr>
              <a:t> in </a:t>
            </a:r>
            <a:r>
              <a:rPr lang="pt-PT" sz="1510" b="0" strike="noStrike" spc="-1" dirty="0" err="1">
                <a:solidFill>
                  <a:srgbClr val="FFFFFF"/>
                </a:solidFill>
                <a:latin typeface="Montserrat"/>
              </a:rPr>
              <a:t>the</a:t>
            </a:r>
            <a:r>
              <a:rPr lang="pt-PT" sz="1510" b="0" strike="noStrike" spc="-1" dirty="0">
                <a:solidFill>
                  <a:srgbClr val="FFFFFF"/>
                </a:solidFill>
                <a:latin typeface="Montserrat"/>
              </a:rPr>
              <a:t> files, i.e., </a:t>
            </a:r>
            <a:r>
              <a:rPr lang="pt-PT" sz="1510" b="0" strike="noStrike" spc="-1" dirty="0" err="1">
                <a:solidFill>
                  <a:srgbClr val="FFFFFF"/>
                </a:solidFill>
                <a:latin typeface="Montserrat"/>
              </a:rPr>
              <a:t>the</a:t>
            </a:r>
            <a:r>
              <a:rPr lang="pt-PT" sz="1510" b="0" strike="noStrike" spc="-1" dirty="0">
                <a:solidFill>
                  <a:srgbClr val="FFFFFF"/>
                </a:solidFill>
                <a:latin typeface="Montserrat"/>
              </a:rPr>
              <a:t> </a:t>
            </a:r>
            <a:r>
              <a:rPr lang="pt-PT" sz="1510" b="0" strike="noStrike" spc="-1" dirty="0" err="1">
                <a:solidFill>
                  <a:srgbClr val="FFFFFF"/>
                </a:solidFill>
                <a:latin typeface="Montserrat"/>
              </a:rPr>
              <a:t>connection</a:t>
            </a:r>
            <a:r>
              <a:rPr lang="pt-PT" sz="1510" b="0" strike="noStrike" spc="-1" dirty="0">
                <a:solidFill>
                  <a:srgbClr val="FFFFFF"/>
                </a:solidFill>
                <a:latin typeface="Montserrat"/>
              </a:rPr>
              <a:t> </a:t>
            </a:r>
            <a:r>
              <a:rPr lang="pt-PT" sz="1510" b="0" strike="noStrike" spc="-1" dirty="0" err="1">
                <a:solidFill>
                  <a:srgbClr val="FFFFFF"/>
                </a:solidFill>
                <a:latin typeface="Montserrat"/>
              </a:rPr>
              <a:t>betwee</a:t>
            </a:r>
            <a:r>
              <a:rPr lang="pt-PT" sz="1510" spc="-1" dirty="0" err="1">
                <a:solidFill>
                  <a:srgbClr val="FFFFFF"/>
                </a:solidFill>
                <a:latin typeface="Montserrat"/>
              </a:rPr>
              <a:t>n</a:t>
            </a:r>
            <a:r>
              <a:rPr lang="pt-PT" sz="1510" spc="-1" dirty="0">
                <a:solidFill>
                  <a:srgbClr val="FFFFFF"/>
                </a:solidFill>
                <a:latin typeface="Montserrat"/>
              </a:rPr>
              <a:t> </a:t>
            </a:r>
            <a:r>
              <a:rPr lang="pt-PT" sz="1510" spc="-1" dirty="0" err="1">
                <a:solidFill>
                  <a:srgbClr val="FFFFFF"/>
                </a:solidFill>
                <a:latin typeface="Montserrat"/>
              </a:rPr>
              <a:t>the</a:t>
            </a:r>
            <a:r>
              <a:rPr lang="pt-PT" sz="1510" spc="-1" dirty="0">
                <a:solidFill>
                  <a:srgbClr val="FFFFFF"/>
                </a:solidFill>
                <a:latin typeface="Montserrat"/>
              </a:rPr>
              <a:t> nodes.</a:t>
            </a:r>
            <a:endParaRPr lang="pt-PT" sz="1510" b="0" strike="noStrike" spc="-1" dirty="0">
              <a:latin typeface="Arial"/>
            </a:endParaRPr>
          </a:p>
        </p:txBody>
      </p:sp>
      <p:sp>
        <p:nvSpPr>
          <p:cNvPr id="83" name="TextBox 38"/>
          <p:cNvSpPr/>
          <p:nvPr/>
        </p:nvSpPr>
        <p:spPr>
          <a:xfrm>
            <a:off x="9633240" y="7634880"/>
            <a:ext cx="2266920" cy="186563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27240" lvl="1" indent="-163440">
              <a:lnSpc>
                <a:spcPts val="2120"/>
              </a:lnSpc>
              <a:buClr>
                <a:srgbClr val="FFFFFF"/>
              </a:buClr>
              <a:buFont typeface="Arial"/>
              <a:buChar char="•"/>
            </a:pPr>
            <a:r>
              <a:rPr lang="pt-PT" sz="1510" b="0" strike="noStrike" spc="-1" dirty="0">
                <a:solidFill>
                  <a:srgbClr val="FFFFFF"/>
                </a:solidFill>
                <a:latin typeface="Montserrat"/>
              </a:rPr>
              <a:t>A </a:t>
            </a:r>
            <a:r>
              <a:rPr lang="pt-PT" sz="1510" b="0" strike="noStrike" spc="-1" dirty="0" err="1">
                <a:solidFill>
                  <a:srgbClr val="FFFFFF"/>
                </a:solidFill>
                <a:latin typeface="Montserrat"/>
              </a:rPr>
              <a:t>class</a:t>
            </a:r>
            <a:r>
              <a:rPr lang="pt-PT" sz="1510" b="0" strike="noStrike" spc="-1" dirty="0">
                <a:solidFill>
                  <a:srgbClr val="FFFFFF"/>
                </a:solidFill>
                <a:latin typeface="Montserrat"/>
              </a:rPr>
              <a:t> </a:t>
            </a:r>
            <a:r>
              <a:rPr lang="pt-PT" sz="1510" b="0" strike="noStrike" spc="-1" dirty="0" err="1">
                <a:solidFill>
                  <a:srgbClr val="FFFFFF"/>
                </a:solidFill>
                <a:latin typeface="Montserrat"/>
              </a:rPr>
              <a:t>that</a:t>
            </a:r>
            <a:r>
              <a:rPr lang="pt-PT" sz="1510" b="0" strike="noStrike" spc="-1" dirty="0">
                <a:solidFill>
                  <a:srgbClr val="FFFFFF"/>
                </a:solidFill>
                <a:latin typeface="Montserrat"/>
              </a:rPr>
              <a:t>  </a:t>
            </a:r>
            <a:r>
              <a:rPr lang="pt-PT" sz="1510" b="0" strike="noStrike" spc="-1" dirty="0" err="1">
                <a:solidFill>
                  <a:srgbClr val="FFFFFF"/>
                </a:solidFill>
                <a:latin typeface="Montserrat"/>
              </a:rPr>
              <a:t>puts</a:t>
            </a:r>
            <a:r>
              <a:rPr lang="pt-PT" sz="1510" b="0" strike="noStrike" spc="-1" dirty="0">
                <a:solidFill>
                  <a:srgbClr val="FFFFFF"/>
                </a:solidFill>
                <a:latin typeface="Montserrat"/>
              </a:rPr>
              <a:t> </a:t>
            </a:r>
            <a:r>
              <a:rPr lang="pt-PT" sz="1510" b="0" strike="noStrike" spc="-1" dirty="0" err="1">
                <a:solidFill>
                  <a:srgbClr val="FFFFFF"/>
                </a:solidFill>
                <a:latin typeface="Montserrat"/>
              </a:rPr>
              <a:t>togethter</a:t>
            </a:r>
            <a:r>
              <a:rPr lang="pt-PT" sz="1510" b="0" strike="noStrike" spc="-1" dirty="0">
                <a:solidFill>
                  <a:srgbClr val="FFFFFF"/>
                </a:solidFill>
                <a:latin typeface="Montserrat"/>
              </a:rPr>
              <a:t> </a:t>
            </a:r>
            <a:r>
              <a:rPr lang="pt-PT" sz="1510" b="0" strike="noStrike" spc="-1" dirty="0" err="1">
                <a:solidFill>
                  <a:srgbClr val="FFFFFF"/>
                </a:solidFill>
                <a:latin typeface="Montserrat"/>
              </a:rPr>
              <a:t>class</a:t>
            </a:r>
            <a:r>
              <a:rPr lang="pt-PT" sz="1510" b="0" strike="noStrike" spc="-1" dirty="0">
                <a:solidFill>
                  <a:srgbClr val="FFFFFF"/>
                </a:solidFill>
                <a:latin typeface="Montserrat"/>
              </a:rPr>
              <a:t> Node </a:t>
            </a:r>
            <a:r>
              <a:rPr lang="pt-PT" sz="1510" b="0" strike="noStrike" spc="-1" dirty="0" err="1">
                <a:solidFill>
                  <a:srgbClr val="FFFFFF"/>
                </a:solidFill>
                <a:latin typeface="Montserrat"/>
              </a:rPr>
              <a:t>and</a:t>
            </a:r>
            <a:r>
              <a:rPr lang="pt-PT" sz="1510" b="0" strike="noStrike" spc="-1" dirty="0">
                <a:solidFill>
                  <a:srgbClr val="FFFFFF"/>
                </a:solidFill>
                <a:latin typeface="Montserrat"/>
              </a:rPr>
              <a:t> </a:t>
            </a:r>
            <a:r>
              <a:rPr lang="pt-PT" sz="1510" b="0" strike="noStrike" spc="-1" dirty="0" err="1">
                <a:solidFill>
                  <a:srgbClr val="FFFFFF"/>
                </a:solidFill>
                <a:latin typeface="Montserrat"/>
              </a:rPr>
              <a:t>class</a:t>
            </a:r>
            <a:r>
              <a:rPr lang="pt-PT" sz="1510" b="0" strike="noStrike" spc="-1" dirty="0">
                <a:solidFill>
                  <a:srgbClr val="FFFFFF"/>
                </a:solidFill>
                <a:latin typeface="Montserrat"/>
              </a:rPr>
              <a:t> </a:t>
            </a:r>
            <a:r>
              <a:rPr lang="pt-PT" sz="1510" b="0" strike="noStrike" spc="-1" dirty="0" err="1">
                <a:solidFill>
                  <a:srgbClr val="FFFFFF"/>
                </a:solidFill>
                <a:latin typeface="Montserrat"/>
              </a:rPr>
              <a:t>Edge</a:t>
            </a:r>
            <a:r>
              <a:rPr lang="pt-PT" sz="1510" b="0" strike="noStrike" spc="-1" dirty="0">
                <a:solidFill>
                  <a:srgbClr val="FFFFFF"/>
                </a:solidFill>
                <a:latin typeface="Montserrat"/>
              </a:rPr>
              <a:t>, </a:t>
            </a:r>
            <a:r>
              <a:rPr lang="pt-PT" sz="1510" b="0" strike="noStrike" spc="-1" dirty="0" err="1">
                <a:solidFill>
                  <a:srgbClr val="FFFFFF"/>
                </a:solidFill>
                <a:latin typeface="Montserrat"/>
              </a:rPr>
              <a:t>and</a:t>
            </a:r>
            <a:r>
              <a:rPr lang="pt-PT" sz="1510" b="0" strike="noStrike" spc="-1" dirty="0">
                <a:solidFill>
                  <a:srgbClr val="FFFFFF"/>
                </a:solidFill>
                <a:latin typeface="Montserrat"/>
              </a:rPr>
              <a:t> </a:t>
            </a:r>
            <a:r>
              <a:rPr lang="pt-PT" sz="1510" b="0" strike="noStrike" spc="-1" dirty="0" err="1">
                <a:solidFill>
                  <a:srgbClr val="FFFFFF"/>
                </a:solidFill>
                <a:latin typeface="Montserrat"/>
              </a:rPr>
              <a:t>forms</a:t>
            </a:r>
            <a:r>
              <a:rPr lang="pt-PT" sz="1510" b="0" strike="noStrike" spc="-1" dirty="0">
                <a:solidFill>
                  <a:srgbClr val="FFFFFF"/>
                </a:solidFill>
                <a:latin typeface="Montserrat"/>
              </a:rPr>
              <a:t> a </a:t>
            </a:r>
            <a:r>
              <a:rPr lang="pt-PT" sz="1510" b="0" strike="noStrike" spc="-1" dirty="0" err="1">
                <a:solidFill>
                  <a:srgbClr val="FFFFFF"/>
                </a:solidFill>
                <a:latin typeface="Montserrat"/>
              </a:rPr>
              <a:t>graph</a:t>
            </a:r>
            <a:r>
              <a:rPr lang="pt-PT" sz="1510" b="0" strike="noStrike" spc="-1" dirty="0">
                <a:solidFill>
                  <a:srgbClr val="FFFFFF"/>
                </a:solidFill>
                <a:latin typeface="Montserrat"/>
              </a:rPr>
              <a:t>, </a:t>
            </a:r>
            <a:r>
              <a:rPr lang="pt-PT" sz="1510" b="0" strike="noStrike" spc="-1" dirty="0" err="1">
                <a:solidFill>
                  <a:srgbClr val="FFFFFF"/>
                </a:solidFill>
                <a:latin typeface="Montserrat"/>
              </a:rPr>
              <a:t>along</a:t>
            </a:r>
            <a:r>
              <a:rPr lang="pt-PT" sz="1510" b="0" strike="noStrike" spc="-1" dirty="0">
                <a:solidFill>
                  <a:srgbClr val="FFFFFF"/>
                </a:solidFill>
                <a:latin typeface="Montserrat"/>
              </a:rPr>
              <a:t> </a:t>
            </a:r>
            <a:r>
              <a:rPr lang="pt-PT" sz="1510" b="0" strike="noStrike" spc="-1" dirty="0" err="1">
                <a:solidFill>
                  <a:srgbClr val="FFFFFF"/>
                </a:solidFill>
                <a:latin typeface="Montserrat"/>
              </a:rPr>
              <a:t>with</a:t>
            </a:r>
            <a:r>
              <a:rPr lang="pt-PT" sz="1510" b="0" strike="noStrike" spc="-1" dirty="0">
                <a:solidFill>
                  <a:srgbClr val="FFFFFF"/>
                </a:solidFill>
                <a:latin typeface="Montserrat"/>
              </a:rPr>
              <a:t> some </a:t>
            </a:r>
            <a:r>
              <a:rPr lang="pt-PT" sz="1510" b="0" strike="noStrike" spc="-1" dirty="0" err="1">
                <a:solidFill>
                  <a:srgbClr val="FFFFFF"/>
                </a:solidFill>
                <a:latin typeface="Montserrat"/>
              </a:rPr>
              <a:t>functions</a:t>
            </a:r>
            <a:r>
              <a:rPr lang="pt-PT" sz="1510" b="0" strike="noStrike" spc="-1" dirty="0">
                <a:solidFill>
                  <a:srgbClr val="FFFFFF"/>
                </a:solidFill>
                <a:latin typeface="Montserrat"/>
              </a:rPr>
              <a:t> for </a:t>
            </a:r>
            <a:r>
              <a:rPr lang="pt-PT" sz="1510" b="0" strike="noStrike" spc="-1" dirty="0" err="1">
                <a:solidFill>
                  <a:srgbClr val="FFFFFF"/>
                </a:solidFill>
                <a:latin typeface="Montserrat"/>
              </a:rPr>
              <a:t>proper</a:t>
            </a:r>
            <a:r>
              <a:rPr lang="pt-PT" sz="1510" b="0" strike="noStrike" spc="-1" dirty="0">
                <a:solidFill>
                  <a:srgbClr val="FFFFFF"/>
                </a:solidFill>
                <a:latin typeface="Montserrat"/>
              </a:rPr>
              <a:t> </a:t>
            </a:r>
            <a:r>
              <a:rPr lang="pt-PT" sz="1510" b="0" strike="noStrike" spc="-1" dirty="0" err="1">
                <a:solidFill>
                  <a:srgbClr val="FFFFFF"/>
                </a:solidFill>
                <a:latin typeface="Montserrat"/>
              </a:rPr>
              <a:t>searching</a:t>
            </a:r>
            <a:endParaRPr lang="pt-PT" sz="1510" spc="-1" dirty="0">
              <a:solidFill>
                <a:srgbClr val="FFFFFF"/>
              </a:solidFill>
              <a:latin typeface="Montserrat"/>
            </a:endParaRPr>
          </a:p>
        </p:txBody>
      </p:sp>
      <p:sp>
        <p:nvSpPr>
          <p:cNvPr id="84" name="TextBox 39"/>
          <p:cNvSpPr/>
          <p:nvPr/>
        </p:nvSpPr>
        <p:spPr>
          <a:xfrm>
            <a:off x="13867560" y="7634880"/>
            <a:ext cx="2266920" cy="1595565"/>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27240" lvl="1" indent="-163440">
              <a:lnSpc>
                <a:spcPts val="2120"/>
              </a:lnSpc>
              <a:buClr>
                <a:srgbClr val="FFFFFF"/>
              </a:buClr>
              <a:buFont typeface="Arial"/>
              <a:buChar char="•"/>
            </a:pPr>
            <a:r>
              <a:rPr lang="en-US" sz="1510" b="0" strike="noStrike" spc="-1" dirty="0">
                <a:solidFill>
                  <a:srgbClr val="FFFFFF"/>
                </a:solidFill>
                <a:latin typeface="Montserrat"/>
              </a:rPr>
              <a:t>Class that contains all the functions that needed to be used outside the ones from the other classes</a:t>
            </a:r>
            <a:endParaRPr lang="pt-PT" sz="151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sp>
        <p:nvSpPr>
          <p:cNvPr id="11" name="Freeform 9">
            <a:extLst>
              <a:ext uri="{FF2B5EF4-FFF2-40B4-BE49-F238E27FC236}">
                <a16:creationId xmlns:a16="http://schemas.microsoft.com/office/drawing/2014/main" id="{7AFF902C-A1D6-5C2D-98AA-F2BD6F3E3E11}"/>
              </a:ext>
            </a:extLst>
          </p:cNvPr>
          <p:cNvSpPr/>
          <p:nvPr/>
        </p:nvSpPr>
        <p:spPr>
          <a:xfrm>
            <a:off x="12179880" y="1847182"/>
            <a:ext cx="5529000" cy="6681240"/>
          </a:xfrm>
          <a:custGeom>
            <a:avLst/>
            <a:gdLst/>
            <a:ahLst/>
            <a:cxnLst/>
            <a:rect l="l" t="t" r="r" b="b"/>
            <a:pathLst>
              <a:path w="1565187" h="2082324">
                <a:moveTo>
                  <a:pt x="1440727" y="2082324"/>
                </a:moveTo>
                <a:lnTo>
                  <a:pt x="124460" y="2082324"/>
                </a:lnTo>
                <a:cubicBezTo>
                  <a:pt x="55880" y="2082324"/>
                  <a:pt x="0" y="2026444"/>
                  <a:pt x="0" y="1957864"/>
                </a:cubicBezTo>
                <a:lnTo>
                  <a:pt x="0" y="124460"/>
                </a:lnTo>
                <a:cubicBezTo>
                  <a:pt x="0" y="55880"/>
                  <a:pt x="55880" y="0"/>
                  <a:pt x="124460" y="0"/>
                </a:cubicBezTo>
                <a:lnTo>
                  <a:pt x="1440727" y="0"/>
                </a:lnTo>
                <a:cubicBezTo>
                  <a:pt x="1509307" y="0"/>
                  <a:pt x="1565187" y="55880"/>
                  <a:pt x="1565187" y="124460"/>
                </a:cubicBezTo>
                <a:lnTo>
                  <a:pt x="1565187" y="1957864"/>
                </a:lnTo>
                <a:cubicBezTo>
                  <a:pt x="1565187" y="2026444"/>
                  <a:pt x="1509307" y="2082324"/>
                  <a:pt x="1440727" y="2082324"/>
                </a:cubicBezTo>
                <a:close/>
              </a:path>
            </a:pathLst>
          </a:custGeom>
          <a:solidFill>
            <a:srgbClr val="2D2F30">
              <a:alpha val="31000"/>
            </a:srgbClr>
          </a:solidFill>
          <a:ln w="0">
            <a:noFill/>
          </a:ln>
        </p:spPr>
        <p:style>
          <a:lnRef idx="0">
            <a:scrgbClr r="0" g="0" b="0"/>
          </a:lnRef>
          <a:fillRef idx="0">
            <a:scrgbClr r="0" g="0" b="0"/>
          </a:fillRef>
          <a:effectRef idx="0">
            <a:scrgbClr r="0" g="0" b="0"/>
          </a:effectRef>
          <a:fontRef idx="minor"/>
        </p:style>
        <p:txBody>
          <a:bodyPr/>
          <a:lstStyle/>
          <a:p>
            <a:endParaRPr lang="en-GB" dirty="0"/>
          </a:p>
        </p:txBody>
      </p:sp>
      <p:sp>
        <p:nvSpPr>
          <p:cNvPr id="10" name="Freeform 9">
            <a:extLst>
              <a:ext uri="{FF2B5EF4-FFF2-40B4-BE49-F238E27FC236}">
                <a16:creationId xmlns:a16="http://schemas.microsoft.com/office/drawing/2014/main" id="{922FC0A7-5677-1CAE-F680-1A0A0E1EDF7A}"/>
              </a:ext>
            </a:extLst>
          </p:cNvPr>
          <p:cNvSpPr/>
          <p:nvPr/>
        </p:nvSpPr>
        <p:spPr>
          <a:xfrm>
            <a:off x="6378984" y="1847182"/>
            <a:ext cx="5529000" cy="6681240"/>
          </a:xfrm>
          <a:custGeom>
            <a:avLst/>
            <a:gdLst/>
            <a:ahLst/>
            <a:cxnLst/>
            <a:rect l="l" t="t" r="r" b="b"/>
            <a:pathLst>
              <a:path w="1565187" h="2082324">
                <a:moveTo>
                  <a:pt x="1440727" y="2082324"/>
                </a:moveTo>
                <a:lnTo>
                  <a:pt x="124460" y="2082324"/>
                </a:lnTo>
                <a:cubicBezTo>
                  <a:pt x="55880" y="2082324"/>
                  <a:pt x="0" y="2026444"/>
                  <a:pt x="0" y="1957864"/>
                </a:cubicBezTo>
                <a:lnTo>
                  <a:pt x="0" y="124460"/>
                </a:lnTo>
                <a:cubicBezTo>
                  <a:pt x="0" y="55880"/>
                  <a:pt x="55880" y="0"/>
                  <a:pt x="124460" y="0"/>
                </a:cubicBezTo>
                <a:lnTo>
                  <a:pt x="1440727" y="0"/>
                </a:lnTo>
                <a:cubicBezTo>
                  <a:pt x="1509307" y="0"/>
                  <a:pt x="1565187" y="55880"/>
                  <a:pt x="1565187" y="124460"/>
                </a:cubicBezTo>
                <a:lnTo>
                  <a:pt x="1565187" y="1957864"/>
                </a:lnTo>
                <a:cubicBezTo>
                  <a:pt x="1565187" y="2026444"/>
                  <a:pt x="1509307" y="2082324"/>
                  <a:pt x="1440727" y="2082324"/>
                </a:cubicBezTo>
                <a:close/>
              </a:path>
            </a:pathLst>
          </a:custGeom>
          <a:solidFill>
            <a:srgbClr val="2D2F30">
              <a:alpha val="31000"/>
            </a:srgbClr>
          </a:solidFill>
          <a:ln w="0">
            <a:noFill/>
          </a:ln>
        </p:spPr>
        <p:style>
          <a:lnRef idx="0">
            <a:scrgbClr r="0" g="0" b="0"/>
          </a:lnRef>
          <a:fillRef idx="0">
            <a:scrgbClr r="0" g="0" b="0"/>
          </a:fillRef>
          <a:effectRef idx="0">
            <a:scrgbClr r="0" g="0" b="0"/>
          </a:effectRef>
          <a:fontRef idx="minor"/>
        </p:style>
        <p:txBody>
          <a:bodyPr/>
          <a:lstStyle/>
          <a:p>
            <a:endParaRPr lang="en-GB" dirty="0"/>
          </a:p>
        </p:txBody>
      </p:sp>
      <p:sp>
        <p:nvSpPr>
          <p:cNvPr id="92" name="Freeform 9"/>
          <p:cNvSpPr/>
          <p:nvPr/>
        </p:nvSpPr>
        <p:spPr>
          <a:xfrm>
            <a:off x="579120" y="1851589"/>
            <a:ext cx="5529000" cy="6681240"/>
          </a:xfrm>
          <a:custGeom>
            <a:avLst/>
            <a:gdLst/>
            <a:ahLst/>
            <a:cxnLst/>
            <a:rect l="l" t="t" r="r" b="b"/>
            <a:pathLst>
              <a:path w="1565187" h="2082324">
                <a:moveTo>
                  <a:pt x="1440727" y="2082324"/>
                </a:moveTo>
                <a:lnTo>
                  <a:pt x="124460" y="2082324"/>
                </a:lnTo>
                <a:cubicBezTo>
                  <a:pt x="55880" y="2082324"/>
                  <a:pt x="0" y="2026444"/>
                  <a:pt x="0" y="1957864"/>
                </a:cubicBezTo>
                <a:lnTo>
                  <a:pt x="0" y="124460"/>
                </a:lnTo>
                <a:cubicBezTo>
                  <a:pt x="0" y="55880"/>
                  <a:pt x="55880" y="0"/>
                  <a:pt x="124460" y="0"/>
                </a:cubicBezTo>
                <a:lnTo>
                  <a:pt x="1440727" y="0"/>
                </a:lnTo>
                <a:cubicBezTo>
                  <a:pt x="1509307" y="0"/>
                  <a:pt x="1565187" y="55880"/>
                  <a:pt x="1565187" y="124460"/>
                </a:cubicBezTo>
                <a:lnTo>
                  <a:pt x="1565187" y="1957864"/>
                </a:lnTo>
                <a:cubicBezTo>
                  <a:pt x="1565187" y="2026444"/>
                  <a:pt x="1509307" y="2082324"/>
                  <a:pt x="1440727" y="2082324"/>
                </a:cubicBezTo>
                <a:close/>
              </a:path>
            </a:pathLst>
          </a:custGeom>
          <a:solidFill>
            <a:srgbClr val="2D2F30">
              <a:alpha val="31000"/>
            </a:srgbClr>
          </a:solidFill>
          <a:ln w="0">
            <a:noFill/>
          </a:ln>
        </p:spPr>
        <p:style>
          <a:lnRef idx="0">
            <a:scrgbClr r="0" g="0" b="0"/>
          </a:lnRef>
          <a:fillRef idx="0">
            <a:scrgbClr r="0" g="0" b="0"/>
          </a:fillRef>
          <a:effectRef idx="0">
            <a:scrgbClr r="0" g="0" b="0"/>
          </a:effectRef>
          <a:fontRef idx="minor"/>
        </p:style>
        <p:txBody>
          <a:bodyPr/>
          <a:lstStyle/>
          <a:p>
            <a:endParaRPr lang="en-GB" dirty="0"/>
          </a:p>
        </p:txBody>
      </p:sp>
      <p:pic>
        <p:nvPicPr>
          <p:cNvPr id="85" name="Picture 2"/>
          <p:cNvPicPr/>
          <p:nvPr/>
        </p:nvPicPr>
        <p:blipFill>
          <a:blip r:embed="rId2"/>
          <a:stretch/>
        </p:blipFill>
        <p:spPr>
          <a:xfrm>
            <a:off x="11478240" y="-4882680"/>
            <a:ext cx="9218160" cy="9218160"/>
          </a:xfrm>
          <a:prstGeom prst="rect">
            <a:avLst/>
          </a:prstGeom>
          <a:ln w="0">
            <a:noFill/>
          </a:ln>
        </p:spPr>
      </p:pic>
      <p:pic>
        <p:nvPicPr>
          <p:cNvPr id="86" name="Picture 3"/>
          <p:cNvPicPr/>
          <p:nvPr/>
        </p:nvPicPr>
        <p:blipFill>
          <a:blip r:embed="rId3"/>
          <a:stretch/>
        </p:blipFill>
        <p:spPr>
          <a:xfrm>
            <a:off x="15720480" y="-1551240"/>
            <a:ext cx="8685000" cy="8685000"/>
          </a:xfrm>
          <a:prstGeom prst="rect">
            <a:avLst/>
          </a:prstGeom>
          <a:ln w="0">
            <a:noFill/>
          </a:ln>
        </p:spPr>
      </p:pic>
      <p:pic>
        <p:nvPicPr>
          <p:cNvPr id="87" name="Picture 4"/>
          <p:cNvPicPr/>
          <p:nvPr/>
        </p:nvPicPr>
        <p:blipFill>
          <a:blip r:embed="rId2"/>
          <a:stretch/>
        </p:blipFill>
        <p:spPr>
          <a:xfrm>
            <a:off x="13247640" y="4806360"/>
            <a:ext cx="9218160" cy="9218160"/>
          </a:xfrm>
          <a:prstGeom prst="rect">
            <a:avLst/>
          </a:prstGeom>
          <a:ln w="0">
            <a:noFill/>
          </a:ln>
        </p:spPr>
      </p:pic>
      <p:pic>
        <p:nvPicPr>
          <p:cNvPr id="88" name="Picture 5"/>
          <p:cNvPicPr/>
          <p:nvPr/>
        </p:nvPicPr>
        <p:blipFill>
          <a:blip r:embed="rId3"/>
          <a:stretch/>
        </p:blipFill>
        <p:spPr>
          <a:xfrm>
            <a:off x="10899360" y="7473960"/>
            <a:ext cx="8685000" cy="8685000"/>
          </a:xfrm>
          <a:prstGeom prst="rect">
            <a:avLst/>
          </a:prstGeom>
          <a:ln w="0">
            <a:noFill/>
          </a:ln>
        </p:spPr>
      </p:pic>
      <p:sp>
        <p:nvSpPr>
          <p:cNvPr id="89" name="TextBox 6"/>
          <p:cNvSpPr/>
          <p:nvPr/>
        </p:nvSpPr>
        <p:spPr>
          <a:xfrm>
            <a:off x="824040" y="403200"/>
            <a:ext cx="10653840" cy="1087798"/>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9065"/>
              </a:lnSpc>
              <a:buNone/>
            </a:pPr>
            <a:r>
              <a:rPr lang="en-US" sz="6469" spc="-1" dirty="0">
                <a:solidFill>
                  <a:srgbClr val="FFFFFF"/>
                </a:solidFill>
                <a:latin typeface="Neue Machina UltraBold"/>
              </a:rPr>
              <a:t>Reading and Importing Datasets</a:t>
            </a:r>
            <a:endParaRPr lang="pt-PT" sz="6469" b="0" strike="noStrike" spc="-1" dirty="0">
              <a:latin typeface="Arial"/>
            </a:endParaRPr>
          </a:p>
        </p:txBody>
      </p:sp>
      <p:sp>
        <p:nvSpPr>
          <p:cNvPr id="93" name="TextBox 10"/>
          <p:cNvSpPr/>
          <p:nvPr/>
        </p:nvSpPr>
        <p:spPr>
          <a:xfrm>
            <a:off x="1028880" y="7251120"/>
            <a:ext cx="4896720" cy="1157176"/>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53520" lvl="1" indent="-176760">
              <a:lnSpc>
                <a:spcPts val="2293"/>
              </a:lnSpc>
              <a:buClr>
                <a:srgbClr val="FFFFFF"/>
              </a:buClr>
              <a:buFont typeface="Arial"/>
              <a:buChar char="•"/>
            </a:pPr>
            <a:r>
              <a:rPr lang="en-US" sz="1640" b="0" strike="noStrike" spc="-1" dirty="0">
                <a:solidFill>
                  <a:srgbClr val="FFFFFF"/>
                </a:solidFill>
                <a:latin typeface="Montserrat"/>
              </a:rPr>
              <a:t>Obtains the data from each of the datasets in </a:t>
            </a:r>
            <a:r>
              <a:rPr lang="en-US" sz="1640" b="0" strike="noStrike" spc="-1" dirty="0" err="1">
                <a:solidFill>
                  <a:srgbClr val="FFFFFF"/>
                </a:solidFill>
                <a:latin typeface="Montserrat"/>
              </a:rPr>
              <a:t>ToyGraphs</a:t>
            </a:r>
            <a:r>
              <a:rPr lang="en-US" sz="1640" b="0" strike="noStrike" spc="-1" dirty="0">
                <a:solidFill>
                  <a:srgbClr val="FFFFFF"/>
                </a:solidFill>
                <a:latin typeface="Montserrat"/>
              </a:rPr>
              <a:t> directory like:</a:t>
            </a:r>
            <a:endParaRPr lang="pt-PT" sz="1640" b="0" strike="noStrike" spc="-1" dirty="0">
              <a:latin typeface="Arial"/>
            </a:endParaRPr>
          </a:p>
          <a:p>
            <a:pPr marL="707400" lvl="2" indent="-235800">
              <a:lnSpc>
                <a:spcPts val="2293"/>
              </a:lnSpc>
              <a:buClr>
                <a:srgbClr val="FFFFFF"/>
              </a:buClr>
              <a:buFont typeface="Arial"/>
              <a:buChar char="⚬"/>
            </a:pPr>
            <a:r>
              <a:rPr lang="en-US" sz="1640" b="0" strike="noStrike" spc="-1" dirty="0">
                <a:solidFill>
                  <a:srgbClr val="FFFFFF"/>
                </a:solidFill>
                <a:latin typeface="Montserrat"/>
              </a:rPr>
              <a:t>Origin          </a:t>
            </a:r>
            <a:endParaRPr lang="pt-PT" sz="1640" b="0" strike="noStrike" spc="-1" dirty="0">
              <a:latin typeface="Arial"/>
            </a:endParaRPr>
          </a:p>
          <a:p>
            <a:pPr marL="707400" lvl="2" indent="-235800">
              <a:lnSpc>
                <a:spcPts val="2293"/>
              </a:lnSpc>
              <a:buClr>
                <a:srgbClr val="FFFFFF"/>
              </a:buClr>
              <a:buFont typeface="Arial"/>
              <a:buChar char="⚬"/>
            </a:pPr>
            <a:r>
              <a:rPr lang="en-US" sz="1640" b="0" strike="noStrike" spc="-1" dirty="0">
                <a:solidFill>
                  <a:srgbClr val="FFFFFF"/>
                </a:solidFill>
                <a:latin typeface="Montserrat"/>
              </a:rPr>
              <a:t>Distance</a:t>
            </a:r>
            <a:endParaRPr lang="pt-PT" sz="1640" b="0" strike="noStrike" spc="-1" dirty="0">
              <a:latin typeface="Arial"/>
            </a:endParaRPr>
          </a:p>
        </p:txBody>
      </p:sp>
      <p:sp>
        <p:nvSpPr>
          <p:cNvPr id="107" name="TextBox 24"/>
          <p:cNvSpPr/>
          <p:nvPr/>
        </p:nvSpPr>
        <p:spPr>
          <a:xfrm>
            <a:off x="1617480" y="6744600"/>
            <a:ext cx="3594240" cy="441916"/>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674"/>
              </a:lnSpc>
              <a:buNone/>
            </a:pPr>
            <a:r>
              <a:rPr lang="en-US" sz="2620" b="0" strike="noStrike" spc="-1" dirty="0" err="1">
                <a:solidFill>
                  <a:srgbClr val="FFFFFF"/>
                </a:solidFill>
                <a:latin typeface="Montserrat Semi-Bold Bold"/>
              </a:rPr>
              <a:t>readToyGraph</a:t>
            </a:r>
            <a:endParaRPr lang="pt-PT" sz="2620" b="0" strike="noStrike" spc="-1" dirty="0">
              <a:latin typeface="Arial"/>
            </a:endParaRPr>
          </a:p>
        </p:txBody>
      </p:sp>
      <p:sp>
        <p:nvSpPr>
          <p:cNvPr id="108" name="TextBox 25"/>
          <p:cNvSpPr/>
          <p:nvPr/>
        </p:nvSpPr>
        <p:spPr>
          <a:xfrm>
            <a:off x="7346520" y="6744600"/>
            <a:ext cx="3594240" cy="441916"/>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674"/>
              </a:lnSpc>
              <a:buNone/>
            </a:pPr>
            <a:r>
              <a:rPr lang="en-US" sz="2620" b="0" strike="noStrike" spc="-1" dirty="0" err="1">
                <a:solidFill>
                  <a:srgbClr val="FFFFFF"/>
                </a:solidFill>
                <a:latin typeface="Montserrat Semi-Bold Bold"/>
              </a:rPr>
              <a:t>readRealWorldGraph</a:t>
            </a:r>
            <a:endParaRPr lang="pt-PT" sz="2620" b="0" strike="noStrike" spc="-1" dirty="0">
              <a:latin typeface="Arial"/>
            </a:endParaRPr>
          </a:p>
        </p:txBody>
      </p:sp>
      <p:sp>
        <p:nvSpPr>
          <p:cNvPr id="109" name="TextBox 26"/>
          <p:cNvSpPr/>
          <p:nvPr/>
        </p:nvSpPr>
        <p:spPr>
          <a:xfrm>
            <a:off x="12997080" y="6744600"/>
            <a:ext cx="3594240" cy="441916"/>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674"/>
              </a:lnSpc>
              <a:buNone/>
            </a:pPr>
            <a:r>
              <a:rPr lang="en-US" sz="2620" spc="-1" dirty="0" err="1">
                <a:solidFill>
                  <a:srgbClr val="FFFFFF"/>
                </a:solidFill>
                <a:latin typeface="Montserrat Semi-Bold Bold"/>
              </a:rPr>
              <a:t>readFullyConnectGraph</a:t>
            </a:r>
            <a:endParaRPr lang="pt-PT" sz="2620" b="0" strike="noStrike" spc="-1" dirty="0">
              <a:latin typeface="Arial"/>
            </a:endParaRPr>
          </a:p>
        </p:txBody>
      </p:sp>
      <p:sp>
        <p:nvSpPr>
          <p:cNvPr id="110" name="TextBox 27"/>
          <p:cNvSpPr/>
          <p:nvPr/>
        </p:nvSpPr>
        <p:spPr>
          <a:xfrm>
            <a:off x="1028880" y="8906400"/>
            <a:ext cx="16230240" cy="1275798"/>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531000" lvl="1" indent="-265680">
              <a:lnSpc>
                <a:spcPts val="3444"/>
              </a:lnSpc>
              <a:buClr>
                <a:srgbClr val="FFFFFF"/>
              </a:buClr>
              <a:buFont typeface="Arial"/>
              <a:buChar char="•"/>
            </a:pPr>
            <a:r>
              <a:rPr lang="en-US" sz="2460" b="0" strike="noStrike" spc="-1" dirty="0">
                <a:solidFill>
                  <a:srgbClr val="FFFFFF"/>
                </a:solidFill>
                <a:latin typeface="Montserrat"/>
              </a:rPr>
              <a:t>Using the format of the files </a:t>
            </a:r>
            <a:r>
              <a:rPr lang="en-US" sz="2460" spc="-1" dirty="0">
                <a:solidFill>
                  <a:srgbClr val="FFFFFF"/>
                </a:solidFill>
                <a:latin typeface="Montserrat"/>
              </a:rPr>
              <a:t>of the </a:t>
            </a:r>
            <a:r>
              <a:rPr lang="en-US" sz="2460" b="0" strike="noStrike" spc="-1" dirty="0">
                <a:solidFill>
                  <a:srgbClr val="FFFFFF"/>
                </a:solidFill>
                <a:latin typeface="Montserrat"/>
              </a:rPr>
              <a:t>dataset (csv) </a:t>
            </a:r>
            <a:r>
              <a:rPr lang="en-US" sz="2460" spc="-1" dirty="0">
                <a:solidFill>
                  <a:srgbClr val="FFFFFF"/>
                </a:solidFill>
                <a:latin typeface="Montserrat"/>
              </a:rPr>
              <a:t>for our benefit</a:t>
            </a:r>
            <a:r>
              <a:rPr lang="en-US" sz="2460" b="0" strike="noStrike" spc="-1" dirty="0">
                <a:solidFill>
                  <a:srgbClr val="FFFFFF"/>
                </a:solidFill>
                <a:latin typeface="Montserrat"/>
              </a:rPr>
              <a:t>, since they are "comma-separated values", </a:t>
            </a:r>
            <a:r>
              <a:rPr lang="en-US" sz="2460" spc="-1" dirty="0">
                <a:solidFill>
                  <a:srgbClr val="FFFFFF"/>
                </a:solidFill>
                <a:latin typeface="Montserrat"/>
              </a:rPr>
              <a:t>i.e.</a:t>
            </a:r>
            <a:r>
              <a:rPr lang="en-US" sz="2460" b="0" strike="noStrike" spc="-1" dirty="0">
                <a:solidFill>
                  <a:srgbClr val="FFFFFF"/>
                </a:solidFill>
                <a:latin typeface="Montserrat"/>
              </a:rPr>
              <a:t>, looking into each line of said file gives us info about another object in file, this is further explored using the parse functions that show up in the functions above</a:t>
            </a:r>
            <a:endParaRPr lang="pt-PT" sz="2460" b="0" strike="noStrike" spc="-1" dirty="0">
              <a:latin typeface="Arial"/>
            </a:endParaRPr>
          </a:p>
        </p:txBody>
      </p:sp>
      <p:sp>
        <p:nvSpPr>
          <p:cNvPr id="111" name="TextBox 28"/>
          <p:cNvSpPr/>
          <p:nvPr/>
        </p:nvSpPr>
        <p:spPr>
          <a:xfrm>
            <a:off x="2298960" y="7539480"/>
            <a:ext cx="4896720" cy="873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293"/>
              </a:lnSpc>
              <a:buNone/>
            </a:pPr>
            <a:endParaRPr lang="pt-PT" sz="1800" b="0" strike="noStrike" spc="-1" dirty="0">
              <a:latin typeface="Arial"/>
            </a:endParaRPr>
          </a:p>
          <a:p>
            <a:pPr marL="707400" lvl="2" indent="-235800">
              <a:lnSpc>
                <a:spcPts val="2293"/>
              </a:lnSpc>
              <a:buClr>
                <a:srgbClr val="FFFFFF"/>
              </a:buClr>
              <a:buFont typeface="Arial"/>
              <a:buChar char="⚬"/>
            </a:pPr>
            <a:r>
              <a:rPr lang="pt-PT" sz="1640" spc="-1" dirty="0" err="1">
                <a:solidFill>
                  <a:srgbClr val="FFFFFF"/>
                </a:solidFill>
                <a:latin typeface="Montserrat"/>
              </a:rPr>
              <a:t>Destination</a:t>
            </a:r>
            <a:endParaRPr lang="pt-PT" sz="1640" b="0" strike="noStrike" spc="-1" dirty="0">
              <a:latin typeface="Arial"/>
            </a:endParaRPr>
          </a:p>
          <a:p>
            <a:pPr marL="707400" lvl="2" indent="-235800">
              <a:lnSpc>
                <a:spcPts val="2293"/>
              </a:lnSpc>
              <a:buClr>
                <a:srgbClr val="FFFFFF"/>
              </a:buClr>
              <a:buFont typeface="Arial"/>
              <a:buChar char="⚬"/>
            </a:pPr>
            <a:r>
              <a:rPr lang="en-US" sz="1640" b="0" strike="noStrike" spc="-1" dirty="0">
                <a:solidFill>
                  <a:srgbClr val="FFFFFF"/>
                </a:solidFill>
                <a:latin typeface="Montserrat"/>
              </a:rPr>
              <a:t>Possible Node Names</a:t>
            </a:r>
            <a:endParaRPr lang="pt-PT" sz="1640" b="0" strike="noStrike" spc="-1" dirty="0">
              <a:latin typeface="Arial"/>
            </a:endParaRPr>
          </a:p>
        </p:txBody>
      </p:sp>
      <p:sp>
        <p:nvSpPr>
          <p:cNvPr id="112" name="TextBox 29"/>
          <p:cNvSpPr/>
          <p:nvPr/>
        </p:nvSpPr>
        <p:spPr>
          <a:xfrm>
            <a:off x="6594480" y="7251120"/>
            <a:ext cx="4896720" cy="1448923"/>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53520" lvl="1" indent="-176760">
              <a:lnSpc>
                <a:spcPts val="2293"/>
              </a:lnSpc>
              <a:buClr>
                <a:srgbClr val="FFFFFF"/>
              </a:buClr>
              <a:buFont typeface="Arial"/>
              <a:buChar char="•"/>
            </a:pPr>
            <a:r>
              <a:rPr lang="en-US" sz="1640" b="0" strike="noStrike" spc="-1" dirty="0">
                <a:solidFill>
                  <a:srgbClr val="FFFFFF"/>
                </a:solidFill>
                <a:latin typeface="Montserrat"/>
              </a:rPr>
              <a:t>Obtains the data from each of the datasets in Real World Graphs directory like:</a:t>
            </a:r>
            <a:endParaRPr lang="pt-PT" sz="1640" b="0" strike="noStrike" spc="-1" dirty="0">
              <a:latin typeface="Arial"/>
            </a:endParaRPr>
          </a:p>
          <a:p>
            <a:pPr marL="707400" lvl="2" indent="-235800">
              <a:lnSpc>
                <a:spcPts val="2293"/>
              </a:lnSpc>
              <a:buClr>
                <a:srgbClr val="FFFFFF"/>
              </a:buClr>
              <a:buFont typeface="Arial"/>
              <a:buChar char="⚬"/>
            </a:pPr>
            <a:r>
              <a:rPr lang="en-US" sz="1640" spc="-1" dirty="0">
                <a:solidFill>
                  <a:srgbClr val="FFFFFF"/>
                </a:solidFill>
                <a:latin typeface="Montserrat"/>
              </a:rPr>
              <a:t>Nodes</a:t>
            </a:r>
            <a:r>
              <a:rPr lang="en-US" sz="1640" b="0" strike="noStrike" spc="-1" dirty="0">
                <a:solidFill>
                  <a:srgbClr val="FFFFFF"/>
                </a:solidFill>
                <a:latin typeface="Montserrat"/>
              </a:rPr>
              <a:t>          </a:t>
            </a:r>
            <a:endParaRPr lang="pt-PT" sz="1640" b="0" strike="noStrike" spc="-1" dirty="0">
              <a:latin typeface="Arial"/>
            </a:endParaRPr>
          </a:p>
          <a:p>
            <a:pPr marL="471600" lvl="2">
              <a:lnSpc>
                <a:spcPts val="2293"/>
              </a:lnSpc>
              <a:buClr>
                <a:srgbClr val="FFFFFF"/>
              </a:buClr>
            </a:pPr>
            <a:r>
              <a:rPr lang="pt-PT" sz="1640" b="0" strike="noStrike" spc="-1" dirty="0" err="1">
                <a:solidFill>
                  <a:srgbClr val="FFFFFF"/>
                </a:solidFill>
                <a:latin typeface="Montserrat"/>
              </a:rPr>
              <a:t>And</a:t>
            </a:r>
            <a:r>
              <a:rPr lang="pt-PT" sz="1640" b="0" strike="noStrike" spc="-1" dirty="0">
                <a:solidFill>
                  <a:srgbClr val="FFFFFF"/>
                </a:solidFill>
                <a:latin typeface="Montserrat"/>
              </a:rPr>
              <a:t> </a:t>
            </a:r>
            <a:r>
              <a:rPr lang="pt-PT" sz="1640" b="0" strike="noStrike" spc="-1" dirty="0" err="1">
                <a:solidFill>
                  <a:srgbClr val="FFFFFF"/>
                </a:solidFill>
                <a:latin typeface="Montserrat"/>
              </a:rPr>
              <a:t>joins</a:t>
            </a:r>
            <a:r>
              <a:rPr lang="pt-PT" sz="1640" b="0" strike="noStrike" spc="-1" dirty="0">
                <a:solidFill>
                  <a:srgbClr val="FFFFFF"/>
                </a:solidFill>
                <a:latin typeface="Montserrat"/>
              </a:rPr>
              <a:t> </a:t>
            </a:r>
            <a:r>
              <a:rPr lang="pt-PT" sz="1640" b="0" strike="noStrike" spc="-1" dirty="0" err="1">
                <a:solidFill>
                  <a:srgbClr val="FFFFFF"/>
                </a:solidFill>
                <a:latin typeface="Montserrat"/>
              </a:rPr>
              <a:t>them</a:t>
            </a:r>
            <a:r>
              <a:rPr lang="pt-PT" sz="1640" b="0" strike="noStrike" spc="-1" dirty="0">
                <a:solidFill>
                  <a:srgbClr val="FFFFFF"/>
                </a:solidFill>
                <a:latin typeface="Montserrat"/>
              </a:rPr>
              <a:t> to </a:t>
            </a:r>
            <a:r>
              <a:rPr lang="pt-PT" sz="1640" b="0" strike="noStrike" spc="-1" dirty="0" err="1">
                <a:solidFill>
                  <a:srgbClr val="FFFFFF"/>
                </a:solidFill>
                <a:latin typeface="Montserrat"/>
              </a:rPr>
              <a:t>make</a:t>
            </a:r>
            <a:r>
              <a:rPr lang="pt-PT" sz="1640" b="0" strike="noStrike" spc="-1" dirty="0">
                <a:solidFill>
                  <a:srgbClr val="FFFFFF"/>
                </a:solidFill>
                <a:latin typeface="Montserrat"/>
              </a:rPr>
              <a:t> a </a:t>
            </a:r>
            <a:r>
              <a:rPr lang="pt-PT" sz="1640" b="0" strike="noStrike" spc="-1" dirty="0" err="1">
                <a:solidFill>
                  <a:srgbClr val="FFFFFF"/>
                </a:solidFill>
                <a:latin typeface="Montserrat"/>
              </a:rPr>
              <a:t>Graph</a:t>
            </a:r>
            <a:endParaRPr lang="pt-PT" sz="1640" b="0" strike="noStrike" spc="-1" dirty="0">
              <a:latin typeface="Arial"/>
            </a:endParaRPr>
          </a:p>
          <a:p>
            <a:pPr marL="471600" lvl="2">
              <a:lnSpc>
                <a:spcPts val="2293"/>
              </a:lnSpc>
              <a:buClr>
                <a:srgbClr val="FFFFFF"/>
              </a:buClr>
            </a:pPr>
            <a:endParaRPr lang="pt-PT" sz="1640" b="0" strike="noStrike" spc="-1" dirty="0">
              <a:latin typeface="Arial"/>
            </a:endParaRPr>
          </a:p>
        </p:txBody>
      </p:sp>
      <p:sp>
        <p:nvSpPr>
          <p:cNvPr id="113" name="TextBox 30"/>
          <p:cNvSpPr/>
          <p:nvPr/>
        </p:nvSpPr>
        <p:spPr>
          <a:xfrm>
            <a:off x="7864560" y="7539480"/>
            <a:ext cx="4896720" cy="873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293"/>
              </a:lnSpc>
              <a:buNone/>
            </a:pPr>
            <a:endParaRPr lang="pt-PT" sz="1800" b="0" strike="noStrike" spc="-1" dirty="0">
              <a:latin typeface="Arial"/>
            </a:endParaRPr>
          </a:p>
          <a:p>
            <a:pPr marL="707400" lvl="2" indent="-235800">
              <a:lnSpc>
                <a:spcPts val="2293"/>
              </a:lnSpc>
              <a:buClr>
                <a:srgbClr val="FFFFFF"/>
              </a:buClr>
              <a:buFont typeface="Arial"/>
              <a:buChar char="⚬"/>
            </a:pPr>
            <a:r>
              <a:rPr lang="en-US" sz="1640" b="0" strike="noStrike" spc="-1" dirty="0">
                <a:solidFill>
                  <a:srgbClr val="FFFFFF"/>
                </a:solidFill>
                <a:latin typeface="Montserrat"/>
              </a:rPr>
              <a:t>Edges         </a:t>
            </a:r>
            <a:endParaRPr lang="pt-PT" sz="1640" b="0" strike="noStrike" spc="-1" dirty="0">
              <a:latin typeface="Arial"/>
            </a:endParaRPr>
          </a:p>
          <a:p>
            <a:pPr marL="471600" lvl="2">
              <a:lnSpc>
                <a:spcPts val="2293"/>
              </a:lnSpc>
              <a:buClr>
                <a:srgbClr val="FFFFFF"/>
              </a:buClr>
            </a:pPr>
            <a:endParaRPr lang="pt-PT" sz="1640" b="0" strike="noStrike" spc="-1" dirty="0">
              <a:latin typeface="Arial"/>
            </a:endParaRPr>
          </a:p>
        </p:txBody>
      </p:sp>
      <p:sp>
        <p:nvSpPr>
          <p:cNvPr id="115" name="TextBox 32"/>
          <p:cNvSpPr/>
          <p:nvPr/>
        </p:nvSpPr>
        <p:spPr>
          <a:xfrm>
            <a:off x="12283200" y="7251120"/>
            <a:ext cx="4896720" cy="116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53520" lvl="1" indent="-176760">
              <a:lnSpc>
                <a:spcPts val="2293"/>
              </a:lnSpc>
              <a:buClr>
                <a:srgbClr val="FFFFFF"/>
              </a:buClr>
              <a:buFont typeface="Arial"/>
              <a:buChar char="•"/>
            </a:pPr>
            <a:r>
              <a:rPr lang="en-US" sz="1640" b="0" strike="noStrike" spc="-1" dirty="0">
                <a:solidFill>
                  <a:srgbClr val="FFFFFF"/>
                </a:solidFill>
                <a:latin typeface="Montserrat"/>
              </a:rPr>
              <a:t>Obtains the data from each of the datasets in Extra Connected directory like:</a:t>
            </a:r>
            <a:endParaRPr lang="pt-PT" sz="1640" b="0" strike="noStrike" spc="-1" dirty="0">
              <a:latin typeface="Arial"/>
            </a:endParaRPr>
          </a:p>
          <a:p>
            <a:pPr marL="707400" lvl="2" indent="-235800">
              <a:lnSpc>
                <a:spcPts val="2293"/>
              </a:lnSpc>
              <a:buClr>
                <a:srgbClr val="FFFFFF"/>
              </a:buClr>
              <a:buFont typeface="Arial"/>
              <a:buChar char="⚬"/>
            </a:pPr>
            <a:r>
              <a:rPr lang="en-US" sz="1640" b="0" strike="noStrike" spc="-1" dirty="0">
                <a:solidFill>
                  <a:srgbClr val="FFFFFF"/>
                </a:solidFill>
                <a:latin typeface="Montserrat"/>
              </a:rPr>
              <a:t> Edge Origin</a:t>
            </a:r>
            <a:endParaRPr lang="pt-PT" sz="1640" b="0" strike="noStrike" spc="-1" dirty="0">
              <a:latin typeface="Arial"/>
            </a:endParaRPr>
          </a:p>
          <a:p>
            <a:pPr marL="707400" lvl="2" indent="-235800">
              <a:lnSpc>
                <a:spcPts val="2293"/>
              </a:lnSpc>
              <a:buClr>
                <a:srgbClr val="FFFFFF"/>
              </a:buClr>
              <a:buFont typeface="Arial"/>
              <a:buChar char="⚬"/>
            </a:pPr>
            <a:r>
              <a:rPr lang="en-US" sz="1640" b="0" strike="noStrike" spc="-1" dirty="0">
                <a:solidFill>
                  <a:srgbClr val="FFFFFF"/>
                </a:solidFill>
                <a:latin typeface="Montserrat"/>
              </a:rPr>
              <a:t>Edge Distance</a:t>
            </a:r>
            <a:endParaRPr lang="pt-PT" sz="1640" b="0" strike="noStrike" spc="-1" dirty="0">
              <a:latin typeface="Arial"/>
            </a:endParaRPr>
          </a:p>
        </p:txBody>
      </p:sp>
      <p:sp>
        <p:nvSpPr>
          <p:cNvPr id="116" name="TextBox 33"/>
          <p:cNvSpPr/>
          <p:nvPr/>
        </p:nvSpPr>
        <p:spPr>
          <a:xfrm>
            <a:off x="14431320" y="7539480"/>
            <a:ext cx="4896720" cy="873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293"/>
              </a:lnSpc>
              <a:buNone/>
            </a:pPr>
            <a:endParaRPr lang="pt-PT" sz="1800" b="0" strike="noStrike" spc="-1" dirty="0">
              <a:latin typeface="Arial"/>
            </a:endParaRPr>
          </a:p>
          <a:p>
            <a:pPr marL="707400" lvl="2" indent="-235800">
              <a:lnSpc>
                <a:spcPts val="2293"/>
              </a:lnSpc>
              <a:buClr>
                <a:srgbClr val="FFFFFF"/>
              </a:buClr>
              <a:buFont typeface="Arial"/>
              <a:buChar char="⚬"/>
            </a:pPr>
            <a:r>
              <a:rPr lang="en-US" sz="1640" b="0" strike="noStrike" spc="-1" dirty="0">
                <a:solidFill>
                  <a:srgbClr val="FFFFFF"/>
                </a:solidFill>
                <a:latin typeface="Montserrat"/>
              </a:rPr>
              <a:t>Edge Destination</a:t>
            </a:r>
            <a:endParaRPr lang="pt-PT" sz="1640" b="0" strike="noStrike" spc="-1" dirty="0">
              <a:latin typeface="Arial"/>
            </a:endParaRPr>
          </a:p>
          <a:p>
            <a:pPr>
              <a:lnSpc>
                <a:spcPts val="2293"/>
              </a:lnSpc>
              <a:buNone/>
            </a:pPr>
            <a:endParaRPr lang="pt-PT" sz="1800" b="0" strike="noStrike" spc="-1" dirty="0">
              <a:latin typeface="Arial"/>
            </a:endParaRPr>
          </a:p>
        </p:txBody>
      </p:sp>
      <p:pic>
        <p:nvPicPr>
          <p:cNvPr id="4" name="Picture 3" descr="A computer screen shot of a computer program&#10;&#10;Description automatically generated">
            <a:extLst>
              <a:ext uri="{FF2B5EF4-FFF2-40B4-BE49-F238E27FC236}">
                <a16:creationId xmlns:a16="http://schemas.microsoft.com/office/drawing/2014/main" id="{9F848F1A-0308-E81D-4B87-409F352051F6}"/>
              </a:ext>
            </a:extLst>
          </p:cNvPr>
          <p:cNvPicPr>
            <a:picLocks noChangeAspect="1"/>
          </p:cNvPicPr>
          <p:nvPr/>
        </p:nvPicPr>
        <p:blipFill rotWithShape="1">
          <a:blip r:embed="rId4">
            <a:extLst>
              <a:ext uri="{28A0092B-C50C-407E-A947-70E740481C1C}">
                <a14:useLocalDpi xmlns:a14="http://schemas.microsoft.com/office/drawing/2010/main" val="0"/>
              </a:ext>
            </a:extLst>
          </a:blip>
          <a:srcRect r="41014"/>
          <a:stretch/>
        </p:blipFill>
        <p:spPr>
          <a:xfrm>
            <a:off x="890472" y="2332444"/>
            <a:ext cx="5054592" cy="4200436"/>
          </a:xfrm>
          <a:prstGeom prst="flowChartAlternateProcess">
            <a:avLst/>
          </a:prstGeom>
          <a:noFill/>
          <a:ln w="38100">
            <a:solidFill>
              <a:schemeClr val="tx2">
                <a:lumMod val="40000"/>
                <a:lumOff val="60000"/>
              </a:schemeClr>
            </a:solidFill>
          </a:ln>
        </p:spPr>
      </p:pic>
      <p:pic>
        <p:nvPicPr>
          <p:cNvPr id="9" name="Picture 8">
            <a:extLst>
              <a:ext uri="{FF2B5EF4-FFF2-40B4-BE49-F238E27FC236}">
                <a16:creationId xmlns:a16="http://schemas.microsoft.com/office/drawing/2014/main" id="{172D20CE-40D1-D890-190E-94853510A42A}"/>
              </a:ext>
            </a:extLst>
          </p:cNvPr>
          <p:cNvPicPr>
            <a:picLocks noChangeAspect="1"/>
          </p:cNvPicPr>
          <p:nvPr/>
        </p:nvPicPr>
        <p:blipFill rotWithShape="1">
          <a:blip r:embed="rId5">
            <a:extLst>
              <a:ext uri="{28A0092B-C50C-407E-A947-70E740481C1C}">
                <a14:useLocalDpi xmlns:a14="http://schemas.microsoft.com/office/drawing/2010/main" val="0"/>
              </a:ext>
            </a:extLst>
          </a:blip>
          <a:srcRect l="-425" t="515" r="17821" b="-515"/>
          <a:stretch/>
        </p:blipFill>
        <p:spPr>
          <a:xfrm>
            <a:off x="6616188" y="2187980"/>
            <a:ext cx="5054592" cy="4200436"/>
          </a:xfrm>
          <a:prstGeom prst="flowChartAlternateProcess">
            <a:avLst/>
          </a:prstGeom>
          <a:noFill/>
          <a:ln w="38100">
            <a:solidFill>
              <a:schemeClr val="tx2">
                <a:lumMod val="40000"/>
                <a:lumOff val="60000"/>
              </a:schemeClr>
            </a:solidFill>
          </a:ln>
        </p:spPr>
      </p:pic>
      <p:pic>
        <p:nvPicPr>
          <p:cNvPr id="12" name="Picture 11">
            <a:extLst>
              <a:ext uri="{FF2B5EF4-FFF2-40B4-BE49-F238E27FC236}">
                <a16:creationId xmlns:a16="http://schemas.microsoft.com/office/drawing/2014/main" id="{987EB776-FB4F-9E3A-B0CB-238B08470940}"/>
              </a:ext>
            </a:extLst>
          </p:cNvPr>
          <p:cNvPicPr>
            <a:picLocks noChangeAspect="1"/>
          </p:cNvPicPr>
          <p:nvPr/>
        </p:nvPicPr>
        <p:blipFill rotWithShape="1">
          <a:blip r:embed="rId6">
            <a:extLst>
              <a:ext uri="{28A0092B-C50C-407E-A947-70E740481C1C}">
                <a14:useLocalDpi xmlns:a14="http://schemas.microsoft.com/office/drawing/2010/main" val="0"/>
              </a:ext>
            </a:extLst>
          </a:blip>
          <a:srcRect l="-52" t="696" r="42506" b="-696"/>
          <a:stretch/>
        </p:blipFill>
        <p:spPr>
          <a:xfrm>
            <a:off x="12417084" y="2001392"/>
            <a:ext cx="5054592" cy="4200436"/>
          </a:xfrm>
          <a:prstGeom prst="flowChartAlternateProcess">
            <a:avLst/>
          </a:prstGeom>
          <a:noFill/>
          <a:ln w="38100">
            <a:solidFill>
              <a:schemeClr val="tx2">
                <a:lumMod val="40000"/>
                <a:lumOff val="60000"/>
              </a:schemeClr>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pic>
        <p:nvPicPr>
          <p:cNvPr id="117" name="Picture 2"/>
          <p:cNvPicPr/>
          <p:nvPr/>
        </p:nvPicPr>
        <p:blipFill>
          <a:blip r:embed="rId2"/>
          <a:stretch/>
        </p:blipFill>
        <p:spPr>
          <a:xfrm>
            <a:off x="13579560" y="0"/>
            <a:ext cx="8995680" cy="8995680"/>
          </a:xfrm>
          <a:prstGeom prst="rect">
            <a:avLst/>
          </a:prstGeom>
          <a:ln w="0">
            <a:noFill/>
          </a:ln>
        </p:spPr>
      </p:pic>
      <p:pic>
        <p:nvPicPr>
          <p:cNvPr id="118" name="Picture 3"/>
          <p:cNvPicPr/>
          <p:nvPr/>
        </p:nvPicPr>
        <p:blipFill>
          <a:blip r:embed="rId3"/>
          <a:stretch/>
        </p:blipFill>
        <p:spPr>
          <a:xfrm>
            <a:off x="-2881800" y="-1991520"/>
            <a:ext cx="7242120" cy="7242120"/>
          </a:xfrm>
          <a:prstGeom prst="rect">
            <a:avLst/>
          </a:prstGeom>
          <a:ln w="0">
            <a:noFill/>
          </a:ln>
        </p:spPr>
      </p:pic>
      <p:pic>
        <p:nvPicPr>
          <p:cNvPr id="119" name="Picture 4"/>
          <p:cNvPicPr/>
          <p:nvPr/>
        </p:nvPicPr>
        <p:blipFill rotWithShape="1">
          <a:blip r:embed="rId4">
            <a:extLst>
              <a:ext uri="{28A0092B-C50C-407E-A947-70E740481C1C}">
                <a14:useLocalDpi xmlns:a14="http://schemas.microsoft.com/office/drawing/2010/main" val="0"/>
              </a:ext>
            </a:extLst>
          </a:blip>
          <a:srcRect l="3629" t="299" b="34127"/>
          <a:stretch/>
        </p:blipFill>
        <p:spPr>
          <a:xfrm>
            <a:off x="449797" y="1362678"/>
            <a:ext cx="7022206" cy="5365822"/>
          </a:xfrm>
          <a:prstGeom prst="rect">
            <a:avLst/>
          </a:prstGeom>
          <a:ln w="0">
            <a:noFill/>
          </a:ln>
        </p:spPr>
      </p:pic>
      <p:sp>
        <p:nvSpPr>
          <p:cNvPr id="120" name="TextBox 5"/>
          <p:cNvSpPr/>
          <p:nvPr/>
        </p:nvSpPr>
        <p:spPr>
          <a:xfrm>
            <a:off x="-1103760" y="202680"/>
            <a:ext cx="10129320" cy="1159998"/>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9669"/>
              </a:lnSpc>
              <a:buNone/>
            </a:pPr>
            <a:r>
              <a:rPr lang="en-US" sz="6910" b="0" strike="noStrike" spc="-1" dirty="0">
                <a:solidFill>
                  <a:srgbClr val="FFFFFF"/>
                </a:solidFill>
                <a:latin typeface="Neue Machina UltraBold"/>
              </a:rPr>
              <a:t>Toy Graph</a:t>
            </a:r>
            <a:endParaRPr lang="pt-PT" sz="6910" b="0" strike="noStrike" spc="-1" dirty="0">
              <a:latin typeface="Arial"/>
            </a:endParaRPr>
          </a:p>
        </p:txBody>
      </p:sp>
      <p:sp>
        <p:nvSpPr>
          <p:cNvPr id="121" name="TextBox 6"/>
          <p:cNvSpPr/>
          <p:nvPr/>
        </p:nvSpPr>
        <p:spPr>
          <a:xfrm>
            <a:off x="739440" y="7707240"/>
            <a:ext cx="16730280" cy="1911292"/>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770"/>
              </a:lnSpc>
              <a:buNone/>
            </a:pPr>
            <a:r>
              <a:rPr lang="en-US" sz="2690" b="0" strike="noStrike" spc="-1" dirty="0">
                <a:solidFill>
                  <a:srgbClr val="FFFFFF"/>
                </a:solidFill>
                <a:latin typeface="Montserrat"/>
              </a:rPr>
              <a:t>These Structures aid us in dealing with the data type of our datasets, and further getting more information about said data as to make our search of these objects easier. Another argument in the construction are the labels that in some graphs are present and other are not. By giving it a default value, means that this data does not always need to be inputted</a:t>
            </a:r>
            <a:endParaRPr lang="pt-PT" sz="2690" b="0" strike="noStrike" spc="-1" dirty="0">
              <a:latin typeface="Arial"/>
            </a:endParaRPr>
          </a:p>
        </p:txBody>
      </p:sp>
      <p:sp>
        <p:nvSpPr>
          <p:cNvPr id="122" name="TextBox 7"/>
          <p:cNvSpPr/>
          <p:nvPr/>
        </p:nvSpPr>
        <p:spPr>
          <a:xfrm>
            <a:off x="10198800" y="1551600"/>
            <a:ext cx="6761520" cy="705514"/>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5890"/>
              </a:lnSpc>
              <a:buNone/>
            </a:pPr>
            <a:r>
              <a:rPr lang="en-US" sz="4200" b="0" strike="noStrike" spc="-1" dirty="0">
                <a:solidFill>
                  <a:srgbClr val="FFFFFF"/>
                </a:solidFill>
                <a:latin typeface="Montserrat Semi-Bold Bold"/>
              </a:rPr>
              <a:t>Structures</a:t>
            </a:r>
            <a:endParaRPr lang="pt-PT" sz="4200" b="0" strike="noStrike" spc="-1" dirty="0">
              <a:latin typeface="Arial"/>
            </a:endParaRPr>
          </a:p>
        </p:txBody>
      </p:sp>
      <p:grpSp>
        <p:nvGrpSpPr>
          <p:cNvPr id="123" name="Group 8"/>
          <p:cNvGrpSpPr/>
          <p:nvPr/>
        </p:nvGrpSpPr>
        <p:grpSpPr>
          <a:xfrm>
            <a:off x="10222200" y="2429640"/>
            <a:ext cx="3474360" cy="4622400"/>
            <a:chOff x="10222200" y="2429640"/>
            <a:chExt cx="3474360" cy="4622400"/>
          </a:xfrm>
        </p:grpSpPr>
        <p:sp>
          <p:nvSpPr>
            <p:cNvPr id="124" name="Freeform 9"/>
            <p:cNvSpPr/>
            <p:nvPr/>
          </p:nvSpPr>
          <p:spPr>
            <a:xfrm>
              <a:off x="10222200" y="2429640"/>
              <a:ext cx="3474360" cy="4622400"/>
            </a:xfrm>
            <a:custGeom>
              <a:avLst/>
              <a:gdLst/>
              <a:ahLst/>
              <a:cxnLst/>
              <a:rect l="l" t="t" r="r" b="b"/>
              <a:pathLst>
                <a:path w="1565187" h="2082324">
                  <a:moveTo>
                    <a:pt x="1440727" y="2082324"/>
                  </a:moveTo>
                  <a:lnTo>
                    <a:pt x="124460" y="2082324"/>
                  </a:lnTo>
                  <a:cubicBezTo>
                    <a:pt x="55880" y="2082324"/>
                    <a:pt x="0" y="2026444"/>
                    <a:pt x="0" y="1957864"/>
                  </a:cubicBezTo>
                  <a:lnTo>
                    <a:pt x="0" y="124460"/>
                  </a:lnTo>
                  <a:cubicBezTo>
                    <a:pt x="0" y="55880"/>
                    <a:pt x="55880" y="0"/>
                    <a:pt x="124460" y="0"/>
                  </a:cubicBezTo>
                  <a:lnTo>
                    <a:pt x="1440727" y="0"/>
                  </a:lnTo>
                  <a:cubicBezTo>
                    <a:pt x="1509307" y="0"/>
                    <a:pt x="1565187" y="55880"/>
                    <a:pt x="1565187" y="124460"/>
                  </a:cubicBezTo>
                  <a:lnTo>
                    <a:pt x="1565187" y="1957864"/>
                  </a:lnTo>
                  <a:cubicBezTo>
                    <a:pt x="1565187" y="2026444"/>
                    <a:pt x="1509307" y="2082324"/>
                    <a:pt x="1440727" y="2082324"/>
                  </a:cubicBezTo>
                  <a:close/>
                </a:path>
              </a:pathLst>
            </a:custGeom>
            <a:solidFill>
              <a:srgbClr val="2D2F30">
                <a:alpha val="31000"/>
              </a:srgbClr>
            </a:solidFill>
            <a:ln w="0">
              <a:noFill/>
            </a:ln>
          </p:spPr>
          <p:style>
            <a:lnRef idx="0">
              <a:scrgbClr r="0" g="0" b="0"/>
            </a:lnRef>
            <a:fillRef idx="0">
              <a:scrgbClr r="0" g="0" b="0"/>
            </a:fillRef>
            <a:effectRef idx="0">
              <a:scrgbClr r="0" g="0" b="0"/>
            </a:effectRef>
            <a:fontRef idx="minor"/>
          </p:style>
          <p:txBody>
            <a:bodyPr/>
            <a:lstStyle/>
            <a:p>
              <a:endParaRPr lang="en-GB"/>
            </a:p>
          </p:txBody>
        </p:sp>
      </p:grpSp>
      <p:sp>
        <p:nvSpPr>
          <p:cNvPr id="125" name="TextBox 10"/>
          <p:cNvSpPr/>
          <p:nvPr/>
        </p:nvSpPr>
        <p:spPr>
          <a:xfrm>
            <a:off x="10609200" y="2732400"/>
            <a:ext cx="2699640" cy="104111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195"/>
              </a:lnSpc>
              <a:buNone/>
            </a:pPr>
            <a:r>
              <a:rPr lang="en-US" sz="3000" b="0" strike="noStrike" spc="-1" dirty="0">
                <a:solidFill>
                  <a:srgbClr val="FFFFFF"/>
                </a:solidFill>
                <a:latin typeface="Montserrat Semi-Bold Bold"/>
              </a:rPr>
              <a:t>Source and Destination</a:t>
            </a:r>
            <a:endParaRPr lang="pt-PT" sz="3000" b="0" strike="noStrike" spc="-1" dirty="0">
              <a:latin typeface="Arial"/>
            </a:endParaRPr>
          </a:p>
        </p:txBody>
      </p:sp>
      <p:grpSp>
        <p:nvGrpSpPr>
          <p:cNvPr id="127" name="Group 12"/>
          <p:cNvGrpSpPr/>
          <p:nvPr/>
        </p:nvGrpSpPr>
        <p:grpSpPr>
          <a:xfrm>
            <a:off x="13872960" y="2429640"/>
            <a:ext cx="3474360" cy="4622400"/>
            <a:chOff x="13872960" y="2429640"/>
            <a:chExt cx="3474360" cy="4622400"/>
          </a:xfrm>
        </p:grpSpPr>
        <p:sp>
          <p:nvSpPr>
            <p:cNvPr id="128" name="Freeform 13"/>
            <p:cNvSpPr/>
            <p:nvPr/>
          </p:nvSpPr>
          <p:spPr>
            <a:xfrm>
              <a:off x="13872960" y="2429640"/>
              <a:ext cx="3474360" cy="4622400"/>
            </a:xfrm>
            <a:custGeom>
              <a:avLst/>
              <a:gdLst/>
              <a:ahLst/>
              <a:cxnLst/>
              <a:rect l="l" t="t" r="r" b="b"/>
              <a:pathLst>
                <a:path w="1565187" h="2082324">
                  <a:moveTo>
                    <a:pt x="1440727" y="2082324"/>
                  </a:moveTo>
                  <a:lnTo>
                    <a:pt x="124460" y="2082324"/>
                  </a:lnTo>
                  <a:cubicBezTo>
                    <a:pt x="55880" y="2082324"/>
                    <a:pt x="0" y="2026444"/>
                    <a:pt x="0" y="1957864"/>
                  </a:cubicBezTo>
                  <a:lnTo>
                    <a:pt x="0" y="124460"/>
                  </a:lnTo>
                  <a:cubicBezTo>
                    <a:pt x="0" y="55880"/>
                    <a:pt x="55880" y="0"/>
                    <a:pt x="124460" y="0"/>
                  </a:cubicBezTo>
                  <a:lnTo>
                    <a:pt x="1440727" y="0"/>
                  </a:lnTo>
                  <a:cubicBezTo>
                    <a:pt x="1509307" y="0"/>
                    <a:pt x="1565187" y="55880"/>
                    <a:pt x="1565187" y="124460"/>
                  </a:cubicBezTo>
                  <a:lnTo>
                    <a:pt x="1565187" y="1957864"/>
                  </a:lnTo>
                  <a:cubicBezTo>
                    <a:pt x="1565187" y="2026444"/>
                    <a:pt x="1509307" y="2082324"/>
                    <a:pt x="1440727" y="2082324"/>
                  </a:cubicBezTo>
                  <a:close/>
                </a:path>
              </a:pathLst>
            </a:custGeom>
            <a:solidFill>
              <a:srgbClr val="2D2F30">
                <a:alpha val="31000"/>
              </a:srgbClr>
            </a:solidFill>
            <a:ln w="0">
              <a:noFill/>
            </a:ln>
          </p:spPr>
          <p:style>
            <a:lnRef idx="0">
              <a:scrgbClr r="0" g="0" b="0"/>
            </a:lnRef>
            <a:fillRef idx="0">
              <a:scrgbClr r="0" g="0" b="0"/>
            </a:fillRef>
            <a:effectRef idx="0">
              <a:scrgbClr r="0" g="0" b="0"/>
            </a:effectRef>
            <a:fontRef idx="minor"/>
          </p:style>
          <p:txBody>
            <a:bodyPr/>
            <a:lstStyle/>
            <a:p>
              <a:endParaRPr lang="en-GB"/>
            </a:p>
          </p:txBody>
        </p:sp>
      </p:grpSp>
      <p:sp>
        <p:nvSpPr>
          <p:cNvPr id="129" name="TextBox 14"/>
          <p:cNvSpPr/>
          <p:nvPr/>
        </p:nvSpPr>
        <p:spPr>
          <a:xfrm>
            <a:off x="14260320" y="2732400"/>
            <a:ext cx="2699640" cy="50251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195"/>
              </a:lnSpc>
              <a:buNone/>
            </a:pPr>
            <a:r>
              <a:rPr lang="pt-PT" sz="3000" b="0" strike="noStrike" spc="-1" dirty="0" err="1">
                <a:solidFill>
                  <a:srgbClr val="FFFFFF"/>
                </a:solidFill>
                <a:latin typeface="Montserrat Semi-Bold Bold"/>
              </a:rPr>
              <a:t>Distance</a:t>
            </a:r>
            <a:endParaRPr lang="pt-PT" sz="3000" b="0" strike="noStrike" spc="-1" dirty="0">
              <a:latin typeface="Arial"/>
            </a:endParaRPr>
          </a:p>
        </p:txBody>
      </p:sp>
      <p:sp>
        <p:nvSpPr>
          <p:cNvPr id="130" name="TextBox 15"/>
          <p:cNvSpPr/>
          <p:nvPr/>
        </p:nvSpPr>
        <p:spPr>
          <a:xfrm>
            <a:off x="10217620" y="4257720"/>
            <a:ext cx="3478940" cy="1956626"/>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ctr">
              <a:lnSpc>
                <a:spcPts val="3070"/>
              </a:lnSpc>
              <a:buNone/>
            </a:pPr>
            <a:r>
              <a:rPr lang="pt-PT" sz="2190" b="0" strike="noStrike" spc="-1" dirty="0" err="1">
                <a:solidFill>
                  <a:srgbClr val="FFFFFF"/>
                </a:solidFill>
                <a:latin typeface="Montserrat"/>
              </a:rPr>
              <a:t>Has</a:t>
            </a:r>
            <a:r>
              <a:rPr lang="pt-PT" sz="2190" b="0" strike="noStrike" spc="-1" dirty="0">
                <a:solidFill>
                  <a:srgbClr val="FFFFFF"/>
                </a:solidFill>
                <a:latin typeface="Montserrat"/>
              </a:rPr>
              <a:t> </a:t>
            </a:r>
            <a:r>
              <a:rPr lang="pt-PT" sz="2190" b="0" strike="noStrike" spc="-1" dirty="0" err="1">
                <a:solidFill>
                  <a:srgbClr val="FFFFFF"/>
                </a:solidFill>
                <a:latin typeface="Montserrat"/>
              </a:rPr>
              <a:t>the</a:t>
            </a:r>
            <a:r>
              <a:rPr lang="pt-PT" sz="2190" b="0" strike="noStrike" spc="-1" dirty="0">
                <a:solidFill>
                  <a:srgbClr val="FFFFFF"/>
                </a:solidFill>
                <a:latin typeface="Montserrat"/>
              </a:rPr>
              <a:t> </a:t>
            </a:r>
            <a:r>
              <a:rPr lang="pt-PT" sz="2190" b="0" strike="noStrike" spc="-1" dirty="0" err="1">
                <a:solidFill>
                  <a:srgbClr val="FFFFFF"/>
                </a:solidFill>
                <a:latin typeface="Montserrat"/>
              </a:rPr>
              <a:t>information</a:t>
            </a:r>
            <a:r>
              <a:rPr lang="pt-PT" sz="2190" b="0" strike="noStrike" spc="-1" dirty="0">
                <a:solidFill>
                  <a:srgbClr val="FFFFFF"/>
                </a:solidFill>
                <a:latin typeface="Montserrat"/>
              </a:rPr>
              <a:t> </a:t>
            </a:r>
            <a:r>
              <a:rPr lang="pt-PT" sz="2190" b="0" strike="noStrike" spc="-1" dirty="0" err="1">
                <a:solidFill>
                  <a:srgbClr val="FFFFFF"/>
                </a:solidFill>
                <a:latin typeface="Montserrat"/>
              </a:rPr>
              <a:t>of</a:t>
            </a:r>
            <a:r>
              <a:rPr lang="pt-PT" sz="2190" b="0" strike="noStrike" spc="-1" dirty="0">
                <a:solidFill>
                  <a:srgbClr val="FFFFFF"/>
                </a:solidFill>
                <a:latin typeface="Montserrat"/>
              </a:rPr>
              <a:t> </a:t>
            </a:r>
            <a:r>
              <a:rPr lang="pt-PT" sz="2190" b="0" strike="noStrike" spc="-1" dirty="0" err="1">
                <a:solidFill>
                  <a:srgbClr val="FFFFFF"/>
                </a:solidFill>
                <a:latin typeface="Montserrat"/>
              </a:rPr>
              <a:t>the</a:t>
            </a:r>
            <a:r>
              <a:rPr lang="pt-PT" sz="2190" b="0" strike="noStrike" spc="-1" dirty="0">
                <a:solidFill>
                  <a:srgbClr val="FFFFFF"/>
                </a:solidFill>
                <a:latin typeface="Montserrat"/>
              </a:rPr>
              <a:t> </a:t>
            </a:r>
            <a:r>
              <a:rPr lang="pt-PT" sz="2190" b="0" strike="noStrike" spc="-1" dirty="0" err="1">
                <a:solidFill>
                  <a:srgbClr val="FFFFFF"/>
                </a:solidFill>
                <a:latin typeface="Montserrat"/>
              </a:rPr>
              <a:t>graphs</a:t>
            </a:r>
            <a:r>
              <a:rPr lang="pt-PT" sz="2190" b="0" strike="noStrike" spc="-1" dirty="0">
                <a:solidFill>
                  <a:srgbClr val="FFFFFF"/>
                </a:solidFill>
                <a:latin typeface="Montserrat"/>
              </a:rPr>
              <a:t> </a:t>
            </a:r>
            <a:r>
              <a:rPr lang="pt-PT" sz="2190" b="0" strike="noStrike" spc="-1" dirty="0" err="1">
                <a:solidFill>
                  <a:srgbClr val="FFFFFF"/>
                </a:solidFill>
                <a:latin typeface="Montserrat"/>
              </a:rPr>
              <a:t>edges</a:t>
            </a:r>
            <a:r>
              <a:rPr lang="pt-PT" sz="2190" spc="-1" dirty="0">
                <a:solidFill>
                  <a:srgbClr val="FFFFFF"/>
                </a:solidFill>
                <a:latin typeface="Montserrat"/>
              </a:rPr>
              <a:t>, </a:t>
            </a:r>
            <a:r>
              <a:rPr lang="pt-PT" sz="2190" spc="-1" dirty="0" err="1">
                <a:solidFill>
                  <a:srgbClr val="FFFFFF"/>
                </a:solidFill>
                <a:latin typeface="Montserrat"/>
              </a:rPr>
              <a:t>admitting</a:t>
            </a:r>
            <a:r>
              <a:rPr lang="pt-PT" sz="2190" spc="-1" dirty="0">
                <a:solidFill>
                  <a:srgbClr val="FFFFFF"/>
                </a:solidFill>
                <a:latin typeface="Montserrat"/>
              </a:rPr>
              <a:t> </a:t>
            </a:r>
            <a:r>
              <a:rPr lang="pt-PT" sz="2190" spc="-1" dirty="0" err="1">
                <a:solidFill>
                  <a:srgbClr val="FFFFFF"/>
                </a:solidFill>
                <a:latin typeface="Montserrat"/>
              </a:rPr>
              <a:t>that</a:t>
            </a:r>
            <a:r>
              <a:rPr lang="pt-PT" sz="2190" spc="-1" dirty="0">
                <a:solidFill>
                  <a:srgbClr val="FFFFFF"/>
                </a:solidFill>
                <a:latin typeface="Montserrat"/>
              </a:rPr>
              <a:t> </a:t>
            </a:r>
            <a:r>
              <a:rPr lang="pt-PT" sz="2190" spc="-1" dirty="0" err="1">
                <a:solidFill>
                  <a:srgbClr val="FFFFFF"/>
                </a:solidFill>
                <a:latin typeface="Montserrat"/>
              </a:rPr>
              <a:t>each</a:t>
            </a:r>
            <a:r>
              <a:rPr lang="pt-PT" sz="2190" spc="-1" dirty="0">
                <a:solidFill>
                  <a:srgbClr val="FFFFFF"/>
                </a:solidFill>
                <a:latin typeface="Montserrat"/>
              </a:rPr>
              <a:t> </a:t>
            </a:r>
            <a:r>
              <a:rPr lang="pt-PT" sz="2190" spc="-1" dirty="0" err="1">
                <a:solidFill>
                  <a:srgbClr val="FFFFFF"/>
                </a:solidFill>
                <a:latin typeface="Montserrat"/>
              </a:rPr>
              <a:t>one</a:t>
            </a:r>
            <a:r>
              <a:rPr lang="pt-PT" sz="2190" spc="-1" dirty="0">
                <a:solidFill>
                  <a:srgbClr val="FFFFFF"/>
                </a:solidFill>
                <a:latin typeface="Montserrat"/>
              </a:rPr>
              <a:t> </a:t>
            </a:r>
            <a:r>
              <a:rPr lang="pt-PT" sz="2190" spc="-1" dirty="0" err="1">
                <a:solidFill>
                  <a:srgbClr val="FFFFFF"/>
                </a:solidFill>
                <a:latin typeface="Montserrat"/>
              </a:rPr>
              <a:t>has</a:t>
            </a:r>
            <a:r>
              <a:rPr lang="pt-PT" sz="2190" spc="-1" dirty="0">
                <a:solidFill>
                  <a:srgbClr val="FFFFFF"/>
                </a:solidFill>
                <a:latin typeface="Montserrat"/>
              </a:rPr>
              <a:t> </a:t>
            </a:r>
            <a:r>
              <a:rPr lang="pt-PT" sz="2190" spc="-1" dirty="0" err="1">
                <a:solidFill>
                  <a:srgbClr val="FFFFFF"/>
                </a:solidFill>
                <a:latin typeface="Montserrat"/>
              </a:rPr>
              <a:t>an</a:t>
            </a:r>
            <a:r>
              <a:rPr lang="pt-PT" sz="2190" spc="-1" dirty="0">
                <a:solidFill>
                  <a:srgbClr val="FFFFFF"/>
                </a:solidFill>
                <a:latin typeface="Montserrat"/>
              </a:rPr>
              <a:t> </a:t>
            </a:r>
            <a:r>
              <a:rPr lang="pt-PT" sz="2190" spc="-1" dirty="0" err="1">
                <a:solidFill>
                  <a:srgbClr val="FFFFFF"/>
                </a:solidFill>
                <a:latin typeface="Montserrat"/>
              </a:rPr>
              <a:t>origin</a:t>
            </a:r>
            <a:r>
              <a:rPr lang="pt-PT" sz="2190" spc="-1" dirty="0">
                <a:solidFill>
                  <a:srgbClr val="FFFFFF"/>
                </a:solidFill>
                <a:latin typeface="Montserrat"/>
              </a:rPr>
              <a:t> node </a:t>
            </a:r>
            <a:r>
              <a:rPr lang="pt-PT" sz="2190" spc="-1" dirty="0" err="1">
                <a:solidFill>
                  <a:srgbClr val="FFFFFF"/>
                </a:solidFill>
                <a:latin typeface="Montserrat"/>
              </a:rPr>
              <a:t>and</a:t>
            </a:r>
            <a:r>
              <a:rPr lang="pt-PT" sz="2190" spc="-1" dirty="0">
                <a:solidFill>
                  <a:srgbClr val="FFFFFF"/>
                </a:solidFill>
                <a:latin typeface="Montserrat"/>
              </a:rPr>
              <a:t> a </a:t>
            </a:r>
            <a:r>
              <a:rPr lang="pt-PT" sz="2190" spc="-1" dirty="0" err="1">
                <a:solidFill>
                  <a:srgbClr val="FFFFFF"/>
                </a:solidFill>
                <a:latin typeface="Montserrat"/>
              </a:rPr>
              <a:t>destination</a:t>
            </a:r>
            <a:r>
              <a:rPr lang="pt-PT" sz="2190" spc="-1" dirty="0">
                <a:solidFill>
                  <a:srgbClr val="FFFFFF"/>
                </a:solidFill>
                <a:latin typeface="Montserrat"/>
              </a:rPr>
              <a:t> node</a:t>
            </a:r>
            <a:endParaRPr lang="pt-PT" sz="2190" b="0" strike="noStrike" spc="-1" dirty="0">
              <a:latin typeface="Arial"/>
            </a:endParaRPr>
          </a:p>
        </p:txBody>
      </p:sp>
      <p:sp>
        <p:nvSpPr>
          <p:cNvPr id="131" name="TextBox 16"/>
          <p:cNvSpPr/>
          <p:nvPr/>
        </p:nvSpPr>
        <p:spPr>
          <a:xfrm>
            <a:off x="13872960" y="4448160"/>
            <a:ext cx="3474360" cy="1559081"/>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ctr">
              <a:lnSpc>
                <a:spcPts val="3070"/>
              </a:lnSpc>
              <a:buNone/>
            </a:pPr>
            <a:r>
              <a:rPr lang="pt-PT" sz="2190" b="0" strike="noStrike" spc="-1" dirty="0" err="1">
                <a:solidFill>
                  <a:srgbClr val="FFFFFF"/>
                </a:solidFill>
                <a:latin typeface="Montserrat"/>
              </a:rPr>
              <a:t>Has</a:t>
            </a:r>
            <a:r>
              <a:rPr lang="pt-PT" sz="2190" b="0" strike="noStrike" spc="-1" dirty="0">
                <a:solidFill>
                  <a:srgbClr val="FFFFFF"/>
                </a:solidFill>
                <a:latin typeface="Montserrat"/>
              </a:rPr>
              <a:t> </a:t>
            </a:r>
            <a:r>
              <a:rPr lang="pt-PT" sz="2190" b="0" strike="noStrike" spc="-1" dirty="0" err="1">
                <a:solidFill>
                  <a:srgbClr val="FFFFFF"/>
                </a:solidFill>
                <a:latin typeface="Montserrat"/>
              </a:rPr>
              <a:t>the</a:t>
            </a:r>
            <a:r>
              <a:rPr lang="pt-PT" sz="2190" b="0" strike="noStrike" spc="-1" dirty="0">
                <a:solidFill>
                  <a:srgbClr val="FFFFFF"/>
                </a:solidFill>
                <a:latin typeface="Montserrat"/>
              </a:rPr>
              <a:t> </a:t>
            </a:r>
            <a:r>
              <a:rPr lang="pt-PT" sz="2190" b="0" strike="noStrike" spc="-1" dirty="0" err="1">
                <a:solidFill>
                  <a:srgbClr val="FFFFFF"/>
                </a:solidFill>
                <a:latin typeface="Montserrat"/>
              </a:rPr>
              <a:t>Information</a:t>
            </a:r>
            <a:r>
              <a:rPr lang="pt-PT" sz="2190" b="0" strike="noStrike" spc="-1" dirty="0">
                <a:solidFill>
                  <a:srgbClr val="FFFFFF"/>
                </a:solidFill>
                <a:latin typeface="Montserrat"/>
              </a:rPr>
              <a:t> </a:t>
            </a:r>
            <a:r>
              <a:rPr lang="pt-PT" sz="2190" b="0" strike="noStrike" spc="-1" dirty="0" err="1">
                <a:solidFill>
                  <a:srgbClr val="FFFFFF"/>
                </a:solidFill>
                <a:latin typeface="Montserrat"/>
              </a:rPr>
              <a:t>related</a:t>
            </a:r>
            <a:r>
              <a:rPr lang="pt-PT" sz="2190" b="0" strike="noStrike" spc="-1" dirty="0">
                <a:solidFill>
                  <a:srgbClr val="FFFFFF"/>
                </a:solidFill>
                <a:latin typeface="Montserrat"/>
              </a:rPr>
              <a:t> to </a:t>
            </a:r>
            <a:r>
              <a:rPr lang="pt-PT" sz="2190" b="0" strike="noStrike" spc="-1" dirty="0" err="1">
                <a:solidFill>
                  <a:srgbClr val="FFFFFF"/>
                </a:solidFill>
                <a:latin typeface="Montserrat"/>
              </a:rPr>
              <a:t>the</a:t>
            </a:r>
            <a:r>
              <a:rPr lang="pt-PT" sz="2190" b="0" strike="noStrike" spc="-1" dirty="0">
                <a:solidFill>
                  <a:srgbClr val="FFFFFF"/>
                </a:solidFill>
                <a:latin typeface="Montserrat"/>
              </a:rPr>
              <a:t> </a:t>
            </a:r>
            <a:r>
              <a:rPr lang="pt-PT" sz="2190" b="0" strike="noStrike" spc="-1" dirty="0" err="1">
                <a:solidFill>
                  <a:srgbClr val="FFFFFF"/>
                </a:solidFill>
                <a:latin typeface="Montserrat"/>
              </a:rPr>
              <a:t>distance</a:t>
            </a:r>
            <a:r>
              <a:rPr lang="pt-PT" sz="2190" b="0" strike="noStrike" spc="-1" dirty="0">
                <a:solidFill>
                  <a:srgbClr val="FFFFFF"/>
                </a:solidFill>
                <a:latin typeface="Montserrat"/>
              </a:rPr>
              <a:t> in </a:t>
            </a:r>
            <a:r>
              <a:rPr lang="pt-PT" sz="2190" b="0" strike="noStrike" spc="-1" dirty="0" err="1">
                <a:solidFill>
                  <a:srgbClr val="FFFFFF"/>
                </a:solidFill>
                <a:latin typeface="Montserrat"/>
              </a:rPr>
              <a:t>between</a:t>
            </a:r>
            <a:r>
              <a:rPr lang="pt-PT" sz="2190" b="0" strike="noStrike" spc="-1" dirty="0">
                <a:solidFill>
                  <a:srgbClr val="FFFFFF"/>
                </a:solidFill>
                <a:latin typeface="Montserrat"/>
              </a:rPr>
              <a:t> </a:t>
            </a:r>
            <a:r>
              <a:rPr lang="pt-PT" sz="2190" b="0" strike="noStrike" spc="-1" dirty="0" err="1">
                <a:solidFill>
                  <a:srgbClr val="FFFFFF"/>
                </a:solidFill>
                <a:latin typeface="Montserrat"/>
              </a:rPr>
              <a:t>these</a:t>
            </a:r>
            <a:r>
              <a:rPr lang="pt-PT" sz="2190" b="0" strike="noStrike" spc="-1" dirty="0">
                <a:solidFill>
                  <a:srgbClr val="FFFFFF"/>
                </a:solidFill>
                <a:latin typeface="Montserrat"/>
              </a:rPr>
              <a:t> </a:t>
            </a:r>
            <a:r>
              <a:rPr lang="pt-PT" sz="2190" b="0" strike="noStrike" spc="-1" dirty="0" err="1">
                <a:solidFill>
                  <a:srgbClr val="FFFFFF"/>
                </a:solidFill>
                <a:latin typeface="Montserrat"/>
              </a:rPr>
              <a:t>two</a:t>
            </a:r>
            <a:r>
              <a:rPr lang="pt-PT" sz="2190" b="0" strike="noStrike" spc="-1" dirty="0">
                <a:solidFill>
                  <a:srgbClr val="FFFFFF"/>
                </a:solidFill>
                <a:latin typeface="Montserrat"/>
              </a:rPr>
              <a:t> nodes</a:t>
            </a:r>
            <a:endParaRPr lang="pt-PT" sz="2190" b="0" strike="noStrike" spc="-1" dirty="0">
              <a:latin typeface="Arial"/>
            </a:endParaRPr>
          </a:p>
        </p:txBody>
      </p:sp>
      <p:pic>
        <p:nvPicPr>
          <p:cNvPr id="2" name="Picture 4">
            <a:extLst>
              <a:ext uri="{FF2B5EF4-FFF2-40B4-BE49-F238E27FC236}">
                <a16:creationId xmlns:a16="http://schemas.microsoft.com/office/drawing/2014/main" id="{9C174391-6A60-E3AF-6843-354B4CFCD456}"/>
              </a:ext>
            </a:extLst>
          </p:cNvPr>
          <p:cNvPicPr/>
          <p:nvPr/>
        </p:nvPicPr>
        <p:blipFill rotWithShape="1">
          <a:blip r:embed="rId4">
            <a:extLst>
              <a:ext uri="{28A0092B-C50C-407E-A947-70E740481C1C}">
                <a14:useLocalDpi xmlns:a14="http://schemas.microsoft.com/office/drawing/2010/main" val="0"/>
              </a:ext>
            </a:extLst>
          </a:blip>
          <a:srcRect l="3629" t="66344" b="-1"/>
          <a:stretch/>
        </p:blipFill>
        <p:spPr>
          <a:xfrm>
            <a:off x="4575079" y="4045589"/>
            <a:ext cx="5374721" cy="2681125"/>
          </a:xfrm>
          <a:prstGeom prst="rect">
            <a:avLst/>
          </a:prstGeom>
          <a:ln w="0">
            <a:noFill/>
          </a:ln>
        </p:spPr>
      </p:pic>
      <p:pic>
        <p:nvPicPr>
          <p:cNvPr id="3" name="Picture 4">
            <a:extLst>
              <a:ext uri="{FF2B5EF4-FFF2-40B4-BE49-F238E27FC236}">
                <a16:creationId xmlns:a16="http://schemas.microsoft.com/office/drawing/2014/main" id="{7CC4E005-54AC-0EBD-6BEE-F5FB6C5505C0}"/>
              </a:ext>
            </a:extLst>
          </p:cNvPr>
          <p:cNvPicPr/>
          <p:nvPr/>
        </p:nvPicPr>
        <p:blipFill rotWithShape="1">
          <a:blip r:embed="rId4">
            <a:extLst>
              <a:ext uri="{28A0092B-C50C-407E-A947-70E740481C1C}">
                <a14:useLocalDpi xmlns:a14="http://schemas.microsoft.com/office/drawing/2010/main" val="0"/>
              </a:ext>
            </a:extLst>
          </a:blip>
          <a:srcRect l="64575" t="66343" r="122" b="14949"/>
          <a:stretch/>
        </p:blipFill>
        <p:spPr>
          <a:xfrm>
            <a:off x="7472003" y="1360892"/>
            <a:ext cx="2482377" cy="2774804"/>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pic>
        <p:nvPicPr>
          <p:cNvPr id="137" name="Picture 2"/>
          <p:cNvPicPr/>
          <p:nvPr/>
        </p:nvPicPr>
        <p:blipFill>
          <a:blip r:embed="rId2"/>
          <a:stretch/>
        </p:blipFill>
        <p:spPr>
          <a:xfrm>
            <a:off x="11478240" y="-4882680"/>
            <a:ext cx="9218160" cy="9218160"/>
          </a:xfrm>
          <a:prstGeom prst="rect">
            <a:avLst/>
          </a:prstGeom>
          <a:ln w="0">
            <a:noFill/>
          </a:ln>
        </p:spPr>
      </p:pic>
      <p:pic>
        <p:nvPicPr>
          <p:cNvPr id="138" name="Picture 3"/>
          <p:cNvPicPr/>
          <p:nvPr/>
        </p:nvPicPr>
        <p:blipFill>
          <a:blip r:embed="rId3"/>
          <a:stretch/>
        </p:blipFill>
        <p:spPr>
          <a:xfrm>
            <a:off x="15720480" y="-1551240"/>
            <a:ext cx="8685000" cy="8685000"/>
          </a:xfrm>
          <a:prstGeom prst="rect">
            <a:avLst/>
          </a:prstGeom>
          <a:ln w="0">
            <a:noFill/>
          </a:ln>
        </p:spPr>
      </p:pic>
      <p:pic>
        <p:nvPicPr>
          <p:cNvPr id="139" name="Picture 4"/>
          <p:cNvPicPr/>
          <p:nvPr/>
        </p:nvPicPr>
        <p:blipFill>
          <a:blip r:embed="rId2"/>
          <a:stretch/>
        </p:blipFill>
        <p:spPr>
          <a:xfrm>
            <a:off x="13247640" y="4806360"/>
            <a:ext cx="9218160" cy="9218160"/>
          </a:xfrm>
          <a:prstGeom prst="rect">
            <a:avLst/>
          </a:prstGeom>
          <a:ln w="0">
            <a:noFill/>
          </a:ln>
        </p:spPr>
      </p:pic>
      <p:pic>
        <p:nvPicPr>
          <p:cNvPr id="140" name="Picture 5"/>
          <p:cNvPicPr/>
          <p:nvPr/>
        </p:nvPicPr>
        <p:blipFill>
          <a:blip r:embed="rId3"/>
          <a:stretch/>
        </p:blipFill>
        <p:spPr>
          <a:xfrm>
            <a:off x="10899360" y="7473960"/>
            <a:ext cx="8685000" cy="8685000"/>
          </a:xfrm>
          <a:prstGeom prst="rect">
            <a:avLst/>
          </a:prstGeom>
          <a:ln w="0">
            <a:noFill/>
          </a:ln>
        </p:spPr>
      </p:pic>
      <p:sp>
        <p:nvSpPr>
          <p:cNvPr id="143" name="TextBox 8"/>
          <p:cNvSpPr/>
          <p:nvPr/>
        </p:nvSpPr>
        <p:spPr>
          <a:xfrm>
            <a:off x="627120" y="444240"/>
            <a:ext cx="13981320" cy="993477"/>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306"/>
              </a:lnSpc>
              <a:buNone/>
            </a:pPr>
            <a:r>
              <a:rPr lang="en-US" sz="5940" b="0" strike="noStrike" spc="-1" dirty="0">
                <a:solidFill>
                  <a:srgbClr val="FFFFFF"/>
                </a:solidFill>
                <a:latin typeface="Neue Machina UltraBold"/>
              </a:rPr>
              <a:t>Implemented Functions</a:t>
            </a:r>
            <a:endParaRPr lang="pt-PT" sz="5940" b="0" strike="noStrike" spc="-1" dirty="0">
              <a:latin typeface="Arial"/>
            </a:endParaRPr>
          </a:p>
        </p:txBody>
      </p:sp>
      <p:sp>
        <p:nvSpPr>
          <p:cNvPr id="144" name="TextBox 9"/>
          <p:cNvSpPr/>
          <p:nvPr/>
        </p:nvSpPr>
        <p:spPr>
          <a:xfrm>
            <a:off x="627120" y="1922400"/>
            <a:ext cx="11887200" cy="2646878"/>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716760" lvl="1" indent="-358560">
              <a:lnSpc>
                <a:spcPts val="4646"/>
              </a:lnSpc>
              <a:buClr>
                <a:srgbClr val="FFFFFF"/>
              </a:buClr>
              <a:buFont typeface="Arial"/>
              <a:buChar char="•"/>
            </a:pPr>
            <a:r>
              <a:rPr lang="pt-PT" sz="3320" b="0" strike="noStrike" spc="-1" dirty="0" err="1">
                <a:solidFill>
                  <a:srgbClr val="FFFFFF"/>
                </a:solidFill>
                <a:latin typeface="Montserrat"/>
              </a:rPr>
              <a:t>Backtracking</a:t>
            </a:r>
            <a:r>
              <a:rPr lang="pt-PT" sz="3320" b="0" strike="noStrike" spc="-1" dirty="0">
                <a:solidFill>
                  <a:srgbClr val="FFFFFF"/>
                </a:solidFill>
                <a:latin typeface="Montserrat"/>
              </a:rPr>
              <a:t> </a:t>
            </a:r>
            <a:r>
              <a:rPr lang="pt-PT" sz="3320" b="0" strike="noStrike" spc="-1" dirty="0" err="1">
                <a:solidFill>
                  <a:srgbClr val="FFFFFF"/>
                </a:solidFill>
                <a:latin typeface="Montserrat"/>
              </a:rPr>
              <a:t>algorithm</a:t>
            </a:r>
            <a:endParaRPr lang="pt-PT" sz="3320" b="0" strike="noStrike" spc="-1" dirty="0">
              <a:latin typeface="Arial"/>
            </a:endParaRPr>
          </a:p>
          <a:p>
            <a:pPr>
              <a:lnSpc>
                <a:spcPts val="4088"/>
              </a:lnSpc>
              <a:buNone/>
            </a:pPr>
            <a:endParaRPr lang="pt-PT" sz="1800" b="0" strike="noStrike" spc="-1" dirty="0">
              <a:latin typeface="Arial"/>
            </a:endParaRPr>
          </a:p>
          <a:p>
            <a:pPr>
              <a:lnSpc>
                <a:spcPts val="4088"/>
              </a:lnSpc>
              <a:buNone/>
            </a:pPr>
            <a:r>
              <a:rPr lang="pt-PT" sz="2920" b="0" strike="noStrike" spc="-1" dirty="0" err="1">
                <a:solidFill>
                  <a:srgbClr val="FFFFFF"/>
                </a:solidFill>
                <a:latin typeface="Montserrat"/>
              </a:rPr>
              <a:t>This</a:t>
            </a:r>
            <a:r>
              <a:rPr lang="pt-PT" sz="2920" b="0" strike="noStrike" spc="-1" dirty="0">
                <a:solidFill>
                  <a:srgbClr val="FFFFFF"/>
                </a:solidFill>
                <a:latin typeface="Montserrat"/>
              </a:rPr>
              <a:t> </a:t>
            </a:r>
            <a:r>
              <a:rPr lang="pt-PT" sz="2920" b="0" strike="noStrike" spc="-1" dirty="0" err="1">
                <a:solidFill>
                  <a:srgbClr val="FFFFFF"/>
                </a:solidFill>
                <a:latin typeface="Montserrat"/>
              </a:rPr>
              <a:t>is</a:t>
            </a:r>
            <a:r>
              <a:rPr lang="pt-PT" sz="2920" b="0" strike="noStrike" spc="-1" dirty="0">
                <a:solidFill>
                  <a:srgbClr val="FFFFFF"/>
                </a:solidFill>
                <a:latin typeface="Montserrat"/>
              </a:rPr>
              <a:t> </a:t>
            </a:r>
            <a:r>
              <a:rPr lang="pt-PT" sz="2920" b="0" strike="noStrike" spc="-1" dirty="0" err="1">
                <a:solidFill>
                  <a:srgbClr val="FFFFFF"/>
                </a:solidFill>
                <a:latin typeface="Montserrat"/>
              </a:rPr>
              <a:t>one</a:t>
            </a:r>
            <a:r>
              <a:rPr lang="pt-PT" sz="2920" b="0" strike="noStrike" spc="-1" dirty="0">
                <a:solidFill>
                  <a:srgbClr val="FFFFFF"/>
                </a:solidFill>
                <a:latin typeface="Montserrat"/>
              </a:rPr>
              <a:t> </a:t>
            </a:r>
            <a:r>
              <a:rPr lang="pt-PT" sz="2920" b="0" strike="noStrike" spc="-1" dirty="0" err="1">
                <a:solidFill>
                  <a:srgbClr val="FFFFFF"/>
                </a:solidFill>
                <a:latin typeface="Montserrat"/>
              </a:rPr>
              <a:t>of</a:t>
            </a:r>
            <a:r>
              <a:rPr lang="pt-PT" sz="2920" b="0" strike="noStrike" spc="-1" dirty="0">
                <a:solidFill>
                  <a:srgbClr val="FFFFFF"/>
                </a:solidFill>
                <a:latin typeface="Montserrat"/>
              </a:rPr>
              <a:t> </a:t>
            </a:r>
            <a:r>
              <a:rPr lang="pt-PT" sz="2920" b="0" strike="noStrike" spc="-1" dirty="0" err="1">
                <a:solidFill>
                  <a:srgbClr val="FFFFFF"/>
                </a:solidFill>
                <a:latin typeface="Montserrat"/>
              </a:rPr>
              <a:t>the</a:t>
            </a:r>
            <a:r>
              <a:rPr lang="pt-PT" sz="2920" b="0" strike="noStrike" spc="-1" dirty="0">
                <a:solidFill>
                  <a:srgbClr val="FFFFFF"/>
                </a:solidFill>
                <a:latin typeface="Montserrat"/>
              </a:rPr>
              <a:t> </a:t>
            </a:r>
            <a:r>
              <a:rPr lang="pt-PT" sz="2920" b="0" strike="noStrike" spc="-1" dirty="0" err="1">
                <a:solidFill>
                  <a:srgbClr val="FFFFFF"/>
                </a:solidFill>
                <a:latin typeface="Montserrat"/>
              </a:rPr>
              <a:t>asked</a:t>
            </a:r>
            <a:r>
              <a:rPr lang="pt-PT" sz="2920" b="0" strike="noStrike" spc="-1" dirty="0">
                <a:solidFill>
                  <a:srgbClr val="FFFFFF"/>
                </a:solidFill>
                <a:latin typeface="Montserrat"/>
              </a:rPr>
              <a:t> </a:t>
            </a:r>
            <a:r>
              <a:rPr lang="pt-PT" sz="2920" b="0" strike="noStrike" spc="-1" dirty="0" err="1">
                <a:solidFill>
                  <a:srgbClr val="FFFFFF"/>
                </a:solidFill>
                <a:latin typeface="Montserrat"/>
              </a:rPr>
              <a:t>function</a:t>
            </a:r>
            <a:r>
              <a:rPr lang="pt-PT" sz="2920" spc="-1" dirty="0" err="1">
                <a:solidFill>
                  <a:srgbClr val="FFFFFF"/>
                </a:solidFill>
                <a:latin typeface="Montserrat"/>
              </a:rPr>
              <a:t>s</a:t>
            </a:r>
            <a:r>
              <a:rPr lang="pt-PT" sz="2920" spc="-1" dirty="0">
                <a:solidFill>
                  <a:srgbClr val="FFFFFF"/>
                </a:solidFill>
                <a:latin typeface="Montserrat"/>
              </a:rPr>
              <a:t>, </a:t>
            </a:r>
            <a:r>
              <a:rPr lang="pt-PT" sz="2920" spc="-1" dirty="0" err="1">
                <a:solidFill>
                  <a:srgbClr val="FFFFFF"/>
                </a:solidFill>
                <a:latin typeface="Montserrat"/>
              </a:rPr>
              <a:t>that</a:t>
            </a:r>
            <a:r>
              <a:rPr lang="pt-PT" sz="2920" spc="-1" dirty="0">
                <a:solidFill>
                  <a:srgbClr val="FFFFFF"/>
                </a:solidFill>
                <a:latin typeface="Montserrat"/>
              </a:rPr>
              <a:t> </a:t>
            </a:r>
            <a:r>
              <a:rPr lang="pt-PT" sz="2920" spc="-1" dirty="0" err="1">
                <a:solidFill>
                  <a:srgbClr val="FFFFFF"/>
                </a:solidFill>
                <a:latin typeface="Montserrat"/>
              </a:rPr>
              <a:t>performs</a:t>
            </a:r>
            <a:r>
              <a:rPr lang="pt-PT" sz="2920" spc="-1" dirty="0">
                <a:solidFill>
                  <a:srgbClr val="FFFFFF"/>
                </a:solidFill>
                <a:latin typeface="Montserrat"/>
              </a:rPr>
              <a:t> a </a:t>
            </a:r>
          </a:p>
          <a:p>
            <a:pPr>
              <a:lnSpc>
                <a:spcPts val="4088"/>
              </a:lnSpc>
              <a:buNone/>
            </a:pPr>
            <a:r>
              <a:rPr lang="pt-PT" sz="2920" b="0" strike="noStrike" spc="-1" dirty="0" err="1">
                <a:solidFill>
                  <a:srgbClr val="FFFFFF"/>
                </a:solidFill>
                <a:latin typeface="Montserrat"/>
              </a:rPr>
              <a:t>Backtracking</a:t>
            </a:r>
            <a:r>
              <a:rPr lang="pt-PT" sz="2920" b="0" strike="noStrike" spc="-1" dirty="0">
                <a:solidFill>
                  <a:srgbClr val="FFFFFF"/>
                </a:solidFill>
                <a:latin typeface="Montserrat"/>
              </a:rPr>
              <a:t> </a:t>
            </a:r>
            <a:r>
              <a:rPr lang="pt-PT" sz="2920" b="0" strike="noStrike" spc="-1" dirty="0" err="1">
                <a:solidFill>
                  <a:srgbClr val="FFFFFF"/>
                </a:solidFill>
                <a:latin typeface="Montserrat"/>
              </a:rPr>
              <a:t>algorithm</a:t>
            </a:r>
            <a:r>
              <a:rPr lang="pt-PT" sz="2920" b="0" strike="noStrike" spc="-1" dirty="0">
                <a:solidFill>
                  <a:srgbClr val="FFFFFF"/>
                </a:solidFill>
                <a:latin typeface="Montserrat"/>
              </a:rPr>
              <a:t> in </a:t>
            </a:r>
            <a:r>
              <a:rPr lang="pt-PT" sz="2920" b="0" strike="noStrike" spc="-1" dirty="0" err="1">
                <a:solidFill>
                  <a:srgbClr val="FFFFFF"/>
                </a:solidFill>
                <a:latin typeface="Montserrat"/>
              </a:rPr>
              <a:t>our</a:t>
            </a:r>
            <a:r>
              <a:rPr lang="pt-PT" sz="2920" b="0" strike="noStrike" spc="-1" dirty="0">
                <a:solidFill>
                  <a:srgbClr val="FFFFFF"/>
                </a:solidFill>
                <a:latin typeface="Montserrat"/>
              </a:rPr>
              <a:t> </a:t>
            </a:r>
            <a:r>
              <a:rPr lang="pt-PT" sz="2920" b="0" strike="noStrike" spc="-1" dirty="0" err="1">
                <a:solidFill>
                  <a:srgbClr val="FFFFFF"/>
                </a:solidFill>
                <a:latin typeface="Montserrat"/>
              </a:rPr>
              <a:t>Graphs</a:t>
            </a:r>
            <a:r>
              <a:rPr lang="pt-PT" sz="2920" b="0" strike="noStrike" spc="-1" dirty="0">
                <a:solidFill>
                  <a:srgbClr val="FFFFFF"/>
                </a:solidFill>
                <a:latin typeface="Montserrat"/>
              </a:rPr>
              <a:t>. </a:t>
            </a:r>
            <a:r>
              <a:rPr lang="pt-PT" sz="2920" b="0" strike="noStrike" spc="-1" dirty="0" err="1">
                <a:solidFill>
                  <a:srgbClr val="FFFFFF"/>
                </a:solidFill>
                <a:latin typeface="Montserrat"/>
              </a:rPr>
              <a:t>Along</a:t>
            </a:r>
            <a:r>
              <a:rPr lang="pt-PT" sz="2920" b="0" strike="noStrike" spc="-1" dirty="0">
                <a:solidFill>
                  <a:srgbClr val="FFFFFF"/>
                </a:solidFill>
                <a:latin typeface="Montserrat"/>
              </a:rPr>
              <a:t> </a:t>
            </a:r>
            <a:r>
              <a:rPr lang="pt-PT" sz="2920" b="0" strike="noStrike" spc="-1" dirty="0" err="1">
                <a:solidFill>
                  <a:srgbClr val="FFFFFF"/>
                </a:solidFill>
                <a:latin typeface="Montserrat"/>
              </a:rPr>
              <a:t>with</a:t>
            </a:r>
            <a:r>
              <a:rPr lang="pt-PT" sz="2920" b="0" strike="noStrike" spc="-1" dirty="0">
                <a:solidFill>
                  <a:srgbClr val="FFFFFF"/>
                </a:solidFill>
                <a:latin typeface="Montserrat"/>
              </a:rPr>
              <a:t> </a:t>
            </a:r>
          </a:p>
          <a:p>
            <a:pPr>
              <a:lnSpc>
                <a:spcPts val="4088"/>
              </a:lnSpc>
              <a:buNone/>
            </a:pPr>
            <a:r>
              <a:rPr lang="pt-PT" sz="2920" b="0" strike="noStrike" spc="-1" dirty="0">
                <a:solidFill>
                  <a:srgbClr val="FFFFFF"/>
                </a:solidFill>
                <a:latin typeface="Montserrat"/>
              </a:rPr>
              <a:t>A </a:t>
            </a:r>
            <a:r>
              <a:rPr lang="pt-PT" sz="2920" b="0" strike="noStrike" spc="-1" dirty="0" err="1">
                <a:solidFill>
                  <a:srgbClr val="FFFFFF"/>
                </a:solidFill>
                <a:latin typeface="Montserrat"/>
              </a:rPr>
              <a:t>function</a:t>
            </a:r>
            <a:r>
              <a:rPr lang="pt-PT" sz="2920" b="0" strike="noStrike" spc="-1" dirty="0">
                <a:solidFill>
                  <a:srgbClr val="FFFFFF"/>
                </a:solidFill>
                <a:latin typeface="Montserrat"/>
              </a:rPr>
              <a:t> </a:t>
            </a:r>
            <a:r>
              <a:rPr lang="pt-PT" sz="2920" b="0" strike="noStrike" spc="-1" dirty="0" err="1">
                <a:solidFill>
                  <a:srgbClr val="FFFFFF"/>
                </a:solidFill>
                <a:latin typeface="Montserrat"/>
              </a:rPr>
              <a:t>used</a:t>
            </a:r>
            <a:r>
              <a:rPr lang="pt-PT" sz="2920" b="0" strike="noStrike" spc="-1" dirty="0">
                <a:solidFill>
                  <a:srgbClr val="FFFFFF"/>
                </a:solidFill>
                <a:latin typeface="Montserrat"/>
              </a:rPr>
              <a:t> as </a:t>
            </a:r>
            <a:r>
              <a:rPr lang="pt-PT" sz="2920" b="0" strike="noStrike" spc="-1" dirty="0" err="1">
                <a:solidFill>
                  <a:srgbClr val="FFFFFF"/>
                </a:solidFill>
                <a:latin typeface="Montserrat"/>
              </a:rPr>
              <a:t>auxiliary</a:t>
            </a:r>
            <a:r>
              <a:rPr lang="pt-PT" sz="2920" b="0" strike="noStrike" spc="-1" dirty="0">
                <a:solidFill>
                  <a:srgbClr val="FFFFFF"/>
                </a:solidFill>
                <a:latin typeface="Montserrat"/>
              </a:rPr>
              <a:t> to </a:t>
            </a:r>
            <a:r>
              <a:rPr lang="pt-PT" sz="2920" b="0" strike="noStrike" spc="-1" dirty="0" err="1">
                <a:solidFill>
                  <a:srgbClr val="FFFFFF"/>
                </a:solidFill>
                <a:latin typeface="Montserrat"/>
              </a:rPr>
              <a:t>the</a:t>
            </a:r>
            <a:r>
              <a:rPr lang="pt-PT" sz="2920" b="0" strike="noStrike" spc="-1" dirty="0">
                <a:solidFill>
                  <a:srgbClr val="FFFFFF"/>
                </a:solidFill>
                <a:latin typeface="Montserrat"/>
              </a:rPr>
              <a:t> </a:t>
            </a:r>
            <a:r>
              <a:rPr lang="pt-PT" sz="2920" b="0" strike="noStrike" spc="-1" dirty="0" err="1">
                <a:solidFill>
                  <a:srgbClr val="FFFFFF"/>
                </a:solidFill>
                <a:latin typeface="Montserrat"/>
              </a:rPr>
              <a:t>main</a:t>
            </a:r>
            <a:r>
              <a:rPr lang="pt-PT" sz="2920" b="0" strike="noStrike" spc="-1" dirty="0">
                <a:solidFill>
                  <a:srgbClr val="FFFFFF"/>
                </a:solidFill>
                <a:latin typeface="Montserrat"/>
              </a:rPr>
              <a:t> </a:t>
            </a:r>
            <a:r>
              <a:rPr lang="pt-PT" sz="2920" b="0" strike="noStrike" spc="-1" dirty="0" err="1">
                <a:solidFill>
                  <a:srgbClr val="FFFFFF"/>
                </a:solidFill>
                <a:latin typeface="Montserrat"/>
              </a:rPr>
              <a:t>one</a:t>
            </a:r>
            <a:endParaRPr lang="pt-PT" sz="2920" b="0" strike="noStrike" spc="-1" dirty="0">
              <a:latin typeface="Arial"/>
            </a:endParaRPr>
          </a:p>
        </p:txBody>
      </p:sp>
      <p:pic>
        <p:nvPicPr>
          <p:cNvPr id="3" name="Picture 2" descr="A screen shot of a computer&#10;&#10;Description automatically generated">
            <a:extLst>
              <a:ext uri="{FF2B5EF4-FFF2-40B4-BE49-F238E27FC236}">
                <a16:creationId xmlns:a16="http://schemas.microsoft.com/office/drawing/2014/main" id="{F768B4C2-6A05-F662-3E1B-5925CACFFE72}"/>
              </a:ext>
            </a:extLst>
          </p:cNvPr>
          <p:cNvPicPr>
            <a:picLocks noChangeAspect="1"/>
          </p:cNvPicPr>
          <p:nvPr/>
        </p:nvPicPr>
        <p:blipFill rotWithShape="1">
          <a:blip r:embed="rId4">
            <a:extLst>
              <a:ext uri="{28A0092B-C50C-407E-A947-70E740481C1C}">
                <a14:useLocalDpi xmlns:a14="http://schemas.microsoft.com/office/drawing/2010/main" val="0"/>
              </a:ext>
            </a:extLst>
          </a:blip>
          <a:srcRect r="68238" b="78065"/>
          <a:stretch/>
        </p:blipFill>
        <p:spPr>
          <a:xfrm>
            <a:off x="10436699" y="1759936"/>
            <a:ext cx="7694119" cy="2446020"/>
          </a:xfrm>
          <a:prstGeom prst="rect">
            <a:avLst/>
          </a:prstGeom>
        </p:spPr>
      </p:pic>
      <p:pic>
        <p:nvPicPr>
          <p:cNvPr id="4" name="Picture 3" descr="A screen shot of a computer&#10;&#10;Description automatically generated">
            <a:extLst>
              <a:ext uri="{FF2B5EF4-FFF2-40B4-BE49-F238E27FC236}">
                <a16:creationId xmlns:a16="http://schemas.microsoft.com/office/drawing/2014/main" id="{6308108F-4544-C993-4C8D-0EA90B9899C8}"/>
              </a:ext>
            </a:extLst>
          </p:cNvPr>
          <p:cNvPicPr>
            <a:picLocks noChangeAspect="1"/>
          </p:cNvPicPr>
          <p:nvPr/>
        </p:nvPicPr>
        <p:blipFill rotWithShape="1">
          <a:blip r:embed="rId4">
            <a:extLst>
              <a:ext uri="{28A0092B-C50C-407E-A947-70E740481C1C}">
                <a14:useLocalDpi xmlns:a14="http://schemas.microsoft.com/office/drawing/2010/main" val="0"/>
              </a:ext>
            </a:extLst>
          </a:blip>
          <a:srcRect t="19297"/>
          <a:stretch/>
        </p:blipFill>
        <p:spPr>
          <a:xfrm>
            <a:off x="577924" y="4928887"/>
            <a:ext cx="13044650" cy="48460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pic>
        <p:nvPicPr>
          <p:cNvPr id="137" name="Picture 2"/>
          <p:cNvPicPr/>
          <p:nvPr/>
        </p:nvPicPr>
        <p:blipFill>
          <a:blip r:embed="rId2"/>
          <a:stretch/>
        </p:blipFill>
        <p:spPr>
          <a:xfrm>
            <a:off x="11478240" y="-4882680"/>
            <a:ext cx="9218160" cy="9218160"/>
          </a:xfrm>
          <a:prstGeom prst="rect">
            <a:avLst/>
          </a:prstGeom>
          <a:ln w="0">
            <a:noFill/>
          </a:ln>
        </p:spPr>
      </p:pic>
      <p:pic>
        <p:nvPicPr>
          <p:cNvPr id="138" name="Picture 3"/>
          <p:cNvPicPr/>
          <p:nvPr/>
        </p:nvPicPr>
        <p:blipFill>
          <a:blip r:embed="rId3"/>
          <a:stretch/>
        </p:blipFill>
        <p:spPr>
          <a:xfrm>
            <a:off x="15720480" y="-1551240"/>
            <a:ext cx="8685000" cy="8685000"/>
          </a:xfrm>
          <a:prstGeom prst="rect">
            <a:avLst/>
          </a:prstGeom>
          <a:ln w="0">
            <a:noFill/>
          </a:ln>
        </p:spPr>
      </p:pic>
      <p:pic>
        <p:nvPicPr>
          <p:cNvPr id="139" name="Picture 4"/>
          <p:cNvPicPr/>
          <p:nvPr/>
        </p:nvPicPr>
        <p:blipFill>
          <a:blip r:embed="rId2"/>
          <a:stretch/>
        </p:blipFill>
        <p:spPr>
          <a:xfrm>
            <a:off x="13247640" y="4806360"/>
            <a:ext cx="9218160" cy="9218160"/>
          </a:xfrm>
          <a:prstGeom prst="rect">
            <a:avLst/>
          </a:prstGeom>
          <a:ln w="0">
            <a:noFill/>
          </a:ln>
        </p:spPr>
      </p:pic>
      <p:pic>
        <p:nvPicPr>
          <p:cNvPr id="140" name="Picture 5"/>
          <p:cNvPicPr/>
          <p:nvPr/>
        </p:nvPicPr>
        <p:blipFill>
          <a:blip r:embed="rId3"/>
          <a:stretch/>
        </p:blipFill>
        <p:spPr>
          <a:xfrm>
            <a:off x="10899360" y="7473960"/>
            <a:ext cx="8685000" cy="8685000"/>
          </a:xfrm>
          <a:prstGeom prst="rect">
            <a:avLst/>
          </a:prstGeom>
          <a:ln w="0">
            <a:noFill/>
          </a:ln>
        </p:spPr>
      </p:pic>
      <p:sp>
        <p:nvSpPr>
          <p:cNvPr id="143" name="TextBox 8"/>
          <p:cNvSpPr/>
          <p:nvPr/>
        </p:nvSpPr>
        <p:spPr>
          <a:xfrm>
            <a:off x="627120" y="444240"/>
            <a:ext cx="13981320" cy="993477"/>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306"/>
              </a:lnSpc>
              <a:buNone/>
            </a:pPr>
            <a:r>
              <a:rPr lang="en-US" sz="5940" b="0" strike="noStrike" spc="-1" dirty="0">
                <a:solidFill>
                  <a:srgbClr val="FFFFFF"/>
                </a:solidFill>
                <a:latin typeface="Neue Machina UltraBold"/>
              </a:rPr>
              <a:t>Implemented Functions</a:t>
            </a:r>
            <a:endParaRPr lang="pt-PT" sz="5940" b="0" strike="noStrike" spc="-1" dirty="0">
              <a:latin typeface="Arial"/>
            </a:endParaRPr>
          </a:p>
        </p:txBody>
      </p:sp>
      <p:sp>
        <p:nvSpPr>
          <p:cNvPr id="144" name="TextBox 9"/>
          <p:cNvSpPr/>
          <p:nvPr/>
        </p:nvSpPr>
        <p:spPr>
          <a:xfrm>
            <a:off x="621417" y="1439281"/>
            <a:ext cx="7572500" cy="3179909"/>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716760" lvl="1" indent="-358560">
              <a:lnSpc>
                <a:spcPts val="4646"/>
              </a:lnSpc>
              <a:buClr>
                <a:srgbClr val="FFFFFF"/>
              </a:buClr>
              <a:buFont typeface="Arial"/>
              <a:buChar char="•"/>
            </a:pPr>
            <a:r>
              <a:rPr lang="pt-PT" sz="3320" b="0" strike="noStrike" spc="-1" dirty="0" err="1">
                <a:solidFill>
                  <a:srgbClr val="FFFFFF"/>
                </a:solidFill>
                <a:latin typeface="Montserrat"/>
              </a:rPr>
              <a:t>Nearest</a:t>
            </a:r>
            <a:r>
              <a:rPr lang="pt-PT" sz="3320" b="0" strike="noStrike" spc="-1" dirty="0">
                <a:solidFill>
                  <a:srgbClr val="FFFFFF"/>
                </a:solidFill>
                <a:latin typeface="Montserrat"/>
              </a:rPr>
              <a:t> </a:t>
            </a:r>
            <a:r>
              <a:rPr lang="pt-PT" sz="3320" b="0" strike="noStrike" spc="-1" dirty="0" err="1">
                <a:solidFill>
                  <a:srgbClr val="FFFFFF"/>
                </a:solidFill>
                <a:latin typeface="Montserrat"/>
              </a:rPr>
              <a:t>Neighbour</a:t>
            </a:r>
            <a:endParaRPr lang="pt-PT" sz="3320" b="0" strike="noStrike" spc="-1" dirty="0">
              <a:latin typeface="Arial"/>
            </a:endParaRPr>
          </a:p>
          <a:p>
            <a:pPr>
              <a:lnSpc>
                <a:spcPts val="4088"/>
              </a:lnSpc>
              <a:buNone/>
            </a:pPr>
            <a:endParaRPr lang="pt-PT" sz="1800" b="0" strike="noStrike" spc="-1" dirty="0">
              <a:latin typeface="Arial"/>
            </a:endParaRPr>
          </a:p>
          <a:p>
            <a:pPr>
              <a:lnSpc>
                <a:spcPts val="4088"/>
              </a:lnSpc>
              <a:buNone/>
            </a:pPr>
            <a:r>
              <a:rPr lang="pt-PT" sz="2920" b="0" strike="noStrike" spc="-1" dirty="0">
                <a:solidFill>
                  <a:srgbClr val="FFFFFF"/>
                </a:solidFill>
                <a:latin typeface="Montserrat"/>
              </a:rPr>
              <a:t>A </a:t>
            </a:r>
            <a:r>
              <a:rPr lang="pt-PT" sz="2920" b="0" strike="noStrike" spc="-1" dirty="0" err="1">
                <a:solidFill>
                  <a:srgbClr val="FFFFFF"/>
                </a:solidFill>
                <a:latin typeface="Montserrat"/>
              </a:rPr>
              <a:t>function</a:t>
            </a:r>
            <a:r>
              <a:rPr lang="pt-PT" sz="2920" b="0" strike="noStrike" spc="-1" dirty="0">
                <a:solidFill>
                  <a:srgbClr val="FFFFFF"/>
                </a:solidFill>
                <a:latin typeface="Montserrat"/>
              </a:rPr>
              <a:t> </a:t>
            </a:r>
            <a:r>
              <a:rPr lang="pt-PT" sz="2920" b="0" strike="noStrike" spc="-1" dirty="0" err="1">
                <a:solidFill>
                  <a:srgbClr val="FFFFFF"/>
                </a:solidFill>
                <a:latin typeface="Montserrat"/>
              </a:rPr>
              <a:t>used</a:t>
            </a:r>
            <a:r>
              <a:rPr lang="pt-PT" sz="2920" b="0" strike="noStrike" spc="-1" dirty="0">
                <a:solidFill>
                  <a:srgbClr val="FFFFFF"/>
                </a:solidFill>
                <a:latin typeface="Montserrat"/>
              </a:rPr>
              <a:t> to </a:t>
            </a:r>
            <a:r>
              <a:rPr lang="pt-PT" sz="2920" b="0" strike="noStrike" spc="-1" dirty="0" err="1">
                <a:solidFill>
                  <a:srgbClr val="FFFFFF"/>
                </a:solidFill>
                <a:latin typeface="Montserrat"/>
              </a:rPr>
              <a:t>find</a:t>
            </a:r>
            <a:r>
              <a:rPr lang="pt-PT" sz="2920" b="0" strike="noStrike" spc="-1" dirty="0">
                <a:solidFill>
                  <a:srgbClr val="FFFFFF"/>
                </a:solidFill>
                <a:latin typeface="Montserrat"/>
              </a:rPr>
              <a:t> </a:t>
            </a:r>
            <a:r>
              <a:rPr lang="pt-PT" sz="2920" b="0" strike="noStrike" spc="-1" dirty="0" err="1">
                <a:solidFill>
                  <a:srgbClr val="FFFFFF"/>
                </a:solidFill>
                <a:latin typeface="Montserrat"/>
              </a:rPr>
              <a:t>the</a:t>
            </a:r>
            <a:r>
              <a:rPr lang="pt-PT" sz="2920" b="0" strike="noStrike" spc="-1" dirty="0">
                <a:solidFill>
                  <a:srgbClr val="FFFFFF"/>
                </a:solidFill>
                <a:latin typeface="Montserrat"/>
              </a:rPr>
              <a:t> </a:t>
            </a:r>
            <a:r>
              <a:rPr lang="pt-PT" sz="2920" b="0" strike="noStrike" spc="-1" dirty="0" err="1">
                <a:solidFill>
                  <a:srgbClr val="FFFFFF"/>
                </a:solidFill>
                <a:latin typeface="Montserrat"/>
              </a:rPr>
              <a:t>nearest</a:t>
            </a:r>
            <a:r>
              <a:rPr lang="pt-PT" sz="2920" b="0" strike="noStrike" spc="-1" dirty="0">
                <a:solidFill>
                  <a:srgbClr val="FFFFFF"/>
                </a:solidFill>
                <a:latin typeface="Montserrat"/>
              </a:rPr>
              <a:t> </a:t>
            </a:r>
            <a:r>
              <a:rPr lang="pt-PT" sz="2920" b="0" strike="noStrike" spc="-1" dirty="0" err="1">
                <a:solidFill>
                  <a:srgbClr val="FFFFFF"/>
                </a:solidFill>
                <a:latin typeface="Montserrat"/>
              </a:rPr>
              <a:t>neighbour</a:t>
            </a:r>
            <a:endParaRPr lang="pt-PT" sz="2920" b="0" strike="noStrike" spc="-1" dirty="0">
              <a:solidFill>
                <a:srgbClr val="FFFFFF"/>
              </a:solidFill>
              <a:latin typeface="Montserrat"/>
            </a:endParaRPr>
          </a:p>
          <a:p>
            <a:pPr>
              <a:lnSpc>
                <a:spcPts val="4088"/>
              </a:lnSpc>
              <a:buNone/>
            </a:pPr>
            <a:r>
              <a:rPr lang="pt-PT" sz="2920" spc="-1" dirty="0">
                <a:solidFill>
                  <a:srgbClr val="FFFFFF"/>
                </a:solidFill>
                <a:latin typeface="Montserrat"/>
              </a:rPr>
              <a:t>In  a </a:t>
            </a:r>
            <a:r>
              <a:rPr lang="pt-PT" sz="2920" spc="-1" dirty="0" err="1">
                <a:solidFill>
                  <a:srgbClr val="FFFFFF"/>
                </a:solidFill>
                <a:latin typeface="Montserrat"/>
              </a:rPr>
              <a:t>graph</a:t>
            </a:r>
            <a:r>
              <a:rPr lang="pt-PT" sz="2920" spc="-1" dirty="0">
                <a:solidFill>
                  <a:srgbClr val="FFFFFF"/>
                </a:solidFill>
                <a:latin typeface="Montserrat"/>
              </a:rPr>
              <a:t> , </a:t>
            </a:r>
            <a:r>
              <a:rPr lang="pt-PT" sz="2920" spc="-1" dirty="0" err="1">
                <a:solidFill>
                  <a:srgbClr val="FFFFFF"/>
                </a:solidFill>
                <a:latin typeface="Montserrat"/>
              </a:rPr>
              <a:t>and</a:t>
            </a:r>
            <a:r>
              <a:rPr lang="pt-PT" sz="2920" spc="-1" dirty="0">
                <a:solidFill>
                  <a:srgbClr val="FFFFFF"/>
                </a:solidFill>
                <a:latin typeface="Montserrat"/>
              </a:rPr>
              <a:t> </a:t>
            </a:r>
            <a:r>
              <a:rPr lang="pt-PT" sz="2920" spc="-1" dirty="0" err="1">
                <a:solidFill>
                  <a:srgbClr val="FFFFFF"/>
                </a:solidFill>
                <a:latin typeface="Montserrat"/>
              </a:rPr>
              <a:t>returns</a:t>
            </a:r>
            <a:r>
              <a:rPr lang="pt-PT" sz="2920" spc="-1" dirty="0">
                <a:solidFill>
                  <a:srgbClr val="FFFFFF"/>
                </a:solidFill>
                <a:latin typeface="Montserrat"/>
              </a:rPr>
              <a:t> </a:t>
            </a:r>
            <a:r>
              <a:rPr lang="pt-PT" sz="2920" spc="-1" dirty="0" err="1">
                <a:solidFill>
                  <a:srgbClr val="FFFFFF"/>
                </a:solidFill>
                <a:latin typeface="Montserrat"/>
              </a:rPr>
              <a:t>the</a:t>
            </a:r>
            <a:r>
              <a:rPr lang="pt-PT" sz="2920" spc="-1" dirty="0">
                <a:solidFill>
                  <a:srgbClr val="FFFFFF"/>
                </a:solidFill>
                <a:latin typeface="Montserrat"/>
              </a:rPr>
              <a:t> </a:t>
            </a:r>
            <a:r>
              <a:rPr lang="pt-PT" sz="2920" spc="-1" dirty="0" err="1">
                <a:solidFill>
                  <a:srgbClr val="FFFFFF"/>
                </a:solidFill>
                <a:latin typeface="Montserrat"/>
              </a:rPr>
              <a:t>distance</a:t>
            </a:r>
            <a:r>
              <a:rPr lang="pt-PT" sz="2920" spc="-1" dirty="0">
                <a:solidFill>
                  <a:srgbClr val="FFFFFF"/>
                </a:solidFill>
                <a:latin typeface="Montserrat"/>
              </a:rPr>
              <a:t> </a:t>
            </a:r>
            <a:r>
              <a:rPr lang="pt-PT" sz="2920" spc="-1" dirty="0" err="1">
                <a:solidFill>
                  <a:srgbClr val="FFFFFF"/>
                </a:solidFill>
                <a:latin typeface="Montserrat"/>
              </a:rPr>
              <a:t>between</a:t>
            </a:r>
            <a:r>
              <a:rPr lang="pt-PT" sz="2920" spc="-1" dirty="0">
                <a:solidFill>
                  <a:srgbClr val="FFFFFF"/>
                </a:solidFill>
                <a:latin typeface="Arial"/>
              </a:rPr>
              <a:t> </a:t>
            </a:r>
            <a:r>
              <a:rPr lang="pt-PT" sz="2920" spc="-1" dirty="0" err="1">
                <a:solidFill>
                  <a:srgbClr val="FFFFFF"/>
                </a:solidFill>
                <a:latin typeface="Arial"/>
              </a:rPr>
              <a:t>them</a:t>
            </a:r>
            <a:endParaRPr lang="pt-PT" sz="2920" spc="-1" dirty="0">
              <a:solidFill>
                <a:srgbClr val="FFFFFF"/>
              </a:solidFill>
              <a:latin typeface="Montserrat"/>
            </a:endParaRPr>
          </a:p>
        </p:txBody>
      </p:sp>
      <p:pic>
        <p:nvPicPr>
          <p:cNvPr id="5" name="Picture 4" descr="A computer screen shot of a program code&#10;&#10;Description automatically generated">
            <a:extLst>
              <a:ext uri="{FF2B5EF4-FFF2-40B4-BE49-F238E27FC236}">
                <a16:creationId xmlns:a16="http://schemas.microsoft.com/office/drawing/2014/main" id="{E6F90B67-9857-CDF8-5A04-5F7258043B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6764" y="4335480"/>
            <a:ext cx="5431833" cy="5809400"/>
          </a:xfrm>
          <a:prstGeom prst="rect">
            <a:avLst/>
          </a:prstGeom>
        </p:spPr>
      </p:pic>
      <p:sp>
        <p:nvSpPr>
          <p:cNvPr id="6" name="TextBox 9">
            <a:extLst>
              <a:ext uri="{FF2B5EF4-FFF2-40B4-BE49-F238E27FC236}">
                <a16:creationId xmlns:a16="http://schemas.microsoft.com/office/drawing/2014/main" id="{E541F41E-E529-A30F-A865-BE5BB02552E5}"/>
              </a:ext>
            </a:extLst>
          </p:cNvPr>
          <p:cNvSpPr/>
          <p:nvPr/>
        </p:nvSpPr>
        <p:spPr>
          <a:xfrm>
            <a:off x="9606354" y="1431562"/>
            <a:ext cx="7572500" cy="2652649"/>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716760" lvl="1" indent="-358560">
              <a:lnSpc>
                <a:spcPts val="4646"/>
              </a:lnSpc>
              <a:buClr>
                <a:srgbClr val="FFFFFF"/>
              </a:buClr>
              <a:buFont typeface="Arial"/>
              <a:buChar char="•"/>
            </a:pPr>
            <a:r>
              <a:rPr lang="pt-PT" sz="3320" b="0" strike="noStrike" spc="-1" dirty="0" err="1">
                <a:solidFill>
                  <a:srgbClr val="FFFFFF"/>
                </a:solidFill>
                <a:latin typeface="Montserrat"/>
              </a:rPr>
              <a:t>Haversine</a:t>
            </a:r>
            <a:r>
              <a:rPr lang="pt-PT" sz="3320" b="0" strike="noStrike" spc="-1" dirty="0">
                <a:solidFill>
                  <a:srgbClr val="FFFFFF"/>
                </a:solidFill>
                <a:latin typeface="Montserrat"/>
              </a:rPr>
              <a:t> Formula</a:t>
            </a:r>
            <a:endParaRPr lang="pt-PT" sz="3320" b="0" strike="noStrike" spc="-1" dirty="0">
              <a:latin typeface="Arial"/>
            </a:endParaRPr>
          </a:p>
          <a:p>
            <a:pPr>
              <a:lnSpc>
                <a:spcPts val="4088"/>
              </a:lnSpc>
              <a:buNone/>
            </a:pPr>
            <a:endParaRPr lang="pt-PT" sz="1800" b="0" strike="noStrike" spc="-1" dirty="0">
              <a:latin typeface="Arial"/>
            </a:endParaRPr>
          </a:p>
          <a:p>
            <a:pPr>
              <a:lnSpc>
                <a:spcPts val="4088"/>
              </a:lnSpc>
              <a:buNone/>
            </a:pPr>
            <a:r>
              <a:rPr lang="pt-PT" sz="2920" b="0" strike="noStrike" spc="-1" dirty="0">
                <a:solidFill>
                  <a:srgbClr val="FFFFFF"/>
                </a:solidFill>
                <a:latin typeface="Montserrat"/>
              </a:rPr>
              <a:t>A </a:t>
            </a:r>
            <a:r>
              <a:rPr lang="pt-PT" sz="2920" b="0" strike="noStrike" spc="-1" dirty="0" err="1">
                <a:solidFill>
                  <a:srgbClr val="FFFFFF"/>
                </a:solidFill>
                <a:latin typeface="Montserrat"/>
              </a:rPr>
              <a:t>function</a:t>
            </a:r>
            <a:r>
              <a:rPr lang="pt-PT" sz="2920" b="0" strike="noStrike" spc="-1" dirty="0">
                <a:solidFill>
                  <a:srgbClr val="FFFFFF"/>
                </a:solidFill>
                <a:latin typeface="Montserrat"/>
              </a:rPr>
              <a:t> </a:t>
            </a:r>
            <a:r>
              <a:rPr lang="pt-PT" sz="2920" b="0" strike="noStrike" spc="-1" dirty="0" err="1">
                <a:solidFill>
                  <a:srgbClr val="FFFFFF"/>
                </a:solidFill>
                <a:latin typeface="Montserrat"/>
              </a:rPr>
              <a:t>used</a:t>
            </a:r>
            <a:r>
              <a:rPr lang="pt-PT" sz="2920" b="0" strike="noStrike" spc="-1" dirty="0">
                <a:solidFill>
                  <a:srgbClr val="FFFFFF"/>
                </a:solidFill>
                <a:latin typeface="Montserrat"/>
              </a:rPr>
              <a:t> to </a:t>
            </a:r>
            <a:r>
              <a:rPr lang="pt-PT" sz="2920" b="0" strike="noStrike" spc="-1" dirty="0" err="1">
                <a:solidFill>
                  <a:srgbClr val="FFFFFF"/>
                </a:solidFill>
                <a:latin typeface="Montserrat"/>
              </a:rPr>
              <a:t>calculate</a:t>
            </a:r>
            <a:r>
              <a:rPr lang="pt-PT" sz="2920" b="0" strike="noStrike" spc="-1" dirty="0">
                <a:solidFill>
                  <a:srgbClr val="FFFFFF"/>
                </a:solidFill>
                <a:latin typeface="Montserrat"/>
              </a:rPr>
              <a:t> </a:t>
            </a:r>
            <a:r>
              <a:rPr lang="pt-PT" sz="2920" b="0" strike="noStrike" spc="-1" dirty="0" err="1">
                <a:solidFill>
                  <a:srgbClr val="FFFFFF"/>
                </a:solidFill>
                <a:latin typeface="Montserrat"/>
              </a:rPr>
              <a:t>the</a:t>
            </a:r>
            <a:r>
              <a:rPr lang="pt-PT" sz="2920" b="0" strike="noStrike" spc="-1" dirty="0">
                <a:solidFill>
                  <a:srgbClr val="FFFFFF"/>
                </a:solidFill>
                <a:latin typeface="Montserrat"/>
              </a:rPr>
              <a:t> </a:t>
            </a:r>
            <a:r>
              <a:rPr lang="pt-PT" sz="2920" b="0" strike="noStrike" spc="-1" dirty="0" err="1">
                <a:solidFill>
                  <a:srgbClr val="FFFFFF"/>
                </a:solidFill>
                <a:latin typeface="Montserrat"/>
              </a:rPr>
              <a:t>distance</a:t>
            </a:r>
            <a:r>
              <a:rPr lang="pt-PT" sz="2920" b="0" strike="noStrike" spc="-1" dirty="0">
                <a:solidFill>
                  <a:srgbClr val="FFFFFF"/>
                </a:solidFill>
                <a:latin typeface="Montserrat"/>
              </a:rPr>
              <a:t> </a:t>
            </a:r>
            <a:r>
              <a:rPr lang="pt-PT" sz="2920" b="0" strike="noStrike" spc="-1" dirty="0" err="1">
                <a:solidFill>
                  <a:srgbClr val="FFFFFF"/>
                </a:solidFill>
                <a:latin typeface="Montserrat"/>
              </a:rPr>
              <a:t>between</a:t>
            </a:r>
            <a:r>
              <a:rPr lang="pt-PT" sz="2920" b="0" strike="noStrike" spc="-1" dirty="0">
                <a:solidFill>
                  <a:srgbClr val="FFFFFF"/>
                </a:solidFill>
                <a:latin typeface="Montserrat"/>
              </a:rPr>
              <a:t> </a:t>
            </a:r>
            <a:r>
              <a:rPr lang="pt-PT" sz="2920" b="0" strike="noStrike" spc="-1" dirty="0" err="1">
                <a:solidFill>
                  <a:srgbClr val="FFFFFF"/>
                </a:solidFill>
                <a:latin typeface="Montserrat"/>
              </a:rPr>
              <a:t>points</a:t>
            </a:r>
            <a:r>
              <a:rPr lang="pt-PT" sz="2920" b="0" strike="noStrike" spc="-1" dirty="0">
                <a:solidFill>
                  <a:srgbClr val="FFFFFF"/>
                </a:solidFill>
                <a:latin typeface="Montserrat"/>
              </a:rPr>
              <a:t>, </a:t>
            </a:r>
            <a:r>
              <a:rPr lang="pt-PT" sz="2920" b="0" strike="noStrike" spc="-1" dirty="0" err="1">
                <a:solidFill>
                  <a:srgbClr val="FFFFFF"/>
                </a:solidFill>
                <a:latin typeface="Montserrat"/>
              </a:rPr>
              <a:t>using</a:t>
            </a:r>
            <a:r>
              <a:rPr lang="pt-PT" sz="2920" b="0" strike="noStrike" spc="-1" dirty="0">
                <a:solidFill>
                  <a:srgbClr val="FFFFFF"/>
                </a:solidFill>
                <a:latin typeface="Montserrat"/>
              </a:rPr>
              <a:t> </a:t>
            </a:r>
            <a:r>
              <a:rPr lang="pt-PT" sz="2920" b="0" strike="noStrike" spc="-1" dirty="0" err="1">
                <a:solidFill>
                  <a:srgbClr val="FFFFFF"/>
                </a:solidFill>
                <a:latin typeface="Montserrat"/>
              </a:rPr>
              <a:t>their</a:t>
            </a:r>
            <a:r>
              <a:rPr lang="pt-PT" sz="2920" b="0" strike="noStrike" spc="-1" dirty="0">
                <a:solidFill>
                  <a:srgbClr val="FFFFFF"/>
                </a:solidFill>
                <a:latin typeface="Montserrat"/>
              </a:rPr>
              <a:t> latitude </a:t>
            </a:r>
            <a:r>
              <a:rPr lang="pt-PT" sz="2920" b="0" strike="noStrike" spc="-1" dirty="0" err="1">
                <a:solidFill>
                  <a:srgbClr val="FFFFFF"/>
                </a:solidFill>
                <a:latin typeface="Montserrat"/>
              </a:rPr>
              <a:t>and</a:t>
            </a:r>
            <a:r>
              <a:rPr lang="pt-PT" sz="2920" b="0" strike="noStrike" spc="-1" dirty="0">
                <a:solidFill>
                  <a:srgbClr val="FFFFFF"/>
                </a:solidFill>
                <a:latin typeface="Montserrat"/>
              </a:rPr>
              <a:t> longitude</a:t>
            </a:r>
            <a:endParaRPr lang="pt-PT" sz="2920" b="0" strike="noStrike" spc="-1" dirty="0">
              <a:latin typeface="Arial"/>
            </a:endParaRPr>
          </a:p>
        </p:txBody>
      </p:sp>
      <p:pic>
        <p:nvPicPr>
          <p:cNvPr id="7" name="Picture 6">
            <a:extLst>
              <a:ext uri="{FF2B5EF4-FFF2-40B4-BE49-F238E27FC236}">
                <a16:creationId xmlns:a16="http://schemas.microsoft.com/office/drawing/2014/main" id="{FC88CCEC-9007-EBF2-40F9-858847E88FE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36157" y="4292598"/>
            <a:ext cx="5304234" cy="5809400"/>
          </a:xfrm>
          <a:prstGeom prst="rect">
            <a:avLst/>
          </a:prstGeom>
        </p:spPr>
      </p:pic>
    </p:spTree>
    <p:extLst>
      <p:ext uri="{BB962C8B-B14F-4D97-AF65-F5344CB8AC3E}">
        <p14:creationId xmlns:p14="http://schemas.microsoft.com/office/powerpoint/2010/main" val="2841562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pic>
        <p:nvPicPr>
          <p:cNvPr id="137" name="Picture 2"/>
          <p:cNvPicPr/>
          <p:nvPr/>
        </p:nvPicPr>
        <p:blipFill>
          <a:blip r:embed="rId2"/>
          <a:stretch/>
        </p:blipFill>
        <p:spPr>
          <a:xfrm>
            <a:off x="11478240" y="-4882680"/>
            <a:ext cx="9218160" cy="9218160"/>
          </a:xfrm>
          <a:prstGeom prst="rect">
            <a:avLst/>
          </a:prstGeom>
          <a:ln w="0">
            <a:noFill/>
          </a:ln>
        </p:spPr>
      </p:pic>
      <p:pic>
        <p:nvPicPr>
          <p:cNvPr id="138" name="Picture 3"/>
          <p:cNvPicPr/>
          <p:nvPr/>
        </p:nvPicPr>
        <p:blipFill>
          <a:blip r:embed="rId3"/>
          <a:stretch/>
        </p:blipFill>
        <p:spPr>
          <a:xfrm>
            <a:off x="15720480" y="-1551240"/>
            <a:ext cx="8685000" cy="8685000"/>
          </a:xfrm>
          <a:prstGeom prst="rect">
            <a:avLst/>
          </a:prstGeom>
          <a:ln w="0">
            <a:noFill/>
          </a:ln>
        </p:spPr>
      </p:pic>
      <p:pic>
        <p:nvPicPr>
          <p:cNvPr id="139" name="Picture 4"/>
          <p:cNvPicPr/>
          <p:nvPr/>
        </p:nvPicPr>
        <p:blipFill>
          <a:blip r:embed="rId2"/>
          <a:stretch/>
        </p:blipFill>
        <p:spPr>
          <a:xfrm>
            <a:off x="13247640" y="4806360"/>
            <a:ext cx="9218160" cy="9218160"/>
          </a:xfrm>
          <a:prstGeom prst="rect">
            <a:avLst/>
          </a:prstGeom>
          <a:ln w="0">
            <a:noFill/>
          </a:ln>
        </p:spPr>
      </p:pic>
      <p:pic>
        <p:nvPicPr>
          <p:cNvPr id="140" name="Picture 5"/>
          <p:cNvPicPr/>
          <p:nvPr/>
        </p:nvPicPr>
        <p:blipFill>
          <a:blip r:embed="rId3"/>
          <a:stretch/>
        </p:blipFill>
        <p:spPr>
          <a:xfrm>
            <a:off x="10899360" y="7473960"/>
            <a:ext cx="8685000" cy="8685000"/>
          </a:xfrm>
          <a:prstGeom prst="rect">
            <a:avLst/>
          </a:prstGeom>
          <a:ln w="0">
            <a:noFill/>
          </a:ln>
        </p:spPr>
      </p:pic>
      <p:sp>
        <p:nvSpPr>
          <p:cNvPr id="143" name="TextBox 8"/>
          <p:cNvSpPr/>
          <p:nvPr/>
        </p:nvSpPr>
        <p:spPr>
          <a:xfrm>
            <a:off x="627120" y="444240"/>
            <a:ext cx="13981320" cy="993477"/>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306"/>
              </a:lnSpc>
              <a:buNone/>
            </a:pPr>
            <a:r>
              <a:rPr lang="en-US" sz="5940" b="0" strike="noStrike" spc="-1" dirty="0">
                <a:solidFill>
                  <a:srgbClr val="FFFFFF"/>
                </a:solidFill>
                <a:latin typeface="Neue Machina UltraBold"/>
              </a:rPr>
              <a:t>Implemented Functions</a:t>
            </a:r>
            <a:endParaRPr lang="pt-PT" sz="5940" b="0" strike="noStrike" spc="-1" dirty="0">
              <a:latin typeface="Arial"/>
            </a:endParaRPr>
          </a:p>
        </p:txBody>
      </p:sp>
      <p:sp>
        <p:nvSpPr>
          <p:cNvPr id="144" name="TextBox 9"/>
          <p:cNvSpPr/>
          <p:nvPr/>
        </p:nvSpPr>
        <p:spPr>
          <a:xfrm>
            <a:off x="627120" y="1922400"/>
            <a:ext cx="7267200" cy="2652649"/>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716760" lvl="1" indent="-358560">
              <a:lnSpc>
                <a:spcPts val="4646"/>
              </a:lnSpc>
              <a:buClr>
                <a:srgbClr val="FFFFFF"/>
              </a:buClr>
              <a:buFont typeface="Arial"/>
              <a:buChar char="•"/>
            </a:pPr>
            <a:r>
              <a:rPr lang="pt-PT" sz="3320" b="0" strike="noStrike" spc="-1" dirty="0">
                <a:solidFill>
                  <a:srgbClr val="FFFFFF"/>
                </a:solidFill>
                <a:latin typeface="Montserrat"/>
              </a:rPr>
              <a:t>Triangular </a:t>
            </a:r>
            <a:r>
              <a:rPr lang="pt-PT" sz="3320" b="0" strike="noStrike" spc="-1" dirty="0" err="1">
                <a:solidFill>
                  <a:srgbClr val="FFFFFF"/>
                </a:solidFill>
                <a:latin typeface="Montserrat"/>
              </a:rPr>
              <a:t>Approximation</a:t>
            </a:r>
            <a:endParaRPr lang="pt-PT" sz="3320" b="0" strike="noStrike" spc="-1" dirty="0">
              <a:latin typeface="Arial"/>
            </a:endParaRPr>
          </a:p>
          <a:p>
            <a:pPr>
              <a:lnSpc>
                <a:spcPts val="4088"/>
              </a:lnSpc>
              <a:buNone/>
            </a:pPr>
            <a:endParaRPr lang="pt-PT" sz="1800" b="0" strike="noStrike" spc="-1" dirty="0">
              <a:latin typeface="Arial"/>
            </a:endParaRPr>
          </a:p>
          <a:p>
            <a:pPr>
              <a:lnSpc>
                <a:spcPts val="4088"/>
              </a:lnSpc>
              <a:buNone/>
            </a:pPr>
            <a:r>
              <a:rPr lang="pt-PT" sz="2920" b="0" strike="noStrike" spc="-1" dirty="0" err="1">
                <a:solidFill>
                  <a:srgbClr val="FFFFFF"/>
                </a:solidFill>
                <a:latin typeface="Montserrat"/>
              </a:rPr>
              <a:t>This</a:t>
            </a:r>
            <a:r>
              <a:rPr lang="pt-PT" sz="2920" b="0" strike="noStrike" spc="-1" dirty="0">
                <a:solidFill>
                  <a:srgbClr val="FFFFFF"/>
                </a:solidFill>
                <a:latin typeface="Montserrat"/>
              </a:rPr>
              <a:t> </a:t>
            </a:r>
            <a:r>
              <a:rPr lang="pt-PT" sz="2920" b="0" strike="noStrike" spc="-1" dirty="0" err="1">
                <a:solidFill>
                  <a:srgbClr val="FFFFFF"/>
                </a:solidFill>
                <a:latin typeface="Montserrat"/>
              </a:rPr>
              <a:t>is</a:t>
            </a:r>
            <a:r>
              <a:rPr lang="pt-PT" sz="2920" b="0" strike="noStrike" spc="-1" dirty="0">
                <a:solidFill>
                  <a:srgbClr val="FFFFFF"/>
                </a:solidFill>
                <a:latin typeface="Montserrat"/>
              </a:rPr>
              <a:t> </a:t>
            </a:r>
            <a:r>
              <a:rPr lang="pt-PT" sz="2920" b="0" strike="noStrike" spc="-1" dirty="0" err="1">
                <a:solidFill>
                  <a:srgbClr val="FFFFFF"/>
                </a:solidFill>
                <a:latin typeface="Montserrat"/>
              </a:rPr>
              <a:t>one</a:t>
            </a:r>
            <a:r>
              <a:rPr lang="pt-PT" sz="2920" b="0" strike="noStrike" spc="-1" dirty="0">
                <a:solidFill>
                  <a:srgbClr val="FFFFFF"/>
                </a:solidFill>
                <a:latin typeface="Montserrat"/>
              </a:rPr>
              <a:t> </a:t>
            </a:r>
            <a:r>
              <a:rPr lang="pt-PT" sz="2920" b="0" strike="noStrike" spc="-1" dirty="0" err="1">
                <a:solidFill>
                  <a:srgbClr val="FFFFFF"/>
                </a:solidFill>
                <a:latin typeface="Montserrat"/>
              </a:rPr>
              <a:t>of</a:t>
            </a:r>
            <a:r>
              <a:rPr lang="pt-PT" sz="2920" b="0" strike="noStrike" spc="-1" dirty="0">
                <a:solidFill>
                  <a:srgbClr val="FFFFFF"/>
                </a:solidFill>
                <a:latin typeface="Montserrat"/>
              </a:rPr>
              <a:t> </a:t>
            </a:r>
            <a:r>
              <a:rPr lang="pt-PT" sz="2920" b="0" strike="noStrike" spc="-1" dirty="0" err="1">
                <a:solidFill>
                  <a:srgbClr val="FFFFFF"/>
                </a:solidFill>
                <a:latin typeface="Montserrat"/>
              </a:rPr>
              <a:t>the</a:t>
            </a:r>
            <a:r>
              <a:rPr lang="pt-PT" sz="2920" b="0" strike="noStrike" spc="-1" dirty="0">
                <a:solidFill>
                  <a:srgbClr val="FFFFFF"/>
                </a:solidFill>
                <a:latin typeface="Montserrat"/>
              </a:rPr>
              <a:t> </a:t>
            </a:r>
            <a:r>
              <a:rPr lang="pt-PT" sz="2920" b="0" strike="noStrike" spc="-1" dirty="0" err="1">
                <a:solidFill>
                  <a:srgbClr val="FFFFFF"/>
                </a:solidFill>
                <a:latin typeface="Montserrat"/>
              </a:rPr>
              <a:t>asked</a:t>
            </a:r>
            <a:r>
              <a:rPr lang="pt-PT" sz="2920" b="0" strike="noStrike" spc="-1" dirty="0">
                <a:solidFill>
                  <a:srgbClr val="FFFFFF"/>
                </a:solidFill>
                <a:latin typeface="Montserrat"/>
              </a:rPr>
              <a:t> </a:t>
            </a:r>
            <a:r>
              <a:rPr lang="pt-PT" sz="2920" b="0" strike="noStrike" spc="-1" dirty="0" err="1">
                <a:solidFill>
                  <a:srgbClr val="FFFFFF"/>
                </a:solidFill>
                <a:latin typeface="Montserrat"/>
              </a:rPr>
              <a:t>function</a:t>
            </a:r>
            <a:r>
              <a:rPr lang="pt-PT" sz="2920" spc="-1" dirty="0" err="1">
                <a:solidFill>
                  <a:srgbClr val="FFFFFF"/>
                </a:solidFill>
                <a:latin typeface="Montserrat"/>
              </a:rPr>
              <a:t>s</a:t>
            </a:r>
            <a:r>
              <a:rPr lang="pt-PT" sz="2920" spc="-1" dirty="0">
                <a:solidFill>
                  <a:srgbClr val="FFFFFF"/>
                </a:solidFill>
                <a:latin typeface="Montserrat"/>
              </a:rPr>
              <a:t>, </a:t>
            </a:r>
            <a:r>
              <a:rPr lang="pt-PT" sz="2920" spc="-1" dirty="0" err="1">
                <a:solidFill>
                  <a:srgbClr val="FFFFFF"/>
                </a:solidFill>
                <a:latin typeface="Montserrat"/>
              </a:rPr>
              <a:t>that</a:t>
            </a:r>
            <a:r>
              <a:rPr lang="pt-PT" sz="2920" spc="-1" dirty="0">
                <a:solidFill>
                  <a:srgbClr val="FFFFFF"/>
                </a:solidFill>
                <a:latin typeface="Montserrat"/>
              </a:rPr>
              <a:t> </a:t>
            </a:r>
            <a:r>
              <a:rPr lang="pt-PT" sz="2920" spc="-1" dirty="0" err="1">
                <a:solidFill>
                  <a:srgbClr val="FFFFFF"/>
                </a:solidFill>
                <a:latin typeface="Montserrat"/>
              </a:rPr>
              <a:t>performs</a:t>
            </a:r>
            <a:r>
              <a:rPr lang="pt-PT" sz="2920" spc="-1" dirty="0">
                <a:solidFill>
                  <a:srgbClr val="FFFFFF"/>
                </a:solidFill>
                <a:latin typeface="Montserrat"/>
              </a:rPr>
              <a:t> a </a:t>
            </a:r>
          </a:p>
          <a:p>
            <a:pPr>
              <a:lnSpc>
                <a:spcPts val="4088"/>
              </a:lnSpc>
              <a:buNone/>
            </a:pPr>
            <a:r>
              <a:rPr lang="pt-PT" sz="2920" b="0" strike="noStrike" spc="-1" dirty="0" err="1">
                <a:solidFill>
                  <a:srgbClr val="FFFFFF"/>
                </a:solidFill>
                <a:latin typeface="Montserrat"/>
              </a:rPr>
              <a:t>Triangle</a:t>
            </a:r>
            <a:r>
              <a:rPr lang="pt-PT" sz="2920" b="0" strike="noStrike" spc="-1" dirty="0">
                <a:solidFill>
                  <a:srgbClr val="FFFFFF"/>
                </a:solidFill>
                <a:latin typeface="Montserrat"/>
              </a:rPr>
              <a:t> </a:t>
            </a:r>
            <a:r>
              <a:rPr lang="pt-PT" sz="2920" b="0" strike="noStrike" spc="-1" dirty="0" err="1">
                <a:solidFill>
                  <a:srgbClr val="FFFFFF"/>
                </a:solidFill>
                <a:latin typeface="Montserrat"/>
              </a:rPr>
              <a:t>Aproximation</a:t>
            </a:r>
            <a:r>
              <a:rPr lang="pt-PT" sz="2920" b="0" strike="noStrike" spc="-1" dirty="0">
                <a:solidFill>
                  <a:srgbClr val="FFFFFF"/>
                </a:solidFill>
                <a:latin typeface="Montserrat"/>
              </a:rPr>
              <a:t> in </a:t>
            </a:r>
            <a:r>
              <a:rPr lang="pt-PT" sz="2920" b="0" strike="noStrike" spc="-1" dirty="0" err="1">
                <a:solidFill>
                  <a:srgbClr val="FFFFFF"/>
                </a:solidFill>
                <a:latin typeface="Montserrat"/>
              </a:rPr>
              <a:t>our</a:t>
            </a:r>
            <a:r>
              <a:rPr lang="pt-PT" sz="2920" b="0" strike="noStrike" spc="-1" dirty="0">
                <a:solidFill>
                  <a:srgbClr val="FFFFFF"/>
                </a:solidFill>
                <a:latin typeface="Montserrat"/>
              </a:rPr>
              <a:t> </a:t>
            </a:r>
            <a:r>
              <a:rPr lang="pt-PT" sz="2920" b="0" strike="noStrike" spc="-1" dirty="0" err="1">
                <a:solidFill>
                  <a:srgbClr val="FFFFFF"/>
                </a:solidFill>
                <a:latin typeface="Montserrat"/>
              </a:rPr>
              <a:t>Graphs</a:t>
            </a:r>
            <a:r>
              <a:rPr lang="pt-PT" sz="2920" b="0" strike="noStrike" spc="-1" dirty="0">
                <a:solidFill>
                  <a:srgbClr val="FFFFFF"/>
                </a:solidFill>
                <a:latin typeface="Montserrat"/>
              </a:rPr>
              <a:t>.</a:t>
            </a:r>
            <a:endParaRPr lang="pt-PT" sz="2920" b="0" strike="noStrike" spc="-1" dirty="0">
              <a:latin typeface="Arial"/>
            </a:endParaRPr>
          </a:p>
        </p:txBody>
      </p:sp>
      <p:pic>
        <p:nvPicPr>
          <p:cNvPr id="4" name="Picture 3">
            <a:extLst>
              <a:ext uri="{FF2B5EF4-FFF2-40B4-BE49-F238E27FC236}">
                <a16:creationId xmlns:a16="http://schemas.microsoft.com/office/drawing/2014/main" id="{6308108F-4544-C993-4C8D-0EA90B9899C8}"/>
              </a:ext>
            </a:extLst>
          </p:cNvPr>
          <p:cNvPicPr>
            <a:picLocks noChangeAspect="1"/>
          </p:cNvPicPr>
          <p:nvPr/>
        </p:nvPicPr>
        <p:blipFill rotWithShape="1">
          <a:blip r:embed="rId4">
            <a:extLst>
              <a:ext uri="{28A0092B-C50C-407E-A947-70E740481C1C}">
                <a14:useLocalDpi xmlns:a14="http://schemas.microsoft.com/office/drawing/2010/main" val="0"/>
              </a:ext>
            </a:extLst>
          </a:blip>
          <a:srcRect t="237" b="-693"/>
          <a:stretch/>
        </p:blipFill>
        <p:spPr>
          <a:xfrm>
            <a:off x="8484606" y="1770991"/>
            <a:ext cx="8684999" cy="8097019"/>
          </a:xfrm>
          <a:prstGeom prst="rect">
            <a:avLst/>
          </a:prstGeom>
        </p:spPr>
      </p:pic>
    </p:spTree>
    <p:extLst>
      <p:ext uri="{BB962C8B-B14F-4D97-AF65-F5344CB8AC3E}">
        <p14:creationId xmlns:p14="http://schemas.microsoft.com/office/powerpoint/2010/main" val="277888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pic>
        <p:nvPicPr>
          <p:cNvPr id="162" name="Picture 2"/>
          <p:cNvPicPr/>
          <p:nvPr/>
        </p:nvPicPr>
        <p:blipFill>
          <a:blip r:embed="rId2"/>
          <a:stretch/>
        </p:blipFill>
        <p:spPr>
          <a:xfrm>
            <a:off x="13579560" y="0"/>
            <a:ext cx="8995680" cy="8995680"/>
          </a:xfrm>
          <a:prstGeom prst="rect">
            <a:avLst/>
          </a:prstGeom>
          <a:ln w="0">
            <a:noFill/>
          </a:ln>
        </p:spPr>
      </p:pic>
      <p:pic>
        <p:nvPicPr>
          <p:cNvPr id="163" name="Picture 3"/>
          <p:cNvPicPr/>
          <p:nvPr/>
        </p:nvPicPr>
        <p:blipFill>
          <a:blip r:embed="rId3"/>
          <a:stretch/>
        </p:blipFill>
        <p:spPr>
          <a:xfrm>
            <a:off x="-2881800" y="-1991520"/>
            <a:ext cx="7242120" cy="7242120"/>
          </a:xfrm>
          <a:prstGeom prst="rect">
            <a:avLst/>
          </a:prstGeom>
          <a:ln w="0">
            <a:noFill/>
          </a:ln>
        </p:spPr>
      </p:pic>
      <p:pic>
        <p:nvPicPr>
          <p:cNvPr id="164" name="Picture 4"/>
          <p:cNvPicPr/>
          <p:nvPr/>
        </p:nvPicPr>
        <p:blipFill>
          <a:blip r:embed="rId4">
            <a:extLst>
              <a:ext uri="{28A0092B-C50C-407E-A947-70E740481C1C}">
                <a14:useLocalDpi xmlns:a14="http://schemas.microsoft.com/office/drawing/2010/main" val="0"/>
              </a:ext>
            </a:extLst>
          </a:blip>
          <a:srcRect/>
          <a:stretch/>
        </p:blipFill>
        <p:spPr>
          <a:xfrm>
            <a:off x="304132" y="1687248"/>
            <a:ext cx="4341224" cy="3318480"/>
          </a:xfrm>
          <a:prstGeom prst="rect">
            <a:avLst/>
          </a:prstGeom>
          <a:ln w="0">
            <a:noFill/>
          </a:ln>
        </p:spPr>
      </p:pic>
      <p:sp>
        <p:nvSpPr>
          <p:cNvPr id="165" name="TextBox 5"/>
          <p:cNvSpPr/>
          <p:nvPr/>
        </p:nvSpPr>
        <p:spPr>
          <a:xfrm>
            <a:off x="2735280" y="38522"/>
            <a:ext cx="12221640" cy="1207638"/>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10060"/>
              </a:lnSpc>
              <a:buNone/>
            </a:pPr>
            <a:r>
              <a:rPr lang="en-US" sz="7190" b="0" strike="noStrike" spc="-1" dirty="0">
                <a:solidFill>
                  <a:srgbClr val="FFFFFF"/>
                </a:solidFill>
                <a:latin typeface="Neue Machina UltraBold"/>
              </a:rPr>
              <a:t>User Interface</a:t>
            </a:r>
            <a:endParaRPr lang="pt-PT" sz="7190" b="0" strike="noStrike" spc="-1" dirty="0">
              <a:latin typeface="Arial"/>
            </a:endParaRPr>
          </a:p>
        </p:txBody>
      </p:sp>
      <p:sp>
        <p:nvSpPr>
          <p:cNvPr id="166" name="TextBox 6"/>
          <p:cNvSpPr/>
          <p:nvPr/>
        </p:nvSpPr>
        <p:spPr>
          <a:xfrm>
            <a:off x="4724460" y="2603754"/>
            <a:ext cx="4121640" cy="1087605"/>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2911"/>
              </a:lnSpc>
              <a:buNone/>
            </a:pPr>
            <a:r>
              <a:rPr lang="en-US" sz="2080" b="0" strike="noStrike" spc="-1" dirty="0">
                <a:solidFill>
                  <a:srgbClr val="FFFFFF"/>
                </a:solidFill>
                <a:latin typeface="Montserrat"/>
              </a:rPr>
              <a:t>Allow the user to choose between which algorithm he wants to go through</a:t>
            </a:r>
            <a:endParaRPr lang="pt-PT" sz="2080" b="0" strike="noStrike" spc="-1" dirty="0">
              <a:latin typeface="Arial"/>
            </a:endParaRPr>
          </a:p>
        </p:txBody>
      </p:sp>
      <p:sp>
        <p:nvSpPr>
          <p:cNvPr id="167" name="TextBox 7"/>
          <p:cNvSpPr/>
          <p:nvPr/>
        </p:nvSpPr>
        <p:spPr>
          <a:xfrm>
            <a:off x="4536525" y="1614799"/>
            <a:ext cx="3099869" cy="597599"/>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768240" lvl="1" indent="-384120" algn="ctr">
              <a:lnSpc>
                <a:spcPts val="4980"/>
              </a:lnSpc>
              <a:buClr>
                <a:srgbClr val="FFFFFF"/>
              </a:buClr>
              <a:buFont typeface="Arial"/>
              <a:buChar char="•"/>
            </a:pPr>
            <a:r>
              <a:rPr lang="en-US" sz="3550" spc="-1" dirty="0">
                <a:solidFill>
                  <a:srgbClr val="FFFFFF"/>
                </a:solidFill>
                <a:latin typeface="Montserrat Semi-Bold Bold"/>
              </a:rPr>
              <a:t>Main Menu</a:t>
            </a:r>
            <a:endParaRPr lang="pt-PT" sz="3550" b="0" strike="noStrike" spc="-1" dirty="0">
              <a:latin typeface="Arial"/>
            </a:endParaRPr>
          </a:p>
        </p:txBody>
      </p:sp>
      <p:sp>
        <p:nvSpPr>
          <p:cNvPr id="169" name="AutoShape 9"/>
          <p:cNvSpPr/>
          <p:nvPr/>
        </p:nvSpPr>
        <p:spPr>
          <a:xfrm flipH="1" flipV="1">
            <a:off x="8965980" y="1707296"/>
            <a:ext cx="7920" cy="3194064"/>
          </a:xfrm>
          <a:prstGeom prst="line">
            <a:avLst/>
          </a:prstGeom>
          <a:ln w="19050">
            <a:solidFill>
              <a:srgbClr val="FFFFFF"/>
            </a:solidFill>
            <a:round/>
          </a:ln>
        </p:spPr>
        <p:style>
          <a:lnRef idx="0">
            <a:scrgbClr r="0" g="0" b="0"/>
          </a:lnRef>
          <a:fillRef idx="0">
            <a:scrgbClr r="0" g="0" b="0"/>
          </a:fillRef>
          <a:effectRef idx="0">
            <a:scrgbClr r="0" g="0" b="0"/>
          </a:effectRef>
          <a:fontRef idx="minor"/>
        </p:style>
        <p:txBody>
          <a:bodyPr/>
          <a:lstStyle/>
          <a:p>
            <a:endParaRPr lang="en-GB" dirty="0"/>
          </a:p>
        </p:txBody>
      </p:sp>
      <p:pic>
        <p:nvPicPr>
          <p:cNvPr id="174" name="Picture 173"/>
          <p:cNvPicPr/>
          <p:nvPr/>
        </p:nvPicPr>
        <p:blipFill>
          <a:blip r:embed="rId5">
            <a:extLst>
              <a:ext uri="{28A0092B-C50C-407E-A947-70E740481C1C}">
                <a14:useLocalDpi xmlns:a14="http://schemas.microsoft.com/office/drawing/2010/main" val="0"/>
              </a:ext>
            </a:extLst>
          </a:blip>
          <a:srcRect/>
          <a:stretch/>
        </p:blipFill>
        <p:spPr>
          <a:xfrm>
            <a:off x="9557537" y="1687248"/>
            <a:ext cx="4798962" cy="3278384"/>
          </a:xfrm>
          <a:prstGeom prst="rect">
            <a:avLst/>
          </a:prstGeom>
          <a:ln w="0">
            <a:noFill/>
          </a:ln>
        </p:spPr>
      </p:pic>
      <p:sp>
        <p:nvSpPr>
          <p:cNvPr id="2" name="TextBox 6">
            <a:extLst>
              <a:ext uri="{FF2B5EF4-FFF2-40B4-BE49-F238E27FC236}">
                <a16:creationId xmlns:a16="http://schemas.microsoft.com/office/drawing/2014/main" id="{2D7BDB0A-CD30-37A5-2ED0-0CB96066C6FD}"/>
              </a:ext>
            </a:extLst>
          </p:cNvPr>
          <p:cNvSpPr/>
          <p:nvPr/>
        </p:nvSpPr>
        <p:spPr>
          <a:xfrm>
            <a:off x="14509778" y="2686747"/>
            <a:ext cx="3555562" cy="1459502"/>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ctr">
              <a:lnSpc>
                <a:spcPts val="2911"/>
              </a:lnSpc>
              <a:buNone/>
            </a:pPr>
            <a:r>
              <a:rPr lang="en-US" sz="2080" b="0" strike="noStrike" spc="-1" dirty="0">
                <a:solidFill>
                  <a:srgbClr val="FFFFFF"/>
                </a:solidFill>
                <a:latin typeface="Montserrat"/>
              </a:rPr>
              <a:t>Allow the user to choose which type of graphs he would prefer to work with based on our datasets</a:t>
            </a:r>
            <a:endParaRPr lang="pt-PT" sz="2080" b="0" strike="noStrike" spc="-1" dirty="0">
              <a:latin typeface="Arial"/>
            </a:endParaRPr>
          </a:p>
        </p:txBody>
      </p:sp>
      <p:sp>
        <p:nvSpPr>
          <p:cNvPr id="3" name="TextBox 7">
            <a:extLst>
              <a:ext uri="{FF2B5EF4-FFF2-40B4-BE49-F238E27FC236}">
                <a16:creationId xmlns:a16="http://schemas.microsoft.com/office/drawing/2014/main" id="{FA5E8F65-A9B0-421D-FE71-FDF909AA522B}"/>
              </a:ext>
            </a:extLst>
          </p:cNvPr>
          <p:cNvSpPr/>
          <p:nvPr/>
        </p:nvSpPr>
        <p:spPr>
          <a:xfrm>
            <a:off x="14321843" y="1697792"/>
            <a:ext cx="3099869" cy="597599"/>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768240" lvl="1" indent="-384120" algn="ctr">
              <a:lnSpc>
                <a:spcPts val="4980"/>
              </a:lnSpc>
              <a:buClr>
                <a:srgbClr val="FFFFFF"/>
              </a:buClr>
              <a:buFont typeface="Arial"/>
              <a:buChar char="•"/>
            </a:pPr>
            <a:r>
              <a:rPr lang="en-US" sz="3550" spc="-1" dirty="0">
                <a:solidFill>
                  <a:srgbClr val="FFFFFF"/>
                </a:solidFill>
                <a:latin typeface="Montserrat Semi-Bold Bold"/>
              </a:rPr>
              <a:t>Graph Menu</a:t>
            </a:r>
            <a:endParaRPr lang="pt-PT" sz="3550" b="0" strike="noStrike" spc="-1" dirty="0">
              <a:latin typeface="Arial"/>
            </a:endParaRPr>
          </a:p>
        </p:txBody>
      </p:sp>
      <p:pic>
        <p:nvPicPr>
          <p:cNvPr id="4" name="Picture 3">
            <a:extLst>
              <a:ext uri="{FF2B5EF4-FFF2-40B4-BE49-F238E27FC236}">
                <a16:creationId xmlns:a16="http://schemas.microsoft.com/office/drawing/2014/main" id="{C870C9E5-F178-9F6D-8DE9-ADA9398B62EC}"/>
              </a:ext>
            </a:extLst>
          </p:cNvPr>
          <p:cNvPicPr/>
          <p:nvPr/>
        </p:nvPicPr>
        <p:blipFill>
          <a:blip r:embed="rId5">
            <a:extLst>
              <a:ext uri="{28A0092B-C50C-407E-A947-70E740481C1C}">
                <a14:useLocalDpi xmlns:a14="http://schemas.microsoft.com/office/drawing/2010/main" val="0"/>
              </a:ext>
            </a:extLst>
          </a:blip>
          <a:srcRect/>
          <a:stretch/>
        </p:blipFill>
        <p:spPr>
          <a:xfrm>
            <a:off x="338297" y="6072444"/>
            <a:ext cx="4798962" cy="3278384"/>
          </a:xfrm>
          <a:prstGeom prst="rect">
            <a:avLst/>
          </a:prstGeom>
          <a:ln w="0">
            <a:noFill/>
          </a:ln>
        </p:spPr>
      </p:pic>
      <p:sp>
        <p:nvSpPr>
          <p:cNvPr id="5" name="TextBox 6">
            <a:extLst>
              <a:ext uri="{FF2B5EF4-FFF2-40B4-BE49-F238E27FC236}">
                <a16:creationId xmlns:a16="http://schemas.microsoft.com/office/drawing/2014/main" id="{8DBF0E73-D576-65BC-60C9-C6175BE55F65}"/>
              </a:ext>
            </a:extLst>
          </p:cNvPr>
          <p:cNvSpPr/>
          <p:nvPr/>
        </p:nvSpPr>
        <p:spPr>
          <a:xfrm>
            <a:off x="5410418" y="7536178"/>
            <a:ext cx="3435682" cy="2203295"/>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ctr">
              <a:lnSpc>
                <a:spcPts val="2911"/>
              </a:lnSpc>
              <a:buNone/>
            </a:pPr>
            <a:r>
              <a:rPr lang="en-US" sz="2080" b="0" strike="noStrike" spc="-1" dirty="0">
                <a:solidFill>
                  <a:srgbClr val="FFFFFF"/>
                </a:solidFill>
                <a:latin typeface="Montserrat"/>
              </a:rPr>
              <a:t>Allow the user to choose which graphs he would prefer to work with based on their choice of graph type, </a:t>
            </a:r>
            <a:r>
              <a:rPr lang="en-US" sz="2080" b="0" strike="noStrike" spc="-1" dirty="0" err="1">
                <a:solidFill>
                  <a:srgbClr val="FFFFFF"/>
                </a:solidFill>
                <a:latin typeface="Montserrat"/>
              </a:rPr>
              <a:t>i</a:t>
            </a:r>
            <a:r>
              <a:rPr lang="en-US" sz="2080" spc="-1" dirty="0" err="1">
                <a:solidFill>
                  <a:srgbClr val="FFFFFF"/>
                </a:solidFill>
                <a:latin typeface="Montserrat"/>
              </a:rPr>
              <a:t>.e</a:t>
            </a:r>
            <a:r>
              <a:rPr lang="en-US" sz="2080" spc="-1" dirty="0">
                <a:solidFill>
                  <a:srgbClr val="FFFFFF"/>
                </a:solidFill>
                <a:latin typeface="Montserrat"/>
              </a:rPr>
              <a:t>, allowing the user to choose the csv</a:t>
            </a:r>
            <a:endParaRPr lang="pt-PT" sz="2080" b="0" strike="noStrike" spc="-1" dirty="0">
              <a:latin typeface="Arial"/>
            </a:endParaRPr>
          </a:p>
        </p:txBody>
      </p:sp>
      <p:sp>
        <p:nvSpPr>
          <p:cNvPr id="6" name="TextBox 7">
            <a:extLst>
              <a:ext uri="{FF2B5EF4-FFF2-40B4-BE49-F238E27FC236}">
                <a16:creationId xmlns:a16="http://schemas.microsoft.com/office/drawing/2014/main" id="{F9CA41C3-D305-1BE7-6CCC-50FEEDE191A2}"/>
              </a:ext>
            </a:extLst>
          </p:cNvPr>
          <p:cNvSpPr/>
          <p:nvPr/>
        </p:nvSpPr>
        <p:spPr>
          <a:xfrm>
            <a:off x="5102604" y="6082988"/>
            <a:ext cx="3555562" cy="1238801"/>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768240" lvl="1" indent="-384120" algn="ctr">
              <a:lnSpc>
                <a:spcPts val="4980"/>
              </a:lnSpc>
              <a:buClr>
                <a:srgbClr val="FFFFFF"/>
              </a:buClr>
              <a:buFont typeface="Arial"/>
              <a:buChar char="•"/>
            </a:pPr>
            <a:r>
              <a:rPr lang="en-US" sz="3550" spc="-1" dirty="0">
                <a:solidFill>
                  <a:srgbClr val="FFFFFF"/>
                </a:solidFill>
                <a:latin typeface="Montserrat Semi-Bold Bold"/>
              </a:rPr>
              <a:t>In Depth Graph Menu</a:t>
            </a:r>
            <a:endParaRPr lang="pt-PT" sz="3550" b="0" strike="noStrike" spc="-1" dirty="0">
              <a:latin typeface="Arial"/>
            </a:endParaRPr>
          </a:p>
        </p:txBody>
      </p:sp>
      <p:sp>
        <p:nvSpPr>
          <p:cNvPr id="7" name="AutoShape 9">
            <a:extLst>
              <a:ext uri="{FF2B5EF4-FFF2-40B4-BE49-F238E27FC236}">
                <a16:creationId xmlns:a16="http://schemas.microsoft.com/office/drawing/2014/main" id="{16CF8489-152B-6EBD-4781-FB2CFD552759}"/>
              </a:ext>
            </a:extLst>
          </p:cNvPr>
          <p:cNvSpPr/>
          <p:nvPr/>
        </p:nvSpPr>
        <p:spPr>
          <a:xfrm flipH="1" flipV="1">
            <a:off x="8973900" y="6165404"/>
            <a:ext cx="7920" cy="3194064"/>
          </a:xfrm>
          <a:prstGeom prst="line">
            <a:avLst/>
          </a:prstGeom>
          <a:ln w="19050">
            <a:solidFill>
              <a:srgbClr val="FFFFFF"/>
            </a:solidFill>
            <a:round/>
          </a:ln>
        </p:spPr>
        <p:style>
          <a:lnRef idx="0">
            <a:scrgbClr r="0" g="0" b="0"/>
          </a:lnRef>
          <a:fillRef idx="0">
            <a:scrgbClr r="0" g="0" b="0"/>
          </a:fillRef>
          <a:effectRef idx="0">
            <a:scrgbClr r="0" g="0" b="0"/>
          </a:effectRef>
          <a:fontRef idx="minor"/>
        </p:style>
        <p:txBody>
          <a:bodyPr/>
          <a:lstStyle/>
          <a:p>
            <a:endParaRPr lang="en-GB" dirty="0"/>
          </a:p>
        </p:txBody>
      </p:sp>
      <p:pic>
        <p:nvPicPr>
          <p:cNvPr id="8" name="Picture 4">
            <a:extLst>
              <a:ext uri="{FF2B5EF4-FFF2-40B4-BE49-F238E27FC236}">
                <a16:creationId xmlns:a16="http://schemas.microsoft.com/office/drawing/2014/main" id="{214ABD76-8EB7-CDFF-D508-8E4450405ECA}"/>
              </a:ext>
            </a:extLst>
          </p:cNvPr>
          <p:cNvPicPr/>
          <p:nvPr/>
        </p:nvPicPr>
        <p:blipFill>
          <a:blip r:embed="rId6">
            <a:extLst>
              <a:ext uri="{28A0092B-C50C-407E-A947-70E740481C1C}">
                <a14:useLocalDpi xmlns:a14="http://schemas.microsoft.com/office/drawing/2010/main" val="0"/>
              </a:ext>
            </a:extLst>
          </a:blip>
          <a:srcRect/>
          <a:stretch/>
        </p:blipFill>
        <p:spPr>
          <a:xfrm>
            <a:off x="9836702" y="6082988"/>
            <a:ext cx="3874871" cy="3318480"/>
          </a:xfrm>
          <a:prstGeom prst="rect">
            <a:avLst/>
          </a:prstGeom>
          <a:ln w="0">
            <a:noFill/>
          </a:ln>
        </p:spPr>
      </p:pic>
      <p:sp>
        <p:nvSpPr>
          <p:cNvPr id="9" name="TextBox 6">
            <a:extLst>
              <a:ext uri="{FF2B5EF4-FFF2-40B4-BE49-F238E27FC236}">
                <a16:creationId xmlns:a16="http://schemas.microsoft.com/office/drawing/2014/main" id="{F5588EF3-AF9B-5085-694B-9F80E60EB415}"/>
              </a:ext>
            </a:extLst>
          </p:cNvPr>
          <p:cNvSpPr/>
          <p:nvPr/>
        </p:nvSpPr>
        <p:spPr>
          <a:xfrm>
            <a:off x="14021766" y="6791358"/>
            <a:ext cx="4121640" cy="2948115"/>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2911"/>
              </a:lnSpc>
              <a:buNone/>
            </a:pPr>
            <a:r>
              <a:rPr lang="en-US" sz="2080" b="0" strike="noStrike" spc="-1" dirty="0">
                <a:solidFill>
                  <a:srgbClr val="FFFFFF"/>
                </a:solidFill>
                <a:latin typeface="Montserrat"/>
              </a:rPr>
              <a:t>Allow the user to choose what to do with the data, that being:</a:t>
            </a:r>
          </a:p>
          <a:p>
            <a:pPr marL="342900" indent="-342900" algn="ctr">
              <a:lnSpc>
                <a:spcPts val="2911"/>
              </a:lnSpc>
              <a:buFont typeface="Arial" panose="020B0604020202020204" pitchFamily="34" charset="0"/>
              <a:buChar char="•"/>
            </a:pPr>
            <a:r>
              <a:rPr lang="en-US" sz="2080" spc="-1" dirty="0">
                <a:solidFill>
                  <a:srgbClr val="FFFFFF"/>
                </a:solidFill>
                <a:latin typeface="Montserrat"/>
              </a:rPr>
              <a:t>Display The CSV</a:t>
            </a:r>
          </a:p>
          <a:p>
            <a:pPr marL="342900" indent="-342900" algn="ctr">
              <a:lnSpc>
                <a:spcPts val="2911"/>
              </a:lnSpc>
              <a:buFont typeface="Arial" panose="020B0604020202020204" pitchFamily="34" charset="0"/>
              <a:buChar char="•"/>
            </a:pPr>
            <a:r>
              <a:rPr lang="en-US" sz="2080" b="0" strike="noStrike" spc="-1" dirty="0">
                <a:solidFill>
                  <a:srgbClr val="FFFFFF"/>
                </a:solidFill>
                <a:latin typeface="Montserrat"/>
              </a:rPr>
              <a:t>Show the Graph Created</a:t>
            </a:r>
          </a:p>
          <a:p>
            <a:pPr marL="342900" indent="-342900" algn="ctr">
              <a:lnSpc>
                <a:spcPts val="2911"/>
              </a:lnSpc>
              <a:buFont typeface="Arial" panose="020B0604020202020204" pitchFamily="34" charset="0"/>
              <a:buChar char="•"/>
            </a:pPr>
            <a:r>
              <a:rPr lang="en-US" sz="2080" spc="-1" dirty="0">
                <a:solidFill>
                  <a:srgbClr val="FFFFFF"/>
                </a:solidFill>
                <a:latin typeface="Montserrat"/>
              </a:rPr>
              <a:t>Solve the Algorithm Previously Chosen</a:t>
            </a:r>
          </a:p>
          <a:p>
            <a:pPr marL="342900" indent="-342900" algn="ctr">
              <a:lnSpc>
                <a:spcPts val="2911"/>
              </a:lnSpc>
              <a:buFont typeface="Arial" panose="020B0604020202020204" pitchFamily="34" charset="0"/>
              <a:buChar char="•"/>
            </a:pPr>
            <a:r>
              <a:rPr lang="en-US" sz="2080" b="0" strike="noStrike" spc="-1" dirty="0">
                <a:solidFill>
                  <a:srgbClr val="FFFFFF"/>
                </a:solidFill>
                <a:latin typeface="Montserrat"/>
              </a:rPr>
              <a:t>Obtain Statistics of the </a:t>
            </a:r>
            <a:r>
              <a:rPr lang="en-US" sz="2080" b="0" strike="noStrike" spc="-1" dirty="0" err="1">
                <a:solidFill>
                  <a:srgbClr val="FFFFFF"/>
                </a:solidFill>
                <a:latin typeface="Montserrat"/>
              </a:rPr>
              <a:t>Algo</a:t>
            </a:r>
            <a:r>
              <a:rPr lang="en-US" sz="2080" spc="-1" dirty="0" err="1">
                <a:solidFill>
                  <a:srgbClr val="FFFFFF"/>
                </a:solidFill>
                <a:latin typeface="Montserrat"/>
              </a:rPr>
              <a:t>ritmh</a:t>
            </a:r>
            <a:endParaRPr lang="en-US" sz="2080" spc="-1" dirty="0">
              <a:solidFill>
                <a:srgbClr val="FFFFFF"/>
              </a:solidFill>
              <a:latin typeface="Montserrat"/>
            </a:endParaRPr>
          </a:p>
        </p:txBody>
      </p:sp>
      <p:sp>
        <p:nvSpPr>
          <p:cNvPr id="10" name="TextBox 7">
            <a:extLst>
              <a:ext uri="{FF2B5EF4-FFF2-40B4-BE49-F238E27FC236}">
                <a16:creationId xmlns:a16="http://schemas.microsoft.com/office/drawing/2014/main" id="{1A67D52E-4A92-8203-8BD5-21C71C3F7DB2}"/>
              </a:ext>
            </a:extLst>
          </p:cNvPr>
          <p:cNvSpPr/>
          <p:nvPr/>
        </p:nvSpPr>
        <p:spPr>
          <a:xfrm>
            <a:off x="13835919" y="6010539"/>
            <a:ext cx="4041487" cy="597599"/>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768240" lvl="1" indent="-384120" algn="ctr">
              <a:lnSpc>
                <a:spcPts val="4980"/>
              </a:lnSpc>
              <a:buClr>
                <a:srgbClr val="FFFFFF"/>
              </a:buClr>
              <a:buFont typeface="Arial"/>
              <a:buChar char="•"/>
            </a:pPr>
            <a:r>
              <a:rPr lang="en-US" sz="3550" spc="-1" dirty="0">
                <a:solidFill>
                  <a:srgbClr val="FFFFFF"/>
                </a:solidFill>
                <a:latin typeface="Montserrat Semi-Bold Bold"/>
              </a:rPr>
              <a:t>Operation Menu</a:t>
            </a:r>
            <a:endParaRPr lang="pt-PT" sz="355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204C"/>
        </a:solidFill>
        <a:effectLst/>
      </p:bgPr>
    </p:bg>
    <p:spTree>
      <p:nvGrpSpPr>
        <p:cNvPr id="1" name=""/>
        <p:cNvGrpSpPr/>
        <p:nvPr/>
      </p:nvGrpSpPr>
      <p:grpSpPr>
        <a:xfrm>
          <a:off x="0" y="0"/>
          <a:ext cx="0" cy="0"/>
          <a:chOff x="0" y="0"/>
          <a:chExt cx="0" cy="0"/>
        </a:xfrm>
      </p:grpSpPr>
      <p:pic>
        <p:nvPicPr>
          <p:cNvPr id="183" name="Picture 2"/>
          <p:cNvPicPr/>
          <p:nvPr/>
        </p:nvPicPr>
        <p:blipFill>
          <a:blip r:embed="rId2"/>
          <a:stretch/>
        </p:blipFill>
        <p:spPr>
          <a:xfrm rot="20766600">
            <a:off x="-234360" y="7510680"/>
            <a:ext cx="8732520" cy="6445800"/>
          </a:xfrm>
          <a:prstGeom prst="rect">
            <a:avLst/>
          </a:prstGeom>
          <a:ln w="0">
            <a:noFill/>
          </a:ln>
        </p:spPr>
      </p:pic>
      <p:pic>
        <p:nvPicPr>
          <p:cNvPr id="184" name="Picture 3"/>
          <p:cNvPicPr/>
          <p:nvPr/>
        </p:nvPicPr>
        <p:blipFill>
          <a:blip r:embed="rId3"/>
          <a:stretch/>
        </p:blipFill>
        <p:spPr>
          <a:xfrm>
            <a:off x="-2685960" y="-3553560"/>
            <a:ext cx="7966440" cy="7966440"/>
          </a:xfrm>
          <a:prstGeom prst="rect">
            <a:avLst/>
          </a:prstGeom>
          <a:ln w="0">
            <a:noFill/>
          </a:ln>
        </p:spPr>
      </p:pic>
      <p:pic>
        <p:nvPicPr>
          <p:cNvPr id="185" name="Picture 4"/>
          <p:cNvPicPr/>
          <p:nvPr/>
        </p:nvPicPr>
        <p:blipFill>
          <a:blip r:embed="rId4"/>
          <a:srcRect t="12717" r="38306"/>
          <a:stretch/>
        </p:blipFill>
        <p:spPr>
          <a:xfrm>
            <a:off x="13500360" y="-175320"/>
            <a:ext cx="7517160" cy="10636920"/>
          </a:xfrm>
          <a:prstGeom prst="rect">
            <a:avLst/>
          </a:prstGeom>
          <a:ln w="0">
            <a:noFill/>
          </a:ln>
        </p:spPr>
      </p:pic>
      <p:sp>
        <p:nvSpPr>
          <p:cNvPr id="186" name="TextBox 5"/>
          <p:cNvSpPr/>
          <p:nvPr/>
        </p:nvSpPr>
        <p:spPr>
          <a:xfrm>
            <a:off x="2457708" y="429660"/>
            <a:ext cx="12213000" cy="81439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0" marR="0" lvl="0" indent="0" algn="ctr" defTabSz="914400" rtl="0" eaLnBrk="1" fontAlgn="auto" latinLnBrk="0" hangingPunct="1">
              <a:lnSpc>
                <a:spcPts val="6834"/>
              </a:lnSpc>
              <a:spcBef>
                <a:spcPts val="0"/>
              </a:spcBef>
              <a:spcAft>
                <a:spcPts val="0"/>
              </a:spcAft>
              <a:buClrTx/>
              <a:buSzTx/>
              <a:buFontTx/>
              <a:buNone/>
              <a:tabLst/>
              <a:defRPr/>
            </a:pPr>
            <a:r>
              <a:rPr kumimoji="0" lang="en-US" sz="4880" b="0" i="0" u="none" strike="noStrike" kern="1200" cap="none" spc="-1" normalizeH="0" baseline="0" noProof="0" dirty="0">
                <a:ln>
                  <a:noFill/>
                </a:ln>
                <a:solidFill>
                  <a:srgbClr val="FFFFFF"/>
                </a:solidFill>
                <a:effectLst/>
                <a:uLnTx/>
                <a:uFillTx/>
                <a:latin typeface="Neue Machina UltraBold"/>
              </a:rPr>
              <a:t>Biggest Difficulties</a:t>
            </a:r>
            <a:endParaRPr kumimoji="0" lang="pt-PT" sz="4880" b="0" i="0" u="none" strike="noStrike" kern="1200" cap="none" spc="-1" normalizeH="0" baseline="0" noProof="0" dirty="0">
              <a:ln>
                <a:noFill/>
              </a:ln>
              <a:solidFill>
                <a:prstClr val="black"/>
              </a:solidFill>
              <a:effectLst/>
              <a:uLnTx/>
              <a:uFillTx/>
              <a:latin typeface="Arial"/>
            </a:endParaRPr>
          </a:p>
        </p:txBody>
      </p:sp>
      <p:sp>
        <p:nvSpPr>
          <p:cNvPr id="188" name="TextBox 7"/>
          <p:cNvSpPr/>
          <p:nvPr/>
        </p:nvSpPr>
        <p:spPr>
          <a:xfrm>
            <a:off x="793800" y="1696680"/>
            <a:ext cx="16465320" cy="4921668"/>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668880" marR="0" lvl="1" indent="-334440" algn="l" defTabSz="914400" rtl="0" eaLnBrk="1" fontAlgn="auto" latinLnBrk="0" hangingPunct="1">
              <a:lnSpc>
                <a:spcPts val="4337"/>
              </a:lnSpc>
              <a:spcBef>
                <a:spcPts val="0"/>
              </a:spcBef>
              <a:spcAft>
                <a:spcPts val="0"/>
              </a:spcAft>
              <a:buClr>
                <a:srgbClr val="FFFFFF"/>
              </a:buClr>
              <a:buSzTx/>
              <a:buFont typeface="Arial"/>
              <a:buChar char="•"/>
              <a:tabLst/>
              <a:defRPr/>
            </a:pPr>
            <a:r>
              <a:rPr kumimoji="0" lang="pt-PT" sz="3100" b="0" i="0" u="none" strike="noStrike" kern="1200" cap="none" spc="-1" normalizeH="0" baseline="0" noProof="0" dirty="0" err="1">
                <a:ln>
                  <a:noFill/>
                </a:ln>
                <a:solidFill>
                  <a:srgbClr val="FFFFFF"/>
                </a:solidFill>
                <a:effectLst/>
                <a:uLnTx/>
                <a:uFillTx/>
                <a:latin typeface="Montserrat"/>
              </a:rPr>
              <a:t>The</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Part</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of</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Working</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with</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the</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DataSets</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was</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probably</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the</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simplest</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part</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along</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with</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the</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creation</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of</a:t>
            </a:r>
            <a:r>
              <a:rPr kumimoji="0" lang="pt-PT" sz="3100" b="0" i="0" u="none" strike="noStrike" kern="1200" cap="none" spc="-1" normalizeH="0" baseline="0" noProof="0" dirty="0">
                <a:ln>
                  <a:noFill/>
                </a:ln>
                <a:solidFill>
                  <a:srgbClr val="FFFFFF"/>
                </a:solidFill>
                <a:effectLst/>
                <a:uLnTx/>
                <a:uFillTx/>
                <a:latin typeface="Montserrat"/>
              </a:rPr>
              <a:t> </a:t>
            </a:r>
            <a:r>
              <a:rPr kumimoji="0" lang="pt-PT" sz="3100" b="0" i="0" u="none" strike="noStrike" kern="1200" cap="none" spc="-1" normalizeH="0" baseline="0" noProof="0" dirty="0" err="1">
                <a:ln>
                  <a:noFill/>
                </a:ln>
                <a:solidFill>
                  <a:srgbClr val="FFFFFF"/>
                </a:solidFill>
                <a:effectLst/>
                <a:uLnTx/>
                <a:uFillTx/>
                <a:latin typeface="Montserrat"/>
              </a:rPr>
              <a:t>the</a:t>
            </a:r>
            <a:r>
              <a:rPr kumimoji="0" lang="pt-PT" sz="3100" b="0" i="0" u="none" strike="noStrike" kern="1200" cap="none" spc="-1" normalizeH="0" baseline="0" noProof="0" dirty="0">
                <a:ln>
                  <a:noFill/>
                </a:ln>
                <a:solidFill>
                  <a:srgbClr val="FFFFFF"/>
                </a:solidFill>
                <a:effectLst/>
                <a:uLnTx/>
                <a:uFillTx/>
                <a:latin typeface="Montserrat"/>
              </a:rPr>
              <a:t> menu.</a:t>
            </a:r>
            <a:endParaRPr kumimoji="0" lang="pt-PT" sz="3100" b="0" i="0" u="none" strike="noStrike" kern="1200" cap="none" spc="-1" normalizeH="0" baseline="0" noProof="0" dirty="0">
              <a:ln>
                <a:noFill/>
              </a:ln>
              <a:solidFill>
                <a:prstClr val="black"/>
              </a:solidFill>
              <a:effectLst/>
              <a:uLnTx/>
              <a:uFillTx/>
              <a:latin typeface="Arial"/>
            </a:endParaRPr>
          </a:p>
          <a:p>
            <a:pPr marL="668880" marR="0" lvl="1" indent="-334440" algn="l" defTabSz="914400" rtl="0" eaLnBrk="1" fontAlgn="auto" latinLnBrk="0" hangingPunct="1">
              <a:lnSpc>
                <a:spcPts val="4337"/>
              </a:lnSpc>
              <a:spcBef>
                <a:spcPts val="0"/>
              </a:spcBef>
              <a:spcAft>
                <a:spcPts val="0"/>
              </a:spcAft>
              <a:buClr>
                <a:srgbClr val="FFFFFF"/>
              </a:buClr>
              <a:buSzTx/>
              <a:buFont typeface="Arial"/>
              <a:buChar char="•"/>
              <a:tabLst/>
              <a:defRPr/>
            </a:pPr>
            <a:r>
              <a:rPr kumimoji="0" lang="en-US" sz="3100" b="0" i="0" u="none" strike="noStrike" kern="1200" cap="none" spc="-1" normalizeH="0" baseline="0" noProof="0" dirty="0">
                <a:ln>
                  <a:noFill/>
                </a:ln>
                <a:solidFill>
                  <a:srgbClr val="FFFFFF"/>
                </a:solidFill>
                <a:effectLst/>
                <a:uLnTx/>
                <a:uFillTx/>
                <a:latin typeface="Montserrat"/>
              </a:rPr>
              <a:t>The Implementation of the Graph caused some issues initially but were quickly fixed and started working as intended</a:t>
            </a:r>
          </a:p>
          <a:p>
            <a:pPr marL="668880" marR="0" lvl="1" indent="-334440" algn="l" defTabSz="914400" rtl="0" eaLnBrk="1" fontAlgn="auto" latinLnBrk="0" hangingPunct="1">
              <a:lnSpc>
                <a:spcPts val="4337"/>
              </a:lnSpc>
              <a:spcBef>
                <a:spcPts val="0"/>
              </a:spcBef>
              <a:spcAft>
                <a:spcPts val="0"/>
              </a:spcAft>
              <a:buClr>
                <a:srgbClr val="FFFFFF"/>
              </a:buClr>
              <a:buSzTx/>
              <a:buFont typeface="Arial"/>
              <a:buChar char="•"/>
              <a:tabLst/>
              <a:defRPr/>
            </a:pPr>
            <a:r>
              <a:rPr lang="en-US" sz="3100" spc="-1" dirty="0">
                <a:solidFill>
                  <a:srgbClr val="FFFFFF"/>
                </a:solidFill>
                <a:latin typeface="Montserrat"/>
              </a:rPr>
              <a:t>The Functions Implementations was a bit harder, as to trying to use our data and perform the algorithms asked of us</a:t>
            </a:r>
          </a:p>
          <a:p>
            <a:pPr marL="668880" marR="0" lvl="1" indent="-334440" algn="l" defTabSz="914400" rtl="0" eaLnBrk="1" fontAlgn="auto" latinLnBrk="0" hangingPunct="1">
              <a:lnSpc>
                <a:spcPts val="4337"/>
              </a:lnSpc>
              <a:spcBef>
                <a:spcPts val="0"/>
              </a:spcBef>
              <a:spcAft>
                <a:spcPts val="0"/>
              </a:spcAft>
              <a:buClr>
                <a:srgbClr val="FFFFFF"/>
              </a:buClr>
              <a:buSzTx/>
              <a:buFont typeface="Arial"/>
              <a:buChar char="•"/>
              <a:tabLst/>
              <a:defRPr/>
            </a:pPr>
            <a:r>
              <a:rPr kumimoji="0" lang="en-US" sz="3100" b="0" i="0" u="none" strike="noStrike" kern="1200" cap="none" spc="-1" normalizeH="0" baseline="0" noProof="0" dirty="0">
                <a:ln>
                  <a:noFill/>
                </a:ln>
                <a:solidFill>
                  <a:srgbClr val="FFFFFF"/>
                </a:solidFill>
                <a:effectLst/>
                <a:uLnTx/>
                <a:uFillTx/>
                <a:latin typeface="Montserrat"/>
              </a:rPr>
              <a:t>The </a:t>
            </a:r>
            <a:r>
              <a:rPr lang="en-US" sz="3100" spc="-1" dirty="0">
                <a:solidFill>
                  <a:srgbClr val="FFFFFF"/>
                </a:solidFill>
                <a:latin typeface="Montserrat"/>
              </a:rPr>
              <a:t>Statistics Part we did not manage to do.</a:t>
            </a:r>
          </a:p>
          <a:p>
            <a:pPr marL="668880" marR="0" lvl="1" indent="-334440" algn="l" defTabSz="914400" rtl="0" eaLnBrk="1" fontAlgn="auto" latinLnBrk="0" hangingPunct="1">
              <a:lnSpc>
                <a:spcPts val="4337"/>
              </a:lnSpc>
              <a:spcBef>
                <a:spcPts val="0"/>
              </a:spcBef>
              <a:spcAft>
                <a:spcPts val="0"/>
              </a:spcAft>
              <a:buClr>
                <a:srgbClr val="FFFFFF"/>
              </a:buClr>
              <a:buSzTx/>
              <a:buFont typeface="Arial"/>
              <a:buChar char="•"/>
              <a:tabLst/>
              <a:defRPr/>
            </a:pPr>
            <a:r>
              <a:rPr kumimoji="0" lang="en-US" sz="3100" b="0" i="0" u="none" strike="noStrike" kern="1200" cap="none" spc="-1" normalizeH="0" baseline="0" noProof="0" dirty="0">
                <a:ln>
                  <a:noFill/>
                </a:ln>
                <a:solidFill>
                  <a:srgbClr val="FFFFFF"/>
                </a:solidFill>
                <a:effectLst/>
                <a:uLnTx/>
                <a:uFillTx/>
                <a:latin typeface="Montserrat"/>
              </a:rPr>
              <a:t>The Hardest was probably implement</a:t>
            </a:r>
            <a:r>
              <a:rPr lang="en-US" sz="3100" spc="-1" dirty="0" err="1">
                <a:solidFill>
                  <a:srgbClr val="FFFFFF"/>
                </a:solidFill>
                <a:latin typeface="Montserrat"/>
              </a:rPr>
              <a:t>ing</a:t>
            </a:r>
            <a:r>
              <a:rPr lang="en-US" sz="3100" spc="-1" dirty="0">
                <a:solidFill>
                  <a:srgbClr val="FFFFFF"/>
                </a:solidFill>
                <a:latin typeface="Montserrat"/>
              </a:rPr>
              <a:t> our algorithmic functions in with our interface, stuff that we couldn’t manage to finish and make it work.</a:t>
            </a:r>
            <a:endParaRPr kumimoji="0" lang="pt-PT" sz="3100" b="0" i="0" u="none" strike="noStrike" kern="1200" cap="none" spc="-1" normalizeH="0" baseline="0" noProof="0" dirty="0">
              <a:ln>
                <a:noFill/>
              </a:ln>
              <a:solidFill>
                <a:prstClr val="black"/>
              </a:solidFill>
              <a:effectLst/>
              <a:uLnTx/>
              <a:uFillTx/>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697</Words>
  <Application>Microsoft Office PowerPoint</Application>
  <PresentationFormat>Custom</PresentationFormat>
  <Paragraphs>85</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Montserrat</vt:lpstr>
      <vt:lpstr>Montserrat Bold</vt:lpstr>
      <vt:lpstr>Montserrat Semi-Bold Bold</vt:lpstr>
      <vt:lpstr>Neue Machina UltraBold</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AED 2</dc:title>
  <dc:subject/>
  <dc:creator/>
  <dc:description/>
  <cp:lastModifiedBy>Mariana Conde</cp:lastModifiedBy>
  <cp:revision>4</cp:revision>
  <dcterms:created xsi:type="dcterms:W3CDTF">2006-08-16T00:00:00Z</dcterms:created>
  <dcterms:modified xsi:type="dcterms:W3CDTF">2024-05-20T23:00:41Z</dcterms:modified>
  <dc:identifier>DAFXDk7i3u0</dc:identifier>
  <dc:language>pt-PT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