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9" r:id="rId2"/>
    <p:sldId id="406" r:id="rId3"/>
    <p:sldId id="432" r:id="rId4"/>
    <p:sldId id="433" r:id="rId5"/>
    <p:sldId id="444" r:id="rId6"/>
    <p:sldId id="434" r:id="rId7"/>
    <p:sldId id="436" r:id="rId8"/>
    <p:sldId id="437" r:id="rId9"/>
    <p:sldId id="438" r:id="rId10"/>
    <p:sldId id="439" r:id="rId11"/>
    <p:sldId id="443" r:id="rId12"/>
    <p:sldId id="440" r:id="rId13"/>
    <p:sldId id="441" r:id="rId14"/>
    <p:sldId id="442" r:id="rId15"/>
    <p:sldId id="44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>
      <p:cViewPr varScale="1">
        <p:scale>
          <a:sx n="53" d="100"/>
          <a:sy n="53" d="100"/>
        </p:scale>
        <p:origin x="5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0A4D5-0F96-4670-8EEB-31D8B085AFC1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01291-DF83-46E2-B713-E76D0E14B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2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30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44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90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002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56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1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93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8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2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5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6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2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4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Lecture 8. Public Key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Symmetric key vs ASymmetric key (Public key)</a:t>
            </a:r>
          </a:p>
          <a:p>
            <a:r>
              <a:rPr lang="en-US" altLang="ko-KR" sz="1800"/>
              <a:t>RSA</a:t>
            </a:r>
          </a:p>
          <a:p>
            <a:r>
              <a:rPr lang="en-US" altLang="ko-KR" sz="1800"/>
              <a:t>Digital Signature</a:t>
            </a:r>
          </a:p>
          <a:p>
            <a:r>
              <a:rPr lang="en-US" altLang="ko-KR" sz="1800"/>
              <a:t>Public Key Certificate (X.509)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266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Security of RSA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507288" cy="4525963"/>
          </a:xfrm>
        </p:spPr>
        <p:txBody>
          <a:bodyPr>
            <a:normAutofit/>
          </a:bodyPr>
          <a:lstStyle/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public key: (n, e)</a:t>
            </a:r>
          </a:p>
          <a:p>
            <a:pPr algn="just"/>
            <a:r>
              <a:rPr lang="en-US" sz="1800">
                <a:latin typeface="바탕;Batang"/>
                <a:cs typeface="Times New Roman" panose="02020603050405020304" pitchFamily="18" charset="0"/>
              </a:rPr>
              <a:t>private key: (n, d)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(n, e) is known to every body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Computing (n, d) from (n, e) is virtually impossible</a:t>
            </a:r>
          </a:p>
          <a:p>
            <a:pPr algn="just"/>
            <a:r>
              <a:rPr lang="en-US" sz="1800">
                <a:latin typeface="바탕;Batang"/>
                <a:cs typeface="Times New Roman" panose="02020603050405020304" pitchFamily="18" charset="0"/>
              </a:rPr>
              <a:t>Number of bits in n : key length of this RSA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key length: 1024(weak), 2048(strong), 4096(very strong)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7704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Usage of public key system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507288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>
                <a:effectLst/>
                <a:latin typeface="바탕;Batang"/>
                <a:cs typeface="Times New Roman" panose="02020603050405020304" pitchFamily="18" charset="0"/>
              </a:rPr>
              <a:t>Encryption</a:t>
            </a:r>
          </a:p>
          <a:p>
            <a:pPr algn="just"/>
            <a:r>
              <a:rPr lang="en-US" sz="2400">
                <a:latin typeface="바탕;Batang"/>
                <a:cs typeface="Times New Roman" panose="02020603050405020304" pitchFamily="18" charset="0"/>
              </a:rPr>
              <a:t>Digital signature</a:t>
            </a:r>
            <a:endParaRPr lang="en-US" sz="2400">
              <a:effectLst/>
              <a:latin typeface="바탕;Batang"/>
              <a:cs typeface="Times New Roman" panose="02020603050405020304" pitchFamily="18" charset="0"/>
            </a:endParaRP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0800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Digital Signature by A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507288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- A's public key: e_A</a:t>
            </a:r>
          </a:p>
          <a:p>
            <a:pPr marL="0" indent="0" algn="just">
              <a:buNone/>
            </a:pP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- A's pivate key: d_A</a:t>
            </a:r>
          </a:p>
          <a:p>
            <a:pPr marL="0" indent="0" algn="just">
              <a:buNone/>
            </a:pPr>
            <a:r>
              <a:rPr lang="en-US" sz="1800">
                <a:latin typeface="바탕;Batang"/>
                <a:cs typeface="Times New Roman" panose="02020603050405020304" pitchFamily="18" charset="0"/>
              </a:rPr>
              <a:t>- Digital signature by A for document M :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 signatureByA= </a:t>
            </a:r>
            <a:r>
              <a:rPr lang="en-US" sz="1800" b="1">
                <a:solidFill>
                  <a:srgbClr val="FF0000"/>
                </a:solidFill>
                <a:effectLst/>
                <a:latin typeface="바탕;Batang"/>
                <a:cs typeface="Times New Roman" panose="02020603050405020304" pitchFamily="18" charset="0"/>
              </a:rPr>
              <a:t>enc(M, d_A)</a:t>
            </a:r>
          </a:p>
          <a:p>
            <a:pPr marL="0" indent="0" algn="just">
              <a:buNone/>
            </a:pP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   ==&gt; encrypt M with A's private key.</a:t>
            </a:r>
          </a:p>
          <a:p>
            <a:pPr marL="0" indent="0" algn="just">
              <a:buNone/>
            </a:pP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- A sends (M, </a:t>
            </a:r>
            <a:r>
              <a:rPr lang="en-US" sz="1800" b="1">
                <a:solidFill>
                  <a:srgbClr val="FF0000"/>
                </a:solidFill>
                <a:effectLst/>
                <a:latin typeface="바탕;Batang"/>
                <a:cs typeface="Times New Roman" panose="02020603050405020304" pitchFamily="18" charset="0"/>
              </a:rPr>
              <a:t>signature</a:t>
            </a:r>
            <a:r>
              <a:rPr lang="en-US" sz="1800" b="1">
                <a:solidFill>
                  <a:srgbClr val="FF0000"/>
                </a:solidFill>
                <a:latin typeface="바탕;Batang"/>
                <a:cs typeface="Times New Roman" panose="02020603050405020304" pitchFamily="18" charset="0"/>
              </a:rPr>
              <a:t>ByA</a:t>
            </a:r>
            <a:r>
              <a:rPr lang="en-US" sz="1800">
                <a:latin typeface="바탕;Batang"/>
                <a:cs typeface="Times New Roman" panose="02020603050405020304" pitchFamily="18" charset="0"/>
              </a:rPr>
              <a:t>): M is digitally signed by A</a:t>
            </a:r>
          </a:p>
          <a:p>
            <a:pPr marL="0" indent="0" algn="just">
              <a:buNone/>
            </a:pP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- It is a signature by A because</a:t>
            </a:r>
          </a:p>
          <a:p>
            <a:pPr marL="0" indent="0" algn="just">
              <a:buNone/>
            </a:pPr>
            <a:r>
              <a:rPr lang="en-US" sz="1800">
                <a:latin typeface="바탕;Batang"/>
                <a:cs typeface="Times New Roman" panose="02020603050405020304" pitchFamily="18" charset="0"/>
              </a:rPr>
              <a:t>    1) It can be decrypted with e_A wich means it was encrypted with d_A</a:t>
            </a:r>
          </a:p>
          <a:p>
            <a:pPr marL="0" indent="0" algn="just">
              <a:buNone/>
            </a:pPr>
            <a:r>
              <a:rPr lang="en-US" sz="1800">
                <a:latin typeface="바탕;Batang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            and </a:t>
            </a:r>
            <a:r>
              <a:rPr lang="en-US" sz="1800">
                <a:solidFill>
                  <a:srgbClr val="FF0000"/>
                </a:solidFill>
                <a:effectLst/>
                <a:latin typeface="바탕;Batang"/>
                <a:cs typeface="Times New Roman" panose="02020603050405020304" pitchFamily="18" charset="0"/>
              </a:rPr>
              <a:t>A is the only person who knows</a:t>
            </a:r>
            <a:r>
              <a:rPr lang="en-US" sz="1800">
                <a:solidFill>
                  <a:srgbClr val="FF0000"/>
                </a:solidFill>
                <a:latin typeface="바탕;Batang"/>
                <a:cs typeface="Times New Roman" panose="02020603050405020304" pitchFamily="18" charset="0"/>
              </a:rPr>
              <a:t> d_A</a:t>
            </a:r>
          </a:p>
          <a:p>
            <a:pPr marL="0" indent="0" algn="just">
              <a:buNone/>
            </a:pPr>
            <a:r>
              <a:rPr lang="en-US" sz="1800">
                <a:latin typeface="바탕;Batang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   2) No one can modify M because the modified one will not match </a:t>
            </a:r>
          </a:p>
          <a:p>
            <a:pPr marL="0" indent="0" algn="just">
              <a:buNone/>
            </a:pPr>
            <a:r>
              <a:rPr lang="en-US" sz="1800">
                <a:latin typeface="바탕;Batang"/>
                <a:cs typeface="Times New Roman" panose="02020603050405020304" pitchFamily="18" charset="0"/>
              </a:rPr>
              <a:t>    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signatureByA</a:t>
            </a:r>
          </a:p>
          <a:p>
            <a:pPr marL="0" indent="0" algn="just">
              <a:buNone/>
            </a:pPr>
            <a:r>
              <a:rPr lang="en-US" sz="1800">
                <a:latin typeface="바탕;Batang"/>
                <a:cs typeface="Times New Roman" panose="02020603050405020304" pitchFamily="18" charset="0"/>
              </a:rPr>
              <a:t>           </a:t>
            </a:r>
            <a:endParaRPr lang="en-US" sz="1800">
              <a:effectLst/>
              <a:latin typeface="바탕;Batang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- For faster checking, digital signature uses H(M) instead of M</a:t>
            </a:r>
          </a:p>
          <a:p>
            <a:pPr marL="0" indent="0" algn="just">
              <a:buNone/>
            </a:pPr>
            <a:r>
              <a:rPr lang="en-US" sz="1800">
                <a:latin typeface="바탕;Batang"/>
                <a:cs typeface="Times New Roman" panose="02020603050405020304" pitchFamily="18" charset="0"/>
              </a:rPr>
              <a:t>         H(M): hash of M</a:t>
            </a:r>
          </a:p>
          <a:p>
            <a:pPr marL="0" indent="0" algn="just">
              <a:buNone/>
            </a:pP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         signatureByA = </a:t>
            </a:r>
            <a:r>
              <a:rPr lang="en-US" sz="1800" b="1">
                <a:solidFill>
                  <a:srgbClr val="FF0000"/>
                </a:solidFill>
                <a:effectLst/>
                <a:latin typeface="바탕;Batang"/>
                <a:cs typeface="Times New Roman" panose="02020603050405020304" pitchFamily="18" charset="0"/>
              </a:rPr>
              <a:t>enc(H(M), d_A)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1560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X.509: public certificate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9C524-F02D-4C2B-9721-8A4A0C9066A6}"/>
              </a:ext>
            </a:extLst>
          </p:cNvPr>
          <p:cNvSpPr txBox="1"/>
          <p:nvPr/>
        </p:nvSpPr>
        <p:spPr>
          <a:xfrm>
            <a:off x="668806" y="10419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  <a:p>
            <a:r>
              <a:rPr lang="en-US"/>
              <a:t>(chrome browser)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CA1F4-1AED-4B22-9722-5B483E51D0D3}"/>
              </a:ext>
            </a:extLst>
          </p:cNvPr>
          <p:cNvSpPr txBox="1"/>
          <p:nvPr/>
        </p:nvSpPr>
        <p:spPr>
          <a:xfrm>
            <a:off x="6573462" y="9957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Amazon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16C8870-5DAE-4CDF-8F26-88A4572EA30B}"/>
              </a:ext>
            </a:extLst>
          </p:cNvPr>
          <p:cNvCxnSpPr/>
          <p:nvPr/>
        </p:nvCxnSpPr>
        <p:spPr>
          <a:xfrm>
            <a:off x="3156710" y="2337477"/>
            <a:ext cx="3384376" cy="17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BEED60-4999-4154-A24B-1D81441D48D3}"/>
              </a:ext>
            </a:extLst>
          </p:cNvPr>
          <p:cNvCxnSpPr/>
          <p:nvPr/>
        </p:nvCxnSpPr>
        <p:spPr>
          <a:xfrm flipH="1">
            <a:off x="3156710" y="2769081"/>
            <a:ext cx="3384376" cy="4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E196FE7-7973-475A-86C6-60578B8FE052}"/>
              </a:ext>
            </a:extLst>
          </p:cNvPr>
          <p:cNvCxnSpPr/>
          <p:nvPr/>
        </p:nvCxnSpPr>
        <p:spPr>
          <a:xfrm>
            <a:off x="3158265" y="3234132"/>
            <a:ext cx="3528392" cy="18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054E35-D48D-4155-AE78-01952C845C70}"/>
              </a:ext>
            </a:extLst>
          </p:cNvPr>
          <p:cNvSpPr txBox="1"/>
          <p:nvPr/>
        </p:nvSpPr>
        <p:spPr>
          <a:xfrm>
            <a:off x="3549711" y="17244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credit card number?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92CD5-BE6E-4508-B66E-820137CA0937}"/>
              </a:ext>
            </a:extLst>
          </p:cNvPr>
          <p:cNvSpPr txBox="1"/>
          <p:nvPr/>
        </p:nvSpPr>
        <p:spPr>
          <a:xfrm>
            <a:off x="3772091" y="1358012"/>
            <a:ext cx="171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order a book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D64DBE-A4B7-47E9-904B-C33260E2C85F}"/>
              </a:ext>
            </a:extLst>
          </p:cNvPr>
          <p:cNvCxnSpPr/>
          <p:nvPr/>
        </p:nvCxnSpPr>
        <p:spPr>
          <a:xfrm>
            <a:off x="3012694" y="1365097"/>
            <a:ext cx="3456384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029218-768A-4945-9CA6-7F5B28B51B30}"/>
              </a:ext>
            </a:extLst>
          </p:cNvPr>
          <p:cNvSpPr txBox="1"/>
          <p:nvPr/>
        </p:nvSpPr>
        <p:spPr>
          <a:xfrm>
            <a:off x="3477118" y="99576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SYN, SYN/ACK, 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B37749-5F8D-4C88-ABF6-C3C595611065}"/>
              </a:ext>
            </a:extLst>
          </p:cNvPr>
          <p:cNvSpPr txBox="1"/>
          <p:nvPr/>
        </p:nvSpPr>
        <p:spPr>
          <a:xfrm>
            <a:off x="3635896" y="2057819"/>
            <a:ext cx="2346739" cy="367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amzon's public key?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5484BF6-5F0A-4FA3-A30B-5F8F241A3A5A}"/>
              </a:ext>
            </a:extLst>
          </p:cNvPr>
          <p:cNvCxnSpPr/>
          <p:nvPr/>
        </p:nvCxnSpPr>
        <p:spPr>
          <a:xfrm flipH="1">
            <a:off x="3096828" y="2035486"/>
            <a:ext cx="3384376" cy="4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59122C-FB03-4270-B032-540868DBE68C}"/>
              </a:ext>
            </a:extLst>
          </p:cNvPr>
          <p:cNvCxnSpPr/>
          <p:nvPr/>
        </p:nvCxnSpPr>
        <p:spPr>
          <a:xfrm>
            <a:off x="3076915" y="1626452"/>
            <a:ext cx="3384376" cy="17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B95B59-9B05-4188-B931-2F323780F057}"/>
              </a:ext>
            </a:extLst>
          </p:cNvPr>
          <p:cNvSpPr txBox="1"/>
          <p:nvPr/>
        </p:nvSpPr>
        <p:spPr>
          <a:xfrm>
            <a:off x="3099780" y="2877877"/>
            <a:ext cx="404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enc(credit card number, </a:t>
            </a:r>
            <a:r>
              <a:rPr lang="en-US" b="1">
                <a:solidFill>
                  <a:srgbClr val="FF0000"/>
                </a:solidFill>
              </a:rPr>
              <a:t>amazon-e</a:t>
            </a:r>
            <a:r>
              <a:rPr lang="en-US" b="1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86390-4FED-4326-A70C-D143079E2AAE}"/>
              </a:ext>
            </a:extLst>
          </p:cNvPr>
          <p:cNvSpPr txBox="1"/>
          <p:nvPr/>
        </p:nvSpPr>
        <p:spPr>
          <a:xfrm>
            <a:off x="3830442" y="2450224"/>
            <a:ext cx="13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amazon-e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97F3B-4F7F-4CDB-A487-6BC30AEDC65C}"/>
              </a:ext>
            </a:extLst>
          </p:cNvPr>
          <p:cNvSpPr txBox="1"/>
          <p:nvPr/>
        </p:nvSpPr>
        <p:spPr>
          <a:xfrm>
            <a:off x="971600" y="3717032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How we can be sure amazon-e is really Amazon's public key?</a:t>
            </a:r>
          </a:p>
          <a:p>
            <a:r>
              <a:rPr lang="en-US"/>
              <a:t>- Amazon sends (</a:t>
            </a:r>
            <a:r>
              <a:rPr lang="en-US" b="1">
                <a:solidFill>
                  <a:srgbClr val="FF0000"/>
                </a:solidFill>
              </a:rPr>
              <a:t>amazon-e</a:t>
            </a:r>
            <a:r>
              <a:rPr lang="en-US"/>
              <a:t>, signatureByCA)</a:t>
            </a:r>
          </a:p>
          <a:p>
            <a:r>
              <a:rPr lang="en-US"/>
              <a:t>- amazon-e is signed by CA(Certificate Authority)</a:t>
            </a:r>
          </a:p>
          <a:p>
            <a:r>
              <a:rPr lang="en-US"/>
              <a:t>- signatureByCA is enc(H(amazon-e), d_CA)</a:t>
            </a:r>
          </a:p>
          <a:p>
            <a:r>
              <a:rPr lang="en-US"/>
              <a:t>- X.509 is the format for (</a:t>
            </a:r>
            <a:r>
              <a:rPr lang="en-US" b="1">
                <a:solidFill>
                  <a:srgbClr val="FF0000"/>
                </a:solidFill>
              </a:rPr>
              <a:t>amazon-e</a:t>
            </a:r>
            <a:r>
              <a:rPr lang="en-US"/>
              <a:t>, signatureByCA)</a:t>
            </a:r>
          </a:p>
          <a:p>
            <a:r>
              <a:rPr lang="en-US"/>
              <a:t>- Certificate Authority </a:t>
            </a:r>
          </a:p>
          <a:p>
            <a:r>
              <a:rPr lang="en-US"/>
              <a:t>           Thawte, globaltrust, ......., signkorea, yessign, ...</a:t>
            </a:r>
          </a:p>
        </p:txBody>
      </p:sp>
    </p:spTree>
    <p:extLst>
      <p:ext uri="{BB962C8B-B14F-4D97-AF65-F5344CB8AC3E}">
        <p14:creationId xmlns:p14="http://schemas.microsoft.com/office/powerpoint/2010/main" val="270814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X.509: public certificate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C1373-82B2-4D9E-82E1-D294D0349CFB}"/>
              </a:ext>
            </a:extLst>
          </p:cNvPr>
          <p:cNvSpPr txBox="1"/>
          <p:nvPr/>
        </p:nvSpPr>
        <p:spPr>
          <a:xfrm>
            <a:off x="2286000" y="1443841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>
                <a:effectLst/>
                <a:latin typeface="바탕;Batang"/>
                <a:cs typeface="Times New Roman" panose="02020603050405020304" pitchFamily="18" charset="0"/>
              </a:rPr>
              <a:t>X.509 field:</a:t>
            </a:r>
          </a:p>
          <a:p>
            <a:pPr algn="just"/>
            <a:r>
              <a:rPr lang="en-US" sz="2000">
                <a:effectLst/>
                <a:latin typeface="바탕;Batang"/>
                <a:cs typeface="바탕;Batang"/>
              </a:rPr>
              <a:t>        V</a:t>
            </a:r>
            <a:r>
              <a:rPr lang="en-US" sz="2000">
                <a:effectLst/>
                <a:latin typeface="바탕;Batang"/>
                <a:cs typeface="Times New Roman" panose="02020603050405020304" pitchFamily="18" charset="0"/>
              </a:rPr>
              <a:t>ersion number</a:t>
            </a:r>
          </a:p>
          <a:p>
            <a:pPr algn="just"/>
            <a:r>
              <a:rPr lang="en-US" sz="2000">
                <a:effectLst/>
                <a:latin typeface="바탕;Batang"/>
                <a:cs typeface="바탕;Batang"/>
              </a:rPr>
              <a:t>        S</a:t>
            </a:r>
            <a:r>
              <a:rPr lang="en-US" sz="2000">
                <a:effectLst/>
                <a:latin typeface="바탕;Batang"/>
                <a:cs typeface="Times New Roman" panose="02020603050405020304" pitchFamily="18" charset="0"/>
              </a:rPr>
              <a:t>erial number</a:t>
            </a:r>
          </a:p>
          <a:p>
            <a:pPr algn="just"/>
            <a:r>
              <a:rPr lang="en-US" sz="2000">
                <a:effectLst/>
                <a:latin typeface="바탕;Batang"/>
                <a:cs typeface="Times New Roman" panose="02020603050405020304" pitchFamily="18" charset="0"/>
              </a:rPr>
              <a:t>        Signature Algorithm ID</a:t>
            </a:r>
          </a:p>
          <a:p>
            <a:pPr algn="just"/>
            <a:r>
              <a:rPr lang="en-US" sz="2000">
                <a:effectLst/>
                <a:latin typeface="바탕;Batang"/>
                <a:cs typeface="Times New Roman" panose="02020603050405020304" pitchFamily="18" charset="0"/>
              </a:rPr>
              <a:t>        Issuer Name</a:t>
            </a:r>
          </a:p>
          <a:p>
            <a:pPr algn="just"/>
            <a:r>
              <a:rPr lang="en-US" sz="2000">
                <a:effectLst/>
                <a:latin typeface="바탕;Batang"/>
                <a:cs typeface="Times New Roman" panose="02020603050405020304" pitchFamily="18" charset="0"/>
              </a:rPr>
              <a:t>        Validity period</a:t>
            </a:r>
          </a:p>
          <a:p>
            <a:pPr algn="just"/>
            <a:r>
              <a:rPr lang="en-US" sz="2000">
                <a:effectLst/>
                <a:latin typeface="바탕;Batang"/>
                <a:cs typeface="Times New Roman" panose="02020603050405020304" pitchFamily="18" charset="0"/>
              </a:rPr>
              <a:t>             Not Before</a:t>
            </a:r>
          </a:p>
          <a:p>
            <a:pPr algn="just"/>
            <a:r>
              <a:rPr lang="en-US" sz="2000">
                <a:effectLst/>
                <a:latin typeface="바탕;Batang"/>
                <a:cs typeface="Times New Roman" panose="02020603050405020304" pitchFamily="18" charset="0"/>
              </a:rPr>
              <a:t>             Not After</a:t>
            </a:r>
          </a:p>
          <a:p>
            <a:pPr algn="just"/>
            <a:r>
              <a:rPr lang="en-US" sz="2000">
                <a:effectLst/>
                <a:latin typeface="바탕;Batang"/>
                <a:cs typeface="Times New Roman" panose="02020603050405020304" pitchFamily="18" charset="0"/>
              </a:rPr>
              <a:t>        Subject name</a:t>
            </a:r>
          </a:p>
          <a:p>
            <a:pPr algn="just"/>
            <a:r>
              <a:rPr lang="en-US" sz="2000">
                <a:effectLst/>
                <a:latin typeface="바탕;Batang"/>
                <a:cs typeface="Times New Roman" panose="02020603050405020304" pitchFamily="18" charset="0"/>
              </a:rPr>
              <a:t>        Subject Public Key Info</a:t>
            </a:r>
          </a:p>
          <a:p>
            <a:pPr algn="just"/>
            <a:r>
              <a:rPr lang="en-US" sz="2000">
                <a:effectLst/>
                <a:latin typeface="바탕;Batang"/>
                <a:cs typeface="Times New Roman" panose="02020603050405020304" pitchFamily="18" charset="0"/>
              </a:rPr>
              <a:t>             Public Key Algorithm</a:t>
            </a:r>
          </a:p>
          <a:p>
            <a:pPr algn="just"/>
            <a:r>
              <a:rPr lang="en-US" sz="2000">
                <a:effectLst/>
                <a:latin typeface="바탕;Batang"/>
                <a:cs typeface="Times New Roman" panose="02020603050405020304" pitchFamily="18" charset="0"/>
              </a:rPr>
              <a:t>             </a:t>
            </a:r>
            <a:r>
              <a:rPr lang="en-US" sz="2000" b="1">
                <a:solidFill>
                  <a:srgbClr val="FF0000"/>
                </a:solidFill>
                <a:effectLst/>
                <a:latin typeface="바탕;Batang"/>
                <a:cs typeface="Times New Roman" panose="02020603050405020304" pitchFamily="18" charset="0"/>
              </a:rPr>
              <a:t>Subject Public Key</a:t>
            </a:r>
          </a:p>
          <a:p>
            <a:pPr algn="just"/>
            <a:r>
              <a:rPr lang="en-US" sz="2000">
                <a:effectLst/>
                <a:latin typeface="바탕;Batang"/>
                <a:cs typeface="Times New Roman" panose="02020603050405020304" pitchFamily="18" charset="0"/>
              </a:rPr>
              <a:t>        Certificate Signature Algorithm</a:t>
            </a:r>
          </a:p>
          <a:p>
            <a:pPr algn="just"/>
            <a:r>
              <a:rPr lang="en-US" sz="2000">
                <a:effectLst/>
                <a:latin typeface="바탕;Batang"/>
                <a:cs typeface="Times New Roman" panose="02020603050405020304" pitchFamily="18" charset="0"/>
              </a:rPr>
              <a:t>        </a:t>
            </a:r>
            <a:r>
              <a:rPr lang="en-US" sz="2000" b="1">
                <a:solidFill>
                  <a:srgbClr val="FF0000"/>
                </a:solidFill>
                <a:effectLst/>
                <a:latin typeface="바탕;Batang"/>
                <a:cs typeface="Times New Roman" panose="02020603050405020304" pitchFamily="18" charset="0"/>
              </a:rPr>
              <a:t>Certificate Signature</a:t>
            </a:r>
          </a:p>
        </p:txBody>
      </p:sp>
    </p:spTree>
    <p:extLst>
      <p:ext uri="{BB962C8B-B14F-4D97-AF65-F5344CB8AC3E}">
        <p14:creationId xmlns:p14="http://schemas.microsoft.com/office/powerpoint/2010/main" val="9613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X.509: example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9A61F-4DAB-4B7C-8806-1153378B9857}"/>
              </a:ext>
            </a:extLst>
          </p:cNvPr>
          <p:cNvSpPr txBox="1"/>
          <p:nvPr/>
        </p:nvSpPr>
        <p:spPr>
          <a:xfrm>
            <a:off x="611560" y="553053"/>
            <a:ext cx="69847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Certificate:</a:t>
            </a:r>
          </a:p>
          <a:p>
            <a:r>
              <a:rPr lang="en-US"/>
              <a:t>   Data:</a:t>
            </a:r>
          </a:p>
          <a:p>
            <a:r>
              <a:rPr lang="en-US"/>
              <a:t>      Version: 1 (0x0)</a:t>
            </a:r>
          </a:p>
          <a:p>
            <a:r>
              <a:rPr lang="en-US"/>
              <a:t>      Serial Number: 7829</a:t>
            </a:r>
          </a:p>
          <a:p>
            <a:r>
              <a:rPr lang="en-US"/>
              <a:t>      Signature Algorithm: md5WithRSAEncryption</a:t>
            </a:r>
          </a:p>
          <a:p>
            <a:r>
              <a:rPr lang="en-US"/>
              <a:t>      Issuer: ..............., O=</a:t>
            </a:r>
            <a:r>
              <a:rPr lang="en-US">
                <a:solidFill>
                  <a:srgbClr val="FF0000"/>
                </a:solidFill>
              </a:rPr>
              <a:t>Thawte Consulting cc</a:t>
            </a:r>
            <a:r>
              <a:rPr lang="en-US"/>
              <a:t>, ......</a:t>
            </a:r>
          </a:p>
          <a:p>
            <a:r>
              <a:rPr lang="en-US"/>
              <a:t>      Validity</a:t>
            </a:r>
          </a:p>
          <a:p>
            <a:r>
              <a:rPr lang="en-US"/>
              <a:t>             ............</a:t>
            </a:r>
          </a:p>
          <a:p>
            <a:r>
              <a:rPr lang="en-US"/>
              <a:t>      Subject: ..........., O=</a:t>
            </a:r>
            <a:r>
              <a:rPr lang="en-US">
                <a:solidFill>
                  <a:srgbClr val="FF0000"/>
                </a:solidFill>
              </a:rPr>
              <a:t>Brent Baccala</a:t>
            </a:r>
            <a:r>
              <a:rPr lang="en-US"/>
              <a:t>, ............</a:t>
            </a:r>
          </a:p>
          <a:p>
            <a:r>
              <a:rPr lang="en-US"/>
              <a:t>      Subject Publick Key Info:</a:t>
            </a:r>
          </a:p>
          <a:p>
            <a:r>
              <a:rPr lang="en-US"/>
              <a:t>            Public Key Algorithm: rsaEncryption</a:t>
            </a:r>
          </a:p>
          <a:p>
            <a:r>
              <a:rPr lang="en-US"/>
              <a:t>            RSA Public Key: (1024 bit)</a:t>
            </a:r>
          </a:p>
          <a:p>
            <a:r>
              <a:rPr lang="en-US"/>
              <a:t>                 </a:t>
            </a:r>
            <a:r>
              <a:rPr lang="en-US">
                <a:solidFill>
                  <a:srgbClr val="FF0000"/>
                </a:solidFill>
              </a:rPr>
              <a:t>Modulus (1024 bit):</a:t>
            </a:r>
          </a:p>
          <a:p>
            <a:r>
              <a:rPr lang="en-US">
                <a:solidFill>
                  <a:srgbClr val="FF0000"/>
                </a:solidFill>
              </a:rPr>
              <a:t>                      00:b4:31:98:......................</a:t>
            </a:r>
          </a:p>
          <a:p>
            <a:r>
              <a:rPr lang="en-US">
                <a:solidFill>
                  <a:srgbClr val="FF0000"/>
                </a:solidFill>
              </a:rPr>
              <a:t>                      ..........................</a:t>
            </a:r>
          </a:p>
          <a:p>
            <a:r>
              <a:rPr lang="en-US">
                <a:solidFill>
                  <a:srgbClr val="FF0000"/>
                </a:solidFill>
              </a:rPr>
              <a:t>                      e8:35:1c:9e:27:52:7e:41:8f</a:t>
            </a:r>
          </a:p>
          <a:p>
            <a:r>
              <a:rPr lang="en-US">
                <a:solidFill>
                  <a:srgbClr val="FF0000"/>
                </a:solidFill>
              </a:rPr>
              <a:t>                 Exponent: 65537</a:t>
            </a:r>
          </a:p>
          <a:p>
            <a:r>
              <a:rPr lang="en-US"/>
              <a:t>      Signature Algorithm: md5WithRSAEncryption</a:t>
            </a:r>
          </a:p>
          <a:p>
            <a:r>
              <a:rPr lang="en-US"/>
              <a:t>         </a:t>
            </a:r>
            <a:r>
              <a:rPr lang="en-US">
                <a:solidFill>
                  <a:srgbClr val="FF0000"/>
                </a:solidFill>
              </a:rPr>
              <a:t>93:5f:8f:.............................</a:t>
            </a:r>
          </a:p>
          <a:p>
            <a:r>
              <a:rPr lang="en-US">
                <a:solidFill>
                  <a:srgbClr val="FF0000"/>
                </a:solidFill>
              </a:rPr>
              <a:t>         ...............................</a:t>
            </a:r>
          </a:p>
          <a:p>
            <a:r>
              <a:rPr lang="en-US">
                <a:solidFill>
                  <a:srgbClr val="FF0000"/>
                </a:solidFill>
              </a:rPr>
              <a:t>         68:9f</a:t>
            </a:r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F0949-29BB-4556-83B7-0615B47312DB}"/>
              </a:ext>
            </a:extLst>
          </p:cNvPr>
          <p:cNvSpPr txBox="1"/>
          <p:nvPr/>
        </p:nvSpPr>
        <p:spPr>
          <a:xfrm>
            <a:off x="7085452" y="1792784"/>
            <a:ext cx="1601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</a:t>
            </a:r>
          </a:p>
          <a:p>
            <a:r>
              <a:rPr lang="en-US"/>
              <a:t>(who signed this cert)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3C78D-E416-4C20-A484-00383C995654}"/>
              </a:ext>
            </a:extLst>
          </p:cNvPr>
          <p:cNvSpPr txBox="1"/>
          <p:nvPr/>
        </p:nvSpPr>
        <p:spPr>
          <a:xfrm>
            <a:off x="6840252" y="2842461"/>
            <a:ext cx="22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 </a:t>
            </a:r>
          </a:p>
          <a:p>
            <a:r>
              <a:rPr lang="en-US"/>
              <a:t>(owner of this cert)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9B20C-FE4F-4255-A468-8CC4BE373E52}"/>
              </a:ext>
            </a:extLst>
          </p:cNvPr>
          <p:cNvSpPr txBox="1"/>
          <p:nvPr/>
        </p:nvSpPr>
        <p:spPr>
          <a:xfrm>
            <a:off x="6433864" y="4172290"/>
            <a:ext cx="209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client's public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ED69D-A835-40E4-B970-3C637728D60B}"/>
              </a:ext>
            </a:extLst>
          </p:cNvPr>
          <p:cNvSpPr txBox="1"/>
          <p:nvPr/>
        </p:nvSpPr>
        <p:spPr>
          <a:xfrm>
            <a:off x="6120172" y="59999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signature by CA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097AB0E-2AF4-445B-AD3F-B2AE4112F581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436098" y="2162117"/>
            <a:ext cx="1649354" cy="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976D29A-BCE1-4C2B-828E-EE52A2496A91}"/>
              </a:ext>
            </a:extLst>
          </p:cNvPr>
          <p:cNvCxnSpPr/>
          <p:nvPr/>
        </p:nvCxnSpPr>
        <p:spPr>
          <a:xfrm flipH="1">
            <a:off x="4572000" y="3027127"/>
            <a:ext cx="2268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AA49CDD-C91A-416E-8443-46BFAEC92340}"/>
              </a:ext>
            </a:extLst>
          </p:cNvPr>
          <p:cNvCxnSpPr/>
          <p:nvPr/>
        </p:nvCxnSpPr>
        <p:spPr>
          <a:xfrm flipH="1">
            <a:off x="5436096" y="4356956"/>
            <a:ext cx="99776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829650-CF3E-440C-B8A9-6AB7A1A75973}"/>
              </a:ext>
            </a:extLst>
          </p:cNvPr>
          <p:cNvCxnSpPr/>
          <p:nvPr/>
        </p:nvCxnSpPr>
        <p:spPr>
          <a:xfrm flipH="1">
            <a:off x="4103948" y="6184570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13CAB109-46F8-424E-8C77-64FBBD9C2EE2}"/>
              </a:ext>
            </a:extLst>
          </p:cNvPr>
          <p:cNvSpPr/>
          <p:nvPr/>
        </p:nvSpPr>
        <p:spPr>
          <a:xfrm>
            <a:off x="1738859" y="4062334"/>
            <a:ext cx="3687580" cy="1364105"/>
          </a:xfrm>
          <a:custGeom>
            <a:avLst/>
            <a:gdLst>
              <a:gd name="connsiteX0" fmla="*/ 3447738 w 3687580"/>
              <a:gd name="connsiteY0" fmla="*/ 1064302 h 1364105"/>
              <a:gd name="connsiteX1" fmla="*/ 3372787 w 3687580"/>
              <a:gd name="connsiteY1" fmla="*/ 1109273 h 1364105"/>
              <a:gd name="connsiteX2" fmla="*/ 3222885 w 3687580"/>
              <a:gd name="connsiteY2" fmla="*/ 1154243 h 1364105"/>
              <a:gd name="connsiteX3" fmla="*/ 3117954 w 3687580"/>
              <a:gd name="connsiteY3" fmla="*/ 1169233 h 1364105"/>
              <a:gd name="connsiteX4" fmla="*/ 2968052 w 3687580"/>
              <a:gd name="connsiteY4" fmla="*/ 1199214 h 1364105"/>
              <a:gd name="connsiteX5" fmla="*/ 2863121 w 3687580"/>
              <a:gd name="connsiteY5" fmla="*/ 1214204 h 1364105"/>
              <a:gd name="connsiteX6" fmla="*/ 2683239 w 3687580"/>
              <a:gd name="connsiteY6" fmla="*/ 1244184 h 1364105"/>
              <a:gd name="connsiteX7" fmla="*/ 2293495 w 3687580"/>
              <a:gd name="connsiteY7" fmla="*/ 1274164 h 1364105"/>
              <a:gd name="connsiteX8" fmla="*/ 1798820 w 3687580"/>
              <a:gd name="connsiteY8" fmla="*/ 1289155 h 1364105"/>
              <a:gd name="connsiteX9" fmla="*/ 1678898 w 3687580"/>
              <a:gd name="connsiteY9" fmla="*/ 1319135 h 1364105"/>
              <a:gd name="connsiteX10" fmla="*/ 1349115 w 3687580"/>
              <a:gd name="connsiteY10" fmla="*/ 1364105 h 1364105"/>
              <a:gd name="connsiteX11" fmla="*/ 689548 w 3687580"/>
              <a:gd name="connsiteY11" fmla="*/ 1349115 h 1364105"/>
              <a:gd name="connsiteX12" fmla="*/ 554636 w 3687580"/>
              <a:gd name="connsiteY12" fmla="*/ 1334125 h 1364105"/>
              <a:gd name="connsiteX13" fmla="*/ 389744 w 3687580"/>
              <a:gd name="connsiteY13" fmla="*/ 1289155 h 1364105"/>
              <a:gd name="connsiteX14" fmla="*/ 314793 w 3687580"/>
              <a:gd name="connsiteY14" fmla="*/ 1274164 h 1364105"/>
              <a:gd name="connsiteX15" fmla="*/ 209862 w 3687580"/>
              <a:gd name="connsiteY15" fmla="*/ 1229194 h 1364105"/>
              <a:gd name="connsiteX16" fmla="*/ 89941 w 3687580"/>
              <a:gd name="connsiteY16" fmla="*/ 1124263 h 1364105"/>
              <a:gd name="connsiteX17" fmla="*/ 44971 w 3687580"/>
              <a:gd name="connsiteY17" fmla="*/ 1094282 h 1364105"/>
              <a:gd name="connsiteX18" fmla="*/ 29980 w 3687580"/>
              <a:gd name="connsiteY18" fmla="*/ 1034322 h 1364105"/>
              <a:gd name="connsiteX19" fmla="*/ 0 w 3687580"/>
              <a:gd name="connsiteY19" fmla="*/ 944381 h 1364105"/>
              <a:gd name="connsiteX20" fmla="*/ 14990 w 3687580"/>
              <a:gd name="connsiteY20" fmla="*/ 659568 h 1364105"/>
              <a:gd name="connsiteX21" fmla="*/ 29980 w 3687580"/>
              <a:gd name="connsiteY21" fmla="*/ 614597 h 1364105"/>
              <a:gd name="connsiteX22" fmla="*/ 44971 w 3687580"/>
              <a:gd name="connsiteY22" fmla="*/ 539646 h 1364105"/>
              <a:gd name="connsiteX23" fmla="*/ 74951 w 3687580"/>
              <a:gd name="connsiteY23" fmla="*/ 449705 h 1364105"/>
              <a:gd name="connsiteX24" fmla="*/ 119921 w 3687580"/>
              <a:gd name="connsiteY24" fmla="*/ 269823 h 1364105"/>
              <a:gd name="connsiteX25" fmla="*/ 149902 w 3687580"/>
              <a:gd name="connsiteY25" fmla="*/ 164892 h 1364105"/>
              <a:gd name="connsiteX26" fmla="*/ 239843 w 3687580"/>
              <a:gd name="connsiteY26" fmla="*/ 59961 h 1364105"/>
              <a:gd name="connsiteX27" fmla="*/ 284813 w 3687580"/>
              <a:gd name="connsiteY27" fmla="*/ 29981 h 1364105"/>
              <a:gd name="connsiteX28" fmla="*/ 419725 w 3687580"/>
              <a:gd name="connsiteY28" fmla="*/ 0 h 1364105"/>
              <a:gd name="connsiteX29" fmla="*/ 2638269 w 3687580"/>
              <a:gd name="connsiteY29" fmla="*/ 29981 h 1364105"/>
              <a:gd name="connsiteX30" fmla="*/ 2683239 w 3687580"/>
              <a:gd name="connsiteY30" fmla="*/ 44971 h 1364105"/>
              <a:gd name="connsiteX31" fmla="*/ 2818151 w 3687580"/>
              <a:gd name="connsiteY31" fmla="*/ 74951 h 1364105"/>
              <a:gd name="connsiteX32" fmla="*/ 2848131 w 3687580"/>
              <a:gd name="connsiteY32" fmla="*/ 104932 h 1364105"/>
              <a:gd name="connsiteX33" fmla="*/ 2983043 w 3687580"/>
              <a:gd name="connsiteY33" fmla="*/ 134912 h 1364105"/>
              <a:gd name="connsiteX34" fmla="*/ 3072984 w 3687580"/>
              <a:gd name="connsiteY34" fmla="*/ 164892 h 1364105"/>
              <a:gd name="connsiteX35" fmla="*/ 3207895 w 3687580"/>
              <a:gd name="connsiteY35" fmla="*/ 194873 h 1364105"/>
              <a:gd name="connsiteX36" fmla="*/ 3252866 w 3687580"/>
              <a:gd name="connsiteY36" fmla="*/ 224853 h 1364105"/>
              <a:gd name="connsiteX37" fmla="*/ 3342807 w 3687580"/>
              <a:gd name="connsiteY37" fmla="*/ 254833 h 1364105"/>
              <a:gd name="connsiteX38" fmla="*/ 3477718 w 3687580"/>
              <a:gd name="connsiteY38" fmla="*/ 374755 h 1364105"/>
              <a:gd name="connsiteX39" fmla="*/ 3522689 w 3687580"/>
              <a:gd name="connsiteY39" fmla="*/ 389745 h 1364105"/>
              <a:gd name="connsiteX40" fmla="*/ 3612630 w 3687580"/>
              <a:gd name="connsiteY40" fmla="*/ 479686 h 1364105"/>
              <a:gd name="connsiteX41" fmla="*/ 3657600 w 3687580"/>
              <a:gd name="connsiteY41" fmla="*/ 629587 h 1364105"/>
              <a:gd name="connsiteX42" fmla="*/ 3672590 w 3687580"/>
              <a:gd name="connsiteY42" fmla="*/ 674558 h 1364105"/>
              <a:gd name="connsiteX43" fmla="*/ 3687580 w 3687580"/>
              <a:gd name="connsiteY43" fmla="*/ 719528 h 1364105"/>
              <a:gd name="connsiteX44" fmla="*/ 3672590 w 3687580"/>
              <a:gd name="connsiteY44" fmla="*/ 884420 h 1364105"/>
              <a:gd name="connsiteX45" fmla="*/ 3642610 w 3687580"/>
              <a:gd name="connsiteY45" fmla="*/ 974361 h 1364105"/>
              <a:gd name="connsiteX46" fmla="*/ 3597639 w 3687580"/>
              <a:gd name="connsiteY46" fmla="*/ 989351 h 1364105"/>
              <a:gd name="connsiteX47" fmla="*/ 3522689 w 3687580"/>
              <a:gd name="connsiteY47" fmla="*/ 1034322 h 1364105"/>
              <a:gd name="connsiteX48" fmla="*/ 3492708 w 3687580"/>
              <a:gd name="connsiteY48" fmla="*/ 1064302 h 1364105"/>
              <a:gd name="connsiteX49" fmla="*/ 3447738 w 3687580"/>
              <a:gd name="connsiteY49" fmla="*/ 1064302 h 136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687580" h="1364105">
                <a:moveTo>
                  <a:pt x="3447738" y="1064302"/>
                </a:moveTo>
                <a:cubicBezTo>
                  <a:pt x="3427751" y="1071797"/>
                  <a:pt x="3399311" y="1097217"/>
                  <a:pt x="3372787" y="1109273"/>
                </a:cubicBezTo>
                <a:cubicBezTo>
                  <a:pt x="3346712" y="1121125"/>
                  <a:pt x="3259127" y="1147654"/>
                  <a:pt x="3222885" y="1154243"/>
                </a:cubicBezTo>
                <a:cubicBezTo>
                  <a:pt x="3188123" y="1160563"/>
                  <a:pt x="3152748" y="1163093"/>
                  <a:pt x="3117954" y="1169233"/>
                </a:cubicBezTo>
                <a:cubicBezTo>
                  <a:pt x="3067772" y="1178089"/>
                  <a:pt x="3018497" y="1192008"/>
                  <a:pt x="2968052" y="1199214"/>
                </a:cubicBezTo>
                <a:cubicBezTo>
                  <a:pt x="2933075" y="1204211"/>
                  <a:pt x="2897972" y="1208395"/>
                  <a:pt x="2863121" y="1214204"/>
                </a:cubicBezTo>
                <a:cubicBezTo>
                  <a:pt x="2741393" y="1234492"/>
                  <a:pt x="2830217" y="1227853"/>
                  <a:pt x="2683239" y="1244184"/>
                </a:cubicBezTo>
                <a:cubicBezTo>
                  <a:pt x="2587306" y="1254843"/>
                  <a:pt x="2377741" y="1270654"/>
                  <a:pt x="2293495" y="1274164"/>
                </a:cubicBezTo>
                <a:cubicBezTo>
                  <a:pt x="2128671" y="1281032"/>
                  <a:pt x="1963712" y="1284158"/>
                  <a:pt x="1798820" y="1289155"/>
                </a:cubicBezTo>
                <a:cubicBezTo>
                  <a:pt x="1758846" y="1299148"/>
                  <a:pt x="1719542" y="1312361"/>
                  <a:pt x="1678898" y="1319135"/>
                </a:cubicBezTo>
                <a:cubicBezTo>
                  <a:pt x="1449483" y="1357370"/>
                  <a:pt x="1559502" y="1343066"/>
                  <a:pt x="1349115" y="1364105"/>
                </a:cubicBezTo>
                <a:lnTo>
                  <a:pt x="689548" y="1349115"/>
                </a:lnTo>
                <a:cubicBezTo>
                  <a:pt x="644333" y="1347409"/>
                  <a:pt x="599195" y="1341988"/>
                  <a:pt x="554636" y="1334125"/>
                </a:cubicBezTo>
                <a:cubicBezTo>
                  <a:pt x="306253" y="1290293"/>
                  <a:pt x="517189" y="1321017"/>
                  <a:pt x="389744" y="1289155"/>
                </a:cubicBezTo>
                <a:cubicBezTo>
                  <a:pt x="365026" y="1282975"/>
                  <a:pt x="339511" y="1280344"/>
                  <a:pt x="314793" y="1274164"/>
                </a:cubicBezTo>
                <a:cubicBezTo>
                  <a:pt x="277421" y="1264821"/>
                  <a:pt x="243229" y="1248261"/>
                  <a:pt x="209862" y="1229194"/>
                </a:cubicBezTo>
                <a:cubicBezTo>
                  <a:pt x="53406" y="1139791"/>
                  <a:pt x="338621" y="1290055"/>
                  <a:pt x="89941" y="1124263"/>
                </a:cubicBezTo>
                <a:lnTo>
                  <a:pt x="44971" y="1094282"/>
                </a:lnTo>
                <a:cubicBezTo>
                  <a:pt x="39974" y="1074295"/>
                  <a:pt x="35900" y="1054055"/>
                  <a:pt x="29980" y="1034322"/>
                </a:cubicBezTo>
                <a:cubicBezTo>
                  <a:pt x="20899" y="1004053"/>
                  <a:pt x="0" y="944381"/>
                  <a:pt x="0" y="944381"/>
                </a:cubicBezTo>
                <a:cubicBezTo>
                  <a:pt x="4997" y="849443"/>
                  <a:pt x="6383" y="754247"/>
                  <a:pt x="14990" y="659568"/>
                </a:cubicBezTo>
                <a:cubicBezTo>
                  <a:pt x="16421" y="643832"/>
                  <a:pt x="26148" y="629926"/>
                  <a:pt x="29980" y="614597"/>
                </a:cubicBezTo>
                <a:cubicBezTo>
                  <a:pt x="36160" y="589879"/>
                  <a:pt x="38267" y="564227"/>
                  <a:pt x="44971" y="539646"/>
                </a:cubicBezTo>
                <a:cubicBezTo>
                  <a:pt x="53286" y="509158"/>
                  <a:pt x="69756" y="480877"/>
                  <a:pt x="74951" y="449705"/>
                </a:cubicBezTo>
                <a:cubicBezTo>
                  <a:pt x="114174" y="214365"/>
                  <a:pt x="60535" y="507365"/>
                  <a:pt x="119921" y="269823"/>
                </a:cubicBezTo>
                <a:cubicBezTo>
                  <a:pt x="124725" y="250606"/>
                  <a:pt x="139148" y="186401"/>
                  <a:pt x="149902" y="164892"/>
                </a:cubicBezTo>
                <a:cubicBezTo>
                  <a:pt x="166855" y="130986"/>
                  <a:pt x="212181" y="78402"/>
                  <a:pt x="239843" y="59961"/>
                </a:cubicBezTo>
                <a:cubicBezTo>
                  <a:pt x="254833" y="49968"/>
                  <a:pt x="268254" y="37078"/>
                  <a:pt x="284813" y="29981"/>
                </a:cubicBezTo>
                <a:cubicBezTo>
                  <a:pt x="303332" y="22044"/>
                  <a:pt x="406391" y="2667"/>
                  <a:pt x="419725" y="0"/>
                </a:cubicBezTo>
                <a:cubicBezTo>
                  <a:pt x="1466722" y="47594"/>
                  <a:pt x="134504" y="-8837"/>
                  <a:pt x="2638269" y="29981"/>
                </a:cubicBezTo>
                <a:cubicBezTo>
                  <a:pt x="2654068" y="30226"/>
                  <a:pt x="2668046" y="40630"/>
                  <a:pt x="2683239" y="44971"/>
                </a:cubicBezTo>
                <a:cubicBezTo>
                  <a:pt x="2732633" y="59084"/>
                  <a:pt x="2766634" y="64648"/>
                  <a:pt x="2818151" y="74951"/>
                </a:cubicBezTo>
                <a:cubicBezTo>
                  <a:pt x="2828144" y="84945"/>
                  <a:pt x="2835490" y="98611"/>
                  <a:pt x="2848131" y="104932"/>
                </a:cubicBezTo>
                <a:cubicBezTo>
                  <a:pt x="2864283" y="113008"/>
                  <a:pt x="2972636" y="132074"/>
                  <a:pt x="2983043" y="134912"/>
                </a:cubicBezTo>
                <a:cubicBezTo>
                  <a:pt x="3013532" y="143227"/>
                  <a:pt x="3042326" y="157227"/>
                  <a:pt x="3072984" y="164892"/>
                </a:cubicBezTo>
                <a:cubicBezTo>
                  <a:pt x="3157662" y="186061"/>
                  <a:pt x="3112742" y="175841"/>
                  <a:pt x="3207895" y="194873"/>
                </a:cubicBezTo>
                <a:cubicBezTo>
                  <a:pt x="3222885" y="204866"/>
                  <a:pt x="3236403" y="217536"/>
                  <a:pt x="3252866" y="224853"/>
                </a:cubicBezTo>
                <a:cubicBezTo>
                  <a:pt x="3281744" y="237688"/>
                  <a:pt x="3342807" y="254833"/>
                  <a:pt x="3342807" y="254833"/>
                </a:cubicBezTo>
                <a:cubicBezTo>
                  <a:pt x="3382529" y="294555"/>
                  <a:pt x="3424223" y="348007"/>
                  <a:pt x="3477718" y="374755"/>
                </a:cubicBezTo>
                <a:cubicBezTo>
                  <a:pt x="3491851" y="381822"/>
                  <a:pt x="3507699" y="384748"/>
                  <a:pt x="3522689" y="389745"/>
                </a:cubicBezTo>
                <a:cubicBezTo>
                  <a:pt x="3552669" y="419725"/>
                  <a:pt x="3602347" y="438553"/>
                  <a:pt x="3612630" y="479686"/>
                </a:cubicBezTo>
                <a:cubicBezTo>
                  <a:pt x="3635285" y="570306"/>
                  <a:pt x="3621105" y="520100"/>
                  <a:pt x="3657600" y="629587"/>
                </a:cubicBezTo>
                <a:lnTo>
                  <a:pt x="3672590" y="674558"/>
                </a:lnTo>
                <a:lnTo>
                  <a:pt x="3687580" y="719528"/>
                </a:lnTo>
                <a:cubicBezTo>
                  <a:pt x="3682583" y="774492"/>
                  <a:pt x="3682181" y="830069"/>
                  <a:pt x="3672590" y="884420"/>
                </a:cubicBezTo>
                <a:cubicBezTo>
                  <a:pt x="3667098" y="915541"/>
                  <a:pt x="3672590" y="964368"/>
                  <a:pt x="3642610" y="974361"/>
                </a:cubicBezTo>
                <a:lnTo>
                  <a:pt x="3597639" y="989351"/>
                </a:lnTo>
                <a:cubicBezTo>
                  <a:pt x="3521681" y="1065312"/>
                  <a:pt x="3619980" y="975948"/>
                  <a:pt x="3522689" y="1034322"/>
                </a:cubicBezTo>
                <a:cubicBezTo>
                  <a:pt x="3510570" y="1041593"/>
                  <a:pt x="3504827" y="1057031"/>
                  <a:pt x="3492708" y="1064302"/>
                </a:cubicBezTo>
                <a:cubicBezTo>
                  <a:pt x="3462457" y="1082452"/>
                  <a:pt x="3467725" y="1056807"/>
                  <a:pt x="3447738" y="106430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BAA1419-30B6-484C-A602-254529BE0AAB}"/>
              </a:ext>
            </a:extLst>
          </p:cNvPr>
          <p:cNvSpPr/>
          <p:nvPr/>
        </p:nvSpPr>
        <p:spPr>
          <a:xfrm>
            <a:off x="1005298" y="5621311"/>
            <a:ext cx="3057218" cy="1049312"/>
          </a:xfrm>
          <a:custGeom>
            <a:avLst/>
            <a:gdLst>
              <a:gd name="connsiteX0" fmla="*/ 2622322 w 3057218"/>
              <a:gd name="connsiteY0" fmla="*/ 1049312 h 1049312"/>
              <a:gd name="connsiteX1" fmla="*/ 2172617 w 3057218"/>
              <a:gd name="connsiteY1" fmla="*/ 1034322 h 1049312"/>
              <a:gd name="connsiteX2" fmla="*/ 1348158 w 3057218"/>
              <a:gd name="connsiteY2" fmla="*/ 1019332 h 1049312"/>
              <a:gd name="connsiteX3" fmla="*/ 1288197 w 3057218"/>
              <a:gd name="connsiteY3" fmla="*/ 1004341 h 1049312"/>
              <a:gd name="connsiteX4" fmla="*/ 1093325 w 3057218"/>
              <a:gd name="connsiteY4" fmla="*/ 989351 h 1049312"/>
              <a:gd name="connsiteX5" fmla="*/ 658610 w 3057218"/>
              <a:gd name="connsiteY5" fmla="*/ 929391 h 1049312"/>
              <a:gd name="connsiteX6" fmla="*/ 568669 w 3057218"/>
              <a:gd name="connsiteY6" fmla="*/ 914400 h 1049312"/>
              <a:gd name="connsiteX7" fmla="*/ 433758 w 3057218"/>
              <a:gd name="connsiteY7" fmla="*/ 899410 h 1049312"/>
              <a:gd name="connsiteX8" fmla="*/ 268866 w 3057218"/>
              <a:gd name="connsiteY8" fmla="*/ 869430 h 1049312"/>
              <a:gd name="connsiteX9" fmla="*/ 208905 w 3057218"/>
              <a:gd name="connsiteY9" fmla="*/ 854440 h 1049312"/>
              <a:gd name="connsiteX10" fmla="*/ 118964 w 3057218"/>
              <a:gd name="connsiteY10" fmla="*/ 824459 h 1049312"/>
              <a:gd name="connsiteX11" fmla="*/ 73994 w 3057218"/>
              <a:gd name="connsiteY11" fmla="*/ 779489 h 1049312"/>
              <a:gd name="connsiteX12" fmla="*/ 29023 w 3057218"/>
              <a:gd name="connsiteY12" fmla="*/ 704538 h 1049312"/>
              <a:gd name="connsiteX13" fmla="*/ 29023 w 3057218"/>
              <a:gd name="connsiteY13" fmla="*/ 314794 h 1049312"/>
              <a:gd name="connsiteX14" fmla="*/ 44013 w 3057218"/>
              <a:gd name="connsiteY14" fmla="*/ 269823 h 1049312"/>
              <a:gd name="connsiteX15" fmla="*/ 133954 w 3057218"/>
              <a:gd name="connsiteY15" fmla="*/ 209863 h 1049312"/>
              <a:gd name="connsiteX16" fmla="*/ 208905 w 3057218"/>
              <a:gd name="connsiteY16" fmla="*/ 149902 h 1049312"/>
              <a:gd name="connsiteX17" fmla="*/ 238886 w 3057218"/>
              <a:gd name="connsiteY17" fmla="*/ 119922 h 1049312"/>
              <a:gd name="connsiteX18" fmla="*/ 283856 w 3057218"/>
              <a:gd name="connsiteY18" fmla="*/ 104932 h 1049312"/>
              <a:gd name="connsiteX19" fmla="*/ 373797 w 3057218"/>
              <a:gd name="connsiteY19" fmla="*/ 59961 h 1049312"/>
              <a:gd name="connsiteX20" fmla="*/ 538689 w 3057218"/>
              <a:gd name="connsiteY20" fmla="*/ 14991 h 1049312"/>
              <a:gd name="connsiteX21" fmla="*/ 688591 w 3057218"/>
              <a:gd name="connsiteY21" fmla="*/ 0 h 1049312"/>
              <a:gd name="connsiteX22" fmla="*/ 1243227 w 3057218"/>
              <a:gd name="connsiteY22" fmla="*/ 44971 h 1049312"/>
              <a:gd name="connsiteX23" fmla="*/ 1692932 w 3057218"/>
              <a:gd name="connsiteY23" fmla="*/ 74951 h 1049312"/>
              <a:gd name="connsiteX24" fmla="*/ 1992735 w 3057218"/>
              <a:gd name="connsiteY24" fmla="*/ 89941 h 1049312"/>
              <a:gd name="connsiteX25" fmla="*/ 2157627 w 3057218"/>
              <a:gd name="connsiteY25" fmla="*/ 104932 h 1049312"/>
              <a:gd name="connsiteX26" fmla="*/ 2277548 w 3057218"/>
              <a:gd name="connsiteY26" fmla="*/ 119922 h 1049312"/>
              <a:gd name="connsiteX27" fmla="*/ 2637312 w 3057218"/>
              <a:gd name="connsiteY27" fmla="*/ 134912 h 1049312"/>
              <a:gd name="connsiteX28" fmla="*/ 2742243 w 3057218"/>
              <a:gd name="connsiteY28" fmla="*/ 164892 h 1049312"/>
              <a:gd name="connsiteX29" fmla="*/ 2832184 w 3057218"/>
              <a:gd name="connsiteY29" fmla="*/ 224853 h 1049312"/>
              <a:gd name="connsiteX30" fmla="*/ 2877154 w 3057218"/>
              <a:gd name="connsiteY30" fmla="*/ 269823 h 1049312"/>
              <a:gd name="connsiteX31" fmla="*/ 2922125 w 3057218"/>
              <a:gd name="connsiteY31" fmla="*/ 284814 h 1049312"/>
              <a:gd name="connsiteX32" fmla="*/ 3027056 w 3057218"/>
              <a:gd name="connsiteY32" fmla="*/ 419725 h 1049312"/>
              <a:gd name="connsiteX33" fmla="*/ 3057036 w 3057218"/>
              <a:gd name="connsiteY33" fmla="*/ 509666 h 1049312"/>
              <a:gd name="connsiteX34" fmla="*/ 3027056 w 3057218"/>
              <a:gd name="connsiteY34" fmla="*/ 749509 h 1049312"/>
              <a:gd name="connsiteX35" fmla="*/ 2997076 w 3057218"/>
              <a:gd name="connsiteY35" fmla="*/ 794479 h 1049312"/>
              <a:gd name="connsiteX36" fmla="*/ 2967095 w 3057218"/>
              <a:gd name="connsiteY36" fmla="*/ 824459 h 1049312"/>
              <a:gd name="connsiteX37" fmla="*/ 2922125 w 3057218"/>
              <a:gd name="connsiteY37" fmla="*/ 914400 h 1049312"/>
              <a:gd name="connsiteX38" fmla="*/ 2892145 w 3057218"/>
              <a:gd name="connsiteY38" fmla="*/ 944381 h 1049312"/>
              <a:gd name="connsiteX39" fmla="*/ 2847174 w 3057218"/>
              <a:gd name="connsiteY39" fmla="*/ 959371 h 1049312"/>
              <a:gd name="connsiteX40" fmla="*/ 2802204 w 3057218"/>
              <a:gd name="connsiteY40" fmla="*/ 989351 h 1049312"/>
              <a:gd name="connsiteX41" fmla="*/ 2712263 w 3057218"/>
              <a:gd name="connsiteY41" fmla="*/ 1019332 h 1049312"/>
              <a:gd name="connsiteX42" fmla="*/ 2622322 w 3057218"/>
              <a:gd name="connsiteY42" fmla="*/ 1049312 h 104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057218" h="1049312">
                <a:moveTo>
                  <a:pt x="2622322" y="1049312"/>
                </a:moveTo>
                <a:lnTo>
                  <a:pt x="2172617" y="1034322"/>
                </a:lnTo>
                <a:lnTo>
                  <a:pt x="1348158" y="1019332"/>
                </a:lnTo>
                <a:cubicBezTo>
                  <a:pt x="1327568" y="1018634"/>
                  <a:pt x="1308658" y="1006748"/>
                  <a:pt x="1288197" y="1004341"/>
                </a:cubicBezTo>
                <a:cubicBezTo>
                  <a:pt x="1223494" y="996729"/>
                  <a:pt x="1158282" y="994348"/>
                  <a:pt x="1093325" y="989351"/>
                </a:cubicBezTo>
                <a:cubicBezTo>
                  <a:pt x="799702" y="930627"/>
                  <a:pt x="944713" y="949827"/>
                  <a:pt x="658610" y="929391"/>
                </a:cubicBezTo>
                <a:cubicBezTo>
                  <a:pt x="628630" y="924394"/>
                  <a:pt x="598796" y="918417"/>
                  <a:pt x="568669" y="914400"/>
                </a:cubicBezTo>
                <a:cubicBezTo>
                  <a:pt x="523819" y="908420"/>
                  <a:pt x="478608" y="905390"/>
                  <a:pt x="433758" y="899410"/>
                </a:cubicBezTo>
                <a:cubicBezTo>
                  <a:pt x="393079" y="893986"/>
                  <a:pt x="311258" y="878850"/>
                  <a:pt x="268866" y="869430"/>
                </a:cubicBezTo>
                <a:cubicBezTo>
                  <a:pt x="248754" y="864961"/>
                  <a:pt x="228638" y="860360"/>
                  <a:pt x="208905" y="854440"/>
                </a:cubicBezTo>
                <a:cubicBezTo>
                  <a:pt x="178636" y="845359"/>
                  <a:pt x="118964" y="824459"/>
                  <a:pt x="118964" y="824459"/>
                </a:cubicBezTo>
                <a:cubicBezTo>
                  <a:pt x="103974" y="809469"/>
                  <a:pt x="85753" y="797128"/>
                  <a:pt x="73994" y="779489"/>
                </a:cubicBezTo>
                <a:cubicBezTo>
                  <a:pt x="-3843" y="662733"/>
                  <a:pt x="122393" y="797908"/>
                  <a:pt x="29023" y="704538"/>
                </a:cubicBezTo>
                <a:cubicBezTo>
                  <a:pt x="-20998" y="554475"/>
                  <a:pt x="3549" y="645961"/>
                  <a:pt x="29023" y="314794"/>
                </a:cubicBezTo>
                <a:cubicBezTo>
                  <a:pt x="30235" y="299039"/>
                  <a:pt x="32840" y="280996"/>
                  <a:pt x="44013" y="269823"/>
                </a:cubicBezTo>
                <a:cubicBezTo>
                  <a:pt x="69491" y="244345"/>
                  <a:pt x="108476" y="235341"/>
                  <a:pt x="133954" y="209863"/>
                </a:cubicBezTo>
                <a:cubicBezTo>
                  <a:pt x="206339" y="137478"/>
                  <a:pt x="114361" y="225536"/>
                  <a:pt x="208905" y="149902"/>
                </a:cubicBezTo>
                <a:cubicBezTo>
                  <a:pt x="219941" y="141073"/>
                  <a:pt x="226767" y="127193"/>
                  <a:pt x="238886" y="119922"/>
                </a:cubicBezTo>
                <a:cubicBezTo>
                  <a:pt x="252435" y="111793"/>
                  <a:pt x="268866" y="109929"/>
                  <a:pt x="283856" y="104932"/>
                </a:cubicBezTo>
                <a:cubicBezTo>
                  <a:pt x="330930" y="57856"/>
                  <a:pt x="296442" y="82062"/>
                  <a:pt x="373797" y="59961"/>
                </a:cubicBezTo>
                <a:cubicBezTo>
                  <a:pt x="437519" y="41755"/>
                  <a:pt x="456474" y="23213"/>
                  <a:pt x="538689" y="14991"/>
                </a:cubicBezTo>
                <a:lnTo>
                  <a:pt x="688591" y="0"/>
                </a:lnTo>
                <a:cubicBezTo>
                  <a:pt x="1602502" y="48103"/>
                  <a:pt x="366110" y="-22499"/>
                  <a:pt x="1243227" y="44971"/>
                </a:cubicBezTo>
                <a:cubicBezTo>
                  <a:pt x="1471864" y="62558"/>
                  <a:pt x="1439772" y="61267"/>
                  <a:pt x="1692932" y="74951"/>
                </a:cubicBezTo>
                <a:lnTo>
                  <a:pt x="1992735" y="89941"/>
                </a:lnTo>
                <a:cubicBezTo>
                  <a:pt x="2047811" y="93494"/>
                  <a:pt x="2102740" y="99154"/>
                  <a:pt x="2157627" y="104932"/>
                </a:cubicBezTo>
                <a:cubicBezTo>
                  <a:pt x="2197690" y="109149"/>
                  <a:pt x="2237342" y="117409"/>
                  <a:pt x="2277548" y="119922"/>
                </a:cubicBezTo>
                <a:cubicBezTo>
                  <a:pt x="2397340" y="127409"/>
                  <a:pt x="2517391" y="129915"/>
                  <a:pt x="2637312" y="134912"/>
                </a:cubicBezTo>
                <a:cubicBezTo>
                  <a:pt x="2651424" y="138440"/>
                  <a:pt x="2724649" y="155118"/>
                  <a:pt x="2742243" y="164892"/>
                </a:cubicBezTo>
                <a:cubicBezTo>
                  <a:pt x="2773741" y="182391"/>
                  <a:pt x="2806706" y="199375"/>
                  <a:pt x="2832184" y="224853"/>
                </a:cubicBezTo>
                <a:cubicBezTo>
                  <a:pt x="2847174" y="239843"/>
                  <a:pt x="2859515" y="258064"/>
                  <a:pt x="2877154" y="269823"/>
                </a:cubicBezTo>
                <a:cubicBezTo>
                  <a:pt x="2890301" y="278588"/>
                  <a:pt x="2907135" y="279817"/>
                  <a:pt x="2922125" y="284814"/>
                </a:cubicBezTo>
                <a:cubicBezTo>
                  <a:pt x="2993845" y="392394"/>
                  <a:pt x="2956608" y="349277"/>
                  <a:pt x="3027056" y="419725"/>
                </a:cubicBezTo>
                <a:cubicBezTo>
                  <a:pt x="3037049" y="449705"/>
                  <a:pt x="3059460" y="478157"/>
                  <a:pt x="3057036" y="509666"/>
                </a:cubicBezTo>
                <a:cubicBezTo>
                  <a:pt x="3054175" y="546857"/>
                  <a:pt x="3059412" y="684797"/>
                  <a:pt x="3027056" y="749509"/>
                </a:cubicBezTo>
                <a:cubicBezTo>
                  <a:pt x="3018999" y="765623"/>
                  <a:pt x="3008330" y="780411"/>
                  <a:pt x="2997076" y="794479"/>
                </a:cubicBezTo>
                <a:cubicBezTo>
                  <a:pt x="2988247" y="805515"/>
                  <a:pt x="2977089" y="814466"/>
                  <a:pt x="2967095" y="824459"/>
                </a:cubicBezTo>
                <a:cubicBezTo>
                  <a:pt x="2951262" y="871959"/>
                  <a:pt x="2955335" y="872886"/>
                  <a:pt x="2922125" y="914400"/>
                </a:cubicBezTo>
                <a:cubicBezTo>
                  <a:pt x="2913296" y="925436"/>
                  <a:pt x="2904264" y="937110"/>
                  <a:pt x="2892145" y="944381"/>
                </a:cubicBezTo>
                <a:cubicBezTo>
                  <a:pt x="2878596" y="952511"/>
                  <a:pt x="2862164" y="954374"/>
                  <a:pt x="2847174" y="959371"/>
                </a:cubicBezTo>
                <a:cubicBezTo>
                  <a:pt x="2832184" y="969364"/>
                  <a:pt x="2818667" y="982034"/>
                  <a:pt x="2802204" y="989351"/>
                </a:cubicBezTo>
                <a:cubicBezTo>
                  <a:pt x="2773326" y="1002186"/>
                  <a:pt x="2712263" y="1019332"/>
                  <a:pt x="2712263" y="1019332"/>
                </a:cubicBezTo>
                <a:lnTo>
                  <a:pt x="2622322" y="104931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0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Symmetric key vs Asymmetric key(public key)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507288" cy="4525963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800"/>
              <a:t>Symmetric key system: e==d or you can compute one from the other</a:t>
            </a:r>
          </a:p>
          <a:p>
            <a:r>
              <a:rPr lang="en-US" altLang="ko-KR" sz="1800"/>
              <a:t>Asymmetric key system: e != d and you can't compte one from the other</a:t>
            </a:r>
          </a:p>
          <a:p>
            <a:r>
              <a:rPr lang="en-US" altLang="ko-KR" sz="1800"/>
              <a:t>In asymmetric key system, e is called </a:t>
            </a:r>
            <a:r>
              <a:rPr lang="en-US" altLang="ko-KR" sz="1800" b="1">
                <a:solidFill>
                  <a:srgbClr val="FF0000"/>
                </a:solidFill>
              </a:rPr>
              <a:t>public key </a:t>
            </a:r>
            <a:r>
              <a:rPr lang="en-US" altLang="ko-KR" sz="1800"/>
              <a:t>and d is called </a:t>
            </a:r>
            <a:r>
              <a:rPr lang="en-US" altLang="ko-KR" sz="1800" b="1">
                <a:solidFill>
                  <a:srgbClr val="FF0000"/>
                </a:solidFill>
              </a:rPr>
              <a:t>private key</a:t>
            </a:r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Symmetric key algorithms: </a:t>
            </a:r>
            <a:r>
              <a:rPr lang="en-US" altLang="ko-KR" sz="1800">
                <a:solidFill>
                  <a:srgbClr val="FF0000"/>
                </a:solidFill>
              </a:rPr>
              <a:t>DES</a:t>
            </a:r>
            <a:r>
              <a:rPr lang="en-US" altLang="ko-KR" sz="1800"/>
              <a:t>, 3DES, AES, RC4, IDEA, ........</a:t>
            </a:r>
          </a:p>
          <a:p>
            <a:r>
              <a:rPr lang="en-US" altLang="ko-KR" sz="1800"/>
              <a:t>Public key algorithms      : </a:t>
            </a:r>
            <a:r>
              <a:rPr lang="en-US" altLang="ko-KR" sz="1800">
                <a:solidFill>
                  <a:srgbClr val="FF0000"/>
                </a:solidFill>
              </a:rPr>
              <a:t>RSA</a:t>
            </a:r>
            <a:r>
              <a:rPr lang="en-US" altLang="ko-KR" sz="1800"/>
              <a:t>, Elliptic-curve, ElGamal, .......</a:t>
            </a:r>
          </a:p>
          <a:p>
            <a:endParaRPr lang="en-US" altLang="ko-KR" sz="1800"/>
          </a:p>
          <a:p>
            <a:r>
              <a:rPr lang="en-US" altLang="ko-KR" sz="1800"/>
              <a:t>Symmetric key is faster, secure, and easy to use</a:t>
            </a:r>
          </a:p>
          <a:p>
            <a:r>
              <a:rPr lang="en-US" altLang="ko-KR" sz="1800"/>
              <a:t>But symmetric key has "</a:t>
            </a:r>
            <a:r>
              <a:rPr lang="en-US" altLang="ko-KR" sz="1800">
                <a:solidFill>
                  <a:srgbClr val="FF0000"/>
                </a:solidFill>
              </a:rPr>
              <a:t>key distribution problem</a:t>
            </a:r>
            <a:r>
              <a:rPr lang="en-US" altLang="ko-KR" sz="1800"/>
              <a:t>"</a:t>
            </a:r>
          </a:p>
          <a:p>
            <a:r>
              <a:rPr lang="en-US" altLang="ko-KR" sz="1800"/>
              <a:t>Asymmetric key has no "key distribution problem" and secure</a:t>
            </a:r>
          </a:p>
          <a:p>
            <a:r>
              <a:rPr lang="en-US" altLang="ko-KR" sz="1800"/>
              <a:t>But aymmetric key is slower and harder to generate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6025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key distribution problem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1110853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800"/>
              <a:t>Symmetric key is faster, secure, and easy to use</a:t>
            </a:r>
          </a:p>
          <a:p>
            <a:r>
              <a:rPr lang="en-US" altLang="ko-KR" sz="1800"/>
              <a:t>But symmetric key has "key distribution problem"</a:t>
            </a:r>
          </a:p>
          <a:p>
            <a:endParaRPr lang="en-US" altLang="ko-KR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3C6C7-6D66-45C4-875F-ED50274CC020}"/>
              </a:ext>
            </a:extLst>
          </p:cNvPr>
          <p:cNvSpPr txBox="1"/>
          <p:nvPr/>
        </p:nvSpPr>
        <p:spPr>
          <a:xfrm>
            <a:off x="942075" y="5256651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</a:rPr>
              <a:t>How can you exchange "e" with Amazon before this transaction?</a:t>
            </a:r>
          </a:p>
          <a:p>
            <a:r>
              <a:rPr lang="en-US"/>
              <a:t>=&gt; you have to send "e" securely to Amazon =&gt; need another "Key"</a:t>
            </a:r>
          </a:p>
          <a:p>
            <a:r>
              <a:rPr lang="en-US"/>
              <a:t>=&gt; and that "Key" needs another "Key" for secure transmission,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C951C-2E04-45E3-87AB-B434588D5376}"/>
              </a:ext>
            </a:extLst>
          </p:cNvPr>
          <p:cNvSpPr txBox="1"/>
          <p:nvPr/>
        </p:nvSpPr>
        <p:spPr>
          <a:xfrm>
            <a:off x="755576" y="239483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  <a:p>
            <a:r>
              <a:rPr lang="en-US"/>
              <a:t>(chrome browser)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819B8-F414-4CFE-A8E5-DC4E5DB363C9}"/>
              </a:ext>
            </a:extLst>
          </p:cNvPr>
          <p:cNvSpPr txBox="1"/>
          <p:nvPr/>
        </p:nvSpPr>
        <p:spPr>
          <a:xfrm>
            <a:off x="6660232" y="23486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Amazon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86EAF5-F8A3-4434-9F66-C20513674278}"/>
              </a:ext>
            </a:extLst>
          </p:cNvPr>
          <p:cNvCxnSpPr/>
          <p:nvPr/>
        </p:nvCxnSpPr>
        <p:spPr>
          <a:xfrm>
            <a:off x="3131840" y="2718000"/>
            <a:ext cx="3384376" cy="1762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7956381-F6FE-4B61-B95E-2FBA6D90347E}"/>
              </a:ext>
            </a:extLst>
          </p:cNvPr>
          <p:cNvCxnSpPr/>
          <p:nvPr/>
        </p:nvCxnSpPr>
        <p:spPr>
          <a:xfrm flipH="1">
            <a:off x="3131840" y="3041165"/>
            <a:ext cx="3384376" cy="9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35290F9-D55F-4EA5-B27B-0682B2804E4F}"/>
              </a:ext>
            </a:extLst>
          </p:cNvPr>
          <p:cNvCxnSpPr/>
          <p:nvPr/>
        </p:nvCxnSpPr>
        <p:spPr>
          <a:xfrm>
            <a:off x="3131840" y="3408190"/>
            <a:ext cx="3384376" cy="12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A46C8F-5183-4F5F-A908-89869450DD8F}"/>
              </a:ext>
            </a:extLst>
          </p:cNvPr>
          <p:cNvCxnSpPr/>
          <p:nvPr/>
        </p:nvCxnSpPr>
        <p:spPr>
          <a:xfrm>
            <a:off x="3171472" y="3790005"/>
            <a:ext cx="3384376" cy="17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117DCF-4782-4600-BBC4-3EA6DC691297}"/>
              </a:ext>
            </a:extLst>
          </p:cNvPr>
          <p:cNvCxnSpPr/>
          <p:nvPr/>
        </p:nvCxnSpPr>
        <p:spPr>
          <a:xfrm flipH="1">
            <a:off x="3111826" y="4295020"/>
            <a:ext cx="3384376" cy="4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E2EDB3-D46D-48C6-AC17-FEB6254BCE5C}"/>
              </a:ext>
            </a:extLst>
          </p:cNvPr>
          <p:cNvCxnSpPr/>
          <p:nvPr/>
        </p:nvCxnSpPr>
        <p:spPr>
          <a:xfrm>
            <a:off x="3099464" y="4659006"/>
            <a:ext cx="3528392" cy="18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DF4197-D0E4-4B56-8D61-F6FCFCF24C3E}"/>
              </a:ext>
            </a:extLst>
          </p:cNvPr>
          <p:cNvSpPr txBox="1"/>
          <p:nvPr/>
        </p:nvSpPr>
        <p:spPr>
          <a:xfrm>
            <a:off x="3563888" y="43636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enc(credit card number, </a:t>
            </a:r>
            <a:r>
              <a:rPr lang="en-US" b="1">
                <a:solidFill>
                  <a:srgbClr val="FF0000"/>
                </a:solidFill>
              </a:rPr>
              <a:t>e</a:t>
            </a:r>
            <a:r>
              <a:rPr lang="en-US" b="1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3F32AF-46B4-462D-8C32-14BE1E34B93B}"/>
              </a:ext>
            </a:extLst>
          </p:cNvPr>
          <p:cNvSpPr txBox="1"/>
          <p:nvPr/>
        </p:nvSpPr>
        <p:spPr>
          <a:xfrm>
            <a:off x="3678379" y="391634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credit card number?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41045F-96C3-4801-BD35-6FE251FFCB9E}"/>
              </a:ext>
            </a:extLst>
          </p:cNvPr>
          <p:cNvSpPr txBox="1"/>
          <p:nvPr/>
        </p:nvSpPr>
        <p:spPr>
          <a:xfrm>
            <a:off x="3920841" y="3478953"/>
            <a:ext cx="171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order a book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4777F4-8861-4392-92CD-BA432FCCAAC0}"/>
              </a:ext>
            </a:extLst>
          </p:cNvPr>
          <p:cNvSpPr txBox="1"/>
          <p:nvPr/>
        </p:nvSpPr>
        <p:spPr>
          <a:xfrm>
            <a:off x="4359604" y="317388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852188-31F0-444A-A33F-F535D70248A1}"/>
              </a:ext>
            </a:extLst>
          </p:cNvPr>
          <p:cNvSpPr txBox="1"/>
          <p:nvPr/>
        </p:nvSpPr>
        <p:spPr>
          <a:xfrm>
            <a:off x="3920841" y="2831434"/>
            <a:ext cx="130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SYN/ACK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FAD9F8-3020-4AA2-B9D5-6FE8B5F96F89}"/>
              </a:ext>
            </a:extLst>
          </p:cNvPr>
          <p:cNvSpPr txBox="1"/>
          <p:nvPr/>
        </p:nvSpPr>
        <p:spPr>
          <a:xfrm>
            <a:off x="4211960" y="243692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SYN</a:t>
            </a:r>
          </a:p>
        </p:txBody>
      </p:sp>
    </p:spTree>
    <p:extLst>
      <p:ext uri="{BB962C8B-B14F-4D97-AF65-F5344CB8AC3E}">
        <p14:creationId xmlns:p14="http://schemas.microsoft.com/office/powerpoint/2010/main" val="57649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public key solves "key distribution problem"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7504" y="904935"/>
            <a:ext cx="8795905" cy="1560974"/>
          </a:xfrm>
        </p:spPr>
        <p:txBody>
          <a:bodyPr>
            <a:normAutofit/>
          </a:bodyPr>
          <a:lstStyle/>
          <a:p>
            <a:r>
              <a:rPr lang="en-US" altLang="ko-KR" sz="1600"/>
              <a:t>Symmetric key system: e==d or you can compute one from the other</a:t>
            </a:r>
          </a:p>
          <a:p>
            <a:r>
              <a:rPr lang="en-US" altLang="ko-KR" sz="1600"/>
              <a:t>Asymmetric key system: e != d and you can't compte one from the other</a:t>
            </a:r>
          </a:p>
          <a:p>
            <a:r>
              <a:rPr lang="en-US" altLang="ko-KR" sz="1800"/>
              <a:t>In asymmetric key system, e is called </a:t>
            </a:r>
            <a:r>
              <a:rPr lang="en-US" altLang="ko-KR" sz="1800" b="1">
                <a:solidFill>
                  <a:srgbClr val="FF0000"/>
                </a:solidFill>
              </a:rPr>
              <a:t>public key </a:t>
            </a:r>
            <a:r>
              <a:rPr lang="en-US" altLang="ko-KR" sz="1800"/>
              <a:t>and d is called </a:t>
            </a:r>
            <a:r>
              <a:rPr lang="en-US" altLang="ko-KR" sz="1800" b="1">
                <a:solidFill>
                  <a:srgbClr val="FF0000"/>
                </a:solidFill>
              </a:rPr>
              <a:t>private key</a:t>
            </a:r>
            <a:endParaRPr lang="en-US" altLang="ko-KR" sz="1800"/>
          </a:p>
          <a:p>
            <a:r>
              <a:rPr lang="en-US" altLang="ko-KR" sz="1800"/>
              <a:t>Asymmetric key has no "key distribution problem"</a:t>
            </a:r>
          </a:p>
          <a:p>
            <a:endParaRPr lang="en-US" altLang="ko-KR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C951C-2E04-45E3-87AB-B434588D5376}"/>
              </a:ext>
            </a:extLst>
          </p:cNvPr>
          <p:cNvSpPr txBox="1"/>
          <p:nvPr/>
        </p:nvSpPr>
        <p:spPr>
          <a:xfrm>
            <a:off x="755576" y="239483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  <a:p>
            <a:r>
              <a:rPr lang="en-US"/>
              <a:t>(chrome browser)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819B8-F414-4CFE-A8E5-DC4E5DB363C9}"/>
              </a:ext>
            </a:extLst>
          </p:cNvPr>
          <p:cNvSpPr txBox="1"/>
          <p:nvPr/>
        </p:nvSpPr>
        <p:spPr>
          <a:xfrm>
            <a:off x="6660232" y="23486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Amazon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A46C8F-5183-4F5F-A908-89869450DD8F}"/>
              </a:ext>
            </a:extLst>
          </p:cNvPr>
          <p:cNvCxnSpPr/>
          <p:nvPr/>
        </p:nvCxnSpPr>
        <p:spPr>
          <a:xfrm>
            <a:off x="3243480" y="3690379"/>
            <a:ext cx="3384376" cy="17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117DCF-4782-4600-BBC4-3EA6DC691297}"/>
              </a:ext>
            </a:extLst>
          </p:cNvPr>
          <p:cNvCxnSpPr/>
          <p:nvPr/>
        </p:nvCxnSpPr>
        <p:spPr>
          <a:xfrm flipH="1">
            <a:off x="3243480" y="4121983"/>
            <a:ext cx="3384376" cy="4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E2EDB3-D46D-48C6-AC17-FEB6254BCE5C}"/>
              </a:ext>
            </a:extLst>
          </p:cNvPr>
          <p:cNvCxnSpPr/>
          <p:nvPr/>
        </p:nvCxnSpPr>
        <p:spPr>
          <a:xfrm>
            <a:off x="3245035" y="4587034"/>
            <a:ext cx="3528392" cy="18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3F32AF-46B4-462D-8C32-14BE1E34B93B}"/>
              </a:ext>
            </a:extLst>
          </p:cNvPr>
          <p:cNvSpPr txBox="1"/>
          <p:nvPr/>
        </p:nvSpPr>
        <p:spPr>
          <a:xfrm>
            <a:off x="3636481" y="307731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credit card number?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41045F-96C3-4801-BD35-6FE251FFCB9E}"/>
              </a:ext>
            </a:extLst>
          </p:cNvPr>
          <p:cNvSpPr txBox="1"/>
          <p:nvPr/>
        </p:nvSpPr>
        <p:spPr>
          <a:xfrm>
            <a:off x="3858861" y="2710914"/>
            <a:ext cx="171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order a book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DE62178-8D91-497E-897E-FF86A920798A}"/>
              </a:ext>
            </a:extLst>
          </p:cNvPr>
          <p:cNvCxnSpPr/>
          <p:nvPr/>
        </p:nvCxnSpPr>
        <p:spPr>
          <a:xfrm>
            <a:off x="3099464" y="2717999"/>
            <a:ext cx="3456384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D8806B-7B76-4020-A350-01A80C7AF524}"/>
              </a:ext>
            </a:extLst>
          </p:cNvPr>
          <p:cNvSpPr txBox="1"/>
          <p:nvPr/>
        </p:nvSpPr>
        <p:spPr>
          <a:xfrm>
            <a:off x="3563888" y="234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SYN, SYN/ACK, 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96F7B-92E7-4E7D-9546-F7AED4C864CA}"/>
              </a:ext>
            </a:extLst>
          </p:cNvPr>
          <p:cNvSpPr txBox="1"/>
          <p:nvPr/>
        </p:nvSpPr>
        <p:spPr>
          <a:xfrm>
            <a:off x="3722666" y="3410721"/>
            <a:ext cx="2346739" cy="367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amzon's public key?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7A5944A-9C27-45A9-A852-45D8F2A32786}"/>
              </a:ext>
            </a:extLst>
          </p:cNvPr>
          <p:cNvCxnSpPr/>
          <p:nvPr/>
        </p:nvCxnSpPr>
        <p:spPr>
          <a:xfrm flipH="1">
            <a:off x="3183598" y="3388388"/>
            <a:ext cx="3384376" cy="4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D0933FA-678A-40E2-959E-76BA7F789ABA}"/>
              </a:ext>
            </a:extLst>
          </p:cNvPr>
          <p:cNvCxnSpPr/>
          <p:nvPr/>
        </p:nvCxnSpPr>
        <p:spPr>
          <a:xfrm>
            <a:off x="3163685" y="2979354"/>
            <a:ext cx="3384376" cy="17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0F3E66-56AE-4E99-94BC-EA646ED22FE4}"/>
              </a:ext>
            </a:extLst>
          </p:cNvPr>
          <p:cNvSpPr txBox="1"/>
          <p:nvPr/>
        </p:nvSpPr>
        <p:spPr>
          <a:xfrm>
            <a:off x="3186550" y="4230779"/>
            <a:ext cx="404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enc(credit card number, </a:t>
            </a:r>
            <a:r>
              <a:rPr lang="en-US" b="1">
                <a:solidFill>
                  <a:srgbClr val="FF0000"/>
                </a:solidFill>
              </a:rPr>
              <a:t>amazon-e</a:t>
            </a:r>
            <a:r>
              <a:rPr lang="en-US" b="1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56D-2E4A-497F-9E18-582585634135}"/>
              </a:ext>
            </a:extLst>
          </p:cNvPr>
          <p:cNvSpPr txBox="1"/>
          <p:nvPr/>
        </p:nvSpPr>
        <p:spPr>
          <a:xfrm>
            <a:off x="3917212" y="3803126"/>
            <a:ext cx="13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amazon-e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E84AC-71C5-44F5-AFD6-EBD42AC6A316}"/>
              </a:ext>
            </a:extLst>
          </p:cNvPr>
          <p:cNvSpPr txBox="1"/>
          <p:nvPr/>
        </p:nvSpPr>
        <p:spPr>
          <a:xfrm>
            <a:off x="457200" y="4941168"/>
            <a:ext cx="800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this message is secure because you can decrypt it only with Amazon's </a:t>
            </a:r>
          </a:p>
          <a:p>
            <a:r>
              <a:rPr lang="en-US"/>
              <a:t>private key (</a:t>
            </a:r>
            <a:r>
              <a:rPr lang="en-US" b="1">
                <a:solidFill>
                  <a:srgbClr val="FF0000"/>
                </a:solidFill>
              </a:rPr>
              <a:t>amazon-d</a:t>
            </a:r>
            <a:r>
              <a:rPr lang="en-US"/>
              <a:t>) which only Amazon knows</a:t>
            </a:r>
          </a:p>
          <a:p>
            <a:r>
              <a:rPr lang="en-US"/>
              <a:t>- </a:t>
            </a:r>
            <a:r>
              <a:rPr lang="en-US" b="1">
                <a:solidFill>
                  <a:srgbClr val="FF0000"/>
                </a:solidFill>
              </a:rPr>
              <a:t>amazon-e</a:t>
            </a:r>
            <a:r>
              <a:rPr lang="en-US"/>
              <a:t> is sent in plain text, but you can't compute </a:t>
            </a:r>
            <a:r>
              <a:rPr lang="en-US" b="1">
                <a:solidFill>
                  <a:srgbClr val="FF0000"/>
                </a:solidFill>
              </a:rPr>
              <a:t>amazon-d</a:t>
            </a:r>
            <a:r>
              <a:rPr lang="en-US"/>
              <a:t> from it</a:t>
            </a:r>
          </a:p>
        </p:txBody>
      </p:sp>
    </p:spTree>
    <p:extLst>
      <p:ext uri="{BB962C8B-B14F-4D97-AF65-F5344CB8AC3E}">
        <p14:creationId xmlns:p14="http://schemas.microsoft.com/office/powerpoint/2010/main" val="135718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Symmetric key vs Asymmetric key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507288" cy="4525963"/>
          </a:xfrm>
        </p:spPr>
        <p:txBody>
          <a:bodyPr>
            <a:normAutofit/>
          </a:bodyPr>
          <a:lstStyle/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Symmetric key system: you can select a key "</a:t>
            </a:r>
            <a:r>
              <a:rPr lang="en-US" sz="1800" b="1">
                <a:solidFill>
                  <a:srgbClr val="FF0000"/>
                </a:solidFill>
                <a:effectLst/>
                <a:latin typeface="바탕;Batang"/>
                <a:cs typeface="Times New Roman" panose="02020603050405020304" pitchFamily="18" charset="0"/>
              </a:rPr>
              <a:t>e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" randomly</a:t>
            </a:r>
          </a:p>
          <a:p>
            <a:pPr algn="just"/>
            <a:r>
              <a:rPr lang="en-US" sz="1800">
                <a:latin typeface="바탕;Batang"/>
                <a:cs typeface="Times New Roman" panose="02020603050405020304" pitchFamily="18" charset="0"/>
              </a:rPr>
              <a:t>       DES: you can select a random 64 bit number</a:t>
            </a:r>
          </a:p>
          <a:p>
            <a:pPr algn="just"/>
            <a:r>
              <a:rPr lang="en-US" sz="1800">
                <a:latin typeface="바탕;Batang"/>
                <a:cs typeface="Times New Roman" panose="02020603050405020304" pitchFamily="18" charset="0"/>
              </a:rPr>
              <a:t>       </a:t>
            </a:r>
            <a:r>
              <a:rPr lang="en-US" sz="1800" b="1">
                <a:solidFill>
                  <a:srgbClr val="FF0000"/>
                </a:solidFill>
                <a:latin typeface="바탕;Batang"/>
                <a:cs typeface="Times New Roman" panose="02020603050405020304" pitchFamily="18" charset="0"/>
              </a:rPr>
              <a:t>d</a:t>
            </a:r>
            <a:r>
              <a:rPr lang="en-US" sz="1800">
                <a:latin typeface="바탕;Batang"/>
                <a:cs typeface="Times New Roman" panose="02020603050405020304" pitchFamily="18" charset="0"/>
              </a:rPr>
              <a:t> == </a:t>
            </a:r>
            <a:r>
              <a:rPr lang="en-US" sz="1800" b="1">
                <a:solidFill>
                  <a:srgbClr val="FF0000"/>
                </a:solidFill>
                <a:latin typeface="바탕;Batang"/>
                <a:cs typeface="Times New Roman" panose="02020603050405020304" pitchFamily="18" charset="0"/>
              </a:rPr>
              <a:t>e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Assymtric key system: you need (</a:t>
            </a:r>
            <a:r>
              <a:rPr lang="en-US" sz="1800" b="1">
                <a:solidFill>
                  <a:srgbClr val="FF0000"/>
                </a:solidFill>
                <a:effectLst/>
                <a:latin typeface="바탕;Batang"/>
                <a:cs typeface="Times New Roman" panose="02020603050405020304" pitchFamily="18" charset="0"/>
              </a:rPr>
              <a:t>e, d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) pair such that</a:t>
            </a:r>
          </a:p>
          <a:p>
            <a:pPr algn="just"/>
            <a:r>
              <a:rPr lang="en-US" sz="1800">
                <a:latin typeface="바탕;Batang"/>
                <a:cs typeface="Times New Roman" panose="02020603050405020304" pitchFamily="18" charset="0"/>
              </a:rPr>
              <a:t>       1) e != d (you can't compute one from the other)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       2) you encrypt with one of them and decrypt with the other</a:t>
            </a:r>
          </a:p>
          <a:p>
            <a:pPr algn="just"/>
            <a:r>
              <a:rPr lang="en-US" sz="1800">
                <a:latin typeface="바탕;Batang"/>
                <a:cs typeface="Times New Roman" panose="02020603050405020304" pitchFamily="18" charset="0"/>
              </a:rPr>
              <a:t>         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C = enc(</a:t>
            </a:r>
            <a:r>
              <a:rPr lang="en-US" sz="1800">
                <a:latin typeface="바탕;Batang"/>
                <a:cs typeface="Times New Roman" panose="02020603050405020304" pitchFamily="18" charset="0"/>
              </a:rPr>
              <a:t>M, </a:t>
            </a:r>
            <a:r>
              <a:rPr lang="en-US" sz="1800" b="1">
                <a:solidFill>
                  <a:srgbClr val="FF0000"/>
                </a:solidFill>
                <a:latin typeface="바탕;Batang"/>
                <a:cs typeface="Times New Roman" panose="02020603050405020304" pitchFamily="18" charset="0"/>
              </a:rPr>
              <a:t>e</a:t>
            </a:r>
            <a:r>
              <a:rPr lang="en-US" sz="1800">
                <a:latin typeface="바탕;Batang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            M = dec(C, </a:t>
            </a:r>
            <a:r>
              <a:rPr lang="en-US" sz="1800" b="1">
                <a:solidFill>
                  <a:srgbClr val="FF0000"/>
                </a:solidFill>
                <a:effectLst/>
                <a:latin typeface="바탕;Batang"/>
                <a:cs typeface="Times New Roman" panose="02020603050405020304" pitchFamily="18" charset="0"/>
              </a:rPr>
              <a:t>d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)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8312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RSA (Rivest, Shamir, and Adelman): math background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ko-KR" sz="1800"/>
              <a:t>Relative prime: x, y are relative prime to each other if GCD(x, y)=1</a:t>
            </a:r>
          </a:p>
          <a:p>
            <a:r>
              <a:rPr lang="en-US" altLang="ko-KR" sz="1800"/>
              <a:t>ex) 21, 10 are relative prime: GCD(21, 10) = 1</a:t>
            </a:r>
          </a:p>
          <a:p>
            <a:r>
              <a:rPr lang="en-US" altLang="ko-KR" sz="1800"/>
              <a:t>phi function: phi(N) is the number of relative prime numbers to N in [1..N-1]</a:t>
            </a:r>
          </a:p>
          <a:p>
            <a:r>
              <a:rPr lang="en-US" altLang="ko-KR" sz="1800"/>
              <a:t>ex) phi(8) = 4: {1, 3, 5, 7} are relative prime to 8.</a:t>
            </a:r>
          </a:p>
          <a:p>
            <a:r>
              <a:rPr lang="en-US" altLang="ko-KR" sz="1800"/>
              <a:t>     phi(7) = 6: {1, 2, 3, 4, 5, 6} are relative prime to 7</a:t>
            </a:r>
          </a:p>
          <a:p>
            <a:r>
              <a:rPr lang="en-US" altLang="ko-KR" sz="1800"/>
              <a:t>phi(N)=N-1 if N is a prime number</a:t>
            </a:r>
          </a:p>
          <a:p>
            <a:r>
              <a:rPr lang="en-US" altLang="ko-KR" sz="1800"/>
              <a:t>phi(P*Q)=(P-1)*(Q-1) if P and Q are both prime numbers.</a:t>
            </a:r>
          </a:p>
          <a:p>
            <a:r>
              <a:rPr lang="en-US" altLang="ko-KR" sz="1800"/>
              <a:t>ex) phi(15) = phi(3*5)=2*4=8 because 3 and 5 are both prime numbers.</a:t>
            </a:r>
          </a:p>
          <a:p>
            <a:r>
              <a:rPr lang="en-US" altLang="ko-KR" sz="1800"/>
              <a:t>        {1, 2, 4, 7, 8, 11, 13, 14} are relative prime to 15 whose size is 8</a:t>
            </a:r>
          </a:p>
          <a:p>
            <a:r>
              <a:rPr lang="en-US" altLang="ko-KR" sz="1800"/>
              <a:t>         so phi(15) = 8.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1376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RSA algorithm: generating public key and private key pair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6018"/>
                <a:ext cx="8507288" cy="4525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a) Select two prime numbers p and q (about 200 digits each)</a:t>
                </a:r>
              </a:p>
              <a:p>
                <a:pPr algn="just"/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b) </a:t>
                </a:r>
                <a:r>
                  <a:rPr lang="en-US" sz="1800" b="1">
                    <a:solidFill>
                      <a:srgbClr val="FF0000"/>
                    </a:solidFill>
                    <a:effectLst/>
                    <a:latin typeface="바탕;Batang"/>
                    <a:cs typeface="Times New Roman" panose="02020603050405020304" pitchFamily="18" charset="0"/>
                  </a:rPr>
                  <a:t>n</a:t>
                </a:r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 = p*q</a:t>
                </a:r>
              </a:p>
              <a:p>
                <a:pPr algn="just"/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c) phi1 = phi(n) = (p-1)(q-1)   </a:t>
                </a:r>
              </a:p>
              <a:p>
                <a:pPr algn="just"/>
                <a:r>
                  <a:rPr lang="en-US" sz="1800">
                    <a:latin typeface="바탕;Batang"/>
                    <a:cs typeface="Times New Roman" panose="02020603050405020304" pitchFamily="18" charset="0"/>
                  </a:rPr>
                  <a:t>   phi2 = phi(phi1)</a:t>
                </a:r>
                <a:endParaRPr lang="en-US" sz="1800">
                  <a:effectLst/>
                  <a:latin typeface="바탕;Batang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d) Select </a:t>
                </a:r>
                <a:r>
                  <a:rPr lang="en-US" sz="1800" b="1">
                    <a:solidFill>
                      <a:srgbClr val="FF0000"/>
                    </a:solidFill>
                    <a:effectLst/>
                    <a:latin typeface="바탕;Batang"/>
                    <a:cs typeface="Times New Roman" panose="02020603050405020304" pitchFamily="18" charset="0"/>
                  </a:rPr>
                  <a:t>e</a:t>
                </a:r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 = relative prime to phi1, and &lt; phi1</a:t>
                </a:r>
              </a:p>
              <a:p>
                <a:pPr algn="just"/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e) Compute d such that d*e = 1 (mod (p-1)(q-1))</a:t>
                </a:r>
              </a:p>
              <a:p>
                <a:pPr algn="just"/>
                <a:r>
                  <a:rPr lang="en-US" sz="1800">
                    <a:effectLst/>
                    <a:latin typeface="바탕;Batang"/>
                    <a:cs typeface="바탕;Batang"/>
                  </a:rPr>
                  <a:t>     </a:t>
                </a:r>
                <a:r>
                  <a:rPr lang="en-US" sz="1800" b="1">
                    <a:solidFill>
                      <a:srgbClr val="FF0000"/>
                    </a:solidFill>
                    <a:effectLst/>
                    <a:latin typeface="바탕;Batang"/>
                    <a:cs typeface="Times New Roman" panose="02020603050405020304" pitchFamily="18" charset="0"/>
                  </a:rPr>
                  <a:t>d</a:t>
                </a:r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𝑝h𝑖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2−1</m:t>
                        </m:r>
                      </m:sup>
                    </m:sSup>
                  </m:oMath>
                </a14:m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 mod phi1, </a:t>
                </a:r>
              </a:p>
              <a:p>
                <a:pPr algn="just"/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Now</a:t>
                </a:r>
              </a:p>
              <a:p>
                <a:pPr algn="just"/>
                <a:r>
                  <a:rPr lang="en-US" sz="1800">
                    <a:effectLst/>
                    <a:latin typeface="바탕;Batang"/>
                    <a:cs typeface="바탕;Batang"/>
                  </a:rPr>
                  <a:t>     </a:t>
                </a:r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n: modulus</a:t>
                </a:r>
              </a:p>
              <a:p>
                <a:pPr algn="just"/>
                <a:r>
                  <a:rPr lang="en-US" sz="1800">
                    <a:effectLst/>
                    <a:latin typeface="바탕;Batang"/>
                    <a:cs typeface="바탕;Batang"/>
                  </a:rPr>
                  <a:t>     </a:t>
                </a:r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e: public exponent</a:t>
                </a:r>
              </a:p>
              <a:p>
                <a:pPr algn="just"/>
                <a:r>
                  <a:rPr lang="en-US" sz="1800">
                    <a:effectLst/>
                    <a:latin typeface="바탕;Batang"/>
                    <a:cs typeface="바탕;Batang"/>
                  </a:rPr>
                  <a:t>     </a:t>
                </a:r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d: private exponent</a:t>
                </a:r>
              </a:p>
              <a:p>
                <a:pPr algn="just"/>
                <a:r>
                  <a:rPr lang="en-US" sz="1800">
                    <a:effectLst/>
                    <a:latin typeface="바탕;Batang"/>
                    <a:cs typeface="바탕;Batang"/>
                  </a:rPr>
                  <a:t>     </a:t>
                </a:r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(</a:t>
                </a:r>
                <a:r>
                  <a:rPr lang="en-US" sz="1800" b="1">
                    <a:solidFill>
                      <a:srgbClr val="FF0000"/>
                    </a:solidFill>
                    <a:effectLst/>
                    <a:latin typeface="바탕;Batang"/>
                    <a:cs typeface="Times New Roman" panose="02020603050405020304" pitchFamily="18" charset="0"/>
                  </a:rPr>
                  <a:t>n, e</a:t>
                </a:r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): public key</a:t>
                </a:r>
              </a:p>
              <a:p>
                <a:pPr algn="just"/>
                <a:r>
                  <a:rPr lang="en-US" sz="1800">
                    <a:effectLst/>
                    <a:latin typeface="바탕;Batang"/>
                    <a:cs typeface="바탕;Batang"/>
                  </a:rPr>
                  <a:t>     </a:t>
                </a:r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(</a:t>
                </a:r>
                <a:r>
                  <a:rPr lang="en-US" sz="1800" b="1">
                    <a:solidFill>
                      <a:srgbClr val="FF0000"/>
                    </a:solidFill>
                    <a:effectLst/>
                    <a:latin typeface="바탕;Batang"/>
                    <a:cs typeface="Times New Roman" panose="02020603050405020304" pitchFamily="18" charset="0"/>
                  </a:rPr>
                  <a:t>n, d</a:t>
                </a:r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): private key</a:t>
                </a:r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6018"/>
                <a:ext cx="8507288" cy="4525963"/>
              </a:xfrm>
              <a:blipFill>
                <a:blip r:embed="rId3"/>
                <a:stretch>
                  <a:fillRect l="-430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87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RSA algorithm: encryption, decryption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6018"/>
                <a:ext cx="8507288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/>
                  <a:t>1. Divide plain text into a sequence of blocks</a:t>
                </a:r>
              </a:p>
              <a:p>
                <a:r>
                  <a:rPr lang="en-US" altLang="ko-KR" sz="2400"/>
                  <a:t>2. Convert each block (M) into a number &lt; n</a:t>
                </a:r>
              </a:p>
              <a:p>
                <a:r>
                  <a:rPr lang="en-US" altLang="ko-KR" sz="2400"/>
                  <a:t>3. Encrypt: 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p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p>
                    </m:sSup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endParaRPr lang="en-US" sz="2400" b="1">
                  <a:effectLst/>
                  <a:cs typeface="Times New Roman" panose="02020603050405020304" pitchFamily="18" charset="0"/>
                </a:endParaRPr>
              </a:p>
              <a:p>
                <a:r>
                  <a:rPr lang="en-US" sz="2400">
                    <a:cs typeface="Times New Roman" panose="02020603050405020304" pitchFamily="18" charset="0"/>
                  </a:rPr>
                  <a:t>4. Decrypt: 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p>
                    </m:sSup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endParaRPr lang="en-US" sz="2400" b="1">
                  <a:effectLst/>
                  <a:cs typeface="Times New Roman" panose="02020603050405020304" pitchFamily="18" charset="0"/>
                </a:endParaRPr>
              </a:p>
              <a:p>
                <a:endParaRPr lang="en-US" sz="2400">
                  <a:effectLst/>
                  <a:cs typeface="Times New Roman" panose="02020603050405020304" pitchFamily="18" charset="0"/>
                </a:endParaRPr>
              </a:p>
              <a:p>
                <a:endParaRPr lang="en-US" sz="2400"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6018"/>
                <a:ext cx="8507288" cy="4525963"/>
              </a:xfrm>
              <a:blipFill>
                <a:blip r:embed="rId3"/>
                <a:stretch>
                  <a:fillRect l="-93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2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RSA algorithm: example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6018"/>
                <a:ext cx="8507288" cy="4525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a) select two prime numbers p and q : p=11, q=17</a:t>
                </a:r>
              </a:p>
              <a:p>
                <a:pPr algn="just"/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b) n = p*q : n = 187</a:t>
                </a:r>
              </a:p>
              <a:p>
                <a:pPr algn="just"/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c) phi1 = phi(n) = (p-1)(q-1)  : phi1 = (11-1)*(17-1) = 160</a:t>
                </a:r>
              </a:p>
              <a:p>
                <a:pPr algn="just"/>
                <a:r>
                  <a:rPr lang="en-US" sz="1800">
                    <a:latin typeface="바탕;Batang"/>
                    <a:cs typeface="Times New Roman" panose="02020603050405020304" pitchFamily="18" charset="0"/>
                  </a:rPr>
                  <a:t>   phi2 = phi(phi1)               : phi2 = 64</a:t>
                </a:r>
                <a:endParaRPr lang="en-US" sz="1800">
                  <a:effectLst/>
                  <a:latin typeface="바탕;Batang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d) select e = relative prime to phi1, and &lt; phi1 : select e = 7</a:t>
                </a:r>
              </a:p>
              <a:p>
                <a:pPr algn="just"/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e) 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𝑝h𝑖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2−1</m:t>
                        </m:r>
                      </m:sup>
                    </m:sSup>
                  </m:oMath>
                </a14:m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 mod phi1 : 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63</m:t>
                        </m:r>
                      </m:sup>
                    </m:sSup>
                  </m:oMath>
                </a14:m>
                <a:r>
                  <a:rPr lang="en-US" sz="1800">
                    <a:latin typeface="바탕;Batang"/>
                    <a:cs typeface="Times New Roman" panose="02020603050405020304" pitchFamily="18" charset="0"/>
                  </a:rPr>
                  <a:t> mod 160 =23</a:t>
                </a:r>
              </a:p>
              <a:p>
                <a:pPr algn="just"/>
                <a:endParaRPr lang="en-US" sz="1800">
                  <a:effectLst/>
                  <a:latin typeface="바탕;Batang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>
                    <a:latin typeface="바탕;Batang"/>
                    <a:cs typeface="Times New Roman" panose="02020603050405020304" pitchFamily="18" charset="0"/>
                  </a:rPr>
                  <a:t>M = 144</a:t>
                </a:r>
              </a:p>
              <a:p>
                <a:pPr algn="just"/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p>
                    </m:sSup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144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187</m:t>
                    </m:r>
                  </m:oMath>
                </a14:m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 = 100</a:t>
                </a:r>
              </a:p>
              <a:p>
                <a:pPr algn="just"/>
                <a:r>
                  <a:rPr lang="en-US" sz="1800">
                    <a:latin typeface="바탕;Batang"/>
                    <a:cs typeface="Times New Roman" panose="02020603050405020304" pitchFamily="18" charset="0"/>
                  </a:rPr>
                  <a:t>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800">
                    <a:effectLst/>
                    <a:latin typeface="바탕;Batang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187</m:t>
                    </m:r>
                  </m:oMath>
                </a14:m>
                <a:r>
                  <a:rPr lang="en-US" sz="1800">
                    <a:latin typeface="바탕;Batang"/>
                    <a:cs typeface="Times New Roman" panose="02020603050405020304" pitchFamily="18" charset="0"/>
                  </a:rPr>
                  <a:t> = 144</a:t>
                </a:r>
                <a:endParaRPr lang="en-US" sz="1800">
                  <a:effectLst/>
                  <a:latin typeface="바탕;Batang"/>
                  <a:cs typeface="Times New Roman" panose="02020603050405020304" pitchFamily="18" charset="0"/>
                </a:endParaRPr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6018"/>
                <a:ext cx="8507288" cy="4525963"/>
              </a:xfrm>
              <a:blipFill>
                <a:blip r:embed="rId3"/>
                <a:stretch>
                  <a:fillRect l="-430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82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6412</TotalTime>
  <Words>1533</Words>
  <Application>Microsoft Office PowerPoint</Application>
  <PresentationFormat>화면 슬라이드 쇼(4:3)</PresentationFormat>
  <Paragraphs>219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바탕;Batang</vt:lpstr>
      <vt:lpstr>Office 테마</vt:lpstr>
      <vt:lpstr>Lecture 8. Public Key</vt:lpstr>
      <vt:lpstr>Symmetric key vs Asymmetric key(public key)</vt:lpstr>
      <vt:lpstr>key distribution problem</vt:lpstr>
      <vt:lpstr>public key solves "key distribution problem"</vt:lpstr>
      <vt:lpstr>Symmetric key vs Asymmetric key</vt:lpstr>
      <vt:lpstr>RSA (Rivest, Shamir, and Adelman): math background</vt:lpstr>
      <vt:lpstr>RSA algorithm: generating public key and private key pair</vt:lpstr>
      <vt:lpstr>RSA algorithm: encryption, decryption</vt:lpstr>
      <vt:lpstr>RSA algorithm: example</vt:lpstr>
      <vt:lpstr>Security of RSA</vt:lpstr>
      <vt:lpstr>Usage of public key system</vt:lpstr>
      <vt:lpstr>Digital Signature by A</vt:lpstr>
      <vt:lpstr>X.509: public certificate</vt:lpstr>
      <vt:lpstr>X.509: public certificate</vt:lpstr>
      <vt:lpstr>X.509: example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 Studying OS</dc:title>
  <dc:creator>Microsoft Corporation</dc:creator>
  <cp:lastModifiedBy>kim ki</cp:lastModifiedBy>
  <cp:revision>361</cp:revision>
  <dcterms:created xsi:type="dcterms:W3CDTF">2006-10-05T04:04:58Z</dcterms:created>
  <dcterms:modified xsi:type="dcterms:W3CDTF">2020-10-30T06:21:42Z</dcterms:modified>
</cp:coreProperties>
</file>