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39" r:id="rId2"/>
    <p:sldId id="387" r:id="rId3"/>
    <p:sldId id="404" r:id="rId4"/>
    <p:sldId id="405" r:id="rId5"/>
    <p:sldId id="406" r:id="rId6"/>
    <p:sldId id="407" r:id="rId7"/>
    <p:sldId id="408" r:id="rId8"/>
    <p:sldId id="409" r:id="rId9"/>
    <p:sldId id="410" r:id="rId10"/>
    <p:sldId id="411" r:id="rId11"/>
    <p:sldId id="412" r:id="rId12"/>
    <p:sldId id="413" r:id="rId13"/>
    <p:sldId id="430" r:id="rId14"/>
    <p:sldId id="414" r:id="rId15"/>
    <p:sldId id="415" r:id="rId16"/>
    <p:sldId id="416" r:id="rId17"/>
    <p:sldId id="417" r:id="rId18"/>
    <p:sldId id="418" r:id="rId19"/>
    <p:sldId id="419" r:id="rId20"/>
    <p:sldId id="420" r:id="rId21"/>
    <p:sldId id="421" r:id="rId22"/>
    <p:sldId id="427" r:id="rId23"/>
    <p:sldId id="428" r:id="rId24"/>
    <p:sldId id="429" r:id="rId25"/>
    <p:sldId id="422" r:id="rId26"/>
    <p:sldId id="423" r:id="rId27"/>
    <p:sldId id="424" r:id="rId28"/>
    <p:sldId id="425" r:id="rId29"/>
    <p:sldId id="426" r:id="rId30"/>
    <p:sldId id="431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4660"/>
  </p:normalViewPr>
  <p:slideViewPr>
    <p:cSldViewPr>
      <p:cViewPr varScale="1">
        <p:scale>
          <a:sx n="53" d="100"/>
          <a:sy n="53" d="100"/>
        </p:scale>
        <p:origin x="59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0A4D5-0F96-4670-8EEB-31D8B085AFC1}" type="datetimeFigureOut">
              <a:rPr lang="ko-KR" altLang="en-US" smtClean="0"/>
              <a:pPr/>
              <a:t>2020-10-25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01291-DF83-46E2-B713-E76D0E14B1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Ddf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01291-DF83-46E2-B713-E76D0E14B1E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932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Ddf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01291-DF83-46E2-B713-E76D0E14B1EA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61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Ddf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01291-DF83-46E2-B713-E76D0E14B1EA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6141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Ddf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01291-DF83-46E2-B713-E76D0E14B1EA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5535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Ddf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01291-DF83-46E2-B713-E76D0E14B1EA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166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Ddf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01291-DF83-46E2-B713-E76D0E14B1E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329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Ddf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01291-DF83-46E2-B713-E76D0E14B1E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873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Ddf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01291-DF83-46E2-B713-E76D0E14B1E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047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Ddf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01291-DF83-46E2-B713-E76D0E14B1E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318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Ddf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01291-DF83-46E2-B713-E76D0E14B1E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078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Ddf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01291-DF83-46E2-B713-E76D0E14B1E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884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Ddf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01291-DF83-46E2-B713-E76D0E14B1E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490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Ddf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01291-DF83-46E2-B713-E76D0E14B1EA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894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2020-10-25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Lecture 8: Encryption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/>
              <a:t>Basic concepts</a:t>
            </a:r>
          </a:p>
          <a:p>
            <a:r>
              <a:rPr lang="en-US" altLang="ko-KR" sz="1800"/>
              <a:t>Symmetric-key algorithm, public-key algorithm</a:t>
            </a:r>
          </a:p>
          <a:p>
            <a:r>
              <a:rPr lang="en-US" altLang="ko-KR" sz="1800"/>
              <a:t>Security protocols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72663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DFE6F2B-508C-46AD-BAFE-F405549CD9CF}"/>
              </a:ext>
            </a:extLst>
          </p:cNvPr>
          <p:cNvSpPr/>
          <p:nvPr/>
        </p:nvSpPr>
        <p:spPr>
          <a:xfrm>
            <a:off x="467544" y="404664"/>
            <a:ext cx="280831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A0433A-8B04-40E7-AA7E-1CF009C30925}"/>
              </a:ext>
            </a:extLst>
          </p:cNvPr>
          <p:cNvSpPr/>
          <p:nvPr/>
        </p:nvSpPr>
        <p:spPr>
          <a:xfrm>
            <a:off x="570541" y="1285291"/>
            <a:ext cx="24482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FC559E0-DE11-45DE-9756-5F1004E797F9}"/>
              </a:ext>
            </a:extLst>
          </p:cNvPr>
          <p:cNvCxnSpPr>
            <a:cxnSpLocks/>
          </p:cNvCxnSpPr>
          <p:nvPr/>
        </p:nvCxnSpPr>
        <p:spPr>
          <a:xfrm>
            <a:off x="1846266" y="709232"/>
            <a:ext cx="0" cy="392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8DAFCD3-97AD-4363-9521-99214171F0C1}"/>
              </a:ext>
            </a:extLst>
          </p:cNvPr>
          <p:cNvSpPr txBox="1"/>
          <p:nvPr/>
        </p:nvSpPr>
        <p:spPr>
          <a:xfrm>
            <a:off x="1464175" y="385774"/>
            <a:ext cx="76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K(64)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3CCF37-8DF6-412F-AA24-81161C7701D7}"/>
              </a:ext>
            </a:extLst>
          </p:cNvPr>
          <p:cNvSpPr txBox="1"/>
          <p:nvPr/>
        </p:nvSpPr>
        <p:spPr>
          <a:xfrm>
            <a:off x="1385028" y="1248351"/>
            <a:ext cx="101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K+(56)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46512F-2C1B-4BCE-B5DC-560D175A2208}"/>
              </a:ext>
            </a:extLst>
          </p:cNvPr>
          <p:cNvSpPr txBox="1"/>
          <p:nvPr/>
        </p:nvSpPr>
        <p:spPr>
          <a:xfrm>
            <a:off x="1896755" y="732614"/>
            <a:ext cx="3107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PC-1 (bit extractor matrix)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5E910A-0D8D-4F4A-BB23-BB99E4BBBD26}"/>
              </a:ext>
            </a:extLst>
          </p:cNvPr>
          <p:cNvSpPr txBox="1"/>
          <p:nvPr/>
        </p:nvSpPr>
        <p:spPr>
          <a:xfrm>
            <a:off x="323528" y="1840946"/>
            <a:ext cx="8712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/>
            <a:r>
              <a:rPr lang="en-US" sz="16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K=133457799BBCDFF1</a:t>
            </a:r>
          </a:p>
          <a:p>
            <a:pPr algn="just" latinLnBrk="1"/>
            <a:r>
              <a:rPr lang="en-US" sz="16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=00010011 00110100 01010111 01111001 10011011 10111100 11011111 11110001</a:t>
            </a:r>
          </a:p>
          <a:p>
            <a:pPr algn="just" latinLnBrk="1"/>
            <a:r>
              <a:rPr lang="en-US" sz="16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1            9           17           25          33           41          49           57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6D64B5-468A-43A4-B78B-3FA8B905AFCF}"/>
              </a:ext>
            </a:extLst>
          </p:cNvPr>
          <p:cNvSpPr txBox="1"/>
          <p:nvPr/>
        </p:nvSpPr>
        <p:spPr>
          <a:xfrm>
            <a:off x="2082709" y="4065823"/>
            <a:ext cx="6593747" cy="2387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/>
            <a:r>
              <a:rPr lang="en-US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PC-1=</a:t>
            </a:r>
          </a:p>
          <a:p>
            <a:pPr algn="just" latinLnBrk="1"/>
            <a:endParaRPr lang="en-US" sz="1800" kern="100"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ts val="800"/>
              </a:lnSpc>
              <a:spcAft>
                <a:spcPts val="10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맑은 고딕" panose="020B0503020000020004" pitchFamily="50" charset="-127"/>
                <a:cs typeface="굴림체" panose="020B0609000101010101" pitchFamily="49" charset="-127"/>
              </a:rPr>
              <a:t>57   49    41   33    </a:t>
            </a:r>
            <a:r>
              <a:rPr lang="en-US" sz="1800" kern="0">
                <a:effectLst/>
                <a:latin typeface="굴림체" panose="020B0609000101010101" pitchFamily="49" charset="-127"/>
                <a:ea typeface="맑은 고딕" panose="020B0503020000020004" pitchFamily="50" charset="-127"/>
                <a:cs typeface="굴림체" panose="020B0609000101010101" pitchFamily="49" charset="-127"/>
              </a:rPr>
              <a:t>25    17    9</a:t>
            </a:r>
            <a:endParaRPr lang="en-US" sz="1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ts val="800"/>
              </a:lnSpc>
              <a:spcAft>
                <a:spcPts val="10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>
                <a:effectLst/>
                <a:latin typeface="굴림체" panose="020B0609000101010101" pitchFamily="49" charset="-127"/>
                <a:ea typeface="맑은 고딕" panose="020B0503020000020004" pitchFamily="50" charset="-127"/>
                <a:cs typeface="굴림체" panose="020B0609000101010101" pitchFamily="49" charset="-127"/>
              </a:rPr>
              <a:t> 1   58    50   42    34    26   18</a:t>
            </a:r>
            <a:endParaRPr lang="en-US" sz="1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ts val="800"/>
              </a:lnSpc>
              <a:spcAft>
                <a:spcPts val="10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>
                <a:effectLst/>
                <a:latin typeface="굴림체" panose="020B0609000101010101" pitchFamily="49" charset="-127"/>
                <a:ea typeface="맑은 고딕" panose="020B0503020000020004" pitchFamily="50" charset="-127"/>
                <a:cs typeface="굴림체" panose="020B0609000101010101" pitchFamily="49" charset="-127"/>
              </a:rPr>
              <a:t>10    2    59   51    43    35   27</a:t>
            </a:r>
            <a:endParaRPr lang="en-US" sz="1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ts val="800"/>
              </a:lnSpc>
              <a:spcAft>
                <a:spcPts val="10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>
                <a:effectLst/>
                <a:latin typeface="굴림체" panose="020B0609000101010101" pitchFamily="49" charset="-127"/>
                <a:ea typeface="맑은 고딕" panose="020B0503020000020004" pitchFamily="50" charset="-127"/>
                <a:cs typeface="굴림체" panose="020B0609000101010101" pitchFamily="49" charset="-127"/>
              </a:rPr>
              <a:t>19   11     3   60    52    44   36</a:t>
            </a:r>
            <a:endParaRPr lang="en-US" sz="1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ts val="800"/>
              </a:lnSpc>
              <a:spcAft>
                <a:spcPts val="10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>
                <a:effectLst/>
                <a:latin typeface="굴림체" panose="020B0609000101010101" pitchFamily="49" charset="-127"/>
                <a:ea typeface="맑은 고딕" panose="020B0503020000020004" pitchFamily="50" charset="-127"/>
                <a:cs typeface="굴림체" panose="020B0609000101010101" pitchFamily="49" charset="-127"/>
              </a:rPr>
              <a:t>63   55    47   39    31    23   15</a:t>
            </a:r>
            <a:endParaRPr lang="en-US" sz="1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ts val="800"/>
              </a:lnSpc>
              <a:spcAft>
                <a:spcPts val="10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>
                <a:effectLst/>
                <a:latin typeface="굴림체" panose="020B0609000101010101" pitchFamily="49" charset="-127"/>
                <a:ea typeface="맑은 고딕" panose="020B0503020000020004" pitchFamily="50" charset="-127"/>
                <a:cs typeface="굴림체" panose="020B0609000101010101" pitchFamily="49" charset="-127"/>
              </a:rPr>
              <a:t> 7   62    54   46    38    30   22</a:t>
            </a:r>
            <a:endParaRPr lang="en-US" sz="1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ts val="800"/>
              </a:lnSpc>
              <a:spcAft>
                <a:spcPts val="10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>
                <a:effectLst/>
                <a:latin typeface="굴림체" panose="020B0609000101010101" pitchFamily="49" charset="-127"/>
                <a:ea typeface="맑은 고딕" panose="020B0503020000020004" pitchFamily="50" charset="-127"/>
                <a:cs typeface="굴림체" panose="020B0609000101010101" pitchFamily="49" charset="-127"/>
              </a:rPr>
              <a:t>14    6    61   53    45    37   29</a:t>
            </a:r>
            <a:endParaRPr lang="en-US" sz="1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ts val="800"/>
              </a:lnSpc>
              <a:spcAft>
                <a:spcPts val="10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>
                <a:effectLst/>
                <a:latin typeface="굴림체" panose="020B0609000101010101" pitchFamily="49" charset="-127"/>
                <a:ea typeface="맑은 고딕" panose="020B0503020000020004" pitchFamily="50" charset="-127"/>
                <a:cs typeface="굴림체" panose="020B0609000101010101" pitchFamily="49" charset="-127"/>
              </a:rPr>
              <a:t>21   13     5   28    20    12    4</a:t>
            </a:r>
            <a:endParaRPr lang="en-US" sz="1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FB65C4-5784-4682-806A-FE2EC80F80AB}"/>
              </a:ext>
            </a:extLst>
          </p:cNvPr>
          <p:cNvSpPr txBox="1"/>
          <p:nvPr/>
        </p:nvSpPr>
        <p:spPr>
          <a:xfrm>
            <a:off x="323528" y="3429000"/>
            <a:ext cx="8352928" cy="217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0">
              <a:lnSpc>
                <a:spcPts val="800"/>
              </a:lnSpc>
              <a:spcAft>
                <a:spcPts val="10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>
                <a:effectLst/>
                <a:latin typeface="굴림체" panose="020B0609000101010101" pitchFamily="49" charset="-127"/>
                <a:ea typeface="맑은 고딕" panose="020B0503020000020004" pitchFamily="50" charset="-127"/>
                <a:cs typeface="굴림체" panose="020B0609000101010101" pitchFamily="49" charset="-127"/>
              </a:rPr>
              <a:t>K+=</a:t>
            </a:r>
            <a:r>
              <a:rPr lang="en-US" sz="1800" kern="10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1111</a:t>
            </a:r>
            <a:r>
              <a:rPr lang="en-US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000 0110011 0010101 0101111 0101010 1011001 1001111 0001111</a:t>
            </a: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BB3D5D8E-FB92-4864-A172-F155282F4312}"/>
              </a:ext>
            </a:extLst>
          </p:cNvPr>
          <p:cNvSpPr/>
          <p:nvPr/>
        </p:nvSpPr>
        <p:spPr>
          <a:xfrm>
            <a:off x="812800" y="2641600"/>
            <a:ext cx="6737180" cy="696686"/>
          </a:xfrm>
          <a:custGeom>
            <a:avLst/>
            <a:gdLst>
              <a:gd name="connsiteX0" fmla="*/ 0 w 6737180"/>
              <a:gd name="connsiteY0" fmla="*/ 696686 h 696686"/>
              <a:gd name="connsiteX1" fmla="*/ 72571 w 6737180"/>
              <a:gd name="connsiteY1" fmla="*/ 624114 h 696686"/>
              <a:gd name="connsiteX2" fmla="*/ 101600 w 6737180"/>
              <a:gd name="connsiteY2" fmla="*/ 580571 h 696686"/>
              <a:gd name="connsiteX3" fmla="*/ 246743 w 6737180"/>
              <a:gd name="connsiteY3" fmla="*/ 508000 h 696686"/>
              <a:gd name="connsiteX4" fmla="*/ 537029 w 6737180"/>
              <a:gd name="connsiteY4" fmla="*/ 464457 h 696686"/>
              <a:gd name="connsiteX5" fmla="*/ 1016000 w 6737180"/>
              <a:gd name="connsiteY5" fmla="*/ 478971 h 696686"/>
              <a:gd name="connsiteX6" fmla="*/ 1378857 w 6737180"/>
              <a:gd name="connsiteY6" fmla="*/ 508000 h 696686"/>
              <a:gd name="connsiteX7" fmla="*/ 1509486 w 6737180"/>
              <a:gd name="connsiteY7" fmla="*/ 522514 h 696686"/>
              <a:gd name="connsiteX8" fmla="*/ 2293257 w 6737180"/>
              <a:gd name="connsiteY8" fmla="*/ 537029 h 696686"/>
              <a:gd name="connsiteX9" fmla="*/ 3701143 w 6737180"/>
              <a:gd name="connsiteY9" fmla="*/ 522514 h 696686"/>
              <a:gd name="connsiteX10" fmla="*/ 3846286 w 6737180"/>
              <a:gd name="connsiteY10" fmla="*/ 508000 h 696686"/>
              <a:gd name="connsiteX11" fmla="*/ 4194629 w 6737180"/>
              <a:gd name="connsiteY11" fmla="*/ 478971 h 696686"/>
              <a:gd name="connsiteX12" fmla="*/ 5065486 w 6737180"/>
              <a:gd name="connsiteY12" fmla="*/ 449943 h 696686"/>
              <a:gd name="connsiteX13" fmla="*/ 5471886 w 6737180"/>
              <a:gd name="connsiteY13" fmla="*/ 435429 h 696686"/>
              <a:gd name="connsiteX14" fmla="*/ 5878286 w 6737180"/>
              <a:gd name="connsiteY14" fmla="*/ 406400 h 696686"/>
              <a:gd name="connsiteX15" fmla="*/ 6008914 w 6737180"/>
              <a:gd name="connsiteY15" fmla="*/ 377371 h 696686"/>
              <a:gd name="connsiteX16" fmla="*/ 6052457 w 6737180"/>
              <a:gd name="connsiteY16" fmla="*/ 362857 h 696686"/>
              <a:gd name="connsiteX17" fmla="*/ 6154057 w 6737180"/>
              <a:gd name="connsiteY17" fmla="*/ 348343 h 696686"/>
              <a:gd name="connsiteX18" fmla="*/ 6444343 w 6737180"/>
              <a:gd name="connsiteY18" fmla="*/ 319314 h 696686"/>
              <a:gd name="connsiteX19" fmla="*/ 6487886 w 6737180"/>
              <a:gd name="connsiteY19" fmla="*/ 304800 h 696686"/>
              <a:gd name="connsiteX20" fmla="*/ 6545943 w 6737180"/>
              <a:gd name="connsiteY20" fmla="*/ 275771 h 696686"/>
              <a:gd name="connsiteX21" fmla="*/ 6618514 w 6737180"/>
              <a:gd name="connsiteY21" fmla="*/ 261257 h 696686"/>
              <a:gd name="connsiteX22" fmla="*/ 6705600 w 6737180"/>
              <a:gd name="connsiteY22" fmla="*/ 232229 h 696686"/>
              <a:gd name="connsiteX23" fmla="*/ 6734629 w 6737180"/>
              <a:gd name="connsiteY23" fmla="*/ 0 h 69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737180" h="696686">
                <a:moveTo>
                  <a:pt x="0" y="696686"/>
                </a:moveTo>
                <a:cubicBezTo>
                  <a:pt x="24190" y="672495"/>
                  <a:pt x="50043" y="649860"/>
                  <a:pt x="72571" y="624114"/>
                </a:cubicBezTo>
                <a:cubicBezTo>
                  <a:pt x="84058" y="610986"/>
                  <a:pt x="88472" y="592058"/>
                  <a:pt x="101600" y="580571"/>
                </a:cubicBezTo>
                <a:cubicBezTo>
                  <a:pt x="190136" y="503103"/>
                  <a:pt x="163501" y="535748"/>
                  <a:pt x="246743" y="508000"/>
                </a:cubicBezTo>
                <a:cubicBezTo>
                  <a:pt x="421872" y="449623"/>
                  <a:pt x="195533" y="487223"/>
                  <a:pt x="537029" y="464457"/>
                </a:cubicBezTo>
                <a:cubicBezTo>
                  <a:pt x="696686" y="469295"/>
                  <a:pt x="856483" y="470720"/>
                  <a:pt x="1016000" y="478971"/>
                </a:cubicBezTo>
                <a:cubicBezTo>
                  <a:pt x="1137177" y="485239"/>
                  <a:pt x="1257988" y="497335"/>
                  <a:pt x="1378857" y="508000"/>
                </a:cubicBezTo>
                <a:cubicBezTo>
                  <a:pt x="1422498" y="511851"/>
                  <a:pt x="1465697" y="521124"/>
                  <a:pt x="1509486" y="522514"/>
                </a:cubicBezTo>
                <a:cubicBezTo>
                  <a:pt x="1770656" y="530805"/>
                  <a:pt x="2032000" y="532191"/>
                  <a:pt x="2293257" y="537029"/>
                </a:cubicBezTo>
                <a:lnTo>
                  <a:pt x="3701143" y="522514"/>
                </a:lnTo>
                <a:cubicBezTo>
                  <a:pt x="3749757" y="521605"/>
                  <a:pt x="3797852" y="512274"/>
                  <a:pt x="3846286" y="508000"/>
                </a:cubicBezTo>
                <a:lnTo>
                  <a:pt x="4194629" y="478971"/>
                </a:lnTo>
                <a:cubicBezTo>
                  <a:pt x="4490020" y="458831"/>
                  <a:pt x="4764184" y="458805"/>
                  <a:pt x="5065486" y="449943"/>
                </a:cubicBezTo>
                <a:lnTo>
                  <a:pt x="5471886" y="435429"/>
                </a:lnTo>
                <a:lnTo>
                  <a:pt x="5878286" y="406400"/>
                </a:lnTo>
                <a:cubicBezTo>
                  <a:pt x="5900242" y="404404"/>
                  <a:pt x="5983669" y="384584"/>
                  <a:pt x="6008914" y="377371"/>
                </a:cubicBezTo>
                <a:cubicBezTo>
                  <a:pt x="6023625" y="373168"/>
                  <a:pt x="6037455" y="365857"/>
                  <a:pt x="6052457" y="362857"/>
                </a:cubicBezTo>
                <a:cubicBezTo>
                  <a:pt x="6086003" y="356148"/>
                  <a:pt x="6120016" y="351747"/>
                  <a:pt x="6154057" y="348343"/>
                </a:cubicBezTo>
                <a:cubicBezTo>
                  <a:pt x="6496792" y="314070"/>
                  <a:pt x="6215250" y="352043"/>
                  <a:pt x="6444343" y="319314"/>
                </a:cubicBezTo>
                <a:cubicBezTo>
                  <a:pt x="6458857" y="314476"/>
                  <a:pt x="6473824" y="310827"/>
                  <a:pt x="6487886" y="304800"/>
                </a:cubicBezTo>
                <a:cubicBezTo>
                  <a:pt x="6507773" y="296277"/>
                  <a:pt x="6525417" y="282613"/>
                  <a:pt x="6545943" y="275771"/>
                </a:cubicBezTo>
                <a:cubicBezTo>
                  <a:pt x="6569346" y="267970"/>
                  <a:pt x="6594714" y="267748"/>
                  <a:pt x="6618514" y="261257"/>
                </a:cubicBezTo>
                <a:cubicBezTo>
                  <a:pt x="6648035" y="253206"/>
                  <a:pt x="6705600" y="232229"/>
                  <a:pt x="6705600" y="232229"/>
                </a:cubicBezTo>
                <a:cubicBezTo>
                  <a:pt x="6749929" y="99245"/>
                  <a:pt x="6734629" y="175742"/>
                  <a:pt x="6734629" y="0"/>
                </a:cubicBezTo>
              </a:path>
            </a:pathLst>
          </a:custGeom>
          <a:noFill/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07302D63-C5BA-46AA-BC46-5B7BC9C1E14F}"/>
              </a:ext>
            </a:extLst>
          </p:cNvPr>
          <p:cNvSpPr/>
          <p:nvPr/>
        </p:nvSpPr>
        <p:spPr>
          <a:xfrm>
            <a:off x="1320800" y="2627086"/>
            <a:ext cx="2191657" cy="711200"/>
          </a:xfrm>
          <a:custGeom>
            <a:avLst/>
            <a:gdLst>
              <a:gd name="connsiteX0" fmla="*/ 0 w 2191657"/>
              <a:gd name="connsiteY0" fmla="*/ 711200 h 711200"/>
              <a:gd name="connsiteX1" fmla="*/ 29029 w 2191657"/>
              <a:gd name="connsiteY1" fmla="*/ 638628 h 711200"/>
              <a:gd name="connsiteX2" fmla="*/ 58057 w 2191657"/>
              <a:gd name="connsiteY2" fmla="*/ 595085 h 711200"/>
              <a:gd name="connsiteX3" fmla="*/ 101600 w 2191657"/>
              <a:gd name="connsiteY3" fmla="*/ 508000 h 711200"/>
              <a:gd name="connsiteX4" fmla="*/ 145143 w 2191657"/>
              <a:gd name="connsiteY4" fmla="*/ 464457 h 711200"/>
              <a:gd name="connsiteX5" fmla="*/ 217714 w 2191657"/>
              <a:gd name="connsiteY5" fmla="*/ 391885 h 711200"/>
              <a:gd name="connsiteX6" fmla="*/ 246743 w 2191657"/>
              <a:gd name="connsiteY6" fmla="*/ 348343 h 711200"/>
              <a:gd name="connsiteX7" fmla="*/ 333829 w 2191657"/>
              <a:gd name="connsiteY7" fmla="*/ 275771 h 711200"/>
              <a:gd name="connsiteX8" fmla="*/ 377371 w 2191657"/>
              <a:gd name="connsiteY8" fmla="*/ 261257 h 711200"/>
              <a:gd name="connsiteX9" fmla="*/ 420914 w 2191657"/>
              <a:gd name="connsiteY9" fmla="*/ 232228 h 711200"/>
              <a:gd name="connsiteX10" fmla="*/ 464457 w 2191657"/>
              <a:gd name="connsiteY10" fmla="*/ 217714 h 711200"/>
              <a:gd name="connsiteX11" fmla="*/ 711200 w 2191657"/>
              <a:gd name="connsiteY11" fmla="*/ 188685 h 711200"/>
              <a:gd name="connsiteX12" fmla="*/ 1306286 w 2191657"/>
              <a:gd name="connsiteY12" fmla="*/ 203200 h 711200"/>
              <a:gd name="connsiteX13" fmla="*/ 1915886 w 2191657"/>
              <a:gd name="connsiteY13" fmla="*/ 188685 h 711200"/>
              <a:gd name="connsiteX14" fmla="*/ 1959429 w 2191657"/>
              <a:gd name="connsiteY14" fmla="*/ 174171 h 711200"/>
              <a:gd name="connsiteX15" fmla="*/ 2017486 w 2191657"/>
              <a:gd name="connsiteY15" fmla="*/ 159657 h 711200"/>
              <a:gd name="connsiteX16" fmla="*/ 2104571 w 2191657"/>
              <a:gd name="connsiteY16" fmla="*/ 116114 h 711200"/>
              <a:gd name="connsiteX17" fmla="*/ 2148114 w 2191657"/>
              <a:gd name="connsiteY17" fmla="*/ 87085 h 711200"/>
              <a:gd name="connsiteX18" fmla="*/ 2177143 w 2191657"/>
              <a:gd name="connsiteY18" fmla="*/ 43543 h 711200"/>
              <a:gd name="connsiteX19" fmla="*/ 2191657 w 2191657"/>
              <a:gd name="connsiteY19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191657" h="711200">
                <a:moveTo>
                  <a:pt x="0" y="711200"/>
                </a:moveTo>
                <a:cubicBezTo>
                  <a:pt x="9676" y="687009"/>
                  <a:pt x="17377" y="661932"/>
                  <a:pt x="29029" y="638628"/>
                </a:cubicBezTo>
                <a:cubicBezTo>
                  <a:pt x="36830" y="623026"/>
                  <a:pt x="50256" y="610687"/>
                  <a:pt x="58057" y="595085"/>
                </a:cubicBezTo>
                <a:cubicBezTo>
                  <a:pt x="90786" y="529626"/>
                  <a:pt x="49605" y="570394"/>
                  <a:pt x="101600" y="508000"/>
                </a:cubicBezTo>
                <a:cubicBezTo>
                  <a:pt x="114741" y="492231"/>
                  <a:pt x="132002" y="480226"/>
                  <a:pt x="145143" y="464457"/>
                </a:cubicBezTo>
                <a:cubicBezTo>
                  <a:pt x="205620" y="391884"/>
                  <a:pt x="137884" y="445106"/>
                  <a:pt x="217714" y="391885"/>
                </a:cubicBezTo>
                <a:cubicBezTo>
                  <a:pt x="227390" y="377371"/>
                  <a:pt x="235576" y="361744"/>
                  <a:pt x="246743" y="348343"/>
                </a:cubicBezTo>
                <a:cubicBezTo>
                  <a:pt x="269672" y="320829"/>
                  <a:pt x="301209" y="292081"/>
                  <a:pt x="333829" y="275771"/>
                </a:cubicBezTo>
                <a:cubicBezTo>
                  <a:pt x="347513" y="268929"/>
                  <a:pt x="362857" y="266095"/>
                  <a:pt x="377371" y="261257"/>
                </a:cubicBezTo>
                <a:cubicBezTo>
                  <a:pt x="391885" y="251581"/>
                  <a:pt x="405312" y="240029"/>
                  <a:pt x="420914" y="232228"/>
                </a:cubicBezTo>
                <a:cubicBezTo>
                  <a:pt x="434598" y="225386"/>
                  <a:pt x="449614" y="221425"/>
                  <a:pt x="464457" y="217714"/>
                </a:cubicBezTo>
                <a:cubicBezTo>
                  <a:pt x="555245" y="195018"/>
                  <a:pt x="604335" y="197591"/>
                  <a:pt x="711200" y="188685"/>
                </a:cubicBezTo>
                <a:cubicBezTo>
                  <a:pt x="909562" y="193523"/>
                  <a:pt x="1107865" y="203200"/>
                  <a:pt x="1306286" y="203200"/>
                </a:cubicBezTo>
                <a:cubicBezTo>
                  <a:pt x="1509544" y="203200"/>
                  <a:pt x="1712829" y="197710"/>
                  <a:pt x="1915886" y="188685"/>
                </a:cubicBezTo>
                <a:cubicBezTo>
                  <a:pt x="1931170" y="188006"/>
                  <a:pt x="1944718" y="178374"/>
                  <a:pt x="1959429" y="174171"/>
                </a:cubicBezTo>
                <a:cubicBezTo>
                  <a:pt x="1978609" y="168691"/>
                  <a:pt x="1998134" y="164495"/>
                  <a:pt x="2017486" y="159657"/>
                </a:cubicBezTo>
                <a:cubicBezTo>
                  <a:pt x="2142276" y="76463"/>
                  <a:pt x="1984388" y="176206"/>
                  <a:pt x="2104571" y="116114"/>
                </a:cubicBezTo>
                <a:cubicBezTo>
                  <a:pt x="2120173" y="108313"/>
                  <a:pt x="2133600" y="96761"/>
                  <a:pt x="2148114" y="87085"/>
                </a:cubicBezTo>
                <a:cubicBezTo>
                  <a:pt x="2157790" y="72571"/>
                  <a:pt x="2169342" y="59145"/>
                  <a:pt x="2177143" y="43543"/>
                </a:cubicBezTo>
                <a:cubicBezTo>
                  <a:pt x="2183985" y="29859"/>
                  <a:pt x="2191657" y="0"/>
                  <a:pt x="2191657" y="0"/>
                </a:cubicBezTo>
              </a:path>
            </a:pathLst>
          </a:custGeom>
          <a:noFill/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00CEE2-D48B-4A22-B1A7-D363D6E2C767}"/>
              </a:ext>
            </a:extLst>
          </p:cNvPr>
          <p:cNvSpPr txBox="1"/>
          <p:nvPr/>
        </p:nvSpPr>
        <p:spPr>
          <a:xfrm>
            <a:off x="1218757" y="-29788"/>
            <a:ext cx="229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step 2.1</a:t>
            </a:r>
          </a:p>
        </p:txBody>
      </p:sp>
    </p:spTree>
    <p:extLst>
      <p:ext uri="{BB962C8B-B14F-4D97-AF65-F5344CB8AC3E}">
        <p14:creationId xmlns:p14="http://schemas.microsoft.com/office/powerpoint/2010/main" val="1413389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8F82014-DEA9-4E17-BF9F-8B153F4CF278}"/>
              </a:ext>
            </a:extLst>
          </p:cNvPr>
          <p:cNvSpPr/>
          <p:nvPr/>
        </p:nvSpPr>
        <p:spPr>
          <a:xfrm>
            <a:off x="2770168" y="628349"/>
            <a:ext cx="24482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73717C-587E-432C-A7F5-C100AC521DDC}"/>
              </a:ext>
            </a:extLst>
          </p:cNvPr>
          <p:cNvSpPr/>
          <p:nvPr/>
        </p:nvSpPr>
        <p:spPr>
          <a:xfrm>
            <a:off x="2695771" y="1385335"/>
            <a:ext cx="119553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61FE68-4F0D-4E4A-8DBE-B97CEDC65448}"/>
              </a:ext>
            </a:extLst>
          </p:cNvPr>
          <p:cNvSpPr/>
          <p:nvPr/>
        </p:nvSpPr>
        <p:spPr>
          <a:xfrm>
            <a:off x="4096118" y="1385335"/>
            <a:ext cx="119553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65C6698-949C-43A9-A752-94887839970D}"/>
              </a:ext>
            </a:extLst>
          </p:cNvPr>
          <p:cNvCxnSpPr>
            <a:cxnSpLocks/>
          </p:cNvCxnSpPr>
          <p:nvPr/>
        </p:nvCxnSpPr>
        <p:spPr>
          <a:xfrm>
            <a:off x="3297435" y="916381"/>
            <a:ext cx="0" cy="392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106A91A-BE74-4B72-8AAD-78742B9C0157}"/>
              </a:ext>
            </a:extLst>
          </p:cNvPr>
          <p:cNvCxnSpPr>
            <a:cxnSpLocks/>
          </p:cNvCxnSpPr>
          <p:nvPr/>
        </p:nvCxnSpPr>
        <p:spPr>
          <a:xfrm>
            <a:off x="4655493" y="916381"/>
            <a:ext cx="0" cy="392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B91B987-C676-47E7-944B-09888B1908FF}"/>
              </a:ext>
            </a:extLst>
          </p:cNvPr>
          <p:cNvSpPr txBox="1"/>
          <p:nvPr/>
        </p:nvSpPr>
        <p:spPr>
          <a:xfrm>
            <a:off x="3584655" y="591409"/>
            <a:ext cx="101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K+(56)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388C3F-7EA1-41FC-84C2-BDF4918A3A69}"/>
              </a:ext>
            </a:extLst>
          </p:cNvPr>
          <p:cNvSpPr txBox="1"/>
          <p:nvPr/>
        </p:nvSpPr>
        <p:spPr>
          <a:xfrm>
            <a:off x="4427984" y="134076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58F4A0-F099-4A21-9908-88AEDB9040A4}"/>
              </a:ext>
            </a:extLst>
          </p:cNvPr>
          <p:cNvSpPr txBox="1"/>
          <p:nvPr/>
        </p:nvSpPr>
        <p:spPr>
          <a:xfrm>
            <a:off x="3069481" y="136155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6C585B-2CD5-431D-BDF8-D2FA52845796}"/>
              </a:ext>
            </a:extLst>
          </p:cNvPr>
          <p:cNvSpPr txBox="1"/>
          <p:nvPr/>
        </p:nvSpPr>
        <p:spPr>
          <a:xfrm>
            <a:off x="3635472" y="922904"/>
            <a:ext cx="165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split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B2CF39-4639-465A-8C13-1F72277DC408}"/>
              </a:ext>
            </a:extLst>
          </p:cNvPr>
          <p:cNvSpPr txBox="1"/>
          <p:nvPr/>
        </p:nvSpPr>
        <p:spPr>
          <a:xfrm>
            <a:off x="3316713" y="115001"/>
            <a:ext cx="229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step 2.2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E3AC06-0B11-47A0-BCC2-DEAEEFC70F4C}"/>
              </a:ext>
            </a:extLst>
          </p:cNvPr>
          <p:cNvSpPr txBox="1"/>
          <p:nvPr/>
        </p:nvSpPr>
        <p:spPr>
          <a:xfrm>
            <a:off x="323528" y="3429000"/>
            <a:ext cx="8352928" cy="217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0">
              <a:lnSpc>
                <a:spcPts val="800"/>
              </a:lnSpc>
              <a:spcAft>
                <a:spcPts val="10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>
                <a:effectLst/>
                <a:latin typeface="굴림체" panose="020B0609000101010101" pitchFamily="49" charset="-127"/>
                <a:ea typeface="맑은 고딕" panose="020B0503020000020004" pitchFamily="50" charset="-127"/>
                <a:cs typeface="굴림체" panose="020B0609000101010101" pitchFamily="49" charset="-127"/>
              </a:rPr>
              <a:t>K+=</a:t>
            </a:r>
            <a:r>
              <a:rPr lang="en-US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1111000 0110011 0010101 0101111 0101010 1011001 1001111 0001111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757BD-6A92-4E53-A2F5-12D64C7819CA}"/>
              </a:ext>
            </a:extLst>
          </p:cNvPr>
          <p:cNvSpPr txBox="1"/>
          <p:nvPr/>
        </p:nvSpPr>
        <p:spPr>
          <a:xfrm>
            <a:off x="626836" y="5141915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1111000 0110011 0010101 0101111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BFD0F0-83F9-48E9-873B-D9826CFA2CF0}"/>
              </a:ext>
            </a:extLst>
          </p:cNvPr>
          <p:cNvSpPr txBox="1"/>
          <p:nvPr/>
        </p:nvSpPr>
        <p:spPr>
          <a:xfrm>
            <a:off x="4775282" y="5326581"/>
            <a:ext cx="4032448" cy="219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0">
              <a:lnSpc>
                <a:spcPts val="800"/>
              </a:lnSpc>
              <a:spcAft>
                <a:spcPts val="10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0101010 1011001 1001111 0001111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BA5F6F8-7033-4AA4-8140-E0F47FDA043E}"/>
              </a:ext>
            </a:extLst>
          </p:cNvPr>
          <p:cNvSpPr/>
          <p:nvPr/>
        </p:nvSpPr>
        <p:spPr>
          <a:xfrm>
            <a:off x="609273" y="5141915"/>
            <a:ext cx="3948955" cy="4473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1319236-8C91-4D85-B1D8-0389F6547E8E}"/>
              </a:ext>
            </a:extLst>
          </p:cNvPr>
          <p:cNvSpPr/>
          <p:nvPr/>
        </p:nvSpPr>
        <p:spPr>
          <a:xfrm>
            <a:off x="4760339" y="5141915"/>
            <a:ext cx="3948955" cy="4473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21503A-A087-4863-8AB8-9AA5ACAF0C19}"/>
              </a:ext>
            </a:extLst>
          </p:cNvPr>
          <p:cNvSpPr txBox="1"/>
          <p:nvPr/>
        </p:nvSpPr>
        <p:spPr>
          <a:xfrm>
            <a:off x="2278862" y="5706021"/>
            <a:ext cx="1305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83D41B-E12B-4275-9281-8D7A118D6CB8}"/>
              </a:ext>
            </a:extLst>
          </p:cNvPr>
          <p:cNvSpPr txBox="1"/>
          <p:nvPr/>
        </p:nvSpPr>
        <p:spPr>
          <a:xfrm>
            <a:off x="6444208" y="5730859"/>
            <a:ext cx="1305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D0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8C43C24-26EB-430F-ACEE-62AF4A0459BC}"/>
              </a:ext>
            </a:extLst>
          </p:cNvPr>
          <p:cNvCxnSpPr/>
          <p:nvPr/>
        </p:nvCxnSpPr>
        <p:spPr>
          <a:xfrm>
            <a:off x="2278862" y="3717032"/>
            <a:ext cx="0" cy="1223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A4B44B6-3232-4270-86D3-6647F549C6C0}"/>
              </a:ext>
            </a:extLst>
          </p:cNvPr>
          <p:cNvCxnSpPr/>
          <p:nvPr/>
        </p:nvCxnSpPr>
        <p:spPr>
          <a:xfrm>
            <a:off x="6228184" y="3646688"/>
            <a:ext cx="216024" cy="1222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4F3B77A-96B2-4A30-BD97-B85C03703542}"/>
              </a:ext>
            </a:extLst>
          </p:cNvPr>
          <p:cNvCxnSpPr/>
          <p:nvPr/>
        </p:nvCxnSpPr>
        <p:spPr>
          <a:xfrm>
            <a:off x="4543714" y="3068960"/>
            <a:ext cx="0" cy="64807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124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7B2CF39-4639-465A-8C13-1F72277DC408}"/>
              </a:ext>
            </a:extLst>
          </p:cNvPr>
          <p:cNvSpPr txBox="1"/>
          <p:nvPr/>
        </p:nvSpPr>
        <p:spPr>
          <a:xfrm>
            <a:off x="4055795" y="124813"/>
            <a:ext cx="229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step 2.3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757BD-6A92-4E53-A2F5-12D64C7819CA}"/>
              </a:ext>
            </a:extLst>
          </p:cNvPr>
          <p:cNvSpPr txBox="1"/>
          <p:nvPr/>
        </p:nvSpPr>
        <p:spPr>
          <a:xfrm>
            <a:off x="711586" y="1372126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1111000 0110011 0010101 0101111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BFD0F0-83F9-48E9-873B-D9826CFA2CF0}"/>
              </a:ext>
            </a:extLst>
          </p:cNvPr>
          <p:cNvSpPr txBox="1"/>
          <p:nvPr/>
        </p:nvSpPr>
        <p:spPr>
          <a:xfrm>
            <a:off x="4860032" y="1556792"/>
            <a:ext cx="4032448" cy="219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0">
              <a:lnSpc>
                <a:spcPts val="800"/>
              </a:lnSpc>
              <a:spcAft>
                <a:spcPts val="10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0101010 1011001 1001111 0001111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BA5F6F8-7033-4AA4-8140-E0F47FDA043E}"/>
              </a:ext>
            </a:extLst>
          </p:cNvPr>
          <p:cNvSpPr/>
          <p:nvPr/>
        </p:nvSpPr>
        <p:spPr>
          <a:xfrm>
            <a:off x="694023" y="1372126"/>
            <a:ext cx="3948955" cy="4473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1319236-8C91-4D85-B1D8-0389F6547E8E}"/>
              </a:ext>
            </a:extLst>
          </p:cNvPr>
          <p:cNvSpPr/>
          <p:nvPr/>
        </p:nvSpPr>
        <p:spPr>
          <a:xfrm>
            <a:off x="4845089" y="1372126"/>
            <a:ext cx="3948955" cy="4473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21503A-A087-4863-8AB8-9AA5ACAF0C19}"/>
              </a:ext>
            </a:extLst>
          </p:cNvPr>
          <p:cNvSpPr txBox="1"/>
          <p:nvPr/>
        </p:nvSpPr>
        <p:spPr>
          <a:xfrm>
            <a:off x="2280486" y="924780"/>
            <a:ext cx="1305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83D41B-E12B-4275-9281-8D7A118D6CB8}"/>
              </a:ext>
            </a:extLst>
          </p:cNvPr>
          <p:cNvSpPr txBox="1"/>
          <p:nvPr/>
        </p:nvSpPr>
        <p:spPr>
          <a:xfrm>
            <a:off x="6380117" y="959726"/>
            <a:ext cx="1305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E1C1BC-D22B-4B27-9A2B-D48CE98625CF}"/>
              </a:ext>
            </a:extLst>
          </p:cNvPr>
          <p:cNvSpPr txBox="1"/>
          <p:nvPr/>
        </p:nvSpPr>
        <p:spPr>
          <a:xfrm>
            <a:off x="768275" y="2981654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111000 0110011 0010101 0101111</a:t>
            </a:r>
            <a:r>
              <a:rPr lang="en-US" sz="1800" b="1" u="sng">
                <a:solidFill>
                  <a:srgbClr val="FF0000"/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endParaRPr lang="en-US" b="1" u="sng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149878-8E47-4DB0-90F6-F8413F994F0F}"/>
              </a:ext>
            </a:extLst>
          </p:cNvPr>
          <p:cNvSpPr txBox="1"/>
          <p:nvPr/>
        </p:nvSpPr>
        <p:spPr>
          <a:xfrm>
            <a:off x="4916721" y="3166320"/>
            <a:ext cx="4032448" cy="219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0">
              <a:lnSpc>
                <a:spcPts val="800"/>
              </a:lnSpc>
              <a:spcAft>
                <a:spcPts val="10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101010 1011001 1001111 0001111</a:t>
            </a:r>
            <a:r>
              <a:rPr lang="en-US" sz="1800" b="1" u="sng" kern="10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08F0BE-DC50-42D5-ACC6-7837F915981F}"/>
              </a:ext>
            </a:extLst>
          </p:cNvPr>
          <p:cNvSpPr/>
          <p:nvPr/>
        </p:nvSpPr>
        <p:spPr>
          <a:xfrm>
            <a:off x="750712" y="2981654"/>
            <a:ext cx="3948955" cy="4473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89AE65-E907-4A2C-A016-C5A185677EE3}"/>
              </a:ext>
            </a:extLst>
          </p:cNvPr>
          <p:cNvSpPr/>
          <p:nvPr/>
        </p:nvSpPr>
        <p:spPr>
          <a:xfrm>
            <a:off x="4901778" y="2981654"/>
            <a:ext cx="3948955" cy="4473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0D2E44-4145-41CE-A7AC-8FA8C93EA72D}"/>
              </a:ext>
            </a:extLst>
          </p:cNvPr>
          <p:cNvSpPr txBox="1"/>
          <p:nvPr/>
        </p:nvSpPr>
        <p:spPr>
          <a:xfrm>
            <a:off x="2337175" y="2534308"/>
            <a:ext cx="1305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7C171F-4883-474C-90B7-6D38D6AF9DD2}"/>
              </a:ext>
            </a:extLst>
          </p:cNvPr>
          <p:cNvSpPr txBox="1"/>
          <p:nvPr/>
        </p:nvSpPr>
        <p:spPr>
          <a:xfrm>
            <a:off x="6436806" y="2569254"/>
            <a:ext cx="1305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D1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83EC02A-27DD-484D-AD01-AF399A644AB8}"/>
              </a:ext>
            </a:extLst>
          </p:cNvPr>
          <p:cNvCxnSpPr>
            <a:cxnSpLocks/>
          </p:cNvCxnSpPr>
          <p:nvPr/>
        </p:nvCxnSpPr>
        <p:spPr>
          <a:xfrm>
            <a:off x="2483768" y="1988840"/>
            <a:ext cx="0" cy="456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2CD6670-5F00-4370-99E5-BB0370B5C52B}"/>
              </a:ext>
            </a:extLst>
          </p:cNvPr>
          <p:cNvCxnSpPr>
            <a:cxnSpLocks/>
          </p:cNvCxnSpPr>
          <p:nvPr/>
        </p:nvCxnSpPr>
        <p:spPr>
          <a:xfrm>
            <a:off x="6588224" y="1988840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9D9AB8B-515C-40A7-B4C8-8F6B54DC7D7E}"/>
              </a:ext>
            </a:extLst>
          </p:cNvPr>
          <p:cNvSpPr txBox="1"/>
          <p:nvPr/>
        </p:nvSpPr>
        <p:spPr>
          <a:xfrm>
            <a:off x="2537454" y="1988840"/>
            <a:ext cx="1905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ROL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9F9156-3E58-4AA5-A2FE-77BC4744440D}"/>
              </a:ext>
            </a:extLst>
          </p:cNvPr>
          <p:cNvSpPr txBox="1"/>
          <p:nvPr/>
        </p:nvSpPr>
        <p:spPr>
          <a:xfrm>
            <a:off x="6660233" y="1954773"/>
            <a:ext cx="1905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ROL 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B0D5338-0D64-4854-9C1D-95C4B0408ADB}"/>
              </a:ext>
            </a:extLst>
          </p:cNvPr>
          <p:cNvSpPr txBox="1"/>
          <p:nvPr/>
        </p:nvSpPr>
        <p:spPr>
          <a:xfrm>
            <a:off x="783218" y="432850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11000 0110011 0010101 01011111</a:t>
            </a:r>
            <a:r>
              <a:rPr lang="en-US" sz="1800" b="1" u="sng">
                <a:solidFill>
                  <a:srgbClr val="FF0000"/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endParaRPr lang="en-US" b="1" u="sng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FD1E7A-5D20-4C77-9A18-E37AAE0C3A61}"/>
              </a:ext>
            </a:extLst>
          </p:cNvPr>
          <p:cNvSpPr txBox="1"/>
          <p:nvPr/>
        </p:nvSpPr>
        <p:spPr>
          <a:xfrm>
            <a:off x="4931664" y="4513168"/>
            <a:ext cx="4032448" cy="219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0">
              <a:lnSpc>
                <a:spcPts val="800"/>
              </a:lnSpc>
              <a:spcAft>
                <a:spcPts val="10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01010 1011001 1001111 00011110</a:t>
            </a:r>
            <a:r>
              <a:rPr lang="en-US" b="1" u="sng" kern="1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endParaRPr lang="en-US" sz="1800" b="1" u="sng" kern="100"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192A8B0-C295-4A19-BF3B-E17F38A70009}"/>
              </a:ext>
            </a:extLst>
          </p:cNvPr>
          <p:cNvSpPr/>
          <p:nvPr/>
        </p:nvSpPr>
        <p:spPr>
          <a:xfrm>
            <a:off x="765655" y="4328502"/>
            <a:ext cx="3948955" cy="4473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CAFE6E5-3D60-408D-8FF4-EE11DCBFA5C4}"/>
              </a:ext>
            </a:extLst>
          </p:cNvPr>
          <p:cNvSpPr/>
          <p:nvPr/>
        </p:nvSpPr>
        <p:spPr>
          <a:xfrm>
            <a:off x="4916721" y="4328502"/>
            <a:ext cx="3948955" cy="4473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832278D-44FA-4DE7-A0C9-5835D5634B99}"/>
              </a:ext>
            </a:extLst>
          </p:cNvPr>
          <p:cNvSpPr txBox="1"/>
          <p:nvPr/>
        </p:nvSpPr>
        <p:spPr>
          <a:xfrm>
            <a:off x="2352118" y="3881156"/>
            <a:ext cx="1305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0E0D18C-EE5E-4722-B9DC-47BEB0B0541C}"/>
              </a:ext>
            </a:extLst>
          </p:cNvPr>
          <p:cNvSpPr txBox="1"/>
          <p:nvPr/>
        </p:nvSpPr>
        <p:spPr>
          <a:xfrm>
            <a:off x="6451749" y="3916102"/>
            <a:ext cx="1305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F27B0AC-8860-4C1B-86B1-56F51CAF8CDF}"/>
              </a:ext>
            </a:extLst>
          </p:cNvPr>
          <p:cNvSpPr txBox="1"/>
          <p:nvPr/>
        </p:nvSpPr>
        <p:spPr>
          <a:xfrm>
            <a:off x="794583" y="5718418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000 0110011 0010101 010111111</a:t>
            </a:r>
            <a:r>
              <a:rPr lang="en-US" sz="1800" b="1" u="sng">
                <a:solidFill>
                  <a:srgbClr val="FF0000"/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11</a:t>
            </a:r>
            <a:endParaRPr lang="en-US" b="1" u="sng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7547F92-67FD-45F5-B25D-74C192C27141}"/>
              </a:ext>
            </a:extLst>
          </p:cNvPr>
          <p:cNvSpPr txBox="1"/>
          <p:nvPr/>
        </p:nvSpPr>
        <p:spPr>
          <a:xfrm>
            <a:off x="4943028" y="5903084"/>
            <a:ext cx="4669531" cy="219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0">
              <a:lnSpc>
                <a:spcPts val="800"/>
              </a:lnSpc>
              <a:spcAft>
                <a:spcPts val="10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010 1011001 1001111 000111101</a:t>
            </a:r>
            <a:r>
              <a:rPr lang="en-US" sz="1800" b="1" u="sng" kern="10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01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90D2F09-E25E-49BC-AD58-0F1922D6AAF2}"/>
              </a:ext>
            </a:extLst>
          </p:cNvPr>
          <p:cNvSpPr/>
          <p:nvPr/>
        </p:nvSpPr>
        <p:spPr>
          <a:xfrm>
            <a:off x="777020" y="5718418"/>
            <a:ext cx="3948955" cy="4473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B6A2D42-CBB3-443D-A14B-BA90366D6009}"/>
              </a:ext>
            </a:extLst>
          </p:cNvPr>
          <p:cNvSpPr/>
          <p:nvPr/>
        </p:nvSpPr>
        <p:spPr>
          <a:xfrm>
            <a:off x="4928086" y="5718418"/>
            <a:ext cx="3948955" cy="4473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44F856D-5F7E-4CCB-9C28-7F247BA92FF4}"/>
              </a:ext>
            </a:extLst>
          </p:cNvPr>
          <p:cNvSpPr txBox="1"/>
          <p:nvPr/>
        </p:nvSpPr>
        <p:spPr>
          <a:xfrm>
            <a:off x="2363483" y="5271072"/>
            <a:ext cx="1305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F36393-2144-4E2F-89C2-0A1B5F730ABE}"/>
              </a:ext>
            </a:extLst>
          </p:cNvPr>
          <p:cNvSpPr txBox="1"/>
          <p:nvPr/>
        </p:nvSpPr>
        <p:spPr>
          <a:xfrm>
            <a:off x="6463114" y="5306018"/>
            <a:ext cx="1305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D3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F2F418F1-D5C9-4000-B78C-2554F7CE6C86}"/>
              </a:ext>
            </a:extLst>
          </p:cNvPr>
          <p:cNvCxnSpPr>
            <a:cxnSpLocks/>
          </p:cNvCxnSpPr>
          <p:nvPr/>
        </p:nvCxnSpPr>
        <p:spPr>
          <a:xfrm>
            <a:off x="2514487" y="3507014"/>
            <a:ext cx="0" cy="456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7E442C13-E26F-4900-B382-12E73E02E53A}"/>
              </a:ext>
            </a:extLst>
          </p:cNvPr>
          <p:cNvCxnSpPr>
            <a:cxnSpLocks/>
          </p:cNvCxnSpPr>
          <p:nvPr/>
        </p:nvCxnSpPr>
        <p:spPr>
          <a:xfrm>
            <a:off x="6618943" y="3507014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6B2B64B-EA69-4883-8868-398466E2978C}"/>
              </a:ext>
            </a:extLst>
          </p:cNvPr>
          <p:cNvSpPr txBox="1"/>
          <p:nvPr/>
        </p:nvSpPr>
        <p:spPr>
          <a:xfrm>
            <a:off x="2568173" y="3507014"/>
            <a:ext cx="1905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ROL 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2AFAE9F-B7B8-472C-93DC-641656FD2C8D}"/>
              </a:ext>
            </a:extLst>
          </p:cNvPr>
          <p:cNvSpPr txBox="1"/>
          <p:nvPr/>
        </p:nvSpPr>
        <p:spPr>
          <a:xfrm>
            <a:off x="6690952" y="3472947"/>
            <a:ext cx="1905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ROL 1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F797346-6C0A-4B9E-A6DF-186658B0CDAA}"/>
              </a:ext>
            </a:extLst>
          </p:cNvPr>
          <p:cNvCxnSpPr>
            <a:cxnSpLocks/>
          </p:cNvCxnSpPr>
          <p:nvPr/>
        </p:nvCxnSpPr>
        <p:spPr>
          <a:xfrm>
            <a:off x="2549015" y="4871281"/>
            <a:ext cx="0" cy="456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8AC294D-163A-4012-A4C9-5325465EA89F}"/>
              </a:ext>
            </a:extLst>
          </p:cNvPr>
          <p:cNvCxnSpPr>
            <a:cxnSpLocks/>
          </p:cNvCxnSpPr>
          <p:nvPr/>
        </p:nvCxnSpPr>
        <p:spPr>
          <a:xfrm>
            <a:off x="6653471" y="4871281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DB23046-A5BC-4306-94F0-038D84EF4114}"/>
              </a:ext>
            </a:extLst>
          </p:cNvPr>
          <p:cNvSpPr txBox="1"/>
          <p:nvPr/>
        </p:nvSpPr>
        <p:spPr>
          <a:xfrm>
            <a:off x="2602701" y="4871281"/>
            <a:ext cx="1905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ROL 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49E7C8-9F99-4B9B-8BE0-C2DF6158F4CD}"/>
              </a:ext>
            </a:extLst>
          </p:cNvPr>
          <p:cNvSpPr txBox="1"/>
          <p:nvPr/>
        </p:nvSpPr>
        <p:spPr>
          <a:xfrm>
            <a:off x="6725480" y="4837214"/>
            <a:ext cx="1905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ROL 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B51F6A4-8E72-4426-8FC6-F39D88EEC240}"/>
              </a:ext>
            </a:extLst>
          </p:cNvPr>
          <p:cNvSpPr txBox="1"/>
          <p:nvPr/>
        </p:nvSpPr>
        <p:spPr>
          <a:xfrm>
            <a:off x="2419671" y="6292348"/>
            <a:ext cx="501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...........................................................................................</a:t>
            </a:r>
          </a:p>
        </p:txBody>
      </p:sp>
    </p:spTree>
    <p:extLst>
      <p:ext uri="{BB962C8B-B14F-4D97-AF65-F5344CB8AC3E}">
        <p14:creationId xmlns:p14="http://schemas.microsoft.com/office/powerpoint/2010/main" val="251086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AE27DC7-AD0D-4E1A-8F6E-A367809F6E8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491880" y="1196752"/>
            <a:ext cx="2574540" cy="5032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굴림체" panose="020B0609000101010101" pitchFamily="49" charset="-127"/>
              </a:rPr>
              <a:t>Iteration     Number of                      Number     Left Shifts                          1                 1                          2                 1                          3                 2                           4                 2                          5                 2                          6                 2                          7                 2                          8                 2                          9                 1                         10               2                         11               2                         12               2                         13               2                         14               2                         15               2                         16               1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19B578-663E-416E-9BBC-87E0F2F30DA0}"/>
              </a:ext>
            </a:extLst>
          </p:cNvPr>
          <p:cNvSpPr txBox="1"/>
          <p:nvPr/>
        </p:nvSpPr>
        <p:spPr>
          <a:xfrm>
            <a:off x="3906180" y="28071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ROL table</a:t>
            </a:r>
          </a:p>
        </p:txBody>
      </p:sp>
    </p:spTree>
    <p:extLst>
      <p:ext uri="{BB962C8B-B14F-4D97-AF65-F5344CB8AC3E}">
        <p14:creationId xmlns:p14="http://schemas.microsoft.com/office/powerpoint/2010/main" val="2269987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D50219-0C74-455D-8894-85E5A9479988}"/>
              </a:ext>
            </a:extLst>
          </p:cNvPr>
          <p:cNvSpPr/>
          <p:nvPr/>
        </p:nvSpPr>
        <p:spPr>
          <a:xfrm>
            <a:off x="651154" y="1716357"/>
            <a:ext cx="119553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CF120D-5946-4999-8F26-02FE48FDDAB4}"/>
              </a:ext>
            </a:extLst>
          </p:cNvPr>
          <p:cNvSpPr/>
          <p:nvPr/>
        </p:nvSpPr>
        <p:spPr>
          <a:xfrm>
            <a:off x="2051501" y="1740342"/>
            <a:ext cx="119553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02F872-7338-49C2-AF01-D7797A17B08A}"/>
              </a:ext>
            </a:extLst>
          </p:cNvPr>
          <p:cNvSpPr/>
          <p:nvPr/>
        </p:nvSpPr>
        <p:spPr>
          <a:xfrm>
            <a:off x="651154" y="2473343"/>
            <a:ext cx="119553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E9E865-CE0B-4A57-95BA-C9FDF840C044}"/>
              </a:ext>
            </a:extLst>
          </p:cNvPr>
          <p:cNvSpPr/>
          <p:nvPr/>
        </p:nvSpPr>
        <p:spPr>
          <a:xfrm>
            <a:off x="2051501" y="2452968"/>
            <a:ext cx="119553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EDB67D-0AC1-45DA-860D-DD506EA96475}"/>
              </a:ext>
            </a:extLst>
          </p:cNvPr>
          <p:cNvSpPr/>
          <p:nvPr/>
        </p:nvSpPr>
        <p:spPr>
          <a:xfrm>
            <a:off x="730892" y="3925041"/>
            <a:ext cx="119553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2C6B3C9-B83B-4623-9450-254982231225}"/>
              </a:ext>
            </a:extLst>
          </p:cNvPr>
          <p:cNvSpPr/>
          <p:nvPr/>
        </p:nvSpPr>
        <p:spPr>
          <a:xfrm>
            <a:off x="2151490" y="3915891"/>
            <a:ext cx="119553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C174F05-419D-4931-8A7F-69A6480BA246}"/>
              </a:ext>
            </a:extLst>
          </p:cNvPr>
          <p:cNvSpPr/>
          <p:nvPr/>
        </p:nvSpPr>
        <p:spPr>
          <a:xfrm>
            <a:off x="730892" y="4628517"/>
            <a:ext cx="119553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9912C90-8E88-4A29-B610-58D9C61ADDBB}"/>
              </a:ext>
            </a:extLst>
          </p:cNvPr>
          <p:cNvSpPr/>
          <p:nvPr/>
        </p:nvSpPr>
        <p:spPr>
          <a:xfrm>
            <a:off x="2151490" y="4628517"/>
            <a:ext cx="119553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2D5EC8C-1D65-4782-A35E-3B2EBA56F0C7}"/>
              </a:ext>
            </a:extLst>
          </p:cNvPr>
          <p:cNvCxnSpPr>
            <a:cxnSpLocks/>
          </p:cNvCxnSpPr>
          <p:nvPr/>
        </p:nvCxnSpPr>
        <p:spPr>
          <a:xfrm>
            <a:off x="1248922" y="2004389"/>
            <a:ext cx="0" cy="392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6B27D68-2A42-4AA3-9F1D-4B86A4FD9FE0}"/>
              </a:ext>
            </a:extLst>
          </p:cNvPr>
          <p:cNvCxnSpPr>
            <a:cxnSpLocks/>
          </p:cNvCxnSpPr>
          <p:nvPr/>
        </p:nvCxnSpPr>
        <p:spPr>
          <a:xfrm>
            <a:off x="2610876" y="2028374"/>
            <a:ext cx="0" cy="392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0D39D1F-A939-4D1D-B29E-ACD6E9817B44}"/>
              </a:ext>
            </a:extLst>
          </p:cNvPr>
          <p:cNvCxnSpPr>
            <a:cxnSpLocks/>
          </p:cNvCxnSpPr>
          <p:nvPr/>
        </p:nvCxnSpPr>
        <p:spPr>
          <a:xfrm>
            <a:off x="1248922" y="4203923"/>
            <a:ext cx="0" cy="392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578328C-0D15-4508-B0BB-1695DC1C1282}"/>
              </a:ext>
            </a:extLst>
          </p:cNvPr>
          <p:cNvCxnSpPr>
            <a:cxnSpLocks/>
          </p:cNvCxnSpPr>
          <p:nvPr/>
        </p:nvCxnSpPr>
        <p:spPr>
          <a:xfrm>
            <a:off x="2701410" y="4236115"/>
            <a:ext cx="0" cy="392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7DE5C93-EBD2-4902-97A4-793E9FC3FB4F}"/>
              </a:ext>
            </a:extLst>
          </p:cNvPr>
          <p:cNvCxnSpPr>
            <a:cxnSpLocks/>
          </p:cNvCxnSpPr>
          <p:nvPr/>
        </p:nvCxnSpPr>
        <p:spPr>
          <a:xfrm>
            <a:off x="1201074" y="2761375"/>
            <a:ext cx="0" cy="392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1BB6C72-DDB7-4FEC-9C7A-40D7B83862C2}"/>
              </a:ext>
            </a:extLst>
          </p:cNvPr>
          <p:cNvCxnSpPr>
            <a:cxnSpLocks/>
          </p:cNvCxnSpPr>
          <p:nvPr/>
        </p:nvCxnSpPr>
        <p:spPr>
          <a:xfrm>
            <a:off x="2610876" y="2741000"/>
            <a:ext cx="0" cy="392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C34E47F-2B7F-4973-9EC9-E9A999D22E4C}"/>
              </a:ext>
            </a:extLst>
          </p:cNvPr>
          <p:cNvSpPr txBox="1"/>
          <p:nvPr/>
        </p:nvSpPr>
        <p:spPr>
          <a:xfrm>
            <a:off x="860608" y="3122408"/>
            <a:ext cx="93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...........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4753EE-8D4D-44D9-BE3D-ECB0C0C1CE34}"/>
              </a:ext>
            </a:extLst>
          </p:cNvPr>
          <p:cNvSpPr txBox="1"/>
          <p:nvPr/>
        </p:nvSpPr>
        <p:spPr>
          <a:xfrm>
            <a:off x="2281206" y="3130760"/>
            <a:ext cx="93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...........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6EAFC4-9E2C-4D48-82CE-ABFE95318914}"/>
              </a:ext>
            </a:extLst>
          </p:cNvPr>
          <p:cNvSpPr txBox="1"/>
          <p:nvPr/>
        </p:nvSpPr>
        <p:spPr>
          <a:xfrm>
            <a:off x="2397746" y="242478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1C7CFF-44B0-4475-8557-BB1A5FCCE6C5}"/>
              </a:ext>
            </a:extLst>
          </p:cNvPr>
          <p:cNvSpPr txBox="1"/>
          <p:nvPr/>
        </p:nvSpPr>
        <p:spPr>
          <a:xfrm>
            <a:off x="2389858" y="458846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384A12-7F54-4C7C-B6CA-2FD0A7412754}"/>
              </a:ext>
            </a:extLst>
          </p:cNvPr>
          <p:cNvSpPr txBox="1"/>
          <p:nvPr/>
        </p:nvSpPr>
        <p:spPr>
          <a:xfrm>
            <a:off x="1009211" y="244789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158DBE-B690-461B-8D6E-35ABB86B16C0}"/>
              </a:ext>
            </a:extLst>
          </p:cNvPr>
          <p:cNvSpPr txBox="1"/>
          <p:nvPr/>
        </p:nvSpPr>
        <p:spPr>
          <a:xfrm>
            <a:off x="2397746" y="171694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5003FA-A3A7-46CA-84A7-0A514B2055AE}"/>
              </a:ext>
            </a:extLst>
          </p:cNvPr>
          <p:cNvSpPr txBox="1"/>
          <p:nvPr/>
        </p:nvSpPr>
        <p:spPr>
          <a:xfrm>
            <a:off x="1009211" y="168028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84F62C-879D-43AD-A2A7-BFC6BBDA0B40}"/>
              </a:ext>
            </a:extLst>
          </p:cNvPr>
          <p:cNvSpPr txBox="1"/>
          <p:nvPr/>
        </p:nvSpPr>
        <p:spPr>
          <a:xfrm>
            <a:off x="2397746" y="38610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D15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B6549F-3552-49FB-A2D8-567818D8D1BC}"/>
              </a:ext>
            </a:extLst>
          </p:cNvPr>
          <p:cNvSpPr txBox="1"/>
          <p:nvPr/>
        </p:nvSpPr>
        <p:spPr>
          <a:xfrm>
            <a:off x="968619" y="390784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C15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6F53A7-3713-402D-B44E-871F1F74FA03}"/>
              </a:ext>
            </a:extLst>
          </p:cNvPr>
          <p:cNvSpPr txBox="1"/>
          <p:nvPr/>
        </p:nvSpPr>
        <p:spPr>
          <a:xfrm>
            <a:off x="1043919" y="460848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2B7119-87FB-4046-9088-AA3ECB4AB292}"/>
              </a:ext>
            </a:extLst>
          </p:cNvPr>
          <p:cNvSpPr txBox="1"/>
          <p:nvPr/>
        </p:nvSpPr>
        <p:spPr>
          <a:xfrm>
            <a:off x="2721163" y="4232334"/>
            <a:ext cx="166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ROL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9438163-A6DA-4728-B418-C813514D4108}"/>
              </a:ext>
            </a:extLst>
          </p:cNvPr>
          <p:cNvSpPr txBox="1"/>
          <p:nvPr/>
        </p:nvSpPr>
        <p:spPr>
          <a:xfrm>
            <a:off x="1243110" y="4209113"/>
            <a:ext cx="166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ROL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9974CF2-9B90-4EB4-9ADD-222FC8C975CE}"/>
              </a:ext>
            </a:extLst>
          </p:cNvPr>
          <p:cNvSpPr txBox="1"/>
          <p:nvPr/>
        </p:nvSpPr>
        <p:spPr>
          <a:xfrm>
            <a:off x="2658764" y="2782866"/>
            <a:ext cx="166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ROL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60E402-50E7-4CB8-90AD-5A1293FB9FFE}"/>
              </a:ext>
            </a:extLst>
          </p:cNvPr>
          <p:cNvSpPr txBox="1"/>
          <p:nvPr/>
        </p:nvSpPr>
        <p:spPr>
          <a:xfrm>
            <a:off x="1243111" y="2776227"/>
            <a:ext cx="166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ROL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909DBD-B42D-48BA-8814-D73A64784BA2}"/>
              </a:ext>
            </a:extLst>
          </p:cNvPr>
          <p:cNvSpPr txBox="1"/>
          <p:nvPr/>
        </p:nvSpPr>
        <p:spPr>
          <a:xfrm>
            <a:off x="2679192" y="2087948"/>
            <a:ext cx="166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ROL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CCB205-D346-4BF8-A2BD-F2B8E77E4E03}"/>
              </a:ext>
            </a:extLst>
          </p:cNvPr>
          <p:cNvSpPr txBox="1"/>
          <p:nvPr/>
        </p:nvSpPr>
        <p:spPr>
          <a:xfrm>
            <a:off x="1243112" y="2066702"/>
            <a:ext cx="166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ROL 1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78FEE2A-B05B-44CB-B301-310207AD1FAD}"/>
              </a:ext>
            </a:extLst>
          </p:cNvPr>
          <p:cNvSpPr/>
          <p:nvPr/>
        </p:nvSpPr>
        <p:spPr>
          <a:xfrm>
            <a:off x="6092056" y="1719597"/>
            <a:ext cx="194421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C1CE9EB-0CA8-4CAF-A016-DF9D98F58E36}"/>
              </a:ext>
            </a:extLst>
          </p:cNvPr>
          <p:cNvSpPr/>
          <p:nvPr/>
        </p:nvSpPr>
        <p:spPr>
          <a:xfrm>
            <a:off x="6084168" y="2444160"/>
            <a:ext cx="194421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5C7373F-CA1C-4010-B13C-B3898CA4DD88}"/>
              </a:ext>
            </a:extLst>
          </p:cNvPr>
          <p:cNvSpPr/>
          <p:nvPr/>
        </p:nvSpPr>
        <p:spPr>
          <a:xfrm>
            <a:off x="6084168" y="3861048"/>
            <a:ext cx="194421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B61E115-946A-4081-ABD2-22732DDE2326}"/>
              </a:ext>
            </a:extLst>
          </p:cNvPr>
          <p:cNvSpPr/>
          <p:nvPr/>
        </p:nvSpPr>
        <p:spPr>
          <a:xfrm>
            <a:off x="6092056" y="4608482"/>
            <a:ext cx="194421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CA226AA-4F7A-438F-91C6-F5A55D232715}"/>
              </a:ext>
            </a:extLst>
          </p:cNvPr>
          <p:cNvSpPr txBox="1"/>
          <p:nvPr/>
        </p:nvSpPr>
        <p:spPr>
          <a:xfrm>
            <a:off x="6563992" y="169969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K1(48)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BB64767-7D68-49FE-9EEC-6D09BD83ED83}"/>
              </a:ext>
            </a:extLst>
          </p:cNvPr>
          <p:cNvSpPr txBox="1"/>
          <p:nvPr/>
        </p:nvSpPr>
        <p:spPr>
          <a:xfrm>
            <a:off x="6565822" y="241712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K2(48)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18D5EF2-5EE0-4382-A5D6-DD30A7D21A1B}"/>
              </a:ext>
            </a:extLst>
          </p:cNvPr>
          <p:cNvSpPr txBox="1"/>
          <p:nvPr/>
        </p:nvSpPr>
        <p:spPr>
          <a:xfrm>
            <a:off x="6543978" y="379962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K15(48)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AAA87DF-0A2B-44E4-A310-506463F1B6DC}"/>
              </a:ext>
            </a:extLst>
          </p:cNvPr>
          <p:cNvSpPr txBox="1"/>
          <p:nvPr/>
        </p:nvSpPr>
        <p:spPr>
          <a:xfrm>
            <a:off x="6543978" y="457844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K16(48)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2A2CAB5-0D5F-4E87-AE58-723CC5994342}"/>
              </a:ext>
            </a:extLst>
          </p:cNvPr>
          <p:cNvCxnSpPr>
            <a:cxnSpLocks/>
          </p:cNvCxnSpPr>
          <p:nvPr/>
        </p:nvCxnSpPr>
        <p:spPr>
          <a:xfrm>
            <a:off x="3554860" y="1891125"/>
            <a:ext cx="2324278" cy="10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46A085C-B421-4E59-8F13-2B6A19D55023}"/>
              </a:ext>
            </a:extLst>
          </p:cNvPr>
          <p:cNvCxnSpPr>
            <a:cxnSpLocks/>
          </p:cNvCxnSpPr>
          <p:nvPr/>
        </p:nvCxnSpPr>
        <p:spPr>
          <a:xfrm>
            <a:off x="3593282" y="2596984"/>
            <a:ext cx="2324278" cy="10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9691D4E-A969-4A74-9F73-0F2CA42F9C02}"/>
              </a:ext>
            </a:extLst>
          </p:cNvPr>
          <p:cNvCxnSpPr>
            <a:cxnSpLocks/>
          </p:cNvCxnSpPr>
          <p:nvPr/>
        </p:nvCxnSpPr>
        <p:spPr>
          <a:xfrm>
            <a:off x="3526142" y="3973801"/>
            <a:ext cx="2324278" cy="10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3AE3B76-3C0E-404C-B649-ED5075770761}"/>
              </a:ext>
            </a:extLst>
          </p:cNvPr>
          <p:cNvCxnSpPr>
            <a:cxnSpLocks/>
          </p:cNvCxnSpPr>
          <p:nvPr/>
        </p:nvCxnSpPr>
        <p:spPr>
          <a:xfrm>
            <a:off x="3501904" y="4757559"/>
            <a:ext cx="2324278" cy="10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DB8BCF9-F7B0-4BB4-94FF-63B5FA90C582}"/>
              </a:ext>
            </a:extLst>
          </p:cNvPr>
          <p:cNvSpPr txBox="1"/>
          <p:nvPr/>
        </p:nvSpPr>
        <p:spPr>
          <a:xfrm>
            <a:off x="6529248" y="3062351"/>
            <a:ext cx="93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...........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BEADBAB-4154-40F4-ADF1-D5A12F4D966D}"/>
              </a:ext>
            </a:extLst>
          </p:cNvPr>
          <p:cNvSpPr txBox="1"/>
          <p:nvPr/>
        </p:nvSpPr>
        <p:spPr>
          <a:xfrm>
            <a:off x="4200446" y="1941136"/>
            <a:ext cx="1476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PC-2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99AB782-38EC-4590-B588-C6482D8205CD}"/>
              </a:ext>
            </a:extLst>
          </p:cNvPr>
          <p:cNvSpPr txBox="1"/>
          <p:nvPr/>
        </p:nvSpPr>
        <p:spPr>
          <a:xfrm>
            <a:off x="4222480" y="2628016"/>
            <a:ext cx="1476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PC-2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90710B3-D490-4720-9F1F-AF6F40926FF0}"/>
              </a:ext>
            </a:extLst>
          </p:cNvPr>
          <p:cNvSpPr txBox="1"/>
          <p:nvPr/>
        </p:nvSpPr>
        <p:spPr>
          <a:xfrm>
            <a:off x="4170705" y="3984288"/>
            <a:ext cx="1476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PC-2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533E2AC-5633-44FF-8892-37502EB74D51}"/>
              </a:ext>
            </a:extLst>
          </p:cNvPr>
          <p:cNvSpPr txBox="1"/>
          <p:nvPr/>
        </p:nvSpPr>
        <p:spPr>
          <a:xfrm>
            <a:off x="4222480" y="4793148"/>
            <a:ext cx="1476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PC-2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A007991-B5B0-422B-8D2D-6FB2A6B05B49}"/>
              </a:ext>
            </a:extLst>
          </p:cNvPr>
          <p:cNvSpPr txBox="1"/>
          <p:nvPr/>
        </p:nvSpPr>
        <p:spPr>
          <a:xfrm>
            <a:off x="3923928" y="633659"/>
            <a:ext cx="229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step 2.4</a:t>
            </a:r>
          </a:p>
        </p:txBody>
      </p:sp>
    </p:spTree>
    <p:extLst>
      <p:ext uri="{BB962C8B-B14F-4D97-AF65-F5344CB8AC3E}">
        <p14:creationId xmlns:p14="http://schemas.microsoft.com/office/powerpoint/2010/main" val="950916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DA007991-B5B0-422B-8D2D-6FB2A6B05B49}"/>
              </a:ext>
            </a:extLst>
          </p:cNvPr>
          <p:cNvSpPr txBox="1"/>
          <p:nvPr/>
        </p:nvSpPr>
        <p:spPr>
          <a:xfrm>
            <a:off x="3923928" y="633659"/>
            <a:ext cx="229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step 2.4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E6562C-F238-4FCA-83CB-1A18766E931F}"/>
              </a:ext>
            </a:extLst>
          </p:cNvPr>
          <p:cNvSpPr txBox="1"/>
          <p:nvPr/>
        </p:nvSpPr>
        <p:spPr>
          <a:xfrm>
            <a:off x="1014429" y="1475492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11100001 10011001 01010101 11111010 10101100 11001111 00011110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DA9A30-9532-4A28-8926-A35012E70855}"/>
              </a:ext>
            </a:extLst>
          </p:cNvPr>
          <p:cNvSpPr txBox="1"/>
          <p:nvPr/>
        </p:nvSpPr>
        <p:spPr>
          <a:xfrm>
            <a:off x="7428300" y="184482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49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AC6135B-6ED1-4602-8359-8F77D1321FFD}"/>
              </a:ext>
            </a:extLst>
          </p:cNvPr>
          <p:cNvSpPr txBox="1"/>
          <p:nvPr/>
        </p:nvSpPr>
        <p:spPr>
          <a:xfrm>
            <a:off x="6372200" y="184482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E51DED4-2785-4C46-B134-4C4E939801DC}"/>
              </a:ext>
            </a:extLst>
          </p:cNvPr>
          <p:cNvSpPr txBox="1"/>
          <p:nvPr/>
        </p:nvSpPr>
        <p:spPr>
          <a:xfrm>
            <a:off x="5316100" y="189201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E08A2A1-0F0A-44C1-A69A-3732D53BD0C9}"/>
              </a:ext>
            </a:extLst>
          </p:cNvPr>
          <p:cNvSpPr txBox="1"/>
          <p:nvPr/>
        </p:nvSpPr>
        <p:spPr>
          <a:xfrm>
            <a:off x="4260000" y="189201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8907B78-7794-4F8C-BCDF-62059ABAE118}"/>
              </a:ext>
            </a:extLst>
          </p:cNvPr>
          <p:cNvSpPr txBox="1"/>
          <p:nvPr/>
        </p:nvSpPr>
        <p:spPr>
          <a:xfrm>
            <a:off x="3135492" y="1885504"/>
            <a:ext cx="551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17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1CD053C-9F5F-4EC9-B272-E7324A1D3136}"/>
              </a:ext>
            </a:extLst>
          </p:cNvPr>
          <p:cNvSpPr txBox="1"/>
          <p:nvPr/>
        </p:nvSpPr>
        <p:spPr>
          <a:xfrm>
            <a:off x="2094549" y="1885504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13E9249-9F4C-429F-9FA1-1ADB45409A2B}"/>
              </a:ext>
            </a:extLst>
          </p:cNvPr>
          <p:cNvSpPr txBox="1"/>
          <p:nvPr/>
        </p:nvSpPr>
        <p:spPr>
          <a:xfrm>
            <a:off x="1014429" y="1892017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5ED022A-DDF3-44AE-95AA-EF6B0E3BDA8D}"/>
              </a:ext>
            </a:extLst>
          </p:cNvPr>
          <p:cNvSpPr txBox="1"/>
          <p:nvPr/>
        </p:nvSpPr>
        <p:spPr>
          <a:xfrm>
            <a:off x="131524" y="147549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C1D1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622DD92-0410-409B-B5A5-B93309F1D2E8}"/>
              </a:ext>
            </a:extLst>
          </p:cNvPr>
          <p:cNvSpPr txBox="1"/>
          <p:nvPr/>
        </p:nvSpPr>
        <p:spPr>
          <a:xfrm>
            <a:off x="1475656" y="3012475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000110 110000 001011 101111 111111 000111 000001 110010 </a:t>
            </a:r>
            <a:endParaRPr lang="en-US"/>
          </a:p>
        </p:txBody>
      </p:sp>
      <p:sp>
        <p:nvSpPr>
          <p:cNvPr id="68" name="Rectangle 2">
            <a:extLst>
              <a:ext uri="{FF2B5EF4-FFF2-40B4-BE49-F238E27FC236}">
                <a16:creationId xmlns:a16="http://schemas.microsoft.com/office/drawing/2014/main" id="{234907AC-69FA-4855-A498-7405E2EEB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4272" y="3933056"/>
            <a:ext cx="3503356" cy="2508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굴림체" panose="020B0609000101010101" pitchFamily="49" charset="-127"/>
              </a:rPr>
              <a:t> 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굴림체" panose="020B0609000101010101" pitchFamily="49" charset="-127"/>
              </a:rPr>
              <a:t>14    17   11    24     1    5                  3    28   15     6    21   10                 23    19   12     4    26    8                 16     7   27    20    13    2                 41    52   31    37    47   55                 30    40   51    45    33   48                 44    49   39    56    34   53                 46    42   50    36    29   32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4E5B474-D344-4D62-A2E7-C7A272A00AC4}"/>
              </a:ext>
            </a:extLst>
          </p:cNvPr>
          <p:cNvSpPr txBox="1"/>
          <p:nvPr/>
        </p:nvSpPr>
        <p:spPr>
          <a:xfrm>
            <a:off x="1475656" y="3954780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PC-2 =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8EE4C4E-E0D4-4467-B559-2FF0EF5B8424}"/>
              </a:ext>
            </a:extLst>
          </p:cNvPr>
          <p:cNvSpPr txBox="1"/>
          <p:nvPr/>
        </p:nvSpPr>
        <p:spPr>
          <a:xfrm>
            <a:off x="395536" y="3012475"/>
            <a:ext cx="61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K1</a:t>
            </a:r>
          </a:p>
        </p:txBody>
      </p:sp>
      <p:sp>
        <p:nvSpPr>
          <p:cNvPr id="71" name="자유형: 도형 70">
            <a:extLst>
              <a:ext uri="{FF2B5EF4-FFF2-40B4-BE49-F238E27FC236}">
                <a16:creationId xmlns:a16="http://schemas.microsoft.com/office/drawing/2014/main" id="{3D6D7131-80F2-445C-AB55-D1597EBDC33B}"/>
              </a:ext>
            </a:extLst>
          </p:cNvPr>
          <p:cNvSpPr/>
          <p:nvPr/>
        </p:nvSpPr>
        <p:spPr>
          <a:xfrm>
            <a:off x="1605721" y="1828800"/>
            <a:ext cx="1268108" cy="1190171"/>
          </a:xfrm>
          <a:custGeom>
            <a:avLst/>
            <a:gdLst>
              <a:gd name="connsiteX0" fmla="*/ 1268108 w 1268108"/>
              <a:gd name="connsiteY0" fmla="*/ 0 h 1190171"/>
              <a:gd name="connsiteX1" fmla="*/ 1224565 w 1268108"/>
              <a:gd name="connsiteY1" fmla="*/ 72571 h 1190171"/>
              <a:gd name="connsiteX2" fmla="*/ 1181022 w 1268108"/>
              <a:gd name="connsiteY2" fmla="*/ 116114 h 1190171"/>
              <a:gd name="connsiteX3" fmla="*/ 1166508 w 1268108"/>
              <a:gd name="connsiteY3" fmla="*/ 159657 h 1190171"/>
              <a:gd name="connsiteX4" fmla="*/ 1108450 w 1268108"/>
              <a:gd name="connsiteY4" fmla="*/ 246743 h 1190171"/>
              <a:gd name="connsiteX5" fmla="*/ 1079422 w 1268108"/>
              <a:gd name="connsiteY5" fmla="*/ 290286 h 1190171"/>
              <a:gd name="connsiteX6" fmla="*/ 1050393 w 1268108"/>
              <a:gd name="connsiteY6" fmla="*/ 333829 h 1190171"/>
              <a:gd name="connsiteX7" fmla="*/ 992336 w 1268108"/>
              <a:gd name="connsiteY7" fmla="*/ 406400 h 1190171"/>
              <a:gd name="connsiteX8" fmla="*/ 934279 w 1268108"/>
              <a:gd name="connsiteY8" fmla="*/ 478971 h 1190171"/>
              <a:gd name="connsiteX9" fmla="*/ 861708 w 1268108"/>
              <a:gd name="connsiteY9" fmla="*/ 537029 h 1190171"/>
              <a:gd name="connsiteX10" fmla="*/ 818165 w 1268108"/>
              <a:gd name="connsiteY10" fmla="*/ 580571 h 1190171"/>
              <a:gd name="connsiteX11" fmla="*/ 731079 w 1268108"/>
              <a:gd name="connsiteY11" fmla="*/ 638629 h 1190171"/>
              <a:gd name="connsiteX12" fmla="*/ 687536 w 1268108"/>
              <a:gd name="connsiteY12" fmla="*/ 682171 h 1190171"/>
              <a:gd name="connsiteX13" fmla="*/ 629479 w 1268108"/>
              <a:gd name="connsiteY13" fmla="*/ 696686 h 1190171"/>
              <a:gd name="connsiteX14" fmla="*/ 585936 w 1268108"/>
              <a:gd name="connsiteY14" fmla="*/ 725714 h 1190171"/>
              <a:gd name="connsiteX15" fmla="*/ 455308 w 1268108"/>
              <a:gd name="connsiteY15" fmla="*/ 769257 h 1190171"/>
              <a:gd name="connsiteX16" fmla="*/ 368222 w 1268108"/>
              <a:gd name="connsiteY16" fmla="*/ 798286 h 1190171"/>
              <a:gd name="connsiteX17" fmla="*/ 324679 w 1268108"/>
              <a:gd name="connsiteY17" fmla="*/ 812800 h 1190171"/>
              <a:gd name="connsiteX18" fmla="*/ 252108 w 1268108"/>
              <a:gd name="connsiteY18" fmla="*/ 827314 h 1190171"/>
              <a:gd name="connsiteX19" fmla="*/ 135993 w 1268108"/>
              <a:gd name="connsiteY19" fmla="*/ 856343 h 1190171"/>
              <a:gd name="connsiteX20" fmla="*/ 48908 w 1268108"/>
              <a:gd name="connsiteY20" fmla="*/ 914400 h 1190171"/>
              <a:gd name="connsiteX21" fmla="*/ 5365 w 1268108"/>
              <a:gd name="connsiteY21" fmla="*/ 957943 h 1190171"/>
              <a:gd name="connsiteX22" fmla="*/ 5365 w 1268108"/>
              <a:gd name="connsiteY22" fmla="*/ 1190171 h 119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68108" h="1190171">
                <a:moveTo>
                  <a:pt x="1268108" y="0"/>
                </a:moveTo>
                <a:cubicBezTo>
                  <a:pt x="1253594" y="24190"/>
                  <a:pt x="1241491" y="50003"/>
                  <a:pt x="1224565" y="72571"/>
                </a:cubicBezTo>
                <a:cubicBezTo>
                  <a:pt x="1212249" y="88992"/>
                  <a:pt x="1192408" y="99035"/>
                  <a:pt x="1181022" y="116114"/>
                </a:cubicBezTo>
                <a:cubicBezTo>
                  <a:pt x="1172535" y="128844"/>
                  <a:pt x="1173938" y="146283"/>
                  <a:pt x="1166508" y="159657"/>
                </a:cubicBezTo>
                <a:cubicBezTo>
                  <a:pt x="1149565" y="190155"/>
                  <a:pt x="1127803" y="217714"/>
                  <a:pt x="1108450" y="246743"/>
                </a:cubicBezTo>
                <a:lnTo>
                  <a:pt x="1079422" y="290286"/>
                </a:lnTo>
                <a:lnTo>
                  <a:pt x="1050393" y="333829"/>
                </a:lnTo>
                <a:cubicBezTo>
                  <a:pt x="1013911" y="443274"/>
                  <a:pt x="1067366" y="312611"/>
                  <a:pt x="992336" y="406400"/>
                </a:cubicBezTo>
                <a:cubicBezTo>
                  <a:pt x="912216" y="506551"/>
                  <a:pt x="1059064" y="395783"/>
                  <a:pt x="934279" y="478971"/>
                </a:cubicBezTo>
                <a:cubicBezTo>
                  <a:pt x="869358" y="576351"/>
                  <a:pt x="945834" y="480944"/>
                  <a:pt x="861708" y="537029"/>
                </a:cubicBezTo>
                <a:cubicBezTo>
                  <a:pt x="844629" y="548415"/>
                  <a:pt x="834367" y="567969"/>
                  <a:pt x="818165" y="580571"/>
                </a:cubicBezTo>
                <a:cubicBezTo>
                  <a:pt x="790626" y="601990"/>
                  <a:pt x="755749" y="613960"/>
                  <a:pt x="731079" y="638629"/>
                </a:cubicBezTo>
                <a:cubicBezTo>
                  <a:pt x="716565" y="653143"/>
                  <a:pt x="705358" y="671987"/>
                  <a:pt x="687536" y="682171"/>
                </a:cubicBezTo>
                <a:cubicBezTo>
                  <a:pt x="670216" y="692068"/>
                  <a:pt x="648831" y="691848"/>
                  <a:pt x="629479" y="696686"/>
                </a:cubicBezTo>
                <a:cubicBezTo>
                  <a:pt x="614965" y="706362"/>
                  <a:pt x="601876" y="718629"/>
                  <a:pt x="585936" y="725714"/>
                </a:cubicBezTo>
                <a:cubicBezTo>
                  <a:pt x="585934" y="725715"/>
                  <a:pt x="477081" y="761999"/>
                  <a:pt x="455308" y="769257"/>
                </a:cubicBezTo>
                <a:lnTo>
                  <a:pt x="368222" y="798286"/>
                </a:lnTo>
                <a:cubicBezTo>
                  <a:pt x="353708" y="803124"/>
                  <a:pt x="339681" y="809800"/>
                  <a:pt x="324679" y="812800"/>
                </a:cubicBezTo>
                <a:cubicBezTo>
                  <a:pt x="300489" y="817638"/>
                  <a:pt x="276146" y="821767"/>
                  <a:pt x="252108" y="827314"/>
                </a:cubicBezTo>
                <a:cubicBezTo>
                  <a:pt x="213233" y="836285"/>
                  <a:pt x="135993" y="856343"/>
                  <a:pt x="135993" y="856343"/>
                </a:cubicBezTo>
                <a:cubicBezTo>
                  <a:pt x="106965" y="875695"/>
                  <a:pt x="73577" y="889731"/>
                  <a:pt x="48908" y="914400"/>
                </a:cubicBezTo>
                <a:cubicBezTo>
                  <a:pt x="34394" y="928914"/>
                  <a:pt x="8566" y="937668"/>
                  <a:pt x="5365" y="957943"/>
                </a:cubicBezTo>
                <a:cubicBezTo>
                  <a:pt x="-6708" y="1034405"/>
                  <a:pt x="5365" y="1112762"/>
                  <a:pt x="5365" y="1190171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자유형: 도형 71">
            <a:extLst>
              <a:ext uri="{FF2B5EF4-FFF2-40B4-BE49-F238E27FC236}">
                <a16:creationId xmlns:a16="http://schemas.microsoft.com/office/drawing/2014/main" id="{38457E57-8825-4F19-AD46-E5199C514A13}"/>
              </a:ext>
            </a:extLst>
          </p:cNvPr>
          <p:cNvSpPr/>
          <p:nvPr/>
        </p:nvSpPr>
        <p:spPr>
          <a:xfrm>
            <a:off x="1756229" y="2249714"/>
            <a:ext cx="1553028" cy="769257"/>
          </a:xfrm>
          <a:custGeom>
            <a:avLst/>
            <a:gdLst>
              <a:gd name="connsiteX0" fmla="*/ 1553028 w 1553028"/>
              <a:gd name="connsiteY0" fmla="*/ 0 h 769257"/>
              <a:gd name="connsiteX1" fmla="*/ 1480457 w 1553028"/>
              <a:gd name="connsiteY1" fmla="*/ 58057 h 769257"/>
              <a:gd name="connsiteX2" fmla="*/ 1436914 w 1553028"/>
              <a:gd name="connsiteY2" fmla="*/ 72572 h 769257"/>
              <a:gd name="connsiteX3" fmla="*/ 1393371 w 1553028"/>
              <a:gd name="connsiteY3" fmla="*/ 101600 h 769257"/>
              <a:gd name="connsiteX4" fmla="*/ 1277257 w 1553028"/>
              <a:gd name="connsiteY4" fmla="*/ 203200 h 769257"/>
              <a:gd name="connsiteX5" fmla="*/ 1233714 w 1553028"/>
              <a:gd name="connsiteY5" fmla="*/ 217715 h 769257"/>
              <a:gd name="connsiteX6" fmla="*/ 1146628 w 1553028"/>
              <a:gd name="connsiteY6" fmla="*/ 275772 h 769257"/>
              <a:gd name="connsiteX7" fmla="*/ 1103085 w 1553028"/>
              <a:gd name="connsiteY7" fmla="*/ 304800 h 769257"/>
              <a:gd name="connsiteX8" fmla="*/ 1059542 w 1553028"/>
              <a:gd name="connsiteY8" fmla="*/ 333829 h 769257"/>
              <a:gd name="connsiteX9" fmla="*/ 972457 w 1553028"/>
              <a:gd name="connsiteY9" fmla="*/ 362857 h 769257"/>
              <a:gd name="connsiteX10" fmla="*/ 928914 w 1553028"/>
              <a:gd name="connsiteY10" fmla="*/ 377372 h 769257"/>
              <a:gd name="connsiteX11" fmla="*/ 783771 w 1553028"/>
              <a:gd name="connsiteY11" fmla="*/ 406400 h 769257"/>
              <a:gd name="connsiteX12" fmla="*/ 696685 w 1553028"/>
              <a:gd name="connsiteY12" fmla="*/ 420915 h 769257"/>
              <a:gd name="connsiteX13" fmla="*/ 464457 w 1553028"/>
              <a:gd name="connsiteY13" fmla="*/ 435429 h 769257"/>
              <a:gd name="connsiteX14" fmla="*/ 333828 w 1553028"/>
              <a:gd name="connsiteY14" fmla="*/ 449943 h 769257"/>
              <a:gd name="connsiteX15" fmla="*/ 290285 w 1553028"/>
              <a:gd name="connsiteY15" fmla="*/ 464457 h 769257"/>
              <a:gd name="connsiteX16" fmla="*/ 174171 w 1553028"/>
              <a:gd name="connsiteY16" fmla="*/ 493486 h 769257"/>
              <a:gd name="connsiteX17" fmla="*/ 87085 w 1553028"/>
              <a:gd name="connsiteY17" fmla="*/ 551543 h 769257"/>
              <a:gd name="connsiteX18" fmla="*/ 43542 w 1553028"/>
              <a:gd name="connsiteY18" fmla="*/ 580572 h 769257"/>
              <a:gd name="connsiteX19" fmla="*/ 14514 w 1553028"/>
              <a:gd name="connsiteY19" fmla="*/ 667657 h 769257"/>
              <a:gd name="connsiteX20" fmla="*/ 0 w 1553028"/>
              <a:gd name="connsiteY20" fmla="*/ 711200 h 769257"/>
              <a:gd name="connsiteX21" fmla="*/ 0 w 1553028"/>
              <a:gd name="connsiteY21" fmla="*/ 769257 h 769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53028" h="769257">
                <a:moveTo>
                  <a:pt x="1553028" y="0"/>
                </a:moveTo>
                <a:cubicBezTo>
                  <a:pt x="1528838" y="19352"/>
                  <a:pt x="1506727" y="41638"/>
                  <a:pt x="1480457" y="58057"/>
                </a:cubicBezTo>
                <a:cubicBezTo>
                  <a:pt x="1467483" y="66166"/>
                  <a:pt x="1450598" y="65730"/>
                  <a:pt x="1436914" y="72572"/>
                </a:cubicBezTo>
                <a:cubicBezTo>
                  <a:pt x="1421312" y="80373"/>
                  <a:pt x="1407885" y="91924"/>
                  <a:pt x="1393371" y="101600"/>
                </a:cubicBezTo>
                <a:cubicBezTo>
                  <a:pt x="1359504" y="152400"/>
                  <a:pt x="1349828" y="179009"/>
                  <a:pt x="1277257" y="203200"/>
                </a:cubicBezTo>
                <a:cubicBezTo>
                  <a:pt x="1262743" y="208038"/>
                  <a:pt x="1247088" y="210285"/>
                  <a:pt x="1233714" y="217715"/>
                </a:cubicBezTo>
                <a:cubicBezTo>
                  <a:pt x="1203216" y="234658"/>
                  <a:pt x="1175657" y="256420"/>
                  <a:pt x="1146628" y="275772"/>
                </a:cubicBezTo>
                <a:lnTo>
                  <a:pt x="1103085" y="304800"/>
                </a:lnTo>
                <a:cubicBezTo>
                  <a:pt x="1088571" y="314476"/>
                  <a:pt x="1076091" y="328313"/>
                  <a:pt x="1059542" y="333829"/>
                </a:cubicBezTo>
                <a:lnTo>
                  <a:pt x="972457" y="362857"/>
                </a:lnTo>
                <a:cubicBezTo>
                  <a:pt x="957943" y="367695"/>
                  <a:pt x="943916" y="374372"/>
                  <a:pt x="928914" y="377372"/>
                </a:cubicBezTo>
                <a:cubicBezTo>
                  <a:pt x="880533" y="387048"/>
                  <a:pt x="832439" y="398288"/>
                  <a:pt x="783771" y="406400"/>
                </a:cubicBezTo>
                <a:cubicBezTo>
                  <a:pt x="754742" y="411238"/>
                  <a:pt x="725993" y="418251"/>
                  <a:pt x="696685" y="420915"/>
                </a:cubicBezTo>
                <a:cubicBezTo>
                  <a:pt x="619443" y="427937"/>
                  <a:pt x="541770" y="429244"/>
                  <a:pt x="464457" y="435429"/>
                </a:cubicBezTo>
                <a:cubicBezTo>
                  <a:pt x="420786" y="438923"/>
                  <a:pt x="377371" y="445105"/>
                  <a:pt x="333828" y="449943"/>
                </a:cubicBezTo>
                <a:cubicBezTo>
                  <a:pt x="319314" y="454781"/>
                  <a:pt x="305128" y="460746"/>
                  <a:pt x="290285" y="464457"/>
                </a:cubicBezTo>
                <a:lnTo>
                  <a:pt x="174171" y="493486"/>
                </a:lnTo>
                <a:lnTo>
                  <a:pt x="87085" y="551543"/>
                </a:lnTo>
                <a:lnTo>
                  <a:pt x="43542" y="580572"/>
                </a:lnTo>
                <a:lnTo>
                  <a:pt x="14514" y="667657"/>
                </a:lnTo>
                <a:cubicBezTo>
                  <a:pt x="9676" y="682171"/>
                  <a:pt x="0" y="695901"/>
                  <a:pt x="0" y="711200"/>
                </a:cubicBezTo>
                <a:lnTo>
                  <a:pt x="0" y="769257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9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DA007991-B5B0-422B-8D2D-6FB2A6B05B49}"/>
              </a:ext>
            </a:extLst>
          </p:cNvPr>
          <p:cNvSpPr txBox="1"/>
          <p:nvPr/>
        </p:nvSpPr>
        <p:spPr>
          <a:xfrm>
            <a:off x="3995936" y="332656"/>
            <a:ext cx="229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step 2.4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A56A14-6095-4EDD-96FD-07464AA5662F}"/>
              </a:ext>
            </a:extLst>
          </p:cNvPr>
          <p:cNvSpPr txBox="1"/>
          <p:nvPr/>
        </p:nvSpPr>
        <p:spPr>
          <a:xfrm>
            <a:off x="395536" y="1568981"/>
            <a:ext cx="83529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K</a:t>
            </a:r>
            <a:r>
              <a:rPr lang="en-US" sz="1800" b="1" i="1" baseline="-2500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1</a:t>
            </a:r>
            <a:r>
              <a:rPr lang="en-US" sz="180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= 000110 110000 001011 101111 111111 000111 000001 110010 </a:t>
            </a:r>
          </a:p>
          <a:p>
            <a:r>
              <a:rPr lang="en-US" sz="1800" b="1" i="1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K</a:t>
            </a:r>
            <a:r>
              <a:rPr lang="en-US" sz="1800" b="1" i="1" baseline="-2500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2</a:t>
            </a:r>
            <a:r>
              <a:rPr lang="en-US" sz="180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= 011110 011010 111011 011001 110110 111100 100111 100101</a:t>
            </a:r>
            <a:br>
              <a:rPr lang="en-US" sz="180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sz="1800" b="1" i="1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K</a:t>
            </a:r>
            <a:r>
              <a:rPr lang="en-US" sz="1800" b="1" i="1" baseline="-2500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3</a:t>
            </a:r>
            <a:r>
              <a:rPr lang="en-US" sz="180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= 010101 011111 110010 001010 010000 101100 111110 011001</a:t>
            </a:r>
            <a:br>
              <a:rPr lang="en-US" sz="180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sz="1800" b="1" i="1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K</a:t>
            </a:r>
            <a:r>
              <a:rPr lang="en-US" sz="1800" b="1" i="1" baseline="-2500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4</a:t>
            </a:r>
            <a:r>
              <a:rPr lang="en-US" sz="180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= 011100 101010 110111 010110 110110 110011 010100 011101</a:t>
            </a:r>
            <a:br>
              <a:rPr lang="en-US" sz="180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sz="1800" b="1" i="1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K</a:t>
            </a:r>
            <a:r>
              <a:rPr lang="en-US" sz="1800" b="1" i="1" baseline="-2500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5</a:t>
            </a:r>
            <a:r>
              <a:rPr lang="en-US" sz="180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= 011111 001110 110000 000111 111010 110101 001110 101000</a:t>
            </a:r>
            <a:br>
              <a:rPr lang="en-US" sz="180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sz="1800" b="1" i="1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K</a:t>
            </a:r>
            <a:r>
              <a:rPr lang="en-US" sz="1800" b="1" i="1" baseline="-2500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6</a:t>
            </a:r>
            <a:r>
              <a:rPr lang="en-US" sz="180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= 011000 111010 010100 111110 010100 000111 101100 101111</a:t>
            </a:r>
            <a:br>
              <a:rPr lang="en-US" sz="180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sz="1800" b="1" i="1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K</a:t>
            </a:r>
            <a:r>
              <a:rPr lang="en-US" sz="1800" b="1" i="1" baseline="-2500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7</a:t>
            </a:r>
            <a:r>
              <a:rPr lang="en-US" sz="180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= 111011 001000 010010 110111 111101 100001 100010 111100</a:t>
            </a:r>
            <a:br>
              <a:rPr lang="en-US" sz="180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sz="1800" b="1" i="1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K</a:t>
            </a:r>
            <a:r>
              <a:rPr lang="en-US" sz="1800" b="1" i="1" baseline="-2500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8</a:t>
            </a:r>
            <a:r>
              <a:rPr lang="en-US" sz="180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= 111101 111000 101000 111010 110000 010011 101111 111011</a:t>
            </a:r>
            <a:br>
              <a:rPr lang="en-US" sz="180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sz="1800" b="1" i="1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K</a:t>
            </a:r>
            <a:r>
              <a:rPr lang="en-US" sz="1800" b="1" i="1" baseline="-2500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9</a:t>
            </a:r>
            <a:r>
              <a:rPr lang="en-US" sz="180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= 111000 001101 101111 101011 111011 011110 011110 000001</a:t>
            </a:r>
            <a:br>
              <a:rPr lang="en-US" sz="180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sz="1800" b="1" i="1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K</a:t>
            </a:r>
            <a:r>
              <a:rPr lang="en-US" sz="1800" b="1" i="1" baseline="-2500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10</a:t>
            </a:r>
            <a:r>
              <a:rPr lang="en-US" sz="180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= 101100 011111 001101 000111 101110 100100 011001 001111</a:t>
            </a:r>
            <a:br>
              <a:rPr lang="en-US" sz="180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sz="1800" b="1" i="1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K</a:t>
            </a:r>
            <a:r>
              <a:rPr lang="en-US" sz="1800" b="1" i="1" baseline="-2500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11</a:t>
            </a:r>
            <a:r>
              <a:rPr lang="en-US" sz="180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= 001000 010101 111111 010011 110111 101101 001110 000110</a:t>
            </a:r>
            <a:br>
              <a:rPr lang="en-US" sz="180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sz="1800" b="1" i="1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K</a:t>
            </a:r>
            <a:r>
              <a:rPr lang="en-US" sz="1800" b="1" i="1" baseline="-2500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12</a:t>
            </a:r>
            <a:r>
              <a:rPr lang="en-US" sz="180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= 011101 010111 000111 110101 100101 000110 011111 101001</a:t>
            </a:r>
            <a:br>
              <a:rPr lang="en-US" sz="180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sz="1800" b="1" i="1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K</a:t>
            </a:r>
            <a:r>
              <a:rPr lang="en-US" sz="1800" b="1" i="1" baseline="-2500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13</a:t>
            </a:r>
            <a:r>
              <a:rPr lang="en-US" sz="180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= 100101 111100 010111 010001 111110 101011 101001 000001</a:t>
            </a:r>
            <a:br>
              <a:rPr lang="en-US" sz="180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sz="1800" b="1" i="1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K</a:t>
            </a:r>
            <a:r>
              <a:rPr lang="en-US" sz="1800" b="1" i="1" baseline="-2500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14</a:t>
            </a:r>
            <a:r>
              <a:rPr lang="en-US" sz="180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= 010111 110100 001110 110111 111100 101110 011100 111010</a:t>
            </a:r>
            <a:br>
              <a:rPr lang="en-US" sz="180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sz="1800" b="1" i="1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K</a:t>
            </a:r>
            <a:r>
              <a:rPr lang="en-US" sz="1800" b="1" i="1" baseline="-2500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15</a:t>
            </a:r>
            <a:r>
              <a:rPr lang="en-US" sz="180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= 101111 111001 000110 001101 001111 010011 111100 001010</a:t>
            </a:r>
            <a:br>
              <a:rPr lang="en-US" sz="180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sz="1800" b="1" i="1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K</a:t>
            </a:r>
            <a:r>
              <a:rPr lang="en-US" sz="1800" b="1" i="1" baseline="-2500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16</a:t>
            </a:r>
            <a:r>
              <a:rPr lang="en-US" sz="180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= 110010 110011 110110 001011 000011 100001 011111 110101</a:t>
            </a:r>
          </a:p>
        </p:txBody>
      </p:sp>
    </p:spTree>
    <p:extLst>
      <p:ext uri="{BB962C8B-B14F-4D97-AF65-F5344CB8AC3E}">
        <p14:creationId xmlns:p14="http://schemas.microsoft.com/office/powerpoint/2010/main" val="1856730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/>
          </a:bodyPr>
          <a:lstStyle/>
          <a:p>
            <a:r>
              <a:rPr lang="en-US" altLang="ko-KR" sz="2400"/>
              <a:t>DES algorithm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>
            <a:normAutofit/>
          </a:bodyPr>
          <a:lstStyle/>
          <a:p>
            <a:pPr algn="just" latinLnBrk="1"/>
            <a:r>
              <a:rPr lang="en-US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1) construct key schedule</a:t>
            </a:r>
          </a:p>
          <a:p>
            <a:pPr algn="just" latinLnBrk="1"/>
            <a:r>
              <a:rPr lang="en-US" sz="18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 ==&gt; K1, K2, ...., K16</a:t>
            </a:r>
          </a:p>
          <a:p>
            <a:pPr algn="just" latinLnBrk="1"/>
            <a:endParaRPr lang="en-US" sz="1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2) encrypt</a:t>
            </a:r>
          </a:p>
          <a:p>
            <a:pPr algn="just" latinLnBrk="1"/>
            <a:endParaRPr lang="en-US" sz="1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sz="18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M(64-bit plain text)                        C(64-bit cipher text)</a:t>
            </a:r>
            <a:endParaRPr lang="en-US" sz="1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39AA377-D374-4BD1-8E21-2F58CD9BE683}"/>
              </a:ext>
            </a:extLst>
          </p:cNvPr>
          <p:cNvCxnSpPr/>
          <p:nvPr/>
        </p:nvCxnSpPr>
        <p:spPr>
          <a:xfrm>
            <a:off x="3239854" y="2996952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7CFE807-7B49-4DA1-986A-B6DA9B221E33}"/>
              </a:ext>
            </a:extLst>
          </p:cNvPr>
          <p:cNvCxnSpPr/>
          <p:nvPr/>
        </p:nvCxnSpPr>
        <p:spPr>
          <a:xfrm flipV="1">
            <a:off x="3815918" y="3084284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83B3C36-14A2-4823-83FF-D71ADFF646B6}"/>
              </a:ext>
            </a:extLst>
          </p:cNvPr>
          <p:cNvSpPr txBox="1"/>
          <p:nvPr/>
        </p:nvSpPr>
        <p:spPr>
          <a:xfrm>
            <a:off x="3239854" y="3676382"/>
            <a:ext cx="1512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K1,K2,....K16</a:t>
            </a:r>
          </a:p>
        </p:txBody>
      </p:sp>
    </p:spTree>
    <p:extLst>
      <p:ext uri="{BB962C8B-B14F-4D97-AF65-F5344CB8AC3E}">
        <p14:creationId xmlns:p14="http://schemas.microsoft.com/office/powerpoint/2010/main" val="3326981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199" y="188640"/>
            <a:ext cx="8229600" cy="274042"/>
          </a:xfrm>
        </p:spPr>
        <p:txBody>
          <a:bodyPr>
            <a:noAutofit/>
          </a:bodyPr>
          <a:lstStyle/>
          <a:p>
            <a:r>
              <a:rPr lang="en-US" altLang="ko-KR" sz="1600" b="1"/>
              <a:t>DES encryption (M ==&gt; C)</a:t>
            </a:r>
            <a:endParaRPr lang="ko-KR" altLang="en-US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D8FFF5-E414-4FCF-A7C9-2DCC937ABE1A}"/>
              </a:ext>
            </a:extLst>
          </p:cNvPr>
          <p:cNvSpPr txBox="1"/>
          <p:nvPr/>
        </p:nvSpPr>
        <p:spPr>
          <a:xfrm>
            <a:off x="3858736" y="743159"/>
            <a:ext cx="49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7C94E5-A3A7-4BED-84ED-C5CB75520004}"/>
              </a:ext>
            </a:extLst>
          </p:cNvPr>
          <p:cNvSpPr txBox="1"/>
          <p:nvPr/>
        </p:nvSpPr>
        <p:spPr>
          <a:xfrm>
            <a:off x="3873318" y="1458314"/>
            <a:ext cx="68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F2DC11-1583-431A-B084-C3A8BDD100F3}"/>
              </a:ext>
            </a:extLst>
          </p:cNvPr>
          <p:cNvSpPr txBox="1"/>
          <p:nvPr/>
        </p:nvSpPr>
        <p:spPr>
          <a:xfrm>
            <a:off x="4283406" y="1048517"/>
            <a:ext cx="1771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IP: </a:t>
            </a:r>
            <a:r>
              <a:rPr lang="en-US">
                <a:solidFill>
                  <a:srgbClr val="FF0000"/>
                </a:solidFill>
              </a:rPr>
              <a:t>step 3.1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AA86ED-ED18-4757-8230-2C42A61CF845}"/>
              </a:ext>
            </a:extLst>
          </p:cNvPr>
          <p:cNvSpPr txBox="1"/>
          <p:nvPr/>
        </p:nvSpPr>
        <p:spPr>
          <a:xfrm>
            <a:off x="3751211" y="1844810"/>
            <a:ext cx="1116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step 3.2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CB1773-E2BB-40B4-9B36-75866E05B912}"/>
              </a:ext>
            </a:extLst>
          </p:cNvPr>
          <p:cNvSpPr txBox="1"/>
          <p:nvPr/>
        </p:nvSpPr>
        <p:spPr>
          <a:xfrm>
            <a:off x="5698498" y="2594382"/>
            <a:ext cx="1116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step 3.3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E796CC-406A-440E-8B7B-2419F131B85F}"/>
              </a:ext>
            </a:extLst>
          </p:cNvPr>
          <p:cNvSpPr txBox="1"/>
          <p:nvPr/>
        </p:nvSpPr>
        <p:spPr>
          <a:xfrm>
            <a:off x="4393464" y="5684020"/>
            <a:ext cx="1754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IP</a:t>
            </a:r>
            <a:r>
              <a:rPr lang="en-US" b="1" baseline="3000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-1</a:t>
            </a:r>
            <a:r>
              <a:rPr lang="en-US"/>
              <a:t> :</a:t>
            </a:r>
            <a:r>
              <a:rPr lang="en-US">
                <a:solidFill>
                  <a:srgbClr val="FF0000"/>
                </a:solidFill>
              </a:rPr>
              <a:t> step 3.4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87C49BF-3A41-46AF-A061-3D70317DB9A3}"/>
              </a:ext>
            </a:extLst>
          </p:cNvPr>
          <p:cNvSpPr/>
          <p:nvPr/>
        </p:nvSpPr>
        <p:spPr>
          <a:xfrm>
            <a:off x="2469818" y="744104"/>
            <a:ext cx="3456384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4C4884E-A748-4329-98F4-73CC5E13EA0E}"/>
              </a:ext>
            </a:extLst>
          </p:cNvPr>
          <p:cNvSpPr/>
          <p:nvPr/>
        </p:nvSpPr>
        <p:spPr>
          <a:xfrm>
            <a:off x="2469818" y="1459242"/>
            <a:ext cx="3456384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CB7732E-386F-4C74-B50A-BF1B389AF763}"/>
              </a:ext>
            </a:extLst>
          </p:cNvPr>
          <p:cNvSpPr/>
          <p:nvPr/>
        </p:nvSpPr>
        <p:spPr>
          <a:xfrm>
            <a:off x="2411760" y="2352725"/>
            <a:ext cx="1728192" cy="2740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1330322-7EFF-44BE-9A05-F82094774B5A}"/>
              </a:ext>
            </a:extLst>
          </p:cNvPr>
          <p:cNvSpPr/>
          <p:nvPr/>
        </p:nvSpPr>
        <p:spPr>
          <a:xfrm>
            <a:off x="4355976" y="2340351"/>
            <a:ext cx="1728192" cy="2740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A97FD07-D34E-4AA3-86FB-D80808B13DFA}"/>
              </a:ext>
            </a:extLst>
          </p:cNvPr>
          <p:cNvSpPr/>
          <p:nvPr/>
        </p:nvSpPr>
        <p:spPr>
          <a:xfrm>
            <a:off x="2411760" y="3023733"/>
            <a:ext cx="1728192" cy="2740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ECD389F-A42A-4B71-9676-5B84BF6CCFE7}"/>
              </a:ext>
            </a:extLst>
          </p:cNvPr>
          <p:cNvSpPr/>
          <p:nvPr/>
        </p:nvSpPr>
        <p:spPr>
          <a:xfrm>
            <a:off x="4355976" y="3011359"/>
            <a:ext cx="1728192" cy="2740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F9F80D3-77DA-404D-8C84-4C52BF0EB187}"/>
              </a:ext>
            </a:extLst>
          </p:cNvPr>
          <p:cNvSpPr/>
          <p:nvPr/>
        </p:nvSpPr>
        <p:spPr>
          <a:xfrm>
            <a:off x="2411760" y="4737518"/>
            <a:ext cx="1728192" cy="2740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FC9D80-7959-467F-8908-CA81532C8F3D}"/>
              </a:ext>
            </a:extLst>
          </p:cNvPr>
          <p:cNvSpPr/>
          <p:nvPr/>
        </p:nvSpPr>
        <p:spPr>
          <a:xfrm>
            <a:off x="4355976" y="4725144"/>
            <a:ext cx="1728192" cy="2740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9A3003B-F65E-4C4C-A730-32C7257BC741}"/>
              </a:ext>
            </a:extLst>
          </p:cNvPr>
          <p:cNvSpPr/>
          <p:nvPr/>
        </p:nvSpPr>
        <p:spPr>
          <a:xfrm>
            <a:off x="2477143" y="5417993"/>
            <a:ext cx="1728192" cy="2740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60B7CD6-4E84-470E-A0C9-28688CFD81C3}"/>
              </a:ext>
            </a:extLst>
          </p:cNvPr>
          <p:cNvSpPr/>
          <p:nvPr/>
        </p:nvSpPr>
        <p:spPr>
          <a:xfrm>
            <a:off x="4213652" y="5417993"/>
            <a:ext cx="1728192" cy="2740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982ED09-8428-4F6A-9681-2870EC8B6BCF}"/>
              </a:ext>
            </a:extLst>
          </p:cNvPr>
          <p:cNvSpPr/>
          <p:nvPr/>
        </p:nvSpPr>
        <p:spPr>
          <a:xfrm>
            <a:off x="2469818" y="6079233"/>
            <a:ext cx="3456384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422BA49-99E5-493B-8863-A6CCED37E168}"/>
              </a:ext>
            </a:extLst>
          </p:cNvPr>
          <p:cNvSpPr txBox="1"/>
          <p:nvPr/>
        </p:nvSpPr>
        <p:spPr>
          <a:xfrm>
            <a:off x="3092619" y="2302224"/>
            <a:ext cx="49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89D4566-D584-45AE-B5DA-B6A1F8F555C7}"/>
              </a:ext>
            </a:extLst>
          </p:cNvPr>
          <p:cNvSpPr txBox="1"/>
          <p:nvPr/>
        </p:nvSpPr>
        <p:spPr>
          <a:xfrm>
            <a:off x="4971452" y="2292706"/>
            <a:ext cx="49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91F2DAA-3C57-4151-B9F3-768C183CB92A}"/>
              </a:ext>
            </a:extLst>
          </p:cNvPr>
          <p:cNvSpPr txBox="1"/>
          <p:nvPr/>
        </p:nvSpPr>
        <p:spPr>
          <a:xfrm>
            <a:off x="3092619" y="2987433"/>
            <a:ext cx="49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DDE540B-DA44-4561-B7DD-5ADCFFE35A81}"/>
              </a:ext>
            </a:extLst>
          </p:cNvPr>
          <p:cNvSpPr txBox="1"/>
          <p:nvPr/>
        </p:nvSpPr>
        <p:spPr>
          <a:xfrm>
            <a:off x="4971452" y="2956225"/>
            <a:ext cx="49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CA158B1-EC2C-4481-8EA3-39BABA18A942}"/>
              </a:ext>
            </a:extLst>
          </p:cNvPr>
          <p:cNvSpPr txBox="1"/>
          <p:nvPr/>
        </p:nvSpPr>
        <p:spPr>
          <a:xfrm>
            <a:off x="3110514" y="4670396"/>
            <a:ext cx="762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L16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47F8D66-1293-41A7-89D3-8618C7FAC608}"/>
              </a:ext>
            </a:extLst>
          </p:cNvPr>
          <p:cNvSpPr txBox="1"/>
          <p:nvPr/>
        </p:nvSpPr>
        <p:spPr>
          <a:xfrm>
            <a:off x="5039007" y="4681267"/>
            <a:ext cx="762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R16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F2EDAA7-D454-449F-A4CF-71273CEC1E3D}"/>
              </a:ext>
            </a:extLst>
          </p:cNvPr>
          <p:cNvSpPr txBox="1"/>
          <p:nvPr/>
        </p:nvSpPr>
        <p:spPr>
          <a:xfrm>
            <a:off x="3110514" y="5363768"/>
            <a:ext cx="74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R16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FDEDAE3-A67C-49AD-97A8-DD6EF6F13972}"/>
              </a:ext>
            </a:extLst>
          </p:cNvPr>
          <p:cNvSpPr txBox="1"/>
          <p:nvPr/>
        </p:nvSpPr>
        <p:spPr>
          <a:xfrm>
            <a:off x="4790386" y="5386384"/>
            <a:ext cx="678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L16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673422D-4585-4D66-9A7D-85025C9B498F}"/>
              </a:ext>
            </a:extLst>
          </p:cNvPr>
          <p:cNvSpPr txBox="1"/>
          <p:nvPr/>
        </p:nvSpPr>
        <p:spPr>
          <a:xfrm>
            <a:off x="3943851" y="6054703"/>
            <a:ext cx="49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E77CEB74-B534-4412-B3DF-8048D93405D5}"/>
              </a:ext>
            </a:extLst>
          </p:cNvPr>
          <p:cNvCxnSpPr>
            <a:stCxn id="23" idx="2"/>
            <a:endCxn id="27" idx="0"/>
          </p:cNvCxnSpPr>
          <p:nvPr/>
        </p:nvCxnSpPr>
        <p:spPr>
          <a:xfrm>
            <a:off x="4198010" y="1051881"/>
            <a:ext cx="0" cy="407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7A083AAA-80E4-445B-B131-B164BE7CDF80}"/>
              </a:ext>
            </a:extLst>
          </p:cNvPr>
          <p:cNvCxnSpPr>
            <a:cxnSpLocks/>
          </p:cNvCxnSpPr>
          <p:nvPr/>
        </p:nvCxnSpPr>
        <p:spPr>
          <a:xfrm>
            <a:off x="3110514" y="1767019"/>
            <a:ext cx="0" cy="525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7726640E-2208-4917-8818-AF82F6C9D042}"/>
              </a:ext>
            </a:extLst>
          </p:cNvPr>
          <p:cNvCxnSpPr>
            <a:endCxn id="49" idx="0"/>
          </p:cNvCxnSpPr>
          <p:nvPr/>
        </p:nvCxnSpPr>
        <p:spPr>
          <a:xfrm>
            <a:off x="5220072" y="1767019"/>
            <a:ext cx="0" cy="525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C9DA6D3-6F16-47B3-B9AB-C4311E15593B}"/>
              </a:ext>
            </a:extLst>
          </p:cNvPr>
          <p:cNvCxnSpPr>
            <a:stCxn id="47" idx="2"/>
            <a:endCxn id="53" idx="0"/>
          </p:cNvCxnSpPr>
          <p:nvPr/>
        </p:nvCxnSpPr>
        <p:spPr>
          <a:xfrm>
            <a:off x="3341239" y="2671556"/>
            <a:ext cx="1878833" cy="284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A9D70FA-739F-41DD-A860-5EF54CD3C969}"/>
              </a:ext>
            </a:extLst>
          </p:cNvPr>
          <p:cNvCxnSpPr>
            <a:stCxn id="49" idx="2"/>
            <a:endCxn id="51" idx="0"/>
          </p:cNvCxnSpPr>
          <p:nvPr/>
        </p:nvCxnSpPr>
        <p:spPr>
          <a:xfrm flipH="1">
            <a:off x="3341239" y="2662038"/>
            <a:ext cx="1878833" cy="32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E1741CD4-CB47-4DBC-A2D4-A25BF37389D5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3341239" y="3356765"/>
            <a:ext cx="1878833" cy="24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70973B6-27D8-4642-9098-C97309AB69D6}"/>
              </a:ext>
            </a:extLst>
          </p:cNvPr>
          <p:cNvCxnSpPr>
            <a:cxnSpLocks/>
            <a:stCxn id="53" idx="2"/>
          </p:cNvCxnSpPr>
          <p:nvPr/>
        </p:nvCxnSpPr>
        <p:spPr>
          <a:xfrm flipH="1">
            <a:off x="3341239" y="3325557"/>
            <a:ext cx="1878833" cy="255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0846B2E3-2AE4-494A-BB4C-9C52FBA91312}"/>
              </a:ext>
            </a:extLst>
          </p:cNvPr>
          <p:cNvSpPr txBox="1"/>
          <p:nvPr/>
        </p:nvSpPr>
        <p:spPr>
          <a:xfrm>
            <a:off x="3275856" y="3602723"/>
            <a:ext cx="235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.......................................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967BE2F7-62AA-4A99-B7A1-B54CA7EE50AA}"/>
              </a:ext>
            </a:extLst>
          </p:cNvPr>
          <p:cNvCxnSpPr>
            <a:endCxn id="55" idx="0"/>
          </p:cNvCxnSpPr>
          <p:nvPr/>
        </p:nvCxnSpPr>
        <p:spPr>
          <a:xfrm flipH="1">
            <a:off x="3491916" y="4365104"/>
            <a:ext cx="1728156" cy="305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AC957B1-9CF1-4B26-ABBE-850179E92D5E}"/>
              </a:ext>
            </a:extLst>
          </p:cNvPr>
          <p:cNvCxnSpPr/>
          <p:nvPr/>
        </p:nvCxnSpPr>
        <p:spPr>
          <a:xfrm>
            <a:off x="3484624" y="4366601"/>
            <a:ext cx="1786061" cy="31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467F9B95-5063-45CB-946E-D5EBFAE26458}"/>
              </a:ext>
            </a:extLst>
          </p:cNvPr>
          <p:cNvCxnSpPr>
            <a:endCxn id="59" idx="0"/>
          </p:cNvCxnSpPr>
          <p:nvPr/>
        </p:nvCxnSpPr>
        <p:spPr>
          <a:xfrm flipH="1">
            <a:off x="3484625" y="5011560"/>
            <a:ext cx="1735447" cy="35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AFD5E7CF-1972-4258-8445-66EC336EFCC1}"/>
              </a:ext>
            </a:extLst>
          </p:cNvPr>
          <p:cNvCxnSpPr>
            <a:stCxn id="55" idx="2"/>
          </p:cNvCxnSpPr>
          <p:nvPr/>
        </p:nvCxnSpPr>
        <p:spPr>
          <a:xfrm>
            <a:off x="3491916" y="5039728"/>
            <a:ext cx="1778769" cy="357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00F690D8-C15B-4B3F-AE93-04C8D1D44110}"/>
              </a:ext>
            </a:extLst>
          </p:cNvPr>
          <p:cNvCxnSpPr>
            <a:endCxn id="63" idx="0"/>
          </p:cNvCxnSpPr>
          <p:nvPr/>
        </p:nvCxnSpPr>
        <p:spPr>
          <a:xfrm flipH="1">
            <a:off x="4192471" y="5692035"/>
            <a:ext cx="12864" cy="36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336497CA-88B9-41B6-8E59-7A530BD3AF75}"/>
              </a:ext>
            </a:extLst>
          </p:cNvPr>
          <p:cNvSpPr txBox="1"/>
          <p:nvPr/>
        </p:nvSpPr>
        <p:spPr>
          <a:xfrm>
            <a:off x="5659737" y="4981284"/>
            <a:ext cx="1300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reverse</a:t>
            </a:r>
          </a:p>
        </p:txBody>
      </p:sp>
    </p:spTree>
    <p:extLst>
      <p:ext uri="{BB962C8B-B14F-4D97-AF65-F5344CB8AC3E}">
        <p14:creationId xmlns:p14="http://schemas.microsoft.com/office/powerpoint/2010/main" val="284602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C93B58-A731-46AC-9B7B-78DF81A344AE}"/>
              </a:ext>
            </a:extLst>
          </p:cNvPr>
          <p:cNvSpPr txBox="1"/>
          <p:nvPr/>
        </p:nvSpPr>
        <p:spPr>
          <a:xfrm>
            <a:off x="2702295" y="151132"/>
            <a:ext cx="3022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step 3.1: M ==&gt; M+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793039-9FC5-47F7-B84B-BFC018F65BA2}"/>
              </a:ext>
            </a:extLst>
          </p:cNvPr>
          <p:cNvSpPr txBox="1"/>
          <p:nvPr/>
        </p:nvSpPr>
        <p:spPr>
          <a:xfrm>
            <a:off x="3858736" y="743159"/>
            <a:ext cx="49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AA8580-EF68-4939-9502-637E1619A81D}"/>
              </a:ext>
            </a:extLst>
          </p:cNvPr>
          <p:cNvSpPr txBox="1"/>
          <p:nvPr/>
        </p:nvSpPr>
        <p:spPr>
          <a:xfrm>
            <a:off x="3873318" y="1458314"/>
            <a:ext cx="68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M+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FE46CB-93BE-4923-BA51-F22B36AC3F3F}"/>
              </a:ext>
            </a:extLst>
          </p:cNvPr>
          <p:cNvSpPr txBox="1"/>
          <p:nvPr/>
        </p:nvSpPr>
        <p:spPr>
          <a:xfrm>
            <a:off x="4283406" y="1048517"/>
            <a:ext cx="1771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IP: </a:t>
            </a:r>
            <a:r>
              <a:rPr lang="en-US">
                <a:solidFill>
                  <a:srgbClr val="FF0000"/>
                </a:solidFill>
              </a:rPr>
              <a:t>step 3.1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CE57CF5-8738-4C5F-A3D3-DE90E12D1200}"/>
              </a:ext>
            </a:extLst>
          </p:cNvPr>
          <p:cNvSpPr/>
          <p:nvPr/>
        </p:nvSpPr>
        <p:spPr>
          <a:xfrm>
            <a:off x="2469818" y="744104"/>
            <a:ext cx="3456384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E337F89-A155-40D7-A3A7-7A558F0FAE37}"/>
              </a:ext>
            </a:extLst>
          </p:cNvPr>
          <p:cNvSpPr/>
          <p:nvPr/>
        </p:nvSpPr>
        <p:spPr>
          <a:xfrm>
            <a:off x="2469818" y="1459242"/>
            <a:ext cx="3456384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3CA39FA-9AFC-4F9F-89B9-63072AAD3D75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4198010" y="1051881"/>
            <a:ext cx="0" cy="407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4028A90-677E-4AED-A294-ABCD8E6F2D32}"/>
              </a:ext>
            </a:extLst>
          </p:cNvPr>
          <p:cNvSpPr txBox="1"/>
          <p:nvPr/>
        </p:nvSpPr>
        <p:spPr>
          <a:xfrm>
            <a:off x="971600" y="2204864"/>
            <a:ext cx="7704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0000 0001 0010 0011 0100 0101 0110 0111 1000 1001 1010 1011 1100 1101 1110 1111</a:t>
            </a:r>
            <a:endParaRPr 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26F74A-14EE-43CA-BD67-503292137EC7}"/>
              </a:ext>
            </a:extLst>
          </p:cNvPr>
          <p:cNvSpPr txBox="1"/>
          <p:nvPr/>
        </p:nvSpPr>
        <p:spPr>
          <a:xfrm>
            <a:off x="465290" y="2168432"/>
            <a:ext cx="504056" cy="380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14B6C3-860B-43A9-8895-FF4E17C4D642}"/>
              </a:ext>
            </a:extLst>
          </p:cNvPr>
          <p:cNvSpPr txBox="1"/>
          <p:nvPr/>
        </p:nvSpPr>
        <p:spPr>
          <a:xfrm>
            <a:off x="488391" y="2822158"/>
            <a:ext cx="84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682F05-49C2-4A71-92B5-5E0F7098A82D}"/>
              </a:ext>
            </a:extLst>
          </p:cNvPr>
          <p:cNvSpPr txBox="1"/>
          <p:nvPr/>
        </p:nvSpPr>
        <p:spPr>
          <a:xfrm>
            <a:off x="969346" y="2852936"/>
            <a:ext cx="7563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1100 1100 0000 0000 1100 1100 1111 1111 1111 0000 1010 1010 1111 0000 1010 1010</a:t>
            </a:r>
            <a:endParaRPr lang="en-US" sz="14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EF764B-7A36-44D2-B827-58EFB1DA0641}"/>
              </a:ext>
            </a:extLst>
          </p:cNvPr>
          <p:cNvSpPr txBox="1"/>
          <p:nvPr/>
        </p:nvSpPr>
        <p:spPr>
          <a:xfrm>
            <a:off x="5938531" y="3452641"/>
            <a:ext cx="1287758" cy="521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964EA11E-C9B4-4B7D-B84E-D0E48EFC2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416" y="3798530"/>
            <a:ext cx="4622953" cy="2262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굴림체" panose="020B0609000101010101" pitchFamily="49" charset="-127"/>
              </a:rPr>
              <a:t>58    50   42    34    26   18    10    2            60    52   44    36    28   20    12    4            62    54   46    38    30   22    14    6            64    56   48    40    32   24    16    8            57    49   41    33    25   17     9    1            59    51   43    35    27   19    11    3            61    53   45    37    29   21    13    5            63    55   47    39    31   23    15    7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935F98-7EBE-44E1-9358-BCE2272FC602}"/>
              </a:ext>
            </a:extLst>
          </p:cNvPr>
          <p:cNvSpPr txBox="1"/>
          <p:nvPr/>
        </p:nvSpPr>
        <p:spPr>
          <a:xfrm>
            <a:off x="1687720" y="3826129"/>
            <a:ext cx="72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IP=</a:t>
            </a:r>
          </a:p>
        </p:txBody>
      </p:sp>
    </p:spTree>
    <p:extLst>
      <p:ext uri="{BB962C8B-B14F-4D97-AF65-F5344CB8AC3E}">
        <p14:creationId xmlns:p14="http://schemas.microsoft.com/office/powerpoint/2010/main" val="3720174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/>
          </a:bodyPr>
          <a:lstStyle/>
          <a:p>
            <a:r>
              <a:rPr lang="en-US" altLang="ko-KR" sz="2400"/>
              <a:t>Basic concepts: symbols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>
            <a:normAutofit/>
          </a:bodyPr>
          <a:lstStyle/>
          <a:p>
            <a:endParaRPr lang="en-US" altLang="ko-KR" sz="1600" dirty="0"/>
          </a:p>
          <a:p>
            <a:pPr algn="just"/>
            <a:r>
              <a:rPr lang="en-US" sz="1800">
                <a:effectLst/>
                <a:latin typeface="바탕;Batang"/>
                <a:cs typeface="Times New Roman" panose="02020603050405020304" pitchFamily="18" charset="0"/>
              </a:rPr>
              <a:t>p: plain text (p1, p2, ..., pn)               // before encryption</a:t>
            </a:r>
          </a:p>
          <a:p>
            <a:pPr algn="just"/>
            <a:r>
              <a:rPr lang="en-US" sz="1800">
                <a:effectLst/>
                <a:latin typeface="바탕;Batang"/>
                <a:cs typeface="Times New Roman" panose="02020603050405020304" pitchFamily="18" charset="0"/>
              </a:rPr>
              <a:t>c: cipher text (c1, c2, ..., cm)             // after encryption</a:t>
            </a:r>
          </a:p>
          <a:p>
            <a:pPr algn="just"/>
            <a:r>
              <a:rPr lang="en-US" sz="1800">
                <a:effectLst/>
                <a:latin typeface="바탕;Batang"/>
                <a:cs typeface="Times New Roman" panose="02020603050405020304" pitchFamily="18" charset="0"/>
              </a:rPr>
              <a:t>enc: encryption algorithm</a:t>
            </a:r>
          </a:p>
          <a:p>
            <a:pPr algn="just"/>
            <a:r>
              <a:rPr lang="en-US" sz="1800">
                <a:effectLst/>
                <a:latin typeface="바탕;Batang"/>
                <a:cs typeface="Times New Roman" panose="02020603050405020304" pitchFamily="18" charset="0"/>
              </a:rPr>
              <a:t>dec: decryption algorithm</a:t>
            </a:r>
          </a:p>
          <a:p>
            <a:pPr algn="just"/>
            <a:r>
              <a:rPr lang="en-US" sz="1800">
                <a:effectLst/>
                <a:latin typeface="바탕;Batang"/>
                <a:cs typeface="Times New Roman" panose="02020603050405020304" pitchFamily="18" charset="0"/>
              </a:rPr>
              <a:t>e: encryption key</a:t>
            </a:r>
          </a:p>
          <a:p>
            <a:pPr algn="just"/>
            <a:r>
              <a:rPr lang="en-US" sz="1800">
                <a:effectLst/>
                <a:latin typeface="바탕;Batang"/>
                <a:cs typeface="Times New Roman" panose="02020603050405020304" pitchFamily="18" charset="0"/>
              </a:rPr>
              <a:t>d: decryption key</a:t>
            </a:r>
          </a:p>
          <a:p>
            <a:pPr algn="just"/>
            <a:r>
              <a:rPr lang="en-US" sz="1800">
                <a:effectLst/>
                <a:latin typeface="바탕;Batang"/>
                <a:cs typeface="바탕;Batang"/>
              </a:rPr>
              <a:t>   </a:t>
            </a:r>
            <a:r>
              <a:rPr lang="en-US" sz="1800">
                <a:effectLst/>
                <a:latin typeface="바탕;Batang"/>
                <a:cs typeface="Times New Roman" panose="02020603050405020304" pitchFamily="18" charset="0"/>
              </a:rPr>
              <a:t>c = enc(p, e)            // encryption. e is an encryption key</a:t>
            </a:r>
          </a:p>
          <a:p>
            <a:pPr algn="just"/>
            <a:r>
              <a:rPr lang="en-US" sz="1800">
                <a:effectLst/>
                <a:latin typeface="바탕;Batang"/>
                <a:cs typeface="바탕;Batang"/>
              </a:rPr>
              <a:t>   </a:t>
            </a:r>
            <a:r>
              <a:rPr lang="en-US" sz="1800">
                <a:effectLst/>
                <a:latin typeface="바탕;Batang"/>
                <a:cs typeface="Times New Roman" panose="02020603050405020304" pitchFamily="18" charset="0"/>
              </a:rPr>
              <a:t>p = dec(c, d)            // decryption. d is a decryption key</a:t>
            </a:r>
          </a:p>
          <a:p>
            <a:pPr algn="just"/>
            <a:r>
              <a:rPr lang="en-US" sz="1800">
                <a:effectLst/>
                <a:latin typeface="바탕;Batang"/>
                <a:cs typeface="Times New Roman" panose="02020603050405020304" pitchFamily="18" charset="0"/>
              </a:rPr>
              <a:t> </a:t>
            </a:r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5834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C93B58-A731-46AC-9B7B-78DF81A344AE}"/>
              </a:ext>
            </a:extLst>
          </p:cNvPr>
          <p:cNvSpPr txBox="1"/>
          <p:nvPr/>
        </p:nvSpPr>
        <p:spPr>
          <a:xfrm>
            <a:off x="2627784" y="430263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step 3.2 : M+ =&gt; L0, R0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26A7B87-FC63-4B7C-8C74-EEB6DE27C2FD}"/>
              </a:ext>
            </a:extLst>
          </p:cNvPr>
          <p:cNvSpPr txBox="1"/>
          <p:nvPr/>
        </p:nvSpPr>
        <p:spPr>
          <a:xfrm>
            <a:off x="3981330" y="1442480"/>
            <a:ext cx="68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M+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578A6F9-E91E-4E9D-A8AA-26F48F4D20F4}"/>
              </a:ext>
            </a:extLst>
          </p:cNvPr>
          <p:cNvSpPr/>
          <p:nvPr/>
        </p:nvSpPr>
        <p:spPr>
          <a:xfrm>
            <a:off x="2577830" y="1443408"/>
            <a:ext cx="3456384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4E4B26B-2B35-4FF3-80A2-FB1B4C64F763}"/>
              </a:ext>
            </a:extLst>
          </p:cNvPr>
          <p:cNvSpPr/>
          <p:nvPr/>
        </p:nvSpPr>
        <p:spPr>
          <a:xfrm>
            <a:off x="2519772" y="2336891"/>
            <a:ext cx="1728192" cy="2740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461EB41-9AE1-4193-AF06-C9BC7FCB9976}"/>
              </a:ext>
            </a:extLst>
          </p:cNvPr>
          <p:cNvSpPr/>
          <p:nvPr/>
        </p:nvSpPr>
        <p:spPr>
          <a:xfrm>
            <a:off x="4463988" y="2324517"/>
            <a:ext cx="1728192" cy="2740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8938301-DD30-432B-A5F9-30181C13FF07}"/>
              </a:ext>
            </a:extLst>
          </p:cNvPr>
          <p:cNvSpPr txBox="1"/>
          <p:nvPr/>
        </p:nvSpPr>
        <p:spPr>
          <a:xfrm>
            <a:off x="3200631" y="2286390"/>
            <a:ext cx="49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9728716-4B45-471D-B383-E6A1BEC82E5C}"/>
              </a:ext>
            </a:extLst>
          </p:cNvPr>
          <p:cNvSpPr txBox="1"/>
          <p:nvPr/>
        </p:nvSpPr>
        <p:spPr>
          <a:xfrm>
            <a:off x="5079464" y="2276872"/>
            <a:ext cx="49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R0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C8AE900-8F6A-4134-ABD7-A93883729106}"/>
              </a:ext>
            </a:extLst>
          </p:cNvPr>
          <p:cNvCxnSpPr>
            <a:cxnSpLocks/>
          </p:cNvCxnSpPr>
          <p:nvPr/>
        </p:nvCxnSpPr>
        <p:spPr>
          <a:xfrm>
            <a:off x="3218526" y="1751185"/>
            <a:ext cx="0" cy="525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7025837-A383-4C01-8D7F-6DCCE2E632A3}"/>
              </a:ext>
            </a:extLst>
          </p:cNvPr>
          <p:cNvCxnSpPr>
            <a:endCxn id="35" idx="0"/>
          </p:cNvCxnSpPr>
          <p:nvPr/>
        </p:nvCxnSpPr>
        <p:spPr>
          <a:xfrm>
            <a:off x="5328084" y="1751185"/>
            <a:ext cx="0" cy="525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EFAA7EF-041B-4DD1-BCF8-2B3F22B25F9B}"/>
              </a:ext>
            </a:extLst>
          </p:cNvPr>
          <p:cNvSpPr txBox="1"/>
          <p:nvPr/>
        </p:nvSpPr>
        <p:spPr>
          <a:xfrm>
            <a:off x="562653" y="3066804"/>
            <a:ext cx="84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M+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4B667B-D073-4154-8D98-273151148AA5}"/>
              </a:ext>
            </a:extLst>
          </p:cNvPr>
          <p:cNvSpPr txBox="1"/>
          <p:nvPr/>
        </p:nvSpPr>
        <p:spPr>
          <a:xfrm>
            <a:off x="1043608" y="3097582"/>
            <a:ext cx="7563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1100 1100 0000 0000 1100 1100 1111 1111  1111 0000 1010 1010 1111 0000 1010 1010</a:t>
            </a:r>
            <a:endParaRPr lang="en-US" sz="140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96D0024-B713-44B4-AB61-A5B6BC9154D1}"/>
              </a:ext>
            </a:extLst>
          </p:cNvPr>
          <p:cNvCxnSpPr/>
          <p:nvPr/>
        </p:nvCxnSpPr>
        <p:spPr>
          <a:xfrm>
            <a:off x="4788024" y="2924944"/>
            <a:ext cx="0" cy="64807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B3FA475-7F2B-4F2F-8F48-F30D86DC60F6}"/>
              </a:ext>
            </a:extLst>
          </p:cNvPr>
          <p:cNvSpPr txBox="1"/>
          <p:nvPr/>
        </p:nvSpPr>
        <p:spPr>
          <a:xfrm>
            <a:off x="2703391" y="3473062"/>
            <a:ext cx="49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5C93802-71D4-4597-8843-50D988739E5A}"/>
              </a:ext>
            </a:extLst>
          </p:cNvPr>
          <p:cNvSpPr txBox="1"/>
          <p:nvPr/>
        </p:nvSpPr>
        <p:spPr>
          <a:xfrm>
            <a:off x="6422988" y="3429000"/>
            <a:ext cx="49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R0</a:t>
            </a:r>
          </a:p>
        </p:txBody>
      </p:sp>
    </p:spTree>
    <p:extLst>
      <p:ext uri="{BB962C8B-B14F-4D97-AF65-F5344CB8AC3E}">
        <p14:creationId xmlns:p14="http://schemas.microsoft.com/office/powerpoint/2010/main" val="1979420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C93B58-A731-46AC-9B7B-78DF81A344AE}"/>
              </a:ext>
            </a:extLst>
          </p:cNvPr>
          <p:cNvSpPr txBox="1"/>
          <p:nvPr/>
        </p:nvSpPr>
        <p:spPr>
          <a:xfrm>
            <a:off x="2505891" y="163721"/>
            <a:ext cx="471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step 3.3: L0,R0=&gt;L1,R1=&gt;...=&gt;L16,R16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4B667B-D073-4154-8D98-273151148AA5}"/>
              </a:ext>
            </a:extLst>
          </p:cNvPr>
          <p:cNvSpPr txBox="1"/>
          <p:nvPr/>
        </p:nvSpPr>
        <p:spPr>
          <a:xfrm>
            <a:off x="708389" y="3922321"/>
            <a:ext cx="7563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1100 1100 0000 0000 1100 1100 1111 1111  1111 0000 1010 1010 1111 0000 1010 1010</a:t>
            </a:r>
            <a:endParaRPr lang="en-US" sz="140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96D0024-B713-44B4-AB61-A5B6BC9154D1}"/>
              </a:ext>
            </a:extLst>
          </p:cNvPr>
          <p:cNvCxnSpPr/>
          <p:nvPr/>
        </p:nvCxnSpPr>
        <p:spPr>
          <a:xfrm>
            <a:off x="4448271" y="3742739"/>
            <a:ext cx="0" cy="64807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B3FA475-7F2B-4F2F-8F48-F30D86DC60F6}"/>
              </a:ext>
            </a:extLst>
          </p:cNvPr>
          <p:cNvSpPr txBox="1"/>
          <p:nvPr/>
        </p:nvSpPr>
        <p:spPr>
          <a:xfrm>
            <a:off x="2505891" y="4198216"/>
            <a:ext cx="49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5C93802-71D4-4597-8843-50D988739E5A}"/>
              </a:ext>
            </a:extLst>
          </p:cNvPr>
          <p:cNvSpPr txBox="1"/>
          <p:nvPr/>
        </p:nvSpPr>
        <p:spPr>
          <a:xfrm>
            <a:off x="5994680" y="4186738"/>
            <a:ext cx="49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77782F-D948-4A1A-9B11-CD685981F239}"/>
              </a:ext>
            </a:extLst>
          </p:cNvPr>
          <p:cNvSpPr txBox="1"/>
          <p:nvPr/>
        </p:nvSpPr>
        <p:spPr>
          <a:xfrm>
            <a:off x="5914522" y="1068258"/>
            <a:ext cx="1116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step 3.3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C82CDE-EF28-49AE-9060-2D421E4CAEC5}"/>
              </a:ext>
            </a:extLst>
          </p:cNvPr>
          <p:cNvSpPr/>
          <p:nvPr/>
        </p:nvSpPr>
        <p:spPr>
          <a:xfrm>
            <a:off x="2627784" y="826601"/>
            <a:ext cx="1728192" cy="2740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47AF7C0-D604-410E-A4B4-29D3F580C0EE}"/>
              </a:ext>
            </a:extLst>
          </p:cNvPr>
          <p:cNvSpPr/>
          <p:nvPr/>
        </p:nvSpPr>
        <p:spPr>
          <a:xfrm>
            <a:off x="4572000" y="814227"/>
            <a:ext cx="1728192" cy="2740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45608E2-4169-4BA7-909E-B3654BCA3D9A}"/>
              </a:ext>
            </a:extLst>
          </p:cNvPr>
          <p:cNvSpPr/>
          <p:nvPr/>
        </p:nvSpPr>
        <p:spPr>
          <a:xfrm>
            <a:off x="2627784" y="1497609"/>
            <a:ext cx="1728192" cy="2740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7736177-F3E5-4710-A45F-47C37D5A9C52}"/>
              </a:ext>
            </a:extLst>
          </p:cNvPr>
          <p:cNvSpPr/>
          <p:nvPr/>
        </p:nvSpPr>
        <p:spPr>
          <a:xfrm>
            <a:off x="4572000" y="1485235"/>
            <a:ext cx="1728192" cy="2740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3AC9735-4835-49DE-A15B-EBF8A3A18F0D}"/>
              </a:ext>
            </a:extLst>
          </p:cNvPr>
          <p:cNvSpPr/>
          <p:nvPr/>
        </p:nvSpPr>
        <p:spPr>
          <a:xfrm>
            <a:off x="2627784" y="3211394"/>
            <a:ext cx="1728192" cy="2740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7F73B81-F49B-4C20-97F3-2B329B8B624F}"/>
              </a:ext>
            </a:extLst>
          </p:cNvPr>
          <p:cNvSpPr/>
          <p:nvPr/>
        </p:nvSpPr>
        <p:spPr>
          <a:xfrm>
            <a:off x="4572000" y="3199020"/>
            <a:ext cx="1728192" cy="2740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208A32-4DE8-4B02-A3C0-6974B7D65DD3}"/>
              </a:ext>
            </a:extLst>
          </p:cNvPr>
          <p:cNvSpPr txBox="1"/>
          <p:nvPr/>
        </p:nvSpPr>
        <p:spPr>
          <a:xfrm>
            <a:off x="3308643" y="776100"/>
            <a:ext cx="49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B99E5F-3A17-41C1-8EE9-DDA2B4F3D057}"/>
              </a:ext>
            </a:extLst>
          </p:cNvPr>
          <p:cNvSpPr txBox="1"/>
          <p:nvPr/>
        </p:nvSpPr>
        <p:spPr>
          <a:xfrm>
            <a:off x="5187476" y="766582"/>
            <a:ext cx="49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0BE90F-009F-4FF3-B88C-E2641C4F76F4}"/>
              </a:ext>
            </a:extLst>
          </p:cNvPr>
          <p:cNvSpPr txBox="1"/>
          <p:nvPr/>
        </p:nvSpPr>
        <p:spPr>
          <a:xfrm>
            <a:off x="3308643" y="1461309"/>
            <a:ext cx="49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2E11C-2FFC-44C4-973E-C1F259BE67D8}"/>
              </a:ext>
            </a:extLst>
          </p:cNvPr>
          <p:cNvSpPr txBox="1"/>
          <p:nvPr/>
        </p:nvSpPr>
        <p:spPr>
          <a:xfrm>
            <a:off x="5187476" y="1430101"/>
            <a:ext cx="49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752A2D-40D8-4546-9558-7E247144A573}"/>
              </a:ext>
            </a:extLst>
          </p:cNvPr>
          <p:cNvSpPr txBox="1"/>
          <p:nvPr/>
        </p:nvSpPr>
        <p:spPr>
          <a:xfrm>
            <a:off x="3326538" y="3144272"/>
            <a:ext cx="762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509A0A-8DA7-4D69-BB58-A5DC7B904791}"/>
              </a:ext>
            </a:extLst>
          </p:cNvPr>
          <p:cNvSpPr txBox="1"/>
          <p:nvPr/>
        </p:nvSpPr>
        <p:spPr>
          <a:xfrm>
            <a:off x="5255031" y="3155143"/>
            <a:ext cx="762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R16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3806143-C448-44F3-8C05-CB27BC481BE5}"/>
              </a:ext>
            </a:extLst>
          </p:cNvPr>
          <p:cNvCxnSpPr>
            <a:stCxn id="23" idx="2"/>
            <a:endCxn id="26" idx="0"/>
          </p:cNvCxnSpPr>
          <p:nvPr/>
        </p:nvCxnSpPr>
        <p:spPr>
          <a:xfrm>
            <a:off x="3557263" y="1145432"/>
            <a:ext cx="1878833" cy="284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189F914-92A2-4D10-A59D-C7FDFF6F4A06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 flipH="1">
            <a:off x="3557263" y="1135914"/>
            <a:ext cx="1878833" cy="32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54E1CA1-AC57-4E88-9A9B-A8478BE0E5D2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3557263" y="1830641"/>
            <a:ext cx="1878833" cy="24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F165F96-5A95-4FFE-BE4E-3EF68651FE17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3557263" y="1799433"/>
            <a:ext cx="1878833" cy="255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B61918D-7163-4339-B2EA-286055474E2B}"/>
              </a:ext>
            </a:extLst>
          </p:cNvPr>
          <p:cNvSpPr txBox="1"/>
          <p:nvPr/>
        </p:nvSpPr>
        <p:spPr>
          <a:xfrm>
            <a:off x="3491880" y="2076599"/>
            <a:ext cx="235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.......................................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6A20FA7-B35A-4126-A067-E3BF317BFD97}"/>
              </a:ext>
            </a:extLst>
          </p:cNvPr>
          <p:cNvCxnSpPr>
            <a:endCxn id="27" idx="0"/>
          </p:cNvCxnSpPr>
          <p:nvPr/>
        </p:nvCxnSpPr>
        <p:spPr>
          <a:xfrm flipH="1">
            <a:off x="3707940" y="2838980"/>
            <a:ext cx="1728156" cy="305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B245FE2-CABE-4463-99B3-2D028AC42CF0}"/>
              </a:ext>
            </a:extLst>
          </p:cNvPr>
          <p:cNvCxnSpPr/>
          <p:nvPr/>
        </p:nvCxnSpPr>
        <p:spPr>
          <a:xfrm>
            <a:off x="3700648" y="2840477"/>
            <a:ext cx="1786061" cy="31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0660951-49C1-4F2F-83D6-F40BA3B91F55}"/>
              </a:ext>
            </a:extLst>
          </p:cNvPr>
          <p:cNvSpPr txBox="1"/>
          <p:nvPr/>
        </p:nvSpPr>
        <p:spPr>
          <a:xfrm>
            <a:off x="695700" y="4969362"/>
            <a:ext cx="3854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1111 0000 1010 1010 1111 0000 1010 1010</a:t>
            </a:r>
            <a:endParaRPr lang="en-US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F4EFEC-E622-46D9-BD11-597F8E1F1E04}"/>
              </a:ext>
            </a:extLst>
          </p:cNvPr>
          <p:cNvSpPr txBox="1"/>
          <p:nvPr/>
        </p:nvSpPr>
        <p:spPr>
          <a:xfrm>
            <a:off x="2505891" y="5309621"/>
            <a:ext cx="49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L1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B0F3CBE-B8FE-4824-BC1D-3F2831B1F3BE}"/>
              </a:ext>
            </a:extLst>
          </p:cNvPr>
          <p:cNvCxnSpPr>
            <a:stCxn id="44" idx="2"/>
          </p:cNvCxnSpPr>
          <p:nvPr/>
        </p:nvCxnSpPr>
        <p:spPr>
          <a:xfrm flipH="1">
            <a:off x="3003131" y="4556070"/>
            <a:ext cx="3240169" cy="413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E43C67E-3A66-4D74-B608-1425637CBD34}"/>
              </a:ext>
            </a:extLst>
          </p:cNvPr>
          <p:cNvSpPr txBox="1"/>
          <p:nvPr/>
        </p:nvSpPr>
        <p:spPr>
          <a:xfrm>
            <a:off x="4949519" y="4969362"/>
            <a:ext cx="270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R1=L0 xor </a:t>
            </a:r>
            <a:r>
              <a:rPr lang="en-US" b="1">
                <a:solidFill>
                  <a:srgbClr val="FF0000"/>
                </a:solidFill>
              </a:rPr>
              <a:t>f</a:t>
            </a:r>
            <a:r>
              <a:rPr lang="en-US"/>
              <a:t>(R0, K1)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A009B29-CAF7-41A5-BAA3-236DE04FF2A7}"/>
              </a:ext>
            </a:extLst>
          </p:cNvPr>
          <p:cNvCxnSpPr>
            <a:cxnSpLocks/>
          </p:cNvCxnSpPr>
          <p:nvPr/>
        </p:nvCxnSpPr>
        <p:spPr>
          <a:xfrm>
            <a:off x="2754511" y="4567114"/>
            <a:ext cx="3488789" cy="401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9BB788F-8A3F-4267-B428-19F93725C2CB}"/>
              </a:ext>
            </a:extLst>
          </p:cNvPr>
          <p:cNvSpPr txBox="1"/>
          <p:nvPr/>
        </p:nvSpPr>
        <p:spPr>
          <a:xfrm>
            <a:off x="2058371" y="5990677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L(n)=R(n-1)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D909EF-77CE-4663-9A28-A12CDCE30683}"/>
              </a:ext>
            </a:extLst>
          </p:cNvPr>
          <p:cNvSpPr txBox="1"/>
          <p:nvPr/>
        </p:nvSpPr>
        <p:spPr>
          <a:xfrm>
            <a:off x="4949519" y="5979633"/>
            <a:ext cx="334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R(n)=L(n-1) xor </a:t>
            </a:r>
            <a:r>
              <a:rPr lang="en-US" b="1">
                <a:solidFill>
                  <a:srgbClr val="FF0000"/>
                </a:solidFill>
              </a:rPr>
              <a:t>f</a:t>
            </a:r>
            <a:r>
              <a:rPr lang="en-US" b="1"/>
              <a:t>(</a:t>
            </a:r>
            <a:r>
              <a:rPr lang="en-US"/>
              <a:t>R(n-1), K(n)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71ED99-59CA-44FF-BFB2-157AA0C0A506}"/>
              </a:ext>
            </a:extLst>
          </p:cNvPr>
          <p:cNvSpPr txBox="1"/>
          <p:nvPr/>
        </p:nvSpPr>
        <p:spPr>
          <a:xfrm>
            <a:off x="5933665" y="1832680"/>
            <a:ext cx="1116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step 3.3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FB93529-A301-4645-AB77-F93779966D4F}"/>
              </a:ext>
            </a:extLst>
          </p:cNvPr>
          <p:cNvSpPr txBox="1"/>
          <p:nvPr/>
        </p:nvSpPr>
        <p:spPr>
          <a:xfrm>
            <a:off x="5933665" y="2703182"/>
            <a:ext cx="1116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step 3.3</a:t>
            </a:r>
          </a:p>
        </p:txBody>
      </p:sp>
    </p:spTree>
    <p:extLst>
      <p:ext uri="{BB962C8B-B14F-4D97-AF65-F5344CB8AC3E}">
        <p14:creationId xmlns:p14="http://schemas.microsoft.com/office/powerpoint/2010/main" val="208477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0AE796CC-406A-440E-8B7B-2419F131B85F}"/>
              </a:ext>
            </a:extLst>
          </p:cNvPr>
          <p:cNvSpPr txBox="1"/>
          <p:nvPr/>
        </p:nvSpPr>
        <p:spPr>
          <a:xfrm>
            <a:off x="2498342" y="-8450"/>
            <a:ext cx="397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step 3.4: L16,R16 =&gt; R16L16 =&gt; C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F9F80D3-77DA-404D-8C84-4C52BF0EB187}"/>
              </a:ext>
            </a:extLst>
          </p:cNvPr>
          <p:cNvSpPr/>
          <p:nvPr/>
        </p:nvSpPr>
        <p:spPr>
          <a:xfrm>
            <a:off x="2679587" y="785067"/>
            <a:ext cx="1728192" cy="2740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FC9D80-7959-467F-8908-CA81532C8F3D}"/>
              </a:ext>
            </a:extLst>
          </p:cNvPr>
          <p:cNvSpPr/>
          <p:nvPr/>
        </p:nvSpPr>
        <p:spPr>
          <a:xfrm>
            <a:off x="4623803" y="772693"/>
            <a:ext cx="1728192" cy="2740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9A3003B-F65E-4C4C-A730-32C7257BC741}"/>
              </a:ext>
            </a:extLst>
          </p:cNvPr>
          <p:cNvSpPr/>
          <p:nvPr/>
        </p:nvSpPr>
        <p:spPr>
          <a:xfrm>
            <a:off x="2744970" y="1465542"/>
            <a:ext cx="1728192" cy="2740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60B7CD6-4E84-470E-A0C9-28688CFD81C3}"/>
              </a:ext>
            </a:extLst>
          </p:cNvPr>
          <p:cNvSpPr/>
          <p:nvPr/>
        </p:nvSpPr>
        <p:spPr>
          <a:xfrm>
            <a:off x="4481479" y="1465542"/>
            <a:ext cx="1728192" cy="2740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982ED09-8428-4F6A-9681-2870EC8B6BCF}"/>
              </a:ext>
            </a:extLst>
          </p:cNvPr>
          <p:cNvSpPr/>
          <p:nvPr/>
        </p:nvSpPr>
        <p:spPr>
          <a:xfrm>
            <a:off x="2737645" y="2126782"/>
            <a:ext cx="3456384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CA158B1-EC2C-4481-8EA3-39BABA18A942}"/>
              </a:ext>
            </a:extLst>
          </p:cNvPr>
          <p:cNvSpPr txBox="1"/>
          <p:nvPr/>
        </p:nvSpPr>
        <p:spPr>
          <a:xfrm>
            <a:off x="3378341" y="717945"/>
            <a:ext cx="762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L16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47F8D66-1293-41A7-89D3-8618C7FAC608}"/>
              </a:ext>
            </a:extLst>
          </p:cNvPr>
          <p:cNvSpPr txBox="1"/>
          <p:nvPr/>
        </p:nvSpPr>
        <p:spPr>
          <a:xfrm>
            <a:off x="5306834" y="728816"/>
            <a:ext cx="762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R16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F2EDAA7-D454-449F-A4CF-71273CEC1E3D}"/>
              </a:ext>
            </a:extLst>
          </p:cNvPr>
          <p:cNvSpPr txBox="1"/>
          <p:nvPr/>
        </p:nvSpPr>
        <p:spPr>
          <a:xfrm>
            <a:off x="3378341" y="1411317"/>
            <a:ext cx="74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R16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FDEDAE3-A67C-49AD-97A8-DD6EF6F13972}"/>
              </a:ext>
            </a:extLst>
          </p:cNvPr>
          <p:cNvSpPr txBox="1"/>
          <p:nvPr/>
        </p:nvSpPr>
        <p:spPr>
          <a:xfrm>
            <a:off x="5058213" y="1433933"/>
            <a:ext cx="678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L16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673422D-4585-4D66-9A7D-85025C9B498F}"/>
              </a:ext>
            </a:extLst>
          </p:cNvPr>
          <p:cNvSpPr txBox="1"/>
          <p:nvPr/>
        </p:nvSpPr>
        <p:spPr>
          <a:xfrm>
            <a:off x="4211678" y="2102252"/>
            <a:ext cx="49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</a:t>
            </a: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467F9B95-5063-45CB-946E-D5EBFAE26458}"/>
              </a:ext>
            </a:extLst>
          </p:cNvPr>
          <p:cNvCxnSpPr>
            <a:endCxn id="59" idx="0"/>
          </p:cNvCxnSpPr>
          <p:nvPr/>
        </p:nvCxnSpPr>
        <p:spPr>
          <a:xfrm flipH="1">
            <a:off x="3752452" y="1059109"/>
            <a:ext cx="1735447" cy="35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AFD5E7CF-1972-4258-8445-66EC336EFCC1}"/>
              </a:ext>
            </a:extLst>
          </p:cNvPr>
          <p:cNvCxnSpPr>
            <a:stCxn id="55" idx="2"/>
          </p:cNvCxnSpPr>
          <p:nvPr/>
        </p:nvCxnSpPr>
        <p:spPr>
          <a:xfrm>
            <a:off x="3759743" y="1087277"/>
            <a:ext cx="1778769" cy="357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00F690D8-C15B-4B3F-AE93-04C8D1D44110}"/>
              </a:ext>
            </a:extLst>
          </p:cNvPr>
          <p:cNvCxnSpPr>
            <a:endCxn id="63" idx="0"/>
          </p:cNvCxnSpPr>
          <p:nvPr/>
        </p:nvCxnSpPr>
        <p:spPr>
          <a:xfrm flipH="1">
            <a:off x="4460298" y="1739584"/>
            <a:ext cx="12864" cy="36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336497CA-88B9-41B6-8E59-7A530BD3AF75}"/>
              </a:ext>
            </a:extLst>
          </p:cNvPr>
          <p:cNvSpPr txBox="1"/>
          <p:nvPr/>
        </p:nvSpPr>
        <p:spPr>
          <a:xfrm>
            <a:off x="6286615" y="1024213"/>
            <a:ext cx="1300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reverse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E7127F-E6F8-4370-8AA5-95DEBD02D08B}"/>
              </a:ext>
            </a:extLst>
          </p:cNvPr>
          <p:cNvSpPr txBox="1"/>
          <p:nvPr/>
        </p:nvSpPr>
        <p:spPr>
          <a:xfrm>
            <a:off x="6286615" y="1803265"/>
            <a:ext cx="917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IP</a:t>
            </a:r>
            <a:r>
              <a:rPr lang="en-US" sz="1800" b="1" baseline="30000">
                <a:solidFill>
                  <a:srgbClr val="FF0000"/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-1</a:t>
            </a:r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F2405BE-6327-4BB5-A42D-D55EC882B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180" y="4156587"/>
            <a:ext cx="8943474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00001010 01001100 11011001 10010101 01000011 01000010 00110010 00110100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0C68B9E-684B-42D7-9596-8CEFE44D9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295" y="5407191"/>
            <a:ext cx="8802794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굴림체" panose="020B0609000101010101" pitchFamily="49" charset="-127"/>
              </a:rPr>
              <a:t>10000101 11101000 00010011 01010100 00001111 00001010 10110100 00000101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B2F7EE-3569-4093-925A-15B6B91E81B5}"/>
              </a:ext>
            </a:extLst>
          </p:cNvPr>
          <p:cNvSpPr txBox="1"/>
          <p:nvPr/>
        </p:nvSpPr>
        <p:spPr>
          <a:xfrm>
            <a:off x="539655" y="2909271"/>
            <a:ext cx="4810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굴림체" panose="020B0609000101010101" pitchFamily="49" charset="-127"/>
              </a:rPr>
              <a:t>0100 0011 0100 0010 0011 0010 0011 0100</a:t>
            </a:r>
            <a:endParaRPr lang="en-US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0285C0-9DDD-4369-BAD0-DA312C6AF2A0}"/>
              </a:ext>
            </a:extLst>
          </p:cNvPr>
          <p:cNvSpPr txBox="1"/>
          <p:nvPr/>
        </p:nvSpPr>
        <p:spPr>
          <a:xfrm>
            <a:off x="4860032" y="2909271"/>
            <a:ext cx="4536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굴림체" panose="020B0609000101010101" pitchFamily="49" charset="-127"/>
              </a:rPr>
              <a:t>0000 1010 0100 1100 1101 1001 1001 0101</a:t>
            </a:r>
            <a:endParaRPr lang="en-US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B46443-6179-4608-948D-F78C03776F39}"/>
              </a:ext>
            </a:extLst>
          </p:cNvPr>
          <p:cNvSpPr txBox="1"/>
          <p:nvPr/>
        </p:nvSpPr>
        <p:spPr>
          <a:xfrm>
            <a:off x="2283008" y="3282858"/>
            <a:ext cx="90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L16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DC8D75-3562-4454-91C2-09C5538D98A1}"/>
              </a:ext>
            </a:extLst>
          </p:cNvPr>
          <p:cNvSpPr txBox="1"/>
          <p:nvPr/>
        </p:nvSpPr>
        <p:spPr>
          <a:xfrm>
            <a:off x="6610710" y="3240844"/>
            <a:ext cx="90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R16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8CE5101-B8B9-425B-845C-9EBF8A5FB130}"/>
              </a:ext>
            </a:extLst>
          </p:cNvPr>
          <p:cNvCxnSpPr>
            <a:cxnSpLocks/>
          </p:cNvCxnSpPr>
          <p:nvPr/>
        </p:nvCxnSpPr>
        <p:spPr>
          <a:xfrm>
            <a:off x="247730" y="4537806"/>
            <a:ext cx="4324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FE1B3E8C-708F-4890-924D-16CEFF6C7AE5}"/>
              </a:ext>
            </a:extLst>
          </p:cNvPr>
          <p:cNvCxnSpPr>
            <a:cxnSpLocks/>
          </p:cNvCxnSpPr>
          <p:nvPr/>
        </p:nvCxnSpPr>
        <p:spPr>
          <a:xfrm>
            <a:off x="4708917" y="4537806"/>
            <a:ext cx="4183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306E876-623C-4408-8B42-A50469B449F6}"/>
              </a:ext>
            </a:extLst>
          </p:cNvPr>
          <p:cNvCxnSpPr/>
          <p:nvPr/>
        </p:nvCxnSpPr>
        <p:spPr>
          <a:xfrm flipH="1">
            <a:off x="2944896" y="3467524"/>
            <a:ext cx="3855802" cy="689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B0338F3-29DA-436A-9CE5-1C45BB360ADE}"/>
              </a:ext>
            </a:extLst>
          </p:cNvPr>
          <p:cNvCxnSpPr/>
          <p:nvPr/>
        </p:nvCxnSpPr>
        <p:spPr>
          <a:xfrm>
            <a:off x="2533291" y="3602120"/>
            <a:ext cx="4403516" cy="535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4FE8408-5E49-40AA-A539-BCD0F4929579}"/>
              </a:ext>
            </a:extLst>
          </p:cNvPr>
          <p:cNvCxnSpPr/>
          <p:nvPr/>
        </p:nvCxnSpPr>
        <p:spPr>
          <a:xfrm>
            <a:off x="4572000" y="4869160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580DED4-80C0-479D-97E5-244B09856113}"/>
              </a:ext>
            </a:extLst>
          </p:cNvPr>
          <p:cNvSpPr txBox="1"/>
          <p:nvPr/>
        </p:nvSpPr>
        <p:spPr>
          <a:xfrm>
            <a:off x="4714294" y="4861727"/>
            <a:ext cx="917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IP</a:t>
            </a:r>
            <a:r>
              <a:rPr lang="en-US" sz="1800" b="1" baseline="30000">
                <a:solidFill>
                  <a:srgbClr val="FF0000"/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-1</a:t>
            </a:r>
            <a:endParaRPr lang="en-US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B138CC5-52FC-4EBF-8824-5B817B0C1A60}"/>
              </a:ext>
            </a:extLst>
          </p:cNvPr>
          <p:cNvCxnSpPr/>
          <p:nvPr/>
        </p:nvCxnSpPr>
        <p:spPr>
          <a:xfrm>
            <a:off x="260295" y="5877272"/>
            <a:ext cx="86321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08B275F-A689-450E-8522-308C8CA4E9F0}"/>
              </a:ext>
            </a:extLst>
          </p:cNvPr>
          <p:cNvSpPr txBox="1"/>
          <p:nvPr/>
        </p:nvSpPr>
        <p:spPr>
          <a:xfrm>
            <a:off x="3892312" y="6043981"/>
            <a:ext cx="2561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C: cipher text</a:t>
            </a:r>
          </a:p>
        </p:txBody>
      </p:sp>
    </p:spTree>
    <p:extLst>
      <p:ext uri="{BB962C8B-B14F-4D97-AF65-F5344CB8AC3E}">
        <p14:creationId xmlns:p14="http://schemas.microsoft.com/office/powerpoint/2010/main" val="148113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0AE796CC-406A-440E-8B7B-2419F131B85F}"/>
              </a:ext>
            </a:extLst>
          </p:cNvPr>
          <p:cNvSpPr txBox="1"/>
          <p:nvPr/>
        </p:nvSpPr>
        <p:spPr>
          <a:xfrm>
            <a:off x="2555777" y="107559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step 3.4: L16,R16 =&gt; R16L16 =&gt; C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F2405BE-6327-4BB5-A42D-D55EC882B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983" y="666228"/>
            <a:ext cx="8943474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00001010 01001100 11011001 10010101 01000011 01000010 00110010 00110100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0C68B9E-684B-42D7-9596-8CEFE44D9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098" y="1916832"/>
            <a:ext cx="8802794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굴림체" panose="020B0609000101010101" pitchFamily="49" charset="-127"/>
              </a:rPr>
              <a:t>10000101 11101000 00010011 01010100 00001111 00001010 10110100 00000101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8CE5101-B8B9-425B-845C-9EBF8A5FB130}"/>
              </a:ext>
            </a:extLst>
          </p:cNvPr>
          <p:cNvCxnSpPr>
            <a:cxnSpLocks/>
          </p:cNvCxnSpPr>
          <p:nvPr/>
        </p:nvCxnSpPr>
        <p:spPr>
          <a:xfrm>
            <a:off x="240533" y="1047447"/>
            <a:ext cx="4324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FE1B3E8C-708F-4890-924D-16CEFF6C7AE5}"/>
              </a:ext>
            </a:extLst>
          </p:cNvPr>
          <p:cNvCxnSpPr>
            <a:cxnSpLocks/>
          </p:cNvCxnSpPr>
          <p:nvPr/>
        </p:nvCxnSpPr>
        <p:spPr>
          <a:xfrm>
            <a:off x="4701720" y="1047447"/>
            <a:ext cx="4183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4FE8408-5E49-40AA-A539-BCD0F4929579}"/>
              </a:ext>
            </a:extLst>
          </p:cNvPr>
          <p:cNvCxnSpPr/>
          <p:nvPr/>
        </p:nvCxnSpPr>
        <p:spPr>
          <a:xfrm>
            <a:off x="4564803" y="1378801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580DED4-80C0-479D-97E5-244B09856113}"/>
              </a:ext>
            </a:extLst>
          </p:cNvPr>
          <p:cNvSpPr txBox="1"/>
          <p:nvPr/>
        </p:nvSpPr>
        <p:spPr>
          <a:xfrm>
            <a:off x="4707097" y="1371368"/>
            <a:ext cx="917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IP</a:t>
            </a:r>
            <a:r>
              <a:rPr lang="en-US" sz="1800" b="1" baseline="30000">
                <a:solidFill>
                  <a:srgbClr val="FF0000"/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-1</a:t>
            </a:r>
            <a:endParaRPr lang="en-US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B138CC5-52FC-4EBF-8824-5B817B0C1A60}"/>
              </a:ext>
            </a:extLst>
          </p:cNvPr>
          <p:cNvCxnSpPr/>
          <p:nvPr/>
        </p:nvCxnSpPr>
        <p:spPr>
          <a:xfrm>
            <a:off x="253098" y="2386913"/>
            <a:ext cx="86321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08B275F-A689-450E-8522-308C8CA4E9F0}"/>
              </a:ext>
            </a:extLst>
          </p:cNvPr>
          <p:cNvSpPr txBox="1"/>
          <p:nvPr/>
        </p:nvSpPr>
        <p:spPr>
          <a:xfrm>
            <a:off x="3885115" y="2553622"/>
            <a:ext cx="2561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C: cipher text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9A45F4-77B7-4317-87EE-D7D61BDC5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120" y="3562559"/>
            <a:ext cx="3949381" cy="2262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굴림체" panose="020B0609000101010101" pitchFamily="49" charset="-127"/>
              </a:rPr>
              <a:t>40     8   48    16    56   24    64   32            39     7   47    15    55   23    63   31            38     6   46    14    54   22    62   30            37     5   45    13    53   21    61   29            36     4   44    12    52   20    60   28            35     3   43    11    51   19    59   27            34     2   42    10    50   18    58   26            33     1   41     9    49   17    57   25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34F73-771C-4D64-AEC8-FEC877B2F72D}"/>
              </a:ext>
            </a:extLst>
          </p:cNvPr>
          <p:cNvSpPr txBox="1"/>
          <p:nvPr/>
        </p:nvSpPr>
        <p:spPr>
          <a:xfrm>
            <a:off x="1835696" y="3562559"/>
            <a:ext cx="917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IP</a:t>
            </a:r>
            <a:r>
              <a:rPr lang="en-US" sz="1800" b="1" baseline="3000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-1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33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C93B58-A731-46AC-9B7B-78DF81A344AE}"/>
              </a:ext>
            </a:extLst>
          </p:cNvPr>
          <p:cNvSpPr txBox="1"/>
          <p:nvPr/>
        </p:nvSpPr>
        <p:spPr>
          <a:xfrm>
            <a:off x="2505891" y="163721"/>
            <a:ext cx="471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step 3.3: L0,R0=&gt;L1,R1=&gt;...=&gt;L16,R16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4B667B-D073-4154-8D98-273151148AA5}"/>
              </a:ext>
            </a:extLst>
          </p:cNvPr>
          <p:cNvSpPr txBox="1"/>
          <p:nvPr/>
        </p:nvSpPr>
        <p:spPr>
          <a:xfrm>
            <a:off x="708389" y="3922321"/>
            <a:ext cx="7563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1100 1100 0000 0000 1100 1100 1111 1111  1111 0000 1010 1010 1111 0000 1010 1010</a:t>
            </a:r>
            <a:endParaRPr lang="en-US" sz="140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96D0024-B713-44B4-AB61-A5B6BC9154D1}"/>
              </a:ext>
            </a:extLst>
          </p:cNvPr>
          <p:cNvCxnSpPr/>
          <p:nvPr/>
        </p:nvCxnSpPr>
        <p:spPr>
          <a:xfrm>
            <a:off x="4448271" y="3742739"/>
            <a:ext cx="0" cy="64807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B3FA475-7F2B-4F2F-8F48-F30D86DC60F6}"/>
              </a:ext>
            </a:extLst>
          </p:cNvPr>
          <p:cNvSpPr txBox="1"/>
          <p:nvPr/>
        </p:nvSpPr>
        <p:spPr>
          <a:xfrm>
            <a:off x="2505891" y="4198216"/>
            <a:ext cx="49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5C93802-71D4-4597-8843-50D988739E5A}"/>
              </a:ext>
            </a:extLst>
          </p:cNvPr>
          <p:cNvSpPr txBox="1"/>
          <p:nvPr/>
        </p:nvSpPr>
        <p:spPr>
          <a:xfrm>
            <a:off x="5994680" y="4186738"/>
            <a:ext cx="49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77782F-D948-4A1A-9B11-CD685981F239}"/>
              </a:ext>
            </a:extLst>
          </p:cNvPr>
          <p:cNvSpPr txBox="1"/>
          <p:nvPr/>
        </p:nvSpPr>
        <p:spPr>
          <a:xfrm>
            <a:off x="5914522" y="1068258"/>
            <a:ext cx="1116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step 3.3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C82CDE-EF28-49AE-9060-2D421E4CAEC5}"/>
              </a:ext>
            </a:extLst>
          </p:cNvPr>
          <p:cNvSpPr/>
          <p:nvPr/>
        </p:nvSpPr>
        <p:spPr>
          <a:xfrm>
            <a:off x="2627784" y="826601"/>
            <a:ext cx="1728192" cy="2740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47AF7C0-D604-410E-A4B4-29D3F580C0EE}"/>
              </a:ext>
            </a:extLst>
          </p:cNvPr>
          <p:cNvSpPr/>
          <p:nvPr/>
        </p:nvSpPr>
        <p:spPr>
          <a:xfrm>
            <a:off x="4572000" y="814227"/>
            <a:ext cx="1728192" cy="2740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45608E2-4169-4BA7-909E-B3654BCA3D9A}"/>
              </a:ext>
            </a:extLst>
          </p:cNvPr>
          <p:cNvSpPr/>
          <p:nvPr/>
        </p:nvSpPr>
        <p:spPr>
          <a:xfrm>
            <a:off x="2627784" y="1497609"/>
            <a:ext cx="1728192" cy="2740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7736177-F3E5-4710-A45F-47C37D5A9C52}"/>
              </a:ext>
            </a:extLst>
          </p:cNvPr>
          <p:cNvSpPr/>
          <p:nvPr/>
        </p:nvSpPr>
        <p:spPr>
          <a:xfrm>
            <a:off x="4572000" y="1485235"/>
            <a:ext cx="1728192" cy="2740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3AC9735-4835-49DE-A15B-EBF8A3A18F0D}"/>
              </a:ext>
            </a:extLst>
          </p:cNvPr>
          <p:cNvSpPr/>
          <p:nvPr/>
        </p:nvSpPr>
        <p:spPr>
          <a:xfrm>
            <a:off x="2627784" y="3211394"/>
            <a:ext cx="1728192" cy="2740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7F73B81-F49B-4C20-97F3-2B329B8B624F}"/>
              </a:ext>
            </a:extLst>
          </p:cNvPr>
          <p:cNvSpPr/>
          <p:nvPr/>
        </p:nvSpPr>
        <p:spPr>
          <a:xfrm>
            <a:off x="4572000" y="3199020"/>
            <a:ext cx="1728192" cy="2740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208A32-4DE8-4B02-A3C0-6974B7D65DD3}"/>
              </a:ext>
            </a:extLst>
          </p:cNvPr>
          <p:cNvSpPr txBox="1"/>
          <p:nvPr/>
        </p:nvSpPr>
        <p:spPr>
          <a:xfrm>
            <a:off x="3308643" y="776100"/>
            <a:ext cx="49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B99E5F-3A17-41C1-8EE9-DDA2B4F3D057}"/>
              </a:ext>
            </a:extLst>
          </p:cNvPr>
          <p:cNvSpPr txBox="1"/>
          <p:nvPr/>
        </p:nvSpPr>
        <p:spPr>
          <a:xfrm>
            <a:off x="5187476" y="766582"/>
            <a:ext cx="49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0BE90F-009F-4FF3-B88C-E2641C4F76F4}"/>
              </a:ext>
            </a:extLst>
          </p:cNvPr>
          <p:cNvSpPr txBox="1"/>
          <p:nvPr/>
        </p:nvSpPr>
        <p:spPr>
          <a:xfrm>
            <a:off x="3308643" y="1461309"/>
            <a:ext cx="49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2E11C-2FFC-44C4-973E-C1F259BE67D8}"/>
              </a:ext>
            </a:extLst>
          </p:cNvPr>
          <p:cNvSpPr txBox="1"/>
          <p:nvPr/>
        </p:nvSpPr>
        <p:spPr>
          <a:xfrm>
            <a:off x="5187476" y="1430101"/>
            <a:ext cx="49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752A2D-40D8-4546-9558-7E247144A573}"/>
              </a:ext>
            </a:extLst>
          </p:cNvPr>
          <p:cNvSpPr txBox="1"/>
          <p:nvPr/>
        </p:nvSpPr>
        <p:spPr>
          <a:xfrm>
            <a:off x="3326538" y="3144272"/>
            <a:ext cx="762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509A0A-8DA7-4D69-BB58-A5DC7B904791}"/>
              </a:ext>
            </a:extLst>
          </p:cNvPr>
          <p:cNvSpPr txBox="1"/>
          <p:nvPr/>
        </p:nvSpPr>
        <p:spPr>
          <a:xfrm>
            <a:off x="5255031" y="3155143"/>
            <a:ext cx="762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R16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3806143-C448-44F3-8C05-CB27BC481BE5}"/>
              </a:ext>
            </a:extLst>
          </p:cNvPr>
          <p:cNvCxnSpPr>
            <a:stCxn id="23" idx="2"/>
            <a:endCxn id="26" idx="0"/>
          </p:cNvCxnSpPr>
          <p:nvPr/>
        </p:nvCxnSpPr>
        <p:spPr>
          <a:xfrm>
            <a:off x="3557263" y="1145432"/>
            <a:ext cx="1878833" cy="284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189F914-92A2-4D10-A59D-C7FDFF6F4A06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 flipH="1">
            <a:off x="3557263" y="1135914"/>
            <a:ext cx="1878833" cy="32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54E1CA1-AC57-4E88-9A9B-A8478BE0E5D2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3557263" y="1830641"/>
            <a:ext cx="1878833" cy="24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F165F96-5A95-4FFE-BE4E-3EF68651FE17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3557263" y="1799433"/>
            <a:ext cx="1878833" cy="255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B61918D-7163-4339-B2EA-286055474E2B}"/>
              </a:ext>
            </a:extLst>
          </p:cNvPr>
          <p:cNvSpPr txBox="1"/>
          <p:nvPr/>
        </p:nvSpPr>
        <p:spPr>
          <a:xfrm>
            <a:off x="3491880" y="2076599"/>
            <a:ext cx="235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.......................................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6A20FA7-B35A-4126-A067-E3BF317BFD97}"/>
              </a:ext>
            </a:extLst>
          </p:cNvPr>
          <p:cNvCxnSpPr>
            <a:endCxn id="27" idx="0"/>
          </p:cNvCxnSpPr>
          <p:nvPr/>
        </p:nvCxnSpPr>
        <p:spPr>
          <a:xfrm flipH="1">
            <a:off x="3707940" y="2838980"/>
            <a:ext cx="1728156" cy="305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B245FE2-CABE-4463-99B3-2D028AC42CF0}"/>
              </a:ext>
            </a:extLst>
          </p:cNvPr>
          <p:cNvCxnSpPr/>
          <p:nvPr/>
        </p:nvCxnSpPr>
        <p:spPr>
          <a:xfrm>
            <a:off x="3700648" y="2840477"/>
            <a:ext cx="1786061" cy="31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0660951-49C1-4F2F-83D6-F40BA3B91F55}"/>
              </a:ext>
            </a:extLst>
          </p:cNvPr>
          <p:cNvSpPr txBox="1"/>
          <p:nvPr/>
        </p:nvSpPr>
        <p:spPr>
          <a:xfrm>
            <a:off x="695700" y="4969362"/>
            <a:ext cx="3854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1111 0000 1010 1010 1111 0000 1010 1010</a:t>
            </a:r>
            <a:endParaRPr lang="en-US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F4EFEC-E622-46D9-BD11-597F8E1F1E04}"/>
              </a:ext>
            </a:extLst>
          </p:cNvPr>
          <p:cNvSpPr txBox="1"/>
          <p:nvPr/>
        </p:nvSpPr>
        <p:spPr>
          <a:xfrm>
            <a:off x="2505891" y="5309621"/>
            <a:ext cx="49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L1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B0F3CBE-B8FE-4824-BC1D-3F2831B1F3BE}"/>
              </a:ext>
            </a:extLst>
          </p:cNvPr>
          <p:cNvCxnSpPr>
            <a:stCxn id="44" idx="2"/>
          </p:cNvCxnSpPr>
          <p:nvPr/>
        </p:nvCxnSpPr>
        <p:spPr>
          <a:xfrm flipH="1">
            <a:off x="3003131" y="4556070"/>
            <a:ext cx="3240169" cy="413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E43C67E-3A66-4D74-B608-1425637CBD34}"/>
              </a:ext>
            </a:extLst>
          </p:cNvPr>
          <p:cNvSpPr txBox="1"/>
          <p:nvPr/>
        </p:nvSpPr>
        <p:spPr>
          <a:xfrm>
            <a:off x="4949519" y="4969362"/>
            <a:ext cx="270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/>
              <a:t>R1=L0 xor </a:t>
            </a:r>
            <a:r>
              <a:rPr lang="en-US" b="1" u="sng">
                <a:solidFill>
                  <a:srgbClr val="FF0000"/>
                </a:solidFill>
              </a:rPr>
              <a:t>f</a:t>
            </a:r>
            <a:r>
              <a:rPr lang="en-US" u="sng"/>
              <a:t>(R0, K1)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A009B29-CAF7-41A5-BAA3-236DE04FF2A7}"/>
              </a:ext>
            </a:extLst>
          </p:cNvPr>
          <p:cNvCxnSpPr>
            <a:cxnSpLocks/>
          </p:cNvCxnSpPr>
          <p:nvPr/>
        </p:nvCxnSpPr>
        <p:spPr>
          <a:xfrm>
            <a:off x="2754511" y="4567114"/>
            <a:ext cx="3488789" cy="401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9BB788F-8A3F-4267-B428-19F93725C2CB}"/>
              </a:ext>
            </a:extLst>
          </p:cNvPr>
          <p:cNvSpPr txBox="1"/>
          <p:nvPr/>
        </p:nvSpPr>
        <p:spPr>
          <a:xfrm>
            <a:off x="2058371" y="5990677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>
                <a:solidFill>
                  <a:srgbClr val="FF0000"/>
                </a:solidFill>
              </a:rPr>
              <a:t>L(n)=R(n-1)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D909EF-77CE-4663-9A28-A12CDCE30683}"/>
              </a:ext>
            </a:extLst>
          </p:cNvPr>
          <p:cNvSpPr txBox="1"/>
          <p:nvPr/>
        </p:nvSpPr>
        <p:spPr>
          <a:xfrm>
            <a:off x="4788024" y="5979633"/>
            <a:ext cx="350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>
                <a:solidFill>
                  <a:srgbClr val="FF0000"/>
                </a:solidFill>
              </a:rPr>
              <a:t>R(n)=L(n-1) xor f(R(n-1), K(n)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71ED99-59CA-44FF-BFB2-157AA0C0A506}"/>
              </a:ext>
            </a:extLst>
          </p:cNvPr>
          <p:cNvSpPr txBox="1"/>
          <p:nvPr/>
        </p:nvSpPr>
        <p:spPr>
          <a:xfrm>
            <a:off x="5933665" y="1832680"/>
            <a:ext cx="1116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step 3.3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FB93529-A301-4645-AB77-F93779966D4F}"/>
              </a:ext>
            </a:extLst>
          </p:cNvPr>
          <p:cNvSpPr txBox="1"/>
          <p:nvPr/>
        </p:nvSpPr>
        <p:spPr>
          <a:xfrm>
            <a:off x="5933665" y="2703182"/>
            <a:ext cx="1116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step 3.3</a:t>
            </a:r>
          </a:p>
        </p:txBody>
      </p:sp>
    </p:spTree>
    <p:extLst>
      <p:ext uri="{BB962C8B-B14F-4D97-AF65-F5344CB8AC3E}">
        <p14:creationId xmlns:p14="http://schemas.microsoft.com/office/powerpoint/2010/main" val="1634632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F24CCA-2BD3-4372-876C-5EAB73B5D71D}"/>
              </a:ext>
            </a:extLst>
          </p:cNvPr>
          <p:cNvSpPr txBox="1"/>
          <p:nvPr/>
        </p:nvSpPr>
        <p:spPr>
          <a:xfrm>
            <a:off x="1788810" y="326144"/>
            <a:ext cx="6781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step 3.3:  </a:t>
            </a:r>
            <a:r>
              <a:rPr lang="en-US" b="1" u="sng">
                <a:solidFill>
                  <a:srgbClr val="FF0000"/>
                </a:solidFill>
              </a:rPr>
              <a:t>f(R0, K1)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3F08C94-C9FC-4961-A20A-D4F81C50348D}"/>
              </a:ext>
            </a:extLst>
          </p:cNvPr>
          <p:cNvSpPr/>
          <p:nvPr/>
        </p:nvSpPr>
        <p:spPr>
          <a:xfrm>
            <a:off x="1808244" y="1283124"/>
            <a:ext cx="5284036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8527B8E-5A7E-42A2-BB39-375FE6F76148}"/>
              </a:ext>
            </a:extLst>
          </p:cNvPr>
          <p:cNvSpPr/>
          <p:nvPr/>
        </p:nvSpPr>
        <p:spPr>
          <a:xfrm>
            <a:off x="899592" y="2138965"/>
            <a:ext cx="727280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C4095C-69D9-43F9-9658-7F56F63D152A}"/>
              </a:ext>
            </a:extLst>
          </p:cNvPr>
          <p:cNvSpPr/>
          <p:nvPr/>
        </p:nvSpPr>
        <p:spPr>
          <a:xfrm>
            <a:off x="899591" y="3244333"/>
            <a:ext cx="7272775" cy="4052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A17803B-46A5-4E10-BC55-4299C929CD4E}"/>
              </a:ext>
            </a:extLst>
          </p:cNvPr>
          <p:cNvCxnSpPr>
            <a:cxnSpLocks/>
            <a:stCxn id="9" idx="0"/>
            <a:endCxn id="9" idx="2"/>
          </p:cNvCxnSpPr>
          <p:nvPr/>
        </p:nvCxnSpPr>
        <p:spPr>
          <a:xfrm>
            <a:off x="4535979" y="3244333"/>
            <a:ext cx="0" cy="405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D8FD80E-5567-40CB-B0E8-9662A946C67D}"/>
              </a:ext>
            </a:extLst>
          </p:cNvPr>
          <p:cNvCxnSpPr/>
          <p:nvPr/>
        </p:nvCxnSpPr>
        <p:spPr>
          <a:xfrm>
            <a:off x="5436096" y="3280228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57A3AA6-291D-41C9-8E25-C04F43A2D7E3}"/>
              </a:ext>
            </a:extLst>
          </p:cNvPr>
          <p:cNvCxnSpPr/>
          <p:nvPr/>
        </p:nvCxnSpPr>
        <p:spPr>
          <a:xfrm>
            <a:off x="6300268" y="3280228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BEA39F7-821C-4684-91CF-5665BE34AE26}"/>
              </a:ext>
            </a:extLst>
          </p:cNvPr>
          <p:cNvCxnSpPr/>
          <p:nvPr/>
        </p:nvCxnSpPr>
        <p:spPr>
          <a:xfrm>
            <a:off x="7236296" y="3244334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73CFDAC-8D72-4568-93D7-256561B22A96}"/>
              </a:ext>
            </a:extLst>
          </p:cNvPr>
          <p:cNvCxnSpPr/>
          <p:nvPr/>
        </p:nvCxnSpPr>
        <p:spPr>
          <a:xfrm>
            <a:off x="3635896" y="3280228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D845566-B3AD-4F97-AB69-8317C03DC301}"/>
              </a:ext>
            </a:extLst>
          </p:cNvPr>
          <p:cNvCxnSpPr/>
          <p:nvPr/>
        </p:nvCxnSpPr>
        <p:spPr>
          <a:xfrm>
            <a:off x="1808244" y="3280228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53A8F63-E4FC-4BE0-99D9-AB7FDAD7DCFE}"/>
              </a:ext>
            </a:extLst>
          </p:cNvPr>
          <p:cNvCxnSpPr/>
          <p:nvPr/>
        </p:nvCxnSpPr>
        <p:spPr>
          <a:xfrm>
            <a:off x="2693485" y="3244334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D15A2B7-52CD-47EE-A8A7-5B491EAD2B5F}"/>
              </a:ext>
            </a:extLst>
          </p:cNvPr>
          <p:cNvSpPr txBox="1"/>
          <p:nvPr/>
        </p:nvSpPr>
        <p:spPr>
          <a:xfrm>
            <a:off x="1138355" y="3280228"/>
            <a:ext cx="504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AF2A72-DE5A-4114-AAB7-F38614F0FC42}"/>
              </a:ext>
            </a:extLst>
          </p:cNvPr>
          <p:cNvSpPr txBox="1"/>
          <p:nvPr/>
        </p:nvSpPr>
        <p:spPr>
          <a:xfrm>
            <a:off x="2048567" y="3262280"/>
            <a:ext cx="504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49A236-6AE2-4C10-8125-13D17C55F561}"/>
              </a:ext>
            </a:extLst>
          </p:cNvPr>
          <p:cNvSpPr txBox="1"/>
          <p:nvPr/>
        </p:nvSpPr>
        <p:spPr>
          <a:xfrm>
            <a:off x="2915127" y="3266151"/>
            <a:ext cx="504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B58623-0EBC-4C5A-9550-68AB47E4C631}"/>
              </a:ext>
            </a:extLst>
          </p:cNvPr>
          <p:cNvSpPr txBox="1"/>
          <p:nvPr/>
        </p:nvSpPr>
        <p:spPr>
          <a:xfrm>
            <a:off x="3851870" y="3262280"/>
            <a:ext cx="504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2ABAD0-3391-46B6-81A8-FC53D678DEFC}"/>
              </a:ext>
            </a:extLst>
          </p:cNvPr>
          <p:cNvSpPr txBox="1"/>
          <p:nvPr/>
        </p:nvSpPr>
        <p:spPr>
          <a:xfrm>
            <a:off x="4751969" y="3262446"/>
            <a:ext cx="504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73C42E-654B-43A8-AB5E-338FC56DEE3F}"/>
              </a:ext>
            </a:extLst>
          </p:cNvPr>
          <p:cNvSpPr txBox="1"/>
          <p:nvPr/>
        </p:nvSpPr>
        <p:spPr>
          <a:xfrm>
            <a:off x="5594168" y="3280341"/>
            <a:ext cx="504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63C366-EA55-4EA0-97D7-1B191BD08561}"/>
              </a:ext>
            </a:extLst>
          </p:cNvPr>
          <p:cNvSpPr txBox="1"/>
          <p:nvPr/>
        </p:nvSpPr>
        <p:spPr>
          <a:xfrm>
            <a:off x="6517897" y="3262280"/>
            <a:ext cx="504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1E4C20-4C3C-42F3-9FB1-1C010B488D8F}"/>
              </a:ext>
            </a:extLst>
          </p:cNvPr>
          <p:cNvSpPr txBox="1"/>
          <p:nvPr/>
        </p:nvSpPr>
        <p:spPr>
          <a:xfrm>
            <a:off x="7452285" y="3280228"/>
            <a:ext cx="504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B8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052E62F-2630-44C7-ADDC-08CAA5E0647D}"/>
              </a:ext>
            </a:extLst>
          </p:cNvPr>
          <p:cNvSpPr/>
          <p:nvPr/>
        </p:nvSpPr>
        <p:spPr>
          <a:xfrm>
            <a:off x="1952260" y="4725144"/>
            <a:ext cx="5284036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B5201AF-BDCD-461F-95C9-544D07ACF12E}"/>
              </a:ext>
            </a:extLst>
          </p:cNvPr>
          <p:cNvSpPr/>
          <p:nvPr/>
        </p:nvSpPr>
        <p:spPr>
          <a:xfrm>
            <a:off x="1952260" y="5800615"/>
            <a:ext cx="5284036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852E03D-59E5-482F-A0D3-D2CDDCB7F92F}"/>
              </a:ext>
            </a:extLst>
          </p:cNvPr>
          <p:cNvCxnSpPr>
            <a:stCxn id="36" idx="0"/>
            <a:endCxn id="36" idx="2"/>
          </p:cNvCxnSpPr>
          <p:nvPr/>
        </p:nvCxnSpPr>
        <p:spPr>
          <a:xfrm>
            <a:off x="4594278" y="4725144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451F2C6-FA8C-42DE-B141-1A6BFCFABF53}"/>
              </a:ext>
            </a:extLst>
          </p:cNvPr>
          <p:cNvCxnSpPr/>
          <p:nvPr/>
        </p:nvCxnSpPr>
        <p:spPr>
          <a:xfrm>
            <a:off x="3924948" y="4718631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0317CB6-976E-405F-A804-524598B5F616}"/>
              </a:ext>
            </a:extLst>
          </p:cNvPr>
          <p:cNvCxnSpPr/>
          <p:nvPr/>
        </p:nvCxnSpPr>
        <p:spPr>
          <a:xfrm>
            <a:off x="2657706" y="4718631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DA0CD23-2DED-42BF-92B9-DCBDC2AE104F}"/>
              </a:ext>
            </a:extLst>
          </p:cNvPr>
          <p:cNvCxnSpPr/>
          <p:nvPr/>
        </p:nvCxnSpPr>
        <p:spPr>
          <a:xfrm>
            <a:off x="3275856" y="4718631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C4A21E92-3EBC-4889-BB46-165D0285E9C3}"/>
              </a:ext>
            </a:extLst>
          </p:cNvPr>
          <p:cNvCxnSpPr/>
          <p:nvPr/>
        </p:nvCxnSpPr>
        <p:spPr>
          <a:xfrm>
            <a:off x="5256017" y="4725144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6720FF3-E8CB-467E-A96F-918BEEA6D036}"/>
              </a:ext>
            </a:extLst>
          </p:cNvPr>
          <p:cNvCxnSpPr/>
          <p:nvPr/>
        </p:nvCxnSpPr>
        <p:spPr>
          <a:xfrm>
            <a:off x="6517897" y="4718631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BFCDB018-D9D1-4981-99C5-476DC1B1B98F}"/>
              </a:ext>
            </a:extLst>
          </p:cNvPr>
          <p:cNvCxnSpPr/>
          <p:nvPr/>
        </p:nvCxnSpPr>
        <p:spPr>
          <a:xfrm>
            <a:off x="5872155" y="4718631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B10FF8E-D36B-452A-A76B-11A96646396E}"/>
              </a:ext>
            </a:extLst>
          </p:cNvPr>
          <p:cNvSpPr txBox="1"/>
          <p:nvPr/>
        </p:nvSpPr>
        <p:spPr>
          <a:xfrm>
            <a:off x="1979072" y="4768945"/>
            <a:ext cx="79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S1(B1)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DCE9F67-27DA-454E-BFDA-7CB513F410D3}"/>
              </a:ext>
            </a:extLst>
          </p:cNvPr>
          <p:cNvSpPr txBox="1"/>
          <p:nvPr/>
        </p:nvSpPr>
        <p:spPr>
          <a:xfrm>
            <a:off x="2623531" y="4775459"/>
            <a:ext cx="79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S2(B2)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3646A82-9BD1-4760-B0C3-93FEC6D52CCD}"/>
              </a:ext>
            </a:extLst>
          </p:cNvPr>
          <p:cNvSpPr txBox="1"/>
          <p:nvPr/>
        </p:nvSpPr>
        <p:spPr>
          <a:xfrm>
            <a:off x="3270522" y="4768946"/>
            <a:ext cx="79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S3(B3)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98F94C7-540C-4934-9E24-A5C6B5F571EB}"/>
              </a:ext>
            </a:extLst>
          </p:cNvPr>
          <p:cNvSpPr txBox="1"/>
          <p:nvPr/>
        </p:nvSpPr>
        <p:spPr>
          <a:xfrm>
            <a:off x="3931182" y="4762433"/>
            <a:ext cx="79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S4(B4)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639E809-5FC1-491C-A0D1-6EA15D4020D3}"/>
              </a:ext>
            </a:extLst>
          </p:cNvPr>
          <p:cNvSpPr txBox="1"/>
          <p:nvPr/>
        </p:nvSpPr>
        <p:spPr>
          <a:xfrm>
            <a:off x="4578173" y="4739601"/>
            <a:ext cx="79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S5(B5)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7B0B67E-A78E-4DF9-B7B8-16259809750F}"/>
              </a:ext>
            </a:extLst>
          </p:cNvPr>
          <p:cNvSpPr txBox="1"/>
          <p:nvPr/>
        </p:nvSpPr>
        <p:spPr>
          <a:xfrm>
            <a:off x="5209907" y="4762434"/>
            <a:ext cx="79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S6(B6)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FA1FADD-F805-412A-8E1D-3367BA56B482}"/>
              </a:ext>
            </a:extLst>
          </p:cNvPr>
          <p:cNvSpPr txBox="1"/>
          <p:nvPr/>
        </p:nvSpPr>
        <p:spPr>
          <a:xfrm>
            <a:off x="5859657" y="4755921"/>
            <a:ext cx="79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S7(B7)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04DD554-6566-4D40-B3CC-3DC8289057D2}"/>
              </a:ext>
            </a:extLst>
          </p:cNvPr>
          <p:cNvSpPr txBox="1"/>
          <p:nvPr/>
        </p:nvSpPr>
        <p:spPr>
          <a:xfrm>
            <a:off x="6497587" y="4732345"/>
            <a:ext cx="79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S8(B8)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3B18034-28BA-412C-90AA-4703EE58ECDA}"/>
              </a:ext>
            </a:extLst>
          </p:cNvPr>
          <p:cNvSpPr txBox="1"/>
          <p:nvPr/>
        </p:nvSpPr>
        <p:spPr>
          <a:xfrm>
            <a:off x="3982530" y="1248160"/>
            <a:ext cx="935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R0:32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E32E207-7D08-4196-B83C-637C1B4DF1FE}"/>
              </a:ext>
            </a:extLst>
          </p:cNvPr>
          <p:cNvSpPr txBox="1"/>
          <p:nvPr/>
        </p:nvSpPr>
        <p:spPr>
          <a:xfrm>
            <a:off x="3869631" y="2152543"/>
            <a:ext cx="1266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E(R0):48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5C96B37-426A-4899-96FB-7BE56B66AD36}"/>
              </a:ext>
            </a:extLst>
          </p:cNvPr>
          <p:cNvCxnSpPr>
            <a:stCxn id="5" idx="2"/>
          </p:cNvCxnSpPr>
          <p:nvPr/>
        </p:nvCxnSpPr>
        <p:spPr>
          <a:xfrm>
            <a:off x="4450262" y="1652456"/>
            <a:ext cx="0" cy="40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CA602BE-37EA-4A0D-A25A-C8A8AE84845F}"/>
              </a:ext>
            </a:extLst>
          </p:cNvPr>
          <p:cNvSpPr txBox="1"/>
          <p:nvPr/>
        </p:nvSpPr>
        <p:spPr>
          <a:xfrm>
            <a:off x="4518003" y="1658969"/>
            <a:ext cx="35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447B3AC-F378-460D-B0EE-3617C3143731}"/>
              </a:ext>
            </a:extLst>
          </p:cNvPr>
          <p:cNvSpPr txBox="1"/>
          <p:nvPr/>
        </p:nvSpPr>
        <p:spPr>
          <a:xfrm>
            <a:off x="5074419" y="1631266"/>
            <a:ext cx="1443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step 3.3.1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7D13A11-8A39-4894-B1AF-B2611CB8D2C7}"/>
              </a:ext>
            </a:extLst>
          </p:cNvPr>
          <p:cNvCxnSpPr/>
          <p:nvPr/>
        </p:nvCxnSpPr>
        <p:spPr>
          <a:xfrm>
            <a:off x="4451895" y="2708920"/>
            <a:ext cx="0" cy="40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53552BD-02EB-4FC9-956C-323E31B7960D}"/>
              </a:ext>
            </a:extLst>
          </p:cNvPr>
          <p:cNvSpPr txBox="1"/>
          <p:nvPr/>
        </p:nvSpPr>
        <p:spPr>
          <a:xfrm>
            <a:off x="4529847" y="2722974"/>
            <a:ext cx="158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XOR K1, split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1DCFC6A-04BE-48D6-A6DA-F916ABD147C8}"/>
              </a:ext>
            </a:extLst>
          </p:cNvPr>
          <p:cNvSpPr txBox="1"/>
          <p:nvPr/>
        </p:nvSpPr>
        <p:spPr>
          <a:xfrm>
            <a:off x="6119480" y="2714051"/>
            <a:ext cx="187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step 3.3.2, 3.3.3</a:t>
            </a: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29B4817B-88C7-4D34-8BDD-CB3E58C95209}"/>
              </a:ext>
            </a:extLst>
          </p:cNvPr>
          <p:cNvCxnSpPr>
            <a:stCxn id="18" idx="2"/>
          </p:cNvCxnSpPr>
          <p:nvPr/>
        </p:nvCxnSpPr>
        <p:spPr>
          <a:xfrm>
            <a:off x="1390379" y="3649560"/>
            <a:ext cx="877365" cy="1069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55A4D7AC-D0BE-4C05-9BA4-33643E9BCA7F}"/>
              </a:ext>
            </a:extLst>
          </p:cNvPr>
          <p:cNvCxnSpPr>
            <a:stCxn id="20" idx="2"/>
            <a:endCxn id="49" idx="0"/>
          </p:cNvCxnSpPr>
          <p:nvPr/>
        </p:nvCxnSpPr>
        <p:spPr>
          <a:xfrm>
            <a:off x="2300591" y="3631612"/>
            <a:ext cx="718982" cy="1143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7E339793-C1E1-4B2F-9B99-E2C8DAF4BB2F}"/>
              </a:ext>
            </a:extLst>
          </p:cNvPr>
          <p:cNvCxnSpPr/>
          <p:nvPr/>
        </p:nvCxnSpPr>
        <p:spPr>
          <a:xfrm>
            <a:off x="3176397" y="3631612"/>
            <a:ext cx="397288" cy="1087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5C73CDCE-D84B-47AD-BFF6-FA14708C59AB}"/>
              </a:ext>
            </a:extLst>
          </p:cNvPr>
          <p:cNvCxnSpPr>
            <a:stCxn id="24" idx="2"/>
          </p:cNvCxnSpPr>
          <p:nvPr/>
        </p:nvCxnSpPr>
        <p:spPr>
          <a:xfrm>
            <a:off x="4103894" y="3631612"/>
            <a:ext cx="111056" cy="1087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406DE2F7-C239-4DD5-9572-F6C3AD142A83}"/>
              </a:ext>
            </a:extLst>
          </p:cNvPr>
          <p:cNvCxnSpPr>
            <a:endCxn id="55" idx="0"/>
          </p:cNvCxnSpPr>
          <p:nvPr/>
        </p:nvCxnSpPr>
        <p:spPr>
          <a:xfrm flipH="1">
            <a:off x="4974215" y="3649560"/>
            <a:ext cx="77672" cy="1090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ED34260F-CC0F-4E3C-8369-C61CC8A72BC9}"/>
              </a:ext>
            </a:extLst>
          </p:cNvPr>
          <p:cNvCxnSpPr>
            <a:stCxn id="28" idx="2"/>
            <a:endCxn id="57" idx="0"/>
          </p:cNvCxnSpPr>
          <p:nvPr/>
        </p:nvCxnSpPr>
        <p:spPr>
          <a:xfrm flipH="1">
            <a:off x="5605949" y="3649673"/>
            <a:ext cx="240243" cy="1112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8E300812-C0B8-4900-B7C8-90ABD58CC6F1}"/>
              </a:ext>
            </a:extLst>
          </p:cNvPr>
          <p:cNvCxnSpPr>
            <a:stCxn id="30" idx="2"/>
          </p:cNvCxnSpPr>
          <p:nvPr/>
        </p:nvCxnSpPr>
        <p:spPr>
          <a:xfrm flipH="1">
            <a:off x="6270372" y="3631612"/>
            <a:ext cx="499549" cy="1087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3FAE85AB-A978-4391-9137-F811EB04F370}"/>
              </a:ext>
            </a:extLst>
          </p:cNvPr>
          <p:cNvCxnSpPr>
            <a:stCxn id="32" idx="2"/>
            <a:endCxn id="61" idx="0"/>
          </p:cNvCxnSpPr>
          <p:nvPr/>
        </p:nvCxnSpPr>
        <p:spPr>
          <a:xfrm flipH="1">
            <a:off x="6893629" y="3649560"/>
            <a:ext cx="810680" cy="1082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750CA9A-C56E-44DA-BF38-5582404D5988}"/>
              </a:ext>
            </a:extLst>
          </p:cNvPr>
          <p:cNvSpPr txBox="1"/>
          <p:nvPr/>
        </p:nvSpPr>
        <p:spPr>
          <a:xfrm>
            <a:off x="7384824" y="4165038"/>
            <a:ext cx="1443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step 3.3.4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8ADAF3E-3979-45AB-ADB1-16AB3D641532}"/>
              </a:ext>
            </a:extLst>
          </p:cNvPr>
          <p:cNvSpPr txBox="1"/>
          <p:nvPr/>
        </p:nvSpPr>
        <p:spPr>
          <a:xfrm>
            <a:off x="1353536" y="3999429"/>
            <a:ext cx="50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1026BCC-7C9B-44B6-8034-6F1E8C99C4D8}"/>
              </a:ext>
            </a:extLst>
          </p:cNvPr>
          <p:cNvSpPr txBox="1"/>
          <p:nvPr/>
        </p:nvSpPr>
        <p:spPr>
          <a:xfrm>
            <a:off x="2159623" y="3996173"/>
            <a:ext cx="50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5516EF4-81E5-4102-BB36-926CB153E327}"/>
              </a:ext>
            </a:extLst>
          </p:cNvPr>
          <p:cNvSpPr txBox="1"/>
          <p:nvPr/>
        </p:nvSpPr>
        <p:spPr>
          <a:xfrm>
            <a:off x="2961254" y="3986367"/>
            <a:ext cx="50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F07DBA5-2F94-4B64-A6E7-F6F625B9BE83}"/>
              </a:ext>
            </a:extLst>
          </p:cNvPr>
          <p:cNvSpPr txBox="1"/>
          <p:nvPr/>
        </p:nvSpPr>
        <p:spPr>
          <a:xfrm>
            <a:off x="3710901" y="3964489"/>
            <a:ext cx="50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S4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01C2342-3FBD-43B0-837E-5E3EB9CA7AE9}"/>
              </a:ext>
            </a:extLst>
          </p:cNvPr>
          <p:cNvSpPr txBox="1"/>
          <p:nvPr/>
        </p:nvSpPr>
        <p:spPr>
          <a:xfrm>
            <a:off x="4618835" y="3942498"/>
            <a:ext cx="50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1DEDB36-C675-4B47-81F5-82E9DB9196E4}"/>
              </a:ext>
            </a:extLst>
          </p:cNvPr>
          <p:cNvSpPr txBox="1"/>
          <p:nvPr/>
        </p:nvSpPr>
        <p:spPr>
          <a:xfrm>
            <a:off x="5324146" y="3907111"/>
            <a:ext cx="50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S6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9C58BE3-54EC-489E-82FE-6F13F4AD0D47}"/>
              </a:ext>
            </a:extLst>
          </p:cNvPr>
          <p:cNvSpPr txBox="1"/>
          <p:nvPr/>
        </p:nvSpPr>
        <p:spPr>
          <a:xfrm>
            <a:off x="6158540" y="3885409"/>
            <a:ext cx="50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S7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A83B116-8383-48CC-BC57-B7FAE81B2421}"/>
              </a:ext>
            </a:extLst>
          </p:cNvPr>
          <p:cNvSpPr txBox="1"/>
          <p:nvPr/>
        </p:nvSpPr>
        <p:spPr>
          <a:xfrm>
            <a:off x="6922745" y="3942498"/>
            <a:ext cx="50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S8</a:t>
            </a:r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91AA55FB-A6AE-49A5-BE65-BB559B2315CC}"/>
              </a:ext>
            </a:extLst>
          </p:cNvPr>
          <p:cNvCxnSpPr/>
          <p:nvPr/>
        </p:nvCxnSpPr>
        <p:spPr>
          <a:xfrm>
            <a:off x="4450262" y="5229200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4BD7771C-6FFB-4792-B837-E92E67DD7E22}"/>
              </a:ext>
            </a:extLst>
          </p:cNvPr>
          <p:cNvSpPr txBox="1"/>
          <p:nvPr/>
        </p:nvSpPr>
        <p:spPr>
          <a:xfrm>
            <a:off x="4529847" y="5273770"/>
            <a:ext cx="297475" cy="380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343301F-D94D-4B7B-B4E0-F5AF7AD2A90D}"/>
              </a:ext>
            </a:extLst>
          </p:cNvPr>
          <p:cNvSpPr txBox="1"/>
          <p:nvPr/>
        </p:nvSpPr>
        <p:spPr>
          <a:xfrm>
            <a:off x="4044987" y="5833365"/>
            <a:ext cx="1074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f(R0, K1)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943B993-6C35-479B-9E34-D1E8F31C8F35}"/>
              </a:ext>
            </a:extLst>
          </p:cNvPr>
          <p:cNvSpPr txBox="1"/>
          <p:nvPr/>
        </p:nvSpPr>
        <p:spPr>
          <a:xfrm>
            <a:off x="5150416" y="5275971"/>
            <a:ext cx="1443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step 3.3.5</a:t>
            </a:r>
          </a:p>
        </p:txBody>
      </p:sp>
    </p:spTree>
    <p:extLst>
      <p:ext uri="{BB962C8B-B14F-4D97-AF65-F5344CB8AC3E}">
        <p14:creationId xmlns:p14="http://schemas.microsoft.com/office/powerpoint/2010/main" val="1556503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3F08C94-C9FC-4961-A20A-D4F81C50348D}"/>
              </a:ext>
            </a:extLst>
          </p:cNvPr>
          <p:cNvSpPr/>
          <p:nvPr/>
        </p:nvSpPr>
        <p:spPr>
          <a:xfrm>
            <a:off x="1808244" y="1283124"/>
            <a:ext cx="5284036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8527B8E-5A7E-42A2-BB39-375FE6F76148}"/>
              </a:ext>
            </a:extLst>
          </p:cNvPr>
          <p:cNvSpPr/>
          <p:nvPr/>
        </p:nvSpPr>
        <p:spPr>
          <a:xfrm>
            <a:off x="899592" y="2138965"/>
            <a:ext cx="727280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3B18034-28BA-412C-90AA-4703EE58ECDA}"/>
              </a:ext>
            </a:extLst>
          </p:cNvPr>
          <p:cNvSpPr txBox="1"/>
          <p:nvPr/>
        </p:nvSpPr>
        <p:spPr>
          <a:xfrm>
            <a:off x="3982530" y="1248160"/>
            <a:ext cx="935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R0:32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E32E207-7D08-4196-B83C-637C1B4DF1FE}"/>
              </a:ext>
            </a:extLst>
          </p:cNvPr>
          <p:cNvSpPr txBox="1"/>
          <p:nvPr/>
        </p:nvSpPr>
        <p:spPr>
          <a:xfrm>
            <a:off x="3869631" y="2152543"/>
            <a:ext cx="1266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E(R0):48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5C96B37-426A-4899-96FB-7BE56B66AD36}"/>
              </a:ext>
            </a:extLst>
          </p:cNvPr>
          <p:cNvCxnSpPr>
            <a:stCxn id="5" idx="2"/>
          </p:cNvCxnSpPr>
          <p:nvPr/>
        </p:nvCxnSpPr>
        <p:spPr>
          <a:xfrm>
            <a:off x="4450262" y="1652456"/>
            <a:ext cx="0" cy="40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CA602BE-37EA-4A0D-A25A-C8A8AE84845F}"/>
              </a:ext>
            </a:extLst>
          </p:cNvPr>
          <p:cNvSpPr txBox="1"/>
          <p:nvPr/>
        </p:nvSpPr>
        <p:spPr>
          <a:xfrm>
            <a:off x="4518003" y="1658969"/>
            <a:ext cx="35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447B3AC-F378-460D-B0EE-3617C3143731}"/>
              </a:ext>
            </a:extLst>
          </p:cNvPr>
          <p:cNvSpPr txBox="1"/>
          <p:nvPr/>
        </p:nvSpPr>
        <p:spPr>
          <a:xfrm>
            <a:off x="5074419" y="1631266"/>
            <a:ext cx="1443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step 3.3.1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E9AEBF-BD23-4281-BCC4-9AA65EDD8D36}"/>
              </a:ext>
            </a:extLst>
          </p:cNvPr>
          <p:cNvSpPr txBox="1"/>
          <p:nvPr/>
        </p:nvSpPr>
        <p:spPr>
          <a:xfrm>
            <a:off x="3727374" y="270609"/>
            <a:ext cx="144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step 3.3.1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DA54102-23EE-496C-94CC-EBDC36ED4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9417" y="2932721"/>
            <a:ext cx="4714802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굴림체" panose="020B0609000101010101" pitchFamily="49" charset="-127"/>
              </a:rPr>
              <a:t>1111 0000 1010 1010 1111 0000 1010 1010   1      5       9      13     17    21      25     29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D07BC8-6259-4DF2-BC59-0AF35DACE275}"/>
              </a:ext>
            </a:extLst>
          </p:cNvPr>
          <p:cNvSpPr txBox="1"/>
          <p:nvPr/>
        </p:nvSpPr>
        <p:spPr>
          <a:xfrm>
            <a:off x="1624394" y="294965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R0</a:t>
            </a: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2D1A6A6C-A382-47D8-892F-56F8D79F8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704" y="3957268"/>
            <a:ext cx="6763902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굴림체" panose="020B0609000101010101" pitchFamily="49" charset="-127"/>
              </a:rPr>
              <a:t>011110 100001 010101 010101 011110 100001 010101 010101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D8A175-9506-4E9B-AACE-B639AF5223B6}"/>
              </a:ext>
            </a:extLst>
          </p:cNvPr>
          <p:cNvSpPr txBox="1"/>
          <p:nvPr/>
        </p:nvSpPr>
        <p:spPr>
          <a:xfrm>
            <a:off x="1123933" y="3976761"/>
            <a:ext cx="74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E(R0)</a:t>
            </a: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F8B5F95A-4758-428A-B25F-951F52D8F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8634" y="4653602"/>
            <a:ext cx="2786731" cy="2015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굴림체" panose="020B0609000101010101" pitchFamily="49" charset="-127"/>
              </a:rPr>
              <a:t>32     1     2     3      4      5                      4       5     6     7      8      9                  8       9    10    11    12   13                 12    13   14    15    16   17                 16    17   18    19    20   21                 20    21   22    23    24   25                 24    25   26    27    28   29                 28    29   30    31    32    1</a:t>
            </a: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D2761F-60BF-4C45-A5A4-EFDA470C47B3}"/>
              </a:ext>
            </a:extLst>
          </p:cNvPr>
          <p:cNvSpPr txBox="1"/>
          <p:nvPr/>
        </p:nvSpPr>
        <p:spPr>
          <a:xfrm>
            <a:off x="2451282" y="4690069"/>
            <a:ext cx="47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E=</a:t>
            </a:r>
          </a:p>
        </p:txBody>
      </p:sp>
    </p:spTree>
    <p:extLst>
      <p:ext uri="{BB962C8B-B14F-4D97-AF65-F5344CB8AC3E}">
        <p14:creationId xmlns:p14="http://schemas.microsoft.com/office/powerpoint/2010/main" val="3843175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8527B8E-5A7E-42A2-BB39-375FE6F76148}"/>
              </a:ext>
            </a:extLst>
          </p:cNvPr>
          <p:cNvSpPr/>
          <p:nvPr/>
        </p:nvSpPr>
        <p:spPr>
          <a:xfrm>
            <a:off x="1041927" y="937533"/>
            <a:ext cx="727280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C4095C-69D9-43F9-9658-7F56F63D152A}"/>
              </a:ext>
            </a:extLst>
          </p:cNvPr>
          <p:cNvSpPr/>
          <p:nvPr/>
        </p:nvSpPr>
        <p:spPr>
          <a:xfrm>
            <a:off x="1041926" y="2042901"/>
            <a:ext cx="7272775" cy="4052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A17803B-46A5-4E10-BC55-4299C929CD4E}"/>
              </a:ext>
            </a:extLst>
          </p:cNvPr>
          <p:cNvCxnSpPr>
            <a:cxnSpLocks/>
            <a:stCxn id="9" idx="0"/>
            <a:endCxn id="9" idx="2"/>
          </p:cNvCxnSpPr>
          <p:nvPr/>
        </p:nvCxnSpPr>
        <p:spPr>
          <a:xfrm>
            <a:off x="4678314" y="2042901"/>
            <a:ext cx="0" cy="405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D8FD80E-5567-40CB-B0E8-9662A946C67D}"/>
              </a:ext>
            </a:extLst>
          </p:cNvPr>
          <p:cNvCxnSpPr/>
          <p:nvPr/>
        </p:nvCxnSpPr>
        <p:spPr>
          <a:xfrm>
            <a:off x="5578431" y="2078796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57A3AA6-291D-41C9-8E25-C04F43A2D7E3}"/>
              </a:ext>
            </a:extLst>
          </p:cNvPr>
          <p:cNvCxnSpPr/>
          <p:nvPr/>
        </p:nvCxnSpPr>
        <p:spPr>
          <a:xfrm>
            <a:off x="6442603" y="2078796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BEA39F7-821C-4684-91CF-5665BE34AE26}"/>
              </a:ext>
            </a:extLst>
          </p:cNvPr>
          <p:cNvCxnSpPr/>
          <p:nvPr/>
        </p:nvCxnSpPr>
        <p:spPr>
          <a:xfrm>
            <a:off x="7378631" y="2042902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73CFDAC-8D72-4568-93D7-256561B22A96}"/>
              </a:ext>
            </a:extLst>
          </p:cNvPr>
          <p:cNvCxnSpPr/>
          <p:nvPr/>
        </p:nvCxnSpPr>
        <p:spPr>
          <a:xfrm>
            <a:off x="3778231" y="2078796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D845566-B3AD-4F97-AB69-8317C03DC301}"/>
              </a:ext>
            </a:extLst>
          </p:cNvPr>
          <p:cNvCxnSpPr/>
          <p:nvPr/>
        </p:nvCxnSpPr>
        <p:spPr>
          <a:xfrm>
            <a:off x="1950579" y="2078796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53A8F63-E4FC-4BE0-99D9-AB7FDAD7DCFE}"/>
              </a:ext>
            </a:extLst>
          </p:cNvPr>
          <p:cNvCxnSpPr/>
          <p:nvPr/>
        </p:nvCxnSpPr>
        <p:spPr>
          <a:xfrm>
            <a:off x="2835820" y="2042902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D15A2B7-52CD-47EE-A8A7-5B491EAD2B5F}"/>
              </a:ext>
            </a:extLst>
          </p:cNvPr>
          <p:cNvSpPr txBox="1"/>
          <p:nvPr/>
        </p:nvSpPr>
        <p:spPr>
          <a:xfrm>
            <a:off x="1280690" y="2078796"/>
            <a:ext cx="504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AF2A72-DE5A-4114-AAB7-F38614F0FC42}"/>
              </a:ext>
            </a:extLst>
          </p:cNvPr>
          <p:cNvSpPr txBox="1"/>
          <p:nvPr/>
        </p:nvSpPr>
        <p:spPr>
          <a:xfrm>
            <a:off x="2190902" y="2060848"/>
            <a:ext cx="504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49A236-6AE2-4C10-8125-13D17C55F561}"/>
              </a:ext>
            </a:extLst>
          </p:cNvPr>
          <p:cNvSpPr txBox="1"/>
          <p:nvPr/>
        </p:nvSpPr>
        <p:spPr>
          <a:xfrm>
            <a:off x="3057462" y="2064719"/>
            <a:ext cx="504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B58623-0EBC-4C5A-9550-68AB47E4C631}"/>
              </a:ext>
            </a:extLst>
          </p:cNvPr>
          <p:cNvSpPr txBox="1"/>
          <p:nvPr/>
        </p:nvSpPr>
        <p:spPr>
          <a:xfrm>
            <a:off x="3994205" y="2060848"/>
            <a:ext cx="504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2ABAD0-3391-46B6-81A8-FC53D678DEFC}"/>
              </a:ext>
            </a:extLst>
          </p:cNvPr>
          <p:cNvSpPr txBox="1"/>
          <p:nvPr/>
        </p:nvSpPr>
        <p:spPr>
          <a:xfrm>
            <a:off x="4894304" y="2061014"/>
            <a:ext cx="504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73C42E-654B-43A8-AB5E-338FC56DEE3F}"/>
              </a:ext>
            </a:extLst>
          </p:cNvPr>
          <p:cNvSpPr txBox="1"/>
          <p:nvPr/>
        </p:nvSpPr>
        <p:spPr>
          <a:xfrm>
            <a:off x="5736503" y="2078909"/>
            <a:ext cx="504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63C366-EA55-4EA0-97D7-1B191BD08561}"/>
              </a:ext>
            </a:extLst>
          </p:cNvPr>
          <p:cNvSpPr txBox="1"/>
          <p:nvPr/>
        </p:nvSpPr>
        <p:spPr>
          <a:xfrm>
            <a:off x="6660232" y="2060848"/>
            <a:ext cx="504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1E4C20-4C3C-42F3-9FB1-1C010B488D8F}"/>
              </a:ext>
            </a:extLst>
          </p:cNvPr>
          <p:cNvSpPr txBox="1"/>
          <p:nvPr/>
        </p:nvSpPr>
        <p:spPr>
          <a:xfrm>
            <a:off x="7594620" y="2078796"/>
            <a:ext cx="504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E32E207-7D08-4196-B83C-637C1B4DF1FE}"/>
              </a:ext>
            </a:extLst>
          </p:cNvPr>
          <p:cNvSpPr txBox="1"/>
          <p:nvPr/>
        </p:nvSpPr>
        <p:spPr>
          <a:xfrm>
            <a:off x="4011966" y="951111"/>
            <a:ext cx="1266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E(R0):48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7D13A11-8A39-4894-B1AF-B2611CB8D2C7}"/>
              </a:ext>
            </a:extLst>
          </p:cNvPr>
          <p:cNvCxnSpPr/>
          <p:nvPr/>
        </p:nvCxnSpPr>
        <p:spPr>
          <a:xfrm>
            <a:off x="4594230" y="1507488"/>
            <a:ext cx="0" cy="40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53552BD-02EB-4FC9-956C-323E31B7960D}"/>
              </a:ext>
            </a:extLst>
          </p:cNvPr>
          <p:cNvSpPr txBox="1"/>
          <p:nvPr/>
        </p:nvSpPr>
        <p:spPr>
          <a:xfrm>
            <a:off x="4672182" y="1521542"/>
            <a:ext cx="158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XOR K1, split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1DCFC6A-04BE-48D6-A6DA-F916ABD147C8}"/>
              </a:ext>
            </a:extLst>
          </p:cNvPr>
          <p:cNvSpPr txBox="1"/>
          <p:nvPr/>
        </p:nvSpPr>
        <p:spPr>
          <a:xfrm>
            <a:off x="3303688" y="220566"/>
            <a:ext cx="2132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step 3.3.2, 3.3.3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2A71D8D-0318-4201-95F0-DA76181A7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812" y="3170586"/>
            <a:ext cx="8446740" cy="87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굴림체" panose="020B0609000101010101" pitchFamily="49" charset="-127"/>
              </a:rPr>
              <a:t>K</a:t>
            </a:r>
            <a:r>
              <a:rPr kumimoji="0" lang="en-US" altLang="ko-KR" b="1" i="1" u="none" strike="noStrike" cap="none" normalizeH="0" baseline="-3000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굴림체" panose="020B0609000101010101" pitchFamily="49" charset="-127"/>
              </a:rPr>
              <a:t>1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굴림체" panose="020B0609000101010101" pitchFamily="49" charset="-127"/>
              </a:rPr>
              <a:t> =                 000110 110000 001011 101111 111111 000111 000001 110010 </a:t>
            </a:r>
            <a:b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굴림체" panose="020B0609000101010101" pitchFamily="49" charset="-127"/>
              </a:rPr>
            </a:br>
            <a:r>
              <a:rPr kumimoji="0" lang="en-US" altLang="ko-KR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굴림체" panose="020B0609000101010101" pitchFamily="49" charset="-127"/>
              </a:rPr>
              <a:t>E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굴림체" panose="020B0609000101010101" pitchFamily="49" charset="-127"/>
              </a:rPr>
              <a:t>(</a:t>
            </a:r>
            <a:r>
              <a:rPr kumimoji="0" lang="en-US" altLang="ko-KR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굴림체" panose="020B0609000101010101" pitchFamily="49" charset="-127"/>
              </a:rPr>
              <a:t>R</a:t>
            </a:r>
            <a:r>
              <a:rPr kumimoji="0" lang="en-US" altLang="ko-KR" b="1" i="1" u="none" strike="noStrike" cap="none" normalizeH="0" baseline="-3000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굴림체" panose="020B0609000101010101" pitchFamily="49" charset="-127"/>
              </a:rPr>
              <a:t>0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굴림체" panose="020B0609000101010101" pitchFamily="49" charset="-127"/>
              </a:rPr>
              <a:t>) =            011110 100001 010101 010101 011110 100001 010101 010101</a:t>
            </a:r>
            <a:b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굴림체" panose="020B0609000101010101" pitchFamily="49" charset="-127"/>
              </a:rPr>
            </a:br>
            <a:r>
              <a:rPr kumimoji="0" lang="en-US" altLang="ko-KR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굴림체" panose="020B0609000101010101" pitchFamily="49" charset="-127"/>
              </a:rPr>
              <a:t>K</a:t>
            </a:r>
            <a:r>
              <a:rPr kumimoji="0" lang="en-US" altLang="ko-KR" b="1" i="1" u="none" strike="noStrike" cap="none" normalizeH="0" baseline="-3000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굴림체" panose="020B0609000101010101" pitchFamily="49" charset="-127"/>
              </a:rPr>
              <a:t>1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굴림체" panose="020B0609000101010101" pitchFamily="49" charset="-127"/>
              </a:rPr>
              <a:t> xor </a:t>
            </a:r>
            <a:r>
              <a:rPr kumimoji="0" lang="en-US" altLang="ko-KR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굴림체" panose="020B0609000101010101" pitchFamily="49" charset="-127"/>
              </a:rPr>
              <a:t>E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굴림체" panose="020B0609000101010101" pitchFamily="49" charset="-127"/>
              </a:rPr>
              <a:t>(</a:t>
            </a:r>
            <a:r>
              <a:rPr kumimoji="0" lang="en-US" altLang="ko-KR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굴림체" panose="020B0609000101010101" pitchFamily="49" charset="-127"/>
              </a:rPr>
              <a:t>R</a:t>
            </a:r>
            <a:r>
              <a:rPr kumimoji="0" lang="en-US" altLang="ko-KR" b="1" i="1" u="none" strike="noStrike" cap="none" normalizeH="0" baseline="-3000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굴림체" panose="020B0609000101010101" pitchFamily="49" charset="-127"/>
              </a:rPr>
              <a:t>0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굴림체" panose="020B0609000101010101" pitchFamily="49" charset="-127"/>
              </a:rPr>
              <a:t>) = 011000 010001 011110 111010 100001 100110 010100 100111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B87014-1F9C-4873-9982-60C4C980B49A}"/>
              </a:ext>
            </a:extLst>
          </p:cNvPr>
          <p:cNvSpPr txBox="1"/>
          <p:nvPr/>
        </p:nvSpPr>
        <p:spPr>
          <a:xfrm>
            <a:off x="2280969" y="4143097"/>
            <a:ext cx="608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2B551B-7A5E-407D-BDCE-EE0C5191A62A}"/>
              </a:ext>
            </a:extLst>
          </p:cNvPr>
          <p:cNvSpPr txBox="1"/>
          <p:nvPr/>
        </p:nvSpPr>
        <p:spPr>
          <a:xfrm>
            <a:off x="3103129" y="4107248"/>
            <a:ext cx="608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CEBBE7-B743-47A6-AFC9-1597BE8F9FE0}"/>
              </a:ext>
            </a:extLst>
          </p:cNvPr>
          <p:cNvSpPr txBox="1"/>
          <p:nvPr/>
        </p:nvSpPr>
        <p:spPr>
          <a:xfrm>
            <a:off x="4609974" y="4143097"/>
            <a:ext cx="608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93E114-FA02-4A1C-94B0-7BF88C26AC7F}"/>
              </a:ext>
            </a:extLst>
          </p:cNvPr>
          <p:cNvSpPr txBox="1"/>
          <p:nvPr/>
        </p:nvSpPr>
        <p:spPr>
          <a:xfrm>
            <a:off x="5432134" y="4143097"/>
            <a:ext cx="608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FD2944-75B2-4124-8794-CA2B721301A6}"/>
              </a:ext>
            </a:extLst>
          </p:cNvPr>
          <p:cNvSpPr txBox="1"/>
          <p:nvPr/>
        </p:nvSpPr>
        <p:spPr>
          <a:xfrm>
            <a:off x="6268920" y="4143097"/>
            <a:ext cx="608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520EF2-7D5A-40E9-9ADE-EB4AA40342D5}"/>
              </a:ext>
            </a:extLst>
          </p:cNvPr>
          <p:cNvSpPr txBox="1"/>
          <p:nvPr/>
        </p:nvSpPr>
        <p:spPr>
          <a:xfrm>
            <a:off x="7125254" y="4127183"/>
            <a:ext cx="608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7E2671-6021-435D-B00E-186B0F8FD30E}"/>
              </a:ext>
            </a:extLst>
          </p:cNvPr>
          <p:cNvSpPr txBox="1"/>
          <p:nvPr/>
        </p:nvSpPr>
        <p:spPr>
          <a:xfrm>
            <a:off x="7863935" y="4107248"/>
            <a:ext cx="608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8170015-9128-4B76-B7A4-75D9FC751AA8}"/>
              </a:ext>
            </a:extLst>
          </p:cNvPr>
          <p:cNvSpPr txBox="1"/>
          <p:nvPr/>
        </p:nvSpPr>
        <p:spPr>
          <a:xfrm>
            <a:off x="3865724" y="4127183"/>
            <a:ext cx="608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B3</a:t>
            </a:r>
          </a:p>
        </p:txBody>
      </p:sp>
    </p:spTree>
    <p:extLst>
      <p:ext uri="{BB962C8B-B14F-4D97-AF65-F5344CB8AC3E}">
        <p14:creationId xmlns:p14="http://schemas.microsoft.com/office/powerpoint/2010/main" val="36159140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BC4095C-69D9-43F9-9658-7F56F63D152A}"/>
              </a:ext>
            </a:extLst>
          </p:cNvPr>
          <p:cNvSpPr/>
          <p:nvPr/>
        </p:nvSpPr>
        <p:spPr>
          <a:xfrm>
            <a:off x="1011541" y="1038030"/>
            <a:ext cx="7272775" cy="4052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A17803B-46A5-4E10-BC55-4299C929CD4E}"/>
              </a:ext>
            </a:extLst>
          </p:cNvPr>
          <p:cNvCxnSpPr>
            <a:cxnSpLocks/>
            <a:stCxn id="9" idx="0"/>
            <a:endCxn id="9" idx="2"/>
          </p:cNvCxnSpPr>
          <p:nvPr/>
        </p:nvCxnSpPr>
        <p:spPr>
          <a:xfrm>
            <a:off x="4647929" y="1038030"/>
            <a:ext cx="0" cy="405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D8FD80E-5567-40CB-B0E8-9662A946C67D}"/>
              </a:ext>
            </a:extLst>
          </p:cNvPr>
          <p:cNvCxnSpPr/>
          <p:nvPr/>
        </p:nvCxnSpPr>
        <p:spPr>
          <a:xfrm>
            <a:off x="5548046" y="1073925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57A3AA6-291D-41C9-8E25-C04F43A2D7E3}"/>
              </a:ext>
            </a:extLst>
          </p:cNvPr>
          <p:cNvCxnSpPr/>
          <p:nvPr/>
        </p:nvCxnSpPr>
        <p:spPr>
          <a:xfrm>
            <a:off x="6412218" y="1073925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BEA39F7-821C-4684-91CF-5665BE34AE26}"/>
              </a:ext>
            </a:extLst>
          </p:cNvPr>
          <p:cNvCxnSpPr/>
          <p:nvPr/>
        </p:nvCxnSpPr>
        <p:spPr>
          <a:xfrm>
            <a:off x="7348246" y="1038031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73CFDAC-8D72-4568-93D7-256561B22A96}"/>
              </a:ext>
            </a:extLst>
          </p:cNvPr>
          <p:cNvCxnSpPr/>
          <p:nvPr/>
        </p:nvCxnSpPr>
        <p:spPr>
          <a:xfrm>
            <a:off x="3747846" y="1073925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D845566-B3AD-4F97-AB69-8317C03DC301}"/>
              </a:ext>
            </a:extLst>
          </p:cNvPr>
          <p:cNvCxnSpPr/>
          <p:nvPr/>
        </p:nvCxnSpPr>
        <p:spPr>
          <a:xfrm>
            <a:off x="1920194" y="1073925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53A8F63-E4FC-4BE0-99D9-AB7FDAD7DCFE}"/>
              </a:ext>
            </a:extLst>
          </p:cNvPr>
          <p:cNvCxnSpPr/>
          <p:nvPr/>
        </p:nvCxnSpPr>
        <p:spPr>
          <a:xfrm>
            <a:off x="2805435" y="1038031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D15A2B7-52CD-47EE-A8A7-5B491EAD2B5F}"/>
              </a:ext>
            </a:extLst>
          </p:cNvPr>
          <p:cNvSpPr txBox="1"/>
          <p:nvPr/>
        </p:nvSpPr>
        <p:spPr>
          <a:xfrm>
            <a:off x="1250305" y="1073925"/>
            <a:ext cx="504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AF2A72-DE5A-4114-AAB7-F38614F0FC42}"/>
              </a:ext>
            </a:extLst>
          </p:cNvPr>
          <p:cNvSpPr txBox="1"/>
          <p:nvPr/>
        </p:nvSpPr>
        <p:spPr>
          <a:xfrm>
            <a:off x="2160517" y="1055977"/>
            <a:ext cx="504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49A236-6AE2-4C10-8125-13D17C55F561}"/>
              </a:ext>
            </a:extLst>
          </p:cNvPr>
          <p:cNvSpPr txBox="1"/>
          <p:nvPr/>
        </p:nvSpPr>
        <p:spPr>
          <a:xfrm>
            <a:off x="3027077" y="1059848"/>
            <a:ext cx="504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B58623-0EBC-4C5A-9550-68AB47E4C631}"/>
              </a:ext>
            </a:extLst>
          </p:cNvPr>
          <p:cNvSpPr txBox="1"/>
          <p:nvPr/>
        </p:nvSpPr>
        <p:spPr>
          <a:xfrm>
            <a:off x="3963820" y="1055977"/>
            <a:ext cx="504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2ABAD0-3391-46B6-81A8-FC53D678DEFC}"/>
              </a:ext>
            </a:extLst>
          </p:cNvPr>
          <p:cNvSpPr txBox="1"/>
          <p:nvPr/>
        </p:nvSpPr>
        <p:spPr>
          <a:xfrm>
            <a:off x="4863919" y="1056143"/>
            <a:ext cx="504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73C42E-654B-43A8-AB5E-338FC56DEE3F}"/>
              </a:ext>
            </a:extLst>
          </p:cNvPr>
          <p:cNvSpPr txBox="1"/>
          <p:nvPr/>
        </p:nvSpPr>
        <p:spPr>
          <a:xfrm>
            <a:off x="5706118" y="1074038"/>
            <a:ext cx="504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63C366-EA55-4EA0-97D7-1B191BD08561}"/>
              </a:ext>
            </a:extLst>
          </p:cNvPr>
          <p:cNvSpPr txBox="1"/>
          <p:nvPr/>
        </p:nvSpPr>
        <p:spPr>
          <a:xfrm>
            <a:off x="6629847" y="1055977"/>
            <a:ext cx="504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1E4C20-4C3C-42F3-9FB1-1C010B488D8F}"/>
              </a:ext>
            </a:extLst>
          </p:cNvPr>
          <p:cNvSpPr txBox="1"/>
          <p:nvPr/>
        </p:nvSpPr>
        <p:spPr>
          <a:xfrm>
            <a:off x="7564235" y="1073925"/>
            <a:ext cx="504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B8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052E62F-2630-44C7-ADDC-08CAA5E0647D}"/>
              </a:ext>
            </a:extLst>
          </p:cNvPr>
          <p:cNvSpPr/>
          <p:nvPr/>
        </p:nvSpPr>
        <p:spPr>
          <a:xfrm>
            <a:off x="2064210" y="2518841"/>
            <a:ext cx="5284036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852E03D-59E5-482F-A0D3-D2CDDCB7F92F}"/>
              </a:ext>
            </a:extLst>
          </p:cNvPr>
          <p:cNvCxnSpPr>
            <a:stCxn id="36" idx="0"/>
            <a:endCxn id="36" idx="2"/>
          </p:cNvCxnSpPr>
          <p:nvPr/>
        </p:nvCxnSpPr>
        <p:spPr>
          <a:xfrm>
            <a:off x="4706228" y="2518841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451F2C6-FA8C-42DE-B141-1A6BFCFABF53}"/>
              </a:ext>
            </a:extLst>
          </p:cNvPr>
          <p:cNvCxnSpPr/>
          <p:nvPr/>
        </p:nvCxnSpPr>
        <p:spPr>
          <a:xfrm>
            <a:off x="4036898" y="2512328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0317CB6-976E-405F-A804-524598B5F616}"/>
              </a:ext>
            </a:extLst>
          </p:cNvPr>
          <p:cNvCxnSpPr/>
          <p:nvPr/>
        </p:nvCxnSpPr>
        <p:spPr>
          <a:xfrm>
            <a:off x="2769656" y="2512328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DA0CD23-2DED-42BF-92B9-DCBDC2AE104F}"/>
              </a:ext>
            </a:extLst>
          </p:cNvPr>
          <p:cNvCxnSpPr/>
          <p:nvPr/>
        </p:nvCxnSpPr>
        <p:spPr>
          <a:xfrm>
            <a:off x="3387806" y="2512328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C4A21E92-3EBC-4889-BB46-165D0285E9C3}"/>
              </a:ext>
            </a:extLst>
          </p:cNvPr>
          <p:cNvCxnSpPr/>
          <p:nvPr/>
        </p:nvCxnSpPr>
        <p:spPr>
          <a:xfrm>
            <a:off x="5367967" y="2518841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6720FF3-E8CB-467E-A96F-918BEEA6D036}"/>
              </a:ext>
            </a:extLst>
          </p:cNvPr>
          <p:cNvCxnSpPr/>
          <p:nvPr/>
        </p:nvCxnSpPr>
        <p:spPr>
          <a:xfrm>
            <a:off x="6629847" y="2512328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BFCDB018-D9D1-4981-99C5-476DC1B1B98F}"/>
              </a:ext>
            </a:extLst>
          </p:cNvPr>
          <p:cNvCxnSpPr/>
          <p:nvPr/>
        </p:nvCxnSpPr>
        <p:spPr>
          <a:xfrm>
            <a:off x="5984105" y="2512328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B10FF8E-D36B-452A-A76B-11A96646396E}"/>
              </a:ext>
            </a:extLst>
          </p:cNvPr>
          <p:cNvSpPr txBox="1"/>
          <p:nvPr/>
        </p:nvSpPr>
        <p:spPr>
          <a:xfrm>
            <a:off x="2091022" y="2562642"/>
            <a:ext cx="79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S1(B1)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DCE9F67-27DA-454E-BFDA-7CB513F410D3}"/>
              </a:ext>
            </a:extLst>
          </p:cNvPr>
          <p:cNvSpPr txBox="1"/>
          <p:nvPr/>
        </p:nvSpPr>
        <p:spPr>
          <a:xfrm>
            <a:off x="2735481" y="2569156"/>
            <a:ext cx="79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S2(B2)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3646A82-9BD1-4760-B0C3-93FEC6D52CCD}"/>
              </a:ext>
            </a:extLst>
          </p:cNvPr>
          <p:cNvSpPr txBox="1"/>
          <p:nvPr/>
        </p:nvSpPr>
        <p:spPr>
          <a:xfrm>
            <a:off x="3382472" y="2562643"/>
            <a:ext cx="79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S3(B3)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98F94C7-540C-4934-9E24-A5C6B5F571EB}"/>
              </a:ext>
            </a:extLst>
          </p:cNvPr>
          <p:cNvSpPr txBox="1"/>
          <p:nvPr/>
        </p:nvSpPr>
        <p:spPr>
          <a:xfrm>
            <a:off x="4043132" y="2556130"/>
            <a:ext cx="79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S4(B4)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639E809-5FC1-491C-A0D1-6EA15D4020D3}"/>
              </a:ext>
            </a:extLst>
          </p:cNvPr>
          <p:cNvSpPr txBox="1"/>
          <p:nvPr/>
        </p:nvSpPr>
        <p:spPr>
          <a:xfrm>
            <a:off x="4690123" y="2533298"/>
            <a:ext cx="79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S5(B5)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7B0B67E-A78E-4DF9-B7B8-16259809750F}"/>
              </a:ext>
            </a:extLst>
          </p:cNvPr>
          <p:cNvSpPr txBox="1"/>
          <p:nvPr/>
        </p:nvSpPr>
        <p:spPr>
          <a:xfrm>
            <a:off x="5321857" y="2556131"/>
            <a:ext cx="79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S6(B6)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FA1FADD-F805-412A-8E1D-3367BA56B482}"/>
              </a:ext>
            </a:extLst>
          </p:cNvPr>
          <p:cNvSpPr txBox="1"/>
          <p:nvPr/>
        </p:nvSpPr>
        <p:spPr>
          <a:xfrm>
            <a:off x="5971607" y="2549618"/>
            <a:ext cx="79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S7(B7)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04DD554-6566-4D40-B3CC-3DC8289057D2}"/>
              </a:ext>
            </a:extLst>
          </p:cNvPr>
          <p:cNvSpPr txBox="1"/>
          <p:nvPr/>
        </p:nvSpPr>
        <p:spPr>
          <a:xfrm>
            <a:off x="6609537" y="2526042"/>
            <a:ext cx="79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S8(B8)</a:t>
            </a: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29B4817B-88C7-4D34-8BDD-CB3E58C95209}"/>
              </a:ext>
            </a:extLst>
          </p:cNvPr>
          <p:cNvCxnSpPr>
            <a:stCxn id="18" idx="2"/>
          </p:cNvCxnSpPr>
          <p:nvPr/>
        </p:nvCxnSpPr>
        <p:spPr>
          <a:xfrm>
            <a:off x="1502329" y="1443257"/>
            <a:ext cx="877365" cy="1069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55A4D7AC-D0BE-4C05-9BA4-33643E9BCA7F}"/>
              </a:ext>
            </a:extLst>
          </p:cNvPr>
          <p:cNvCxnSpPr>
            <a:stCxn id="20" idx="2"/>
            <a:endCxn id="49" idx="0"/>
          </p:cNvCxnSpPr>
          <p:nvPr/>
        </p:nvCxnSpPr>
        <p:spPr>
          <a:xfrm>
            <a:off x="2412541" y="1425309"/>
            <a:ext cx="718982" cy="1143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7E339793-C1E1-4B2F-9B99-E2C8DAF4BB2F}"/>
              </a:ext>
            </a:extLst>
          </p:cNvPr>
          <p:cNvCxnSpPr/>
          <p:nvPr/>
        </p:nvCxnSpPr>
        <p:spPr>
          <a:xfrm>
            <a:off x="3288347" y="1425309"/>
            <a:ext cx="397288" cy="1087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5C73CDCE-D84B-47AD-BFF6-FA14708C59AB}"/>
              </a:ext>
            </a:extLst>
          </p:cNvPr>
          <p:cNvCxnSpPr>
            <a:stCxn id="24" idx="2"/>
          </p:cNvCxnSpPr>
          <p:nvPr/>
        </p:nvCxnSpPr>
        <p:spPr>
          <a:xfrm>
            <a:off x="4215844" y="1425309"/>
            <a:ext cx="111056" cy="1087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406DE2F7-C239-4DD5-9572-F6C3AD142A83}"/>
              </a:ext>
            </a:extLst>
          </p:cNvPr>
          <p:cNvCxnSpPr>
            <a:endCxn id="55" idx="0"/>
          </p:cNvCxnSpPr>
          <p:nvPr/>
        </p:nvCxnSpPr>
        <p:spPr>
          <a:xfrm flipH="1">
            <a:off x="5086165" y="1443257"/>
            <a:ext cx="77672" cy="1090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ED34260F-CC0F-4E3C-8369-C61CC8A72BC9}"/>
              </a:ext>
            </a:extLst>
          </p:cNvPr>
          <p:cNvCxnSpPr>
            <a:stCxn id="28" idx="2"/>
            <a:endCxn id="57" idx="0"/>
          </p:cNvCxnSpPr>
          <p:nvPr/>
        </p:nvCxnSpPr>
        <p:spPr>
          <a:xfrm flipH="1">
            <a:off x="5717899" y="1443370"/>
            <a:ext cx="240243" cy="1112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8E300812-C0B8-4900-B7C8-90ABD58CC6F1}"/>
              </a:ext>
            </a:extLst>
          </p:cNvPr>
          <p:cNvCxnSpPr>
            <a:stCxn id="30" idx="2"/>
          </p:cNvCxnSpPr>
          <p:nvPr/>
        </p:nvCxnSpPr>
        <p:spPr>
          <a:xfrm flipH="1">
            <a:off x="6382322" y="1425309"/>
            <a:ext cx="499549" cy="1087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3FAE85AB-A978-4391-9137-F811EB04F370}"/>
              </a:ext>
            </a:extLst>
          </p:cNvPr>
          <p:cNvCxnSpPr>
            <a:stCxn id="32" idx="2"/>
            <a:endCxn id="61" idx="0"/>
          </p:cNvCxnSpPr>
          <p:nvPr/>
        </p:nvCxnSpPr>
        <p:spPr>
          <a:xfrm flipH="1">
            <a:off x="7005579" y="1443257"/>
            <a:ext cx="810680" cy="1082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750CA9A-C56E-44DA-BF38-5582404D5988}"/>
              </a:ext>
            </a:extLst>
          </p:cNvPr>
          <p:cNvSpPr txBox="1"/>
          <p:nvPr/>
        </p:nvSpPr>
        <p:spPr>
          <a:xfrm>
            <a:off x="3796264" y="318721"/>
            <a:ext cx="1443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step 3.3.4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8ADAF3E-3979-45AB-ADB1-16AB3D641532}"/>
              </a:ext>
            </a:extLst>
          </p:cNvPr>
          <p:cNvSpPr txBox="1"/>
          <p:nvPr/>
        </p:nvSpPr>
        <p:spPr>
          <a:xfrm>
            <a:off x="1465486" y="1793126"/>
            <a:ext cx="50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1026BCC-7C9B-44B6-8034-6F1E8C99C4D8}"/>
              </a:ext>
            </a:extLst>
          </p:cNvPr>
          <p:cNvSpPr txBox="1"/>
          <p:nvPr/>
        </p:nvSpPr>
        <p:spPr>
          <a:xfrm>
            <a:off x="2271573" y="1789870"/>
            <a:ext cx="50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5516EF4-81E5-4102-BB36-926CB153E327}"/>
              </a:ext>
            </a:extLst>
          </p:cNvPr>
          <p:cNvSpPr txBox="1"/>
          <p:nvPr/>
        </p:nvSpPr>
        <p:spPr>
          <a:xfrm>
            <a:off x="3073204" y="1780064"/>
            <a:ext cx="50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F07DBA5-2F94-4B64-A6E7-F6F625B9BE83}"/>
              </a:ext>
            </a:extLst>
          </p:cNvPr>
          <p:cNvSpPr txBox="1"/>
          <p:nvPr/>
        </p:nvSpPr>
        <p:spPr>
          <a:xfrm>
            <a:off x="3822851" y="1758186"/>
            <a:ext cx="50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S4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01C2342-3FBD-43B0-837E-5E3EB9CA7AE9}"/>
              </a:ext>
            </a:extLst>
          </p:cNvPr>
          <p:cNvSpPr txBox="1"/>
          <p:nvPr/>
        </p:nvSpPr>
        <p:spPr>
          <a:xfrm>
            <a:off x="4730785" y="1736195"/>
            <a:ext cx="50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1DEDB36-C675-4B47-81F5-82E9DB9196E4}"/>
              </a:ext>
            </a:extLst>
          </p:cNvPr>
          <p:cNvSpPr txBox="1"/>
          <p:nvPr/>
        </p:nvSpPr>
        <p:spPr>
          <a:xfrm>
            <a:off x="5436096" y="1700808"/>
            <a:ext cx="50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S6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9C58BE3-54EC-489E-82FE-6F13F4AD0D47}"/>
              </a:ext>
            </a:extLst>
          </p:cNvPr>
          <p:cNvSpPr txBox="1"/>
          <p:nvPr/>
        </p:nvSpPr>
        <p:spPr>
          <a:xfrm>
            <a:off x="6270490" y="1679106"/>
            <a:ext cx="50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S7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A83B116-8383-48CC-BC57-B7FAE81B2421}"/>
              </a:ext>
            </a:extLst>
          </p:cNvPr>
          <p:cNvSpPr txBox="1"/>
          <p:nvPr/>
        </p:nvSpPr>
        <p:spPr>
          <a:xfrm>
            <a:off x="7034695" y="1736195"/>
            <a:ext cx="50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S8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B9A7AC-CF29-460C-A7B3-B2C149D97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482" y="3039559"/>
            <a:ext cx="6565466" cy="2262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굴림체" panose="020B0609000101010101" pitchFamily="49" charset="-127"/>
              </a:rPr>
              <a:t>                        Column Number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굴림체" panose="020B0609000101010101" pitchFamily="49" charset="-127"/>
              </a:rPr>
              <a:t>Row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굴림체" panose="020B0609000101010101" pitchFamily="49" charset="-127"/>
              </a:rPr>
              <a:t>No.    0  1    2   3    4   5    6    7     8    9   10   11  </a:t>
            </a:r>
            <a:r>
              <a:rPr kumimoji="0" lang="en-US" altLang="ko-KR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cs typeface="굴림체" panose="020B0609000101010101" pitchFamily="49" charset="-127"/>
              </a:rPr>
              <a:t>12</a:t>
            </a:r>
            <a:r>
              <a:rPr kumimoji="0" lang="en-US" altLang="ko-KR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굴림체" panose="020B0609000101010101" pitchFamily="49" charset="-127"/>
              </a:rPr>
              <a:t>  13  14 15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굴림체" panose="020B0609000101010101" pitchFamily="49" charset="-127"/>
              </a:rPr>
              <a:t> </a:t>
            </a:r>
            <a:endParaRPr kumimoji="0" lang="en-US" altLang="ko-KR" b="1" i="0" u="none" strike="noStrike" cap="none" normalizeH="0" baseline="0">
              <a:ln>
                <a:noFill/>
              </a:ln>
              <a:effectLst/>
              <a:latin typeface="Arial Unicode MS"/>
              <a:cs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cs typeface="굴림체" panose="020B0609000101010101" pitchFamily="49" charset="-127"/>
              </a:rPr>
              <a:t>0</a:t>
            </a:r>
            <a:r>
              <a:rPr kumimoji="0" lang="en-US" altLang="ko-KR" b="1" i="0" u="none" strike="noStrike" cap="none" normalizeH="0" baseline="0">
                <a:ln>
                  <a:noFill/>
                </a:ln>
                <a:effectLst/>
                <a:latin typeface="Arial Unicode MS"/>
                <a:cs typeface="굴림체" panose="020B0609000101010101" pitchFamily="49" charset="-127"/>
              </a:rPr>
              <a:t>      14   4  13  1   2   15  11   8     3   10    6   12   </a:t>
            </a:r>
            <a:r>
              <a:rPr kumimoji="0" lang="en-US" altLang="ko-KR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cs typeface="굴림체" panose="020B0609000101010101" pitchFamily="49" charset="-127"/>
              </a:rPr>
              <a:t>5</a:t>
            </a:r>
            <a:r>
              <a:rPr kumimoji="0" lang="en-US" altLang="ko-KR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굴림체" panose="020B0609000101010101" pitchFamily="49" charset="-127"/>
              </a:rPr>
              <a:t>     9   0   7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굴림체" panose="020B0609000101010101" pitchFamily="49" charset="-127"/>
              </a:rPr>
              <a:t>1        0 15    7  4  14    2  13   1   10     6  12   11   9     5   3   8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굴림체" panose="020B0609000101010101" pitchFamily="49" charset="-127"/>
              </a:rPr>
              <a:t>2        4  1   14  8  13    6    2  11  15   12    9     7   3   10   5   0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굴림체" panose="020B0609000101010101" pitchFamily="49" charset="-127"/>
              </a:rPr>
              <a:t>3      15 12    8  2   4     9    1    7    5   11    3   14  10    0   6 13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80E25D-BA70-46FE-8A11-B89F358BC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645" y="5667365"/>
            <a:ext cx="5765746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굴림체" panose="020B0609000101010101" pitchFamily="49" charset="-127"/>
              </a:rPr>
              <a:t>S1(B1)=S1(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cs typeface="굴림체" panose="020B0609000101010101" pitchFamily="49" charset="-127"/>
              </a:rPr>
              <a:t>0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굴림체" panose="020B0609000101010101" pitchFamily="49" charset="-127"/>
              </a:rPr>
              <a:t>1100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cs typeface="굴림체" panose="020B0609000101010101" pitchFamily="49" charset="-127"/>
              </a:rPr>
              <a:t>0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굴림체" panose="020B0609000101010101" pitchFamily="49" charset="-127"/>
              </a:rPr>
              <a:t>) =S1[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cs typeface="굴림체" panose="020B0609000101010101" pitchFamily="49" charset="-127"/>
              </a:rPr>
              <a:t>00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굴림체" panose="020B0609000101010101" pitchFamily="49" charset="-127"/>
              </a:rPr>
              <a:t>][1100]=S1[0][12]=5=0101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525755-C510-4832-9CFB-6D18E38E8401}"/>
              </a:ext>
            </a:extLst>
          </p:cNvPr>
          <p:cNvSpPr txBox="1"/>
          <p:nvPr/>
        </p:nvSpPr>
        <p:spPr>
          <a:xfrm>
            <a:off x="687505" y="3395149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S1=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AF511ED-8C00-4F0E-AA16-C0674E652DA3}"/>
              </a:ext>
            </a:extLst>
          </p:cNvPr>
          <p:cNvCxnSpPr>
            <a:cxnSpLocks/>
          </p:cNvCxnSpPr>
          <p:nvPr/>
        </p:nvCxnSpPr>
        <p:spPr>
          <a:xfrm>
            <a:off x="3177718" y="5990530"/>
            <a:ext cx="50791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DAA33D93-F5A1-421F-BC7C-007AF0CC0739}"/>
              </a:ext>
            </a:extLst>
          </p:cNvPr>
          <p:cNvSpPr/>
          <p:nvPr/>
        </p:nvSpPr>
        <p:spPr>
          <a:xfrm>
            <a:off x="3396343" y="5486400"/>
            <a:ext cx="1654628" cy="232229"/>
          </a:xfrm>
          <a:custGeom>
            <a:avLst/>
            <a:gdLst>
              <a:gd name="connsiteX0" fmla="*/ 0 w 1654628"/>
              <a:gd name="connsiteY0" fmla="*/ 174171 h 232229"/>
              <a:gd name="connsiteX1" fmla="*/ 14514 w 1654628"/>
              <a:gd name="connsiteY1" fmla="*/ 43543 h 232229"/>
              <a:gd name="connsiteX2" fmla="*/ 101600 w 1654628"/>
              <a:gd name="connsiteY2" fmla="*/ 14514 h 232229"/>
              <a:gd name="connsiteX3" fmla="*/ 145143 w 1654628"/>
              <a:gd name="connsiteY3" fmla="*/ 0 h 232229"/>
              <a:gd name="connsiteX4" fmla="*/ 362857 w 1654628"/>
              <a:gd name="connsiteY4" fmla="*/ 14514 h 232229"/>
              <a:gd name="connsiteX5" fmla="*/ 464457 w 1654628"/>
              <a:gd name="connsiteY5" fmla="*/ 29029 h 232229"/>
              <a:gd name="connsiteX6" fmla="*/ 609600 w 1654628"/>
              <a:gd name="connsiteY6" fmla="*/ 43543 h 232229"/>
              <a:gd name="connsiteX7" fmla="*/ 769257 w 1654628"/>
              <a:gd name="connsiteY7" fmla="*/ 72571 h 232229"/>
              <a:gd name="connsiteX8" fmla="*/ 870857 w 1654628"/>
              <a:gd name="connsiteY8" fmla="*/ 87086 h 232229"/>
              <a:gd name="connsiteX9" fmla="*/ 928914 w 1654628"/>
              <a:gd name="connsiteY9" fmla="*/ 101600 h 232229"/>
              <a:gd name="connsiteX10" fmla="*/ 1146628 w 1654628"/>
              <a:gd name="connsiteY10" fmla="*/ 116114 h 232229"/>
              <a:gd name="connsiteX11" fmla="*/ 1553028 w 1654628"/>
              <a:gd name="connsiteY11" fmla="*/ 101600 h 232229"/>
              <a:gd name="connsiteX12" fmla="*/ 1654628 w 1654628"/>
              <a:gd name="connsiteY12" fmla="*/ 203200 h 232229"/>
              <a:gd name="connsiteX13" fmla="*/ 1654628 w 1654628"/>
              <a:gd name="connsiteY13" fmla="*/ 232229 h 232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54628" h="232229">
                <a:moveTo>
                  <a:pt x="0" y="174171"/>
                </a:moveTo>
                <a:cubicBezTo>
                  <a:pt x="4838" y="130628"/>
                  <a:pt x="-9007" y="80504"/>
                  <a:pt x="14514" y="43543"/>
                </a:cubicBezTo>
                <a:cubicBezTo>
                  <a:pt x="30942" y="17728"/>
                  <a:pt x="72571" y="24190"/>
                  <a:pt x="101600" y="14514"/>
                </a:cubicBezTo>
                <a:lnTo>
                  <a:pt x="145143" y="0"/>
                </a:lnTo>
                <a:cubicBezTo>
                  <a:pt x="217714" y="4838"/>
                  <a:pt x="290423" y="7929"/>
                  <a:pt x="362857" y="14514"/>
                </a:cubicBezTo>
                <a:cubicBezTo>
                  <a:pt x="396927" y="17611"/>
                  <a:pt x="430481" y="25032"/>
                  <a:pt x="464457" y="29029"/>
                </a:cubicBezTo>
                <a:cubicBezTo>
                  <a:pt x="512746" y="34710"/>
                  <a:pt x="561219" y="38705"/>
                  <a:pt x="609600" y="43543"/>
                </a:cubicBezTo>
                <a:cubicBezTo>
                  <a:pt x="685093" y="58641"/>
                  <a:pt x="688776" y="60189"/>
                  <a:pt x="769257" y="72571"/>
                </a:cubicBezTo>
                <a:cubicBezTo>
                  <a:pt x="803070" y="77773"/>
                  <a:pt x="837198" y="80966"/>
                  <a:pt x="870857" y="87086"/>
                </a:cubicBezTo>
                <a:cubicBezTo>
                  <a:pt x="890483" y="90654"/>
                  <a:pt x="909076" y="99512"/>
                  <a:pt x="928914" y="101600"/>
                </a:cubicBezTo>
                <a:cubicBezTo>
                  <a:pt x="1001247" y="109214"/>
                  <a:pt x="1074057" y="111276"/>
                  <a:pt x="1146628" y="116114"/>
                </a:cubicBezTo>
                <a:cubicBezTo>
                  <a:pt x="1282095" y="111276"/>
                  <a:pt x="1417475" y="101600"/>
                  <a:pt x="1553028" y="101600"/>
                </a:cubicBezTo>
                <a:cubicBezTo>
                  <a:pt x="1600488" y="101600"/>
                  <a:pt x="1654628" y="161639"/>
                  <a:pt x="1654628" y="203200"/>
                </a:cubicBezTo>
                <a:lnTo>
                  <a:pt x="1654628" y="232229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52D6BE35-6942-4654-8F20-43D88A2E24B3}"/>
              </a:ext>
            </a:extLst>
          </p:cNvPr>
          <p:cNvSpPr/>
          <p:nvPr/>
        </p:nvSpPr>
        <p:spPr>
          <a:xfrm>
            <a:off x="3744686" y="5994400"/>
            <a:ext cx="900487" cy="290286"/>
          </a:xfrm>
          <a:custGeom>
            <a:avLst/>
            <a:gdLst>
              <a:gd name="connsiteX0" fmla="*/ 0 w 900487"/>
              <a:gd name="connsiteY0" fmla="*/ 0 h 290286"/>
              <a:gd name="connsiteX1" fmla="*/ 43543 w 900487"/>
              <a:gd name="connsiteY1" fmla="*/ 188686 h 290286"/>
              <a:gd name="connsiteX2" fmla="*/ 87085 w 900487"/>
              <a:gd name="connsiteY2" fmla="*/ 203200 h 290286"/>
              <a:gd name="connsiteX3" fmla="*/ 188685 w 900487"/>
              <a:gd name="connsiteY3" fmla="*/ 261257 h 290286"/>
              <a:gd name="connsiteX4" fmla="*/ 246743 w 900487"/>
              <a:gd name="connsiteY4" fmla="*/ 275771 h 290286"/>
              <a:gd name="connsiteX5" fmla="*/ 290285 w 900487"/>
              <a:gd name="connsiteY5" fmla="*/ 290286 h 290286"/>
              <a:gd name="connsiteX6" fmla="*/ 783771 w 900487"/>
              <a:gd name="connsiteY6" fmla="*/ 275771 h 290286"/>
              <a:gd name="connsiteX7" fmla="*/ 870857 w 900487"/>
              <a:gd name="connsiteY7" fmla="*/ 246743 h 290286"/>
              <a:gd name="connsiteX8" fmla="*/ 899885 w 900487"/>
              <a:gd name="connsiteY8" fmla="*/ 203200 h 290286"/>
              <a:gd name="connsiteX9" fmla="*/ 885371 w 900487"/>
              <a:gd name="connsiteY9" fmla="*/ 116114 h 290286"/>
              <a:gd name="connsiteX10" fmla="*/ 856343 w 900487"/>
              <a:gd name="connsiteY10" fmla="*/ 14514 h 29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00487" h="290286">
                <a:moveTo>
                  <a:pt x="0" y="0"/>
                </a:moveTo>
                <a:cubicBezTo>
                  <a:pt x="4374" y="43740"/>
                  <a:pt x="-8196" y="147294"/>
                  <a:pt x="43543" y="188686"/>
                </a:cubicBezTo>
                <a:cubicBezTo>
                  <a:pt x="55490" y="198243"/>
                  <a:pt x="72571" y="198362"/>
                  <a:pt x="87085" y="203200"/>
                </a:cubicBezTo>
                <a:cubicBezTo>
                  <a:pt x="123180" y="227264"/>
                  <a:pt x="146592" y="245473"/>
                  <a:pt x="188685" y="261257"/>
                </a:cubicBezTo>
                <a:cubicBezTo>
                  <a:pt x="207363" y="268261"/>
                  <a:pt x="227562" y="270291"/>
                  <a:pt x="246743" y="275771"/>
                </a:cubicBezTo>
                <a:cubicBezTo>
                  <a:pt x="261454" y="279974"/>
                  <a:pt x="275771" y="285448"/>
                  <a:pt x="290285" y="290286"/>
                </a:cubicBezTo>
                <a:cubicBezTo>
                  <a:pt x="454780" y="285448"/>
                  <a:pt x="619665" y="288079"/>
                  <a:pt x="783771" y="275771"/>
                </a:cubicBezTo>
                <a:cubicBezTo>
                  <a:pt x="814284" y="273483"/>
                  <a:pt x="870857" y="246743"/>
                  <a:pt x="870857" y="246743"/>
                </a:cubicBezTo>
                <a:cubicBezTo>
                  <a:pt x="880533" y="232229"/>
                  <a:pt x="897959" y="220537"/>
                  <a:pt x="899885" y="203200"/>
                </a:cubicBezTo>
                <a:cubicBezTo>
                  <a:pt x="903135" y="173951"/>
                  <a:pt x="892508" y="144664"/>
                  <a:pt x="885371" y="116114"/>
                </a:cubicBezTo>
                <a:cubicBezTo>
                  <a:pt x="854813" y="-6120"/>
                  <a:pt x="856343" y="64460"/>
                  <a:pt x="856343" y="14514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ACF8BF0E-F8A5-482F-9634-98D9337B1CEC}"/>
              </a:ext>
            </a:extLst>
          </p:cNvPr>
          <p:cNvSpPr/>
          <p:nvPr/>
        </p:nvSpPr>
        <p:spPr>
          <a:xfrm>
            <a:off x="3077029" y="6008914"/>
            <a:ext cx="1378896" cy="551543"/>
          </a:xfrm>
          <a:custGeom>
            <a:avLst/>
            <a:gdLst>
              <a:gd name="connsiteX0" fmla="*/ 0 w 1378896"/>
              <a:gd name="connsiteY0" fmla="*/ 0 h 551543"/>
              <a:gd name="connsiteX1" fmla="*/ 29028 w 1378896"/>
              <a:gd name="connsiteY1" fmla="*/ 72572 h 551543"/>
              <a:gd name="connsiteX2" fmla="*/ 43542 w 1378896"/>
              <a:gd name="connsiteY2" fmla="*/ 246743 h 551543"/>
              <a:gd name="connsiteX3" fmla="*/ 188685 w 1378896"/>
              <a:gd name="connsiteY3" fmla="*/ 391886 h 551543"/>
              <a:gd name="connsiteX4" fmla="*/ 290285 w 1378896"/>
              <a:gd name="connsiteY4" fmla="*/ 449943 h 551543"/>
              <a:gd name="connsiteX5" fmla="*/ 377371 w 1378896"/>
              <a:gd name="connsiteY5" fmla="*/ 478972 h 551543"/>
              <a:gd name="connsiteX6" fmla="*/ 478971 w 1378896"/>
              <a:gd name="connsiteY6" fmla="*/ 508000 h 551543"/>
              <a:gd name="connsiteX7" fmla="*/ 580571 w 1378896"/>
              <a:gd name="connsiteY7" fmla="*/ 551543 h 551543"/>
              <a:gd name="connsiteX8" fmla="*/ 711200 w 1378896"/>
              <a:gd name="connsiteY8" fmla="*/ 537029 h 551543"/>
              <a:gd name="connsiteX9" fmla="*/ 754742 w 1378896"/>
              <a:gd name="connsiteY9" fmla="*/ 522515 h 551543"/>
              <a:gd name="connsiteX10" fmla="*/ 870857 w 1378896"/>
              <a:gd name="connsiteY10" fmla="*/ 493486 h 551543"/>
              <a:gd name="connsiteX11" fmla="*/ 1001485 w 1378896"/>
              <a:gd name="connsiteY11" fmla="*/ 420915 h 551543"/>
              <a:gd name="connsiteX12" fmla="*/ 1088571 w 1378896"/>
              <a:gd name="connsiteY12" fmla="*/ 362857 h 551543"/>
              <a:gd name="connsiteX13" fmla="*/ 1132114 w 1378896"/>
              <a:gd name="connsiteY13" fmla="*/ 333829 h 551543"/>
              <a:gd name="connsiteX14" fmla="*/ 1219200 w 1378896"/>
              <a:gd name="connsiteY14" fmla="*/ 261257 h 551543"/>
              <a:gd name="connsiteX15" fmla="*/ 1320800 w 1378896"/>
              <a:gd name="connsiteY15" fmla="*/ 145143 h 551543"/>
              <a:gd name="connsiteX16" fmla="*/ 1335314 w 1378896"/>
              <a:gd name="connsiteY16" fmla="*/ 101600 h 551543"/>
              <a:gd name="connsiteX17" fmla="*/ 1364342 w 1378896"/>
              <a:gd name="connsiteY17" fmla="*/ 58057 h 551543"/>
              <a:gd name="connsiteX18" fmla="*/ 1378857 w 1378896"/>
              <a:gd name="connsiteY18" fmla="*/ 0 h 55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378896" h="551543">
                <a:moveTo>
                  <a:pt x="0" y="0"/>
                </a:moveTo>
                <a:cubicBezTo>
                  <a:pt x="9676" y="24191"/>
                  <a:pt x="24500" y="46914"/>
                  <a:pt x="29028" y="72572"/>
                </a:cubicBezTo>
                <a:cubicBezTo>
                  <a:pt x="39152" y="129944"/>
                  <a:pt x="27949" y="190610"/>
                  <a:pt x="43542" y="246743"/>
                </a:cubicBezTo>
                <a:cubicBezTo>
                  <a:pt x="65533" y="325911"/>
                  <a:pt x="127990" y="351422"/>
                  <a:pt x="188685" y="391886"/>
                </a:cubicBezTo>
                <a:cubicBezTo>
                  <a:pt x="227963" y="418072"/>
                  <a:pt x="244244" y="431527"/>
                  <a:pt x="290285" y="449943"/>
                </a:cubicBezTo>
                <a:cubicBezTo>
                  <a:pt x="318695" y="461307"/>
                  <a:pt x="348342" y="469296"/>
                  <a:pt x="377371" y="478972"/>
                </a:cubicBezTo>
                <a:cubicBezTo>
                  <a:pt x="439833" y="499793"/>
                  <a:pt x="406079" y="489777"/>
                  <a:pt x="478971" y="508000"/>
                </a:cubicBezTo>
                <a:cubicBezTo>
                  <a:pt x="490309" y="513669"/>
                  <a:pt x="559213" y="551543"/>
                  <a:pt x="580571" y="551543"/>
                </a:cubicBezTo>
                <a:cubicBezTo>
                  <a:pt x="624382" y="551543"/>
                  <a:pt x="667657" y="541867"/>
                  <a:pt x="711200" y="537029"/>
                </a:cubicBezTo>
                <a:cubicBezTo>
                  <a:pt x="725714" y="532191"/>
                  <a:pt x="739900" y="526226"/>
                  <a:pt x="754742" y="522515"/>
                </a:cubicBezTo>
                <a:lnTo>
                  <a:pt x="870857" y="493486"/>
                </a:lnTo>
                <a:cubicBezTo>
                  <a:pt x="970672" y="426942"/>
                  <a:pt x="924844" y="446461"/>
                  <a:pt x="1001485" y="420915"/>
                </a:cubicBezTo>
                <a:lnTo>
                  <a:pt x="1088571" y="362857"/>
                </a:lnTo>
                <a:cubicBezTo>
                  <a:pt x="1103085" y="353181"/>
                  <a:pt x="1119779" y="346164"/>
                  <a:pt x="1132114" y="333829"/>
                </a:cubicBezTo>
                <a:cubicBezTo>
                  <a:pt x="1187992" y="277951"/>
                  <a:pt x="1158578" y="301672"/>
                  <a:pt x="1219200" y="261257"/>
                </a:cubicBezTo>
                <a:cubicBezTo>
                  <a:pt x="1286933" y="159658"/>
                  <a:pt x="1248229" y="193524"/>
                  <a:pt x="1320800" y="145143"/>
                </a:cubicBezTo>
                <a:cubicBezTo>
                  <a:pt x="1325638" y="130629"/>
                  <a:pt x="1328472" y="115284"/>
                  <a:pt x="1335314" y="101600"/>
                </a:cubicBezTo>
                <a:cubicBezTo>
                  <a:pt x="1343115" y="85998"/>
                  <a:pt x="1356541" y="73659"/>
                  <a:pt x="1364342" y="58057"/>
                </a:cubicBezTo>
                <a:cubicBezTo>
                  <a:pt x="1380387" y="25967"/>
                  <a:pt x="1378857" y="24741"/>
                  <a:pt x="1378857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0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7052E62F-2630-44C7-ADDC-08CAA5E0647D}"/>
              </a:ext>
            </a:extLst>
          </p:cNvPr>
          <p:cNvSpPr/>
          <p:nvPr/>
        </p:nvSpPr>
        <p:spPr>
          <a:xfrm>
            <a:off x="1727746" y="1096643"/>
            <a:ext cx="5284036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B5201AF-BDCD-461F-95C9-544D07ACF12E}"/>
              </a:ext>
            </a:extLst>
          </p:cNvPr>
          <p:cNvSpPr/>
          <p:nvPr/>
        </p:nvSpPr>
        <p:spPr>
          <a:xfrm>
            <a:off x="1727746" y="2172114"/>
            <a:ext cx="5284036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852E03D-59E5-482F-A0D3-D2CDDCB7F92F}"/>
              </a:ext>
            </a:extLst>
          </p:cNvPr>
          <p:cNvCxnSpPr>
            <a:stCxn id="36" idx="0"/>
            <a:endCxn id="36" idx="2"/>
          </p:cNvCxnSpPr>
          <p:nvPr/>
        </p:nvCxnSpPr>
        <p:spPr>
          <a:xfrm>
            <a:off x="4369764" y="1096643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451F2C6-FA8C-42DE-B141-1A6BFCFABF53}"/>
              </a:ext>
            </a:extLst>
          </p:cNvPr>
          <p:cNvCxnSpPr/>
          <p:nvPr/>
        </p:nvCxnSpPr>
        <p:spPr>
          <a:xfrm>
            <a:off x="3700434" y="1090130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0317CB6-976E-405F-A804-524598B5F616}"/>
              </a:ext>
            </a:extLst>
          </p:cNvPr>
          <p:cNvCxnSpPr/>
          <p:nvPr/>
        </p:nvCxnSpPr>
        <p:spPr>
          <a:xfrm>
            <a:off x="2433192" y="1090130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DA0CD23-2DED-42BF-92B9-DCBDC2AE104F}"/>
              </a:ext>
            </a:extLst>
          </p:cNvPr>
          <p:cNvCxnSpPr/>
          <p:nvPr/>
        </p:nvCxnSpPr>
        <p:spPr>
          <a:xfrm>
            <a:off x="3051342" y="1090130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C4A21E92-3EBC-4889-BB46-165D0285E9C3}"/>
              </a:ext>
            </a:extLst>
          </p:cNvPr>
          <p:cNvCxnSpPr/>
          <p:nvPr/>
        </p:nvCxnSpPr>
        <p:spPr>
          <a:xfrm>
            <a:off x="5031503" y="1096643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6720FF3-E8CB-467E-A96F-918BEEA6D036}"/>
              </a:ext>
            </a:extLst>
          </p:cNvPr>
          <p:cNvCxnSpPr/>
          <p:nvPr/>
        </p:nvCxnSpPr>
        <p:spPr>
          <a:xfrm>
            <a:off x="6293383" y="1090130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BFCDB018-D9D1-4981-99C5-476DC1B1B98F}"/>
              </a:ext>
            </a:extLst>
          </p:cNvPr>
          <p:cNvCxnSpPr/>
          <p:nvPr/>
        </p:nvCxnSpPr>
        <p:spPr>
          <a:xfrm>
            <a:off x="5647641" y="1090130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B10FF8E-D36B-452A-A76B-11A96646396E}"/>
              </a:ext>
            </a:extLst>
          </p:cNvPr>
          <p:cNvSpPr txBox="1"/>
          <p:nvPr/>
        </p:nvSpPr>
        <p:spPr>
          <a:xfrm>
            <a:off x="1754558" y="1140444"/>
            <a:ext cx="79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S1(B1)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DCE9F67-27DA-454E-BFDA-7CB513F410D3}"/>
              </a:ext>
            </a:extLst>
          </p:cNvPr>
          <p:cNvSpPr txBox="1"/>
          <p:nvPr/>
        </p:nvSpPr>
        <p:spPr>
          <a:xfrm>
            <a:off x="2399017" y="1146958"/>
            <a:ext cx="79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S2(B2)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3646A82-9BD1-4760-B0C3-93FEC6D52CCD}"/>
              </a:ext>
            </a:extLst>
          </p:cNvPr>
          <p:cNvSpPr txBox="1"/>
          <p:nvPr/>
        </p:nvSpPr>
        <p:spPr>
          <a:xfrm>
            <a:off x="3046008" y="1140445"/>
            <a:ext cx="79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S3(B3)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98F94C7-540C-4934-9E24-A5C6B5F571EB}"/>
              </a:ext>
            </a:extLst>
          </p:cNvPr>
          <p:cNvSpPr txBox="1"/>
          <p:nvPr/>
        </p:nvSpPr>
        <p:spPr>
          <a:xfrm>
            <a:off x="3706668" y="1133932"/>
            <a:ext cx="79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S4(B4)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639E809-5FC1-491C-A0D1-6EA15D4020D3}"/>
              </a:ext>
            </a:extLst>
          </p:cNvPr>
          <p:cNvSpPr txBox="1"/>
          <p:nvPr/>
        </p:nvSpPr>
        <p:spPr>
          <a:xfrm>
            <a:off x="4353659" y="1111100"/>
            <a:ext cx="79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S5(B5)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7B0B67E-A78E-4DF9-B7B8-16259809750F}"/>
              </a:ext>
            </a:extLst>
          </p:cNvPr>
          <p:cNvSpPr txBox="1"/>
          <p:nvPr/>
        </p:nvSpPr>
        <p:spPr>
          <a:xfrm>
            <a:off x="4985393" y="1133933"/>
            <a:ext cx="79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S6(B6)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FA1FADD-F805-412A-8E1D-3367BA56B482}"/>
              </a:ext>
            </a:extLst>
          </p:cNvPr>
          <p:cNvSpPr txBox="1"/>
          <p:nvPr/>
        </p:nvSpPr>
        <p:spPr>
          <a:xfrm>
            <a:off x="5635143" y="1127420"/>
            <a:ext cx="79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S7(B7)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04DD554-6566-4D40-B3CC-3DC8289057D2}"/>
              </a:ext>
            </a:extLst>
          </p:cNvPr>
          <p:cNvSpPr txBox="1"/>
          <p:nvPr/>
        </p:nvSpPr>
        <p:spPr>
          <a:xfrm>
            <a:off x="6273073" y="1103844"/>
            <a:ext cx="79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S8(B8)</a:t>
            </a:r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91AA55FB-A6AE-49A5-BE65-BB559B2315CC}"/>
              </a:ext>
            </a:extLst>
          </p:cNvPr>
          <p:cNvCxnSpPr/>
          <p:nvPr/>
        </p:nvCxnSpPr>
        <p:spPr>
          <a:xfrm>
            <a:off x="4225748" y="1600699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4BD7771C-6FFB-4792-B837-E92E67DD7E22}"/>
              </a:ext>
            </a:extLst>
          </p:cNvPr>
          <p:cNvSpPr txBox="1"/>
          <p:nvPr/>
        </p:nvSpPr>
        <p:spPr>
          <a:xfrm>
            <a:off x="4305333" y="1645269"/>
            <a:ext cx="297475" cy="380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343301F-D94D-4B7B-B4E0-F5AF7AD2A90D}"/>
              </a:ext>
            </a:extLst>
          </p:cNvPr>
          <p:cNvSpPr txBox="1"/>
          <p:nvPr/>
        </p:nvSpPr>
        <p:spPr>
          <a:xfrm>
            <a:off x="3820473" y="2204864"/>
            <a:ext cx="1074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f(R0, K1)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943B993-6C35-479B-9E34-D1E8F31C8F35}"/>
              </a:ext>
            </a:extLst>
          </p:cNvPr>
          <p:cNvSpPr txBox="1"/>
          <p:nvPr/>
        </p:nvSpPr>
        <p:spPr>
          <a:xfrm>
            <a:off x="3635896" y="285892"/>
            <a:ext cx="1443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step 3.3.5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BE764D-FC44-4836-9990-9F294B9B5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072" y="2868260"/>
            <a:ext cx="6875665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굴림체" panose="020B0609000101010101" pitchFamily="49" charset="-127"/>
              </a:rPr>
              <a:t>SB=0101 1100 1000 0010 1011 0101 1001 0111</a:t>
            </a:r>
            <a:r>
              <a:rPr kumimoji="0" lang="en-US" altLang="ko-K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CFF14A-5914-4169-9213-F34522F2910B}"/>
              </a:ext>
            </a:extLst>
          </p:cNvPr>
          <p:cNvSpPr txBox="1"/>
          <p:nvPr/>
        </p:nvSpPr>
        <p:spPr>
          <a:xfrm>
            <a:off x="1997073" y="3272575"/>
            <a:ext cx="72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S1(B1)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44F13E-DF97-4280-84A5-7F1A2FD65161}"/>
              </a:ext>
            </a:extLst>
          </p:cNvPr>
          <p:cNvSpPr txBox="1"/>
          <p:nvPr/>
        </p:nvSpPr>
        <p:spPr>
          <a:xfrm>
            <a:off x="2718577" y="3261391"/>
            <a:ext cx="79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S2(B2</a:t>
            </a:r>
            <a:r>
              <a:rPr lang="en-US" sz="140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3A6D7F-F3A0-47A9-B700-DA76E256712A}"/>
              </a:ext>
            </a:extLst>
          </p:cNvPr>
          <p:cNvSpPr txBox="1"/>
          <p:nvPr/>
        </p:nvSpPr>
        <p:spPr>
          <a:xfrm>
            <a:off x="3499352" y="3187097"/>
            <a:ext cx="1441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..............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18E836E-012D-4920-84B8-35F5CB9B0E4B}"/>
              </a:ext>
            </a:extLst>
          </p:cNvPr>
          <p:cNvSpPr txBox="1"/>
          <p:nvPr/>
        </p:nvSpPr>
        <p:spPr>
          <a:xfrm>
            <a:off x="1551121" y="3800002"/>
            <a:ext cx="66873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f=0010 0011 0100 1010 1010 1001 1011 1011</a:t>
            </a:r>
            <a:endParaRPr lang="en-US" sz="2400"/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1FF36FB6-8EB0-4C40-B0F5-E6B2C4EAE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408" y="4481317"/>
            <a:ext cx="2420760" cy="2262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굴림체" panose="020B0609000101010101" pitchFamily="49" charset="-127"/>
              </a:rPr>
              <a:t> 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굴림체" panose="020B0609000101010101" pitchFamily="49" charset="-127"/>
              </a:rPr>
              <a:t>16    7    20    21                         29   12    28   17                          1     15    23    26                          5     18    31    10                          2       8    24    14                         32   27      3      9                         19   13    30      6                         22   11      4    25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F3C48E-436F-4F19-BEF5-3B801FFE5109}"/>
              </a:ext>
            </a:extLst>
          </p:cNvPr>
          <p:cNvSpPr txBox="1"/>
          <p:nvPr/>
        </p:nvSpPr>
        <p:spPr>
          <a:xfrm>
            <a:off x="2915811" y="4555731"/>
            <a:ext cx="92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P=</a:t>
            </a:r>
          </a:p>
        </p:txBody>
      </p:sp>
    </p:spTree>
    <p:extLst>
      <p:ext uri="{BB962C8B-B14F-4D97-AF65-F5344CB8AC3E}">
        <p14:creationId xmlns:p14="http://schemas.microsoft.com/office/powerpoint/2010/main" val="4253080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/>
          </a:bodyPr>
          <a:lstStyle/>
          <a:p>
            <a:r>
              <a:rPr lang="en-US" altLang="ko-KR" sz="2400"/>
              <a:t>Basic encryption technique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>
            <a:normAutofit/>
          </a:bodyPr>
          <a:lstStyle/>
          <a:p>
            <a:endParaRPr lang="en-US" altLang="ko-KR" sz="1600" dirty="0"/>
          </a:p>
          <a:p>
            <a:pPr algn="just"/>
            <a:r>
              <a:rPr lang="en-US" sz="1800">
                <a:effectLst/>
                <a:latin typeface="바탕;Batang"/>
                <a:cs typeface="Times New Roman" panose="02020603050405020304" pitchFamily="18" charset="0"/>
              </a:rPr>
              <a:t>substitution, transposition</a:t>
            </a:r>
          </a:p>
          <a:p>
            <a:pPr algn="just"/>
            <a:r>
              <a:rPr lang="en-US" sz="1800">
                <a:effectLst/>
                <a:latin typeface="바탕;Batang"/>
                <a:cs typeface="Times New Roman" panose="02020603050405020304" pitchFamily="18" charset="0"/>
              </a:rPr>
              <a:t>ex0) shift cipher (Caesar's cipher)</a:t>
            </a:r>
          </a:p>
          <a:p>
            <a:pPr algn="just"/>
            <a:r>
              <a:rPr lang="en-US" sz="1800">
                <a:effectLst/>
                <a:latin typeface="바탕;Batang"/>
                <a:cs typeface="Times New Roman" panose="02020603050405020304" pitchFamily="18" charset="0"/>
              </a:rPr>
              <a:t>plain:  a b c d .... x y z</a:t>
            </a:r>
          </a:p>
          <a:p>
            <a:pPr algn="just"/>
            <a:r>
              <a:rPr lang="en-US" sz="1800">
                <a:effectLst/>
                <a:latin typeface="바탕;Batang"/>
                <a:cs typeface="Times New Roman" panose="02020603050405020304" pitchFamily="18" charset="0"/>
              </a:rPr>
              <a:t>cipher: d e f g ...  a b c</a:t>
            </a:r>
          </a:p>
          <a:p>
            <a:pPr algn="just"/>
            <a:r>
              <a:rPr lang="en-US" sz="1800">
                <a:effectLst/>
                <a:latin typeface="바탕;Batang"/>
                <a:cs typeface="바탕;Batang"/>
              </a:rPr>
              <a:t>  </a:t>
            </a:r>
            <a:r>
              <a:rPr lang="en-US" sz="1800">
                <a:effectLst/>
                <a:latin typeface="바탕;Batang"/>
                <a:cs typeface="Times New Roman" panose="02020603050405020304" pitchFamily="18" charset="0"/>
              </a:rPr>
              <a:t>shift amount = 3.</a:t>
            </a:r>
          </a:p>
          <a:p>
            <a:pPr algn="just"/>
            <a:r>
              <a:rPr lang="en-US" sz="1800">
                <a:effectLst/>
                <a:latin typeface="바탕;Batang"/>
                <a:cs typeface="바탕;Batang"/>
              </a:rPr>
              <a:t>  </a:t>
            </a:r>
            <a:r>
              <a:rPr lang="en-US" sz="1800">
                <a:effectLst/>
                <a:latin typeface="바탕;Batang"/>
                <a:cs typeface="Times New Roman" panose="02020603050405020304" pitchFamily="18" charset="0"/>
              </a:rPr>
              <a:t>Encryption key is the shift amount. Key space size = 25</a:t>
            </a:r>
          </a:p>
          <a:p>
            <a:pPr algn="just"/>
            <a:r>
              <a:rPr lang="en-US" sz="1800">
                <a:effectLst/>
                <a:latin typeface="바탕;Batang"/>
                <a:cs typeface="Times New Roman" panose="02020603050405020304" pitchFamily="18" charset="0"/>
              </a:rPr>
              <a:t>ex1) substitution</a:t>
            </a:r>
          </a:p>
          <a:p>
            <a:pPr algn="just"/>
            <a:r>
              <a:rPr lang="en-US" sz="1800">
                <a:effectLst/>
                <a:latin typeface="바탕;Batang"/>
                <a:cs typeface="Times New Roman" panose="02020603050405020304" pitchFamily="18" charset="0"/>
              </a:rPr>
              <a:t>plain:   a b c d .......z</a:t>
            </a:r>
          </a:p>
          <a:p>
            <a:pPr algn="just"/>
            <a:r>
              <a:rPr lang="en-US" sz="1800">
                <a:effectLst/>
                <a:latin typeface="바탕;Batang"/>
                <a:cs typeface="Times New Roman" panose="02020603050405020304" pitchFamily="18" charset="0"/>
              </a:rPr>
              <a:t>cipher:  d f e r .......k</a:t>
            </a:r>
          </a:p>
          <a:p>
            <a:pPr algn="just"/>
            <a:r>
              <a:rPr lang="en-US" sz="1800">
                <a:effectLst/>
                <a:latin typeface="바탕;Batang"/>
                <a:cs typeface="바탕;Batang"/>
              </a:rPr>
              <a:t>    </a:t>
            </a:r>
            <a:r>
              <a:rPr lang="en-US" sz="1800">
                <a:effectLst/>
                <a:latin typeface="바탕;Batang"/>
                <a:cs typeface="Times New Roman" panose="02020603050405020304" pitchFamily="18" charset="0"/>
              </a:rPr>
              <a:t>Encryption key is the cipher line. Key space size = 26! (&gt; 4*10^26)</a:t>
            </a:r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565872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C93B58-A731-46AC-9B7B-78DF81A344AE}"/>
              </a:ext>
            </a:extLst>
          </p:cNvPr>
          <p:cNvSpPr txBox="1"/>
          <p:nvPr/>
        </p:nvSpPr>
        <p:spPr>
          <a:xfrm>
            <a:off x="2505891" y="163721"/>
            <a:ext cx="471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step 3.3: L0,R0=&gt;L1,R1=&gt;...=&gt;L16,R16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4B667B-D073-4154-8D98-273151148AA5}"/>
              </a:ext>
            </a:extLst>
          </p:cNvPr>
          <p:cNvSpPr txBox="1"/>
          <p:nvPr/>
        </p:nvSpPr>
        <p:spPr>
          <a:xfrm>
            <a:off x="708389" y="3922321"/>
            <a:ext cx="7563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1100 1100 0000 0000 1100 1100 1111 1111  1111 0000 1010 1010 1111 0000 1010 1010</a:t>
            </a:r>
            <a:endParaRPr lang="en-US" sz="140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96D0024-B713-44B4-AB61-A5B6BC9154D1}"/>
              </a:ext>
            </a:extLst>
          </p:cNvPr>
          <p:cNvCxnSpPr/>
          <p:nvPr/>
        </p:nvCxnSpPr>
        <p:spPr>
          <a:xfrm>
            <a:off x="4448271" y="3742739"/>
            <a:ext cx="0" cy="64807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B3FA475-7F2B-4F2F-8F48-F30D86DC60F6}"/>
              </a:ext>
            </a:extLst>
          </p:cNvPr>
          <p:cNvSpPr txBox="1"/>
          <p:nvPr/>
        </p:nvSpPr>
        <p:spPr>
          <a:xfrm>
            <a:off x="2505891" y="4198216"/>
            <a:ext cx="49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5C93802-71D4-4597-8843-50D988739E5A}"/>
              </a:ext>
            </a:extLst>
          </p:cNvPr>
          <p:cNvSpPr txBox="1"/>
          <p:nvPr/>
        </p:nvSpPr>
        <p:spPr>
          <a:xfrm>
            <a:off x="5994680" y="4186738"/>
            <a:ext cx="49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77782F-D948-4A1A-9B11-CD685981F239}"/>
              </a:ext>
            </a:extLst>
          </p:cNvPr>
          <p:cNvSpPr txBox="1"/>
          <p:nvPr/>
        </p:nvSpPr>
        <p:spPr>
          <a:xfrm>
            <a:off x="5914522" y="1068258"/>
            <a:ext cx="1116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step 3.3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C82CDE-EF28-49AE-9060-2D421E4CAEC5}"/>
              </a:ext>
            </a:extLst>
          </p:cNvPr>
          <p:cNvSpPr/>
          <p:nvPr/>
        </p:nvSpPr>
        <p:spPr>
          <a:xfrm>
            <a:off x="2627784" y="826601"/>
            <a:ext cx="1728192" cy="2740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47AF7C0-D604-410E-A4B4-29D3F580C0EE}"/>
              </a:ext>
            </a:extLst>
          </p:cNvPr>
          <p:cNvSpPr/>
          <p:nvPr/>
        </p:nvSpPr>
        <p:spPr>
          <a:xfrm>
            <a:off x="4572000" y="814227"/>
            <a:ext cx="1728192" cy="2740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45608E2-4169-4BA7-909E-B3654BCA3D9A}"/>
              </a:ext>
            </a:extLst>
          </p:cNvPr>
          <p:cNvSpPr/>
          <p:nvPr/>
        </p:nvSpPr>
        <p:spPr>
          <a:xfrm>
            <a:off x="2627784" y="1497609"/>
            <a:ext cx="1728192" cy="2740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7736177-F3E5-4710-A45F-47C37D5A9C52}"/>
              </a:ext>
            </a:extLst>
          </p:cNvPr>
          <p:cNvSpPr/>
          <p:nvPr/>
        </p:nvSpPr>
        <p:spPr>
          <a:xfrm>
            <a:off x="4572000" y="1485235"/>
            <a:ext cx="1728192" cy="2740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3AC9735-4835-49DE-A15B-EBF8A3A18F0D}"/>
              </a:ext>
            </a:extLst>
          </p:cNvPr>
          <p:cNvSpPr/>
          <p:nvPr/>
        </p:nvSpPr>
        <p:spPr>
          <a:xfrm>
            <a:off x="2627784" y="3211394"/>
            <a:ext cx="1728192" cy="2740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7F73B81-F49B-4C20-97F3-2B329B8B624F}"/>
              </a:ext>
            </a:extLst>
          </p:cNvPr>
          <p:cNvSpPr/>
          <p:nvPr/>
        </p:nvSpPr>
        <p:spPr>
          <a:xfrm>
            <a:off x="4572000" y="3199020"/>
            <a:ext cx="1728192" cy="2740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208A32-4DE8-4B02-A3C0-6974B7D65DD3}"/>
              </a:ext>
            </a:extLst>
          </p:cNvPr>
          <p:cNvSpPr txBox="1"/>
          <p:nvPr/>
        </p:nvSpPr>
        <p:spPr>
          <a:xfrm>
            <a:off x="3308643" y="776100"/>
            <a:ext cx="49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B99E5F-3A17-41C1-8EE9-DDA2B4F3D057}"/>
              </a:ext>
            </a:extLst>
          </p:cNvPr>
          <p:cNvSpPr txBox="1"/>
          <p:nvPr/>
        </p:nvSpPr>
        <p:spPr>
          <a:xfrm>
            <a:off x="5187476" y="766582"/>
            <a:ext cx="49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0BE90F-009F-4FF3-B88C-E2641C4F76F4}"/>
              </a:ext>
            </a:extLst>
          </p:cNvPr>
          <p:cNvSpPr txBox="1"/>
          <p:nvPr/>
        </p:nvSpPr>
        <p:spPr>
          <a:xfrm>
            <a:off x="3308643" y="1461309"/>
            <a:ext cx="49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2E11C-2FFC-44C4-973E-C1F259BE67D8}"/>
              </a:ext>
            </a:extLst>
          </p:cNvPr>
          <p:cNvSpPr txBox="1"/>
          <p:nvPr/>
        </p:nvSpPr>
        <p:spPr>
          <a:xfrm>
            <a:off x="5187476" y="1430101"/>
            <a:ext cx="49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752A2D-40D8-4546-9558-7E247144A573}"/>
              </a:ext>
            </a:extLst>
          </p:cNvPr>
          <p:cNvSpPr txBox="1"/>
          <p:nvPr/>
        </p:nvSpPr>
        <p:spPr>
          <a:xfrm>
            <a:off x="3326538" y="3144272"/>
            <a:ext cx="762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509A0A-8DA7-4D69-BB58-A5DC7B904791}"/>
              </a:ext>
            </a:extLst>
          </p:cNvPr>
          <p:cNvSpPr txBox="1"/>
          <p:nvPr/>
        </p:nvSpPr>
        <p:spPr>
          <a:xfrm>
            <a:off x="5255031" y="3155143"/>
            <a:ext cx="762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R16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3806143-C448-44F3-8C05-CB27BC481BE5}"/>
              </a:ext>
            </a:extLst>
          </p:cNvPr>
          <p:cNvCxnSpPr>
            <a:stCxn id="23" idx="2"/>
            <a:endCxn id="26" idx="0"/>
          </p:cNvCxnSpPr>
          <p:nvPr/>
        </p:nvCxnSpPr>
        <p:spPr>
          <a:xfrm>
            <a:off x="3557263" y="1145432"/>
            <a:ext cx="1878833" cy="284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189F914-92A2-4D10-A59D-C7FDFF6F4A06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 flipH="1">
            <a:off x="3557263" y="1135914"/>
            <a:ext cx="1878833" cy="32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54E1CA1-AC57-4E88-9A9B-A8478BE0E5D2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3557263" y="1830641"/>
            <a:ext cx="1878833" cy="24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F165F96-5A95-4FFE-BE4E-3EF68651FE17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3557263" y="1799433"/>
            <a:ext cx="1878833" cy="255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B61918D-7163-4339-B2EA-286055474E2B}"/>
              </a:ext>
            </a:extLst>
          </p:cNvPr>
          <p:cNvSpPr txBox="1"/>
          <p:nvPr/>
        </p:nvSpPr>
        <p:spPr>
          <a:xfrm>
            <a:off x="3491880" y="2076599"/>
            <a:ext cx="235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.......................................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6A20FA7-B35A-4126-A067-E3BF317BFD97}"/>
              </a:ext>
            </a:extLst>
          </p:cNvPr>
          <p:cNvCxnSpPr>
            <a:endCxn id="27" idx="0"/>
          </p:cNvCxnSpPr>
          <p:nvPr/>
        </p:nvCxnSpPr>
        <p:spPr>
          <a:xfrm flipH="1">
            <a:off x="3707940" y="2838980"/>
            <a:ext cx="1728156" cy="305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B245FE2-CABE-4463-99B3-2D028AC42CF0}"/>
              </a:ext>
            </a:extLst>
          </p:cNvPr>
          <p:cNvCxnSpPr/>
          <p:nvPr/>
        </p:nvCxnSpPr>
        <p:spPr>
          <a:xfrm>
            <a:off x="3700648" y="2840477"/>
            <a:ext cx="1786061" cy="31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0660951-49C1-4F2F-83D6-F40BA3B91F55}"/>
              </a:ext>
            </a:extLst>
          </p:cNvPr>
          <p:cNvSpPr txBox="1"/>
          <p:nvPr/>
        </p:nvSpPr>
        <p:spPr>
          <a:xfrm>
            <a:off x="695700" y="4969362"/>
            <a:ext cx="3854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1111 0000 1010 1010 1111 0000 1010 1010</a:t>
            </a:r>
            <a:endParaRPr lang="en-US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F4EFEC-E622-46D9-BD11-597F8E1F1E04}"/>
              </a:ext>
            </a:extLst>
          </p:cNvPr>
          <p:cNvSpPr txBox="1"/>
          <p:nvPr/>
        </p:nvSpPr>
        <p:spPr>
          <a:xfrm>
            <a:off x="2505891" y="5309621"/>
            <a:ext cx="49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L1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B0F3CBE-B8FE-4824-BC1D-3F2831B1F3BE}"/>
              </a:ext>
            </a:extLst>
          </p:cNvPr>
          <p:cNvCxnSpPr>
            <a:stCxn id="44" idx="2"/>
          </p:cNvCxnSpPr>
          <p:nvPr/>
        </p:nvCxnSpPr>
        <p:spPr>
          <a:xfrm flipH="1">
            <a:off x="3003131" y="4556070"/>
            <a:ext cx="3240169" cy="413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E43C67E-3A66-4D74-B608-1425637CBD34}"/>
              </a:ext>
            </a:extLst>
          </p:cNvPr>
          <p:cNvSpPr txBox="1"/>
          <p:nvPr/>
        </p:nvSpPr>
        <p:spPr>
          <a:xfrm>
            <a:off x="4949519" y="4969362"/>
            <a:ext cx="270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R1=L0 xor </a:t>
            </a:r>
            <a:r>
              <a:rPr lang="en-US" b="1">
                <a:solidFill>
                  <a:srgbClr val="FF0000"/>
                </a:solidFill>
              </a:rPr>
              <a:t>f</a:t>
            </a:r>
            <a:r>
              <a:rPr lang="en-US"/>
              <a:t>(R0, K1)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A009B29-CAF7-41A5-BAA3-236DE04FF2A7}"/>
              </a:ext>
            </a:extLst>
          </p:cNvPr>
          <p:cNvCxnSpPr>
            <a:cxnSpLocks/>
          </p:cNvCxnSpPr>
          <p:nvPr/>
        </p:nvCxnSpPr>
        <p:spPr>
          <a:xfrm>
            <a:off x="2754511" y="4567114"/>
            <a:ext cx="3488789" cy="401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9BB788F-8A3F-4267-B428-19F93725C2CB}"/>
              </a:ext>
            </a:extLst>
          </p:cNvPr>
          <p:cNvSpPr txBox="1"/>
          <p:nvPr/>
        </p:nvSpPr>
        <p:spPr>
          <a:xfrm>
            <a:off x="2058371" y="5990677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L(n)=R(n-1)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D909EF-77CE-4663-9A28-A12CDCE30683}"/>
              </a:ext>
            </a:extLst>
          </p:cNvPr>
          <p:cNvSpPr txBox="1"/>
          <p:nvPr/>
        </p:nvSpPr>
        <p:spPr>
          <a:xfrm>
            <a:off x="4949519" y="5979633"/>
            <a:ext cx="334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R(n)=L(n-1) xor </a:t>
            </a:r>
            <a:r>
              <a:rPr lang="en-US" b="1">
                <a:solidFill>
                  <a:srgbClr val="FF0000"/>
                </a:solidFill>
              </a:rPr>
              <a:t>f</a:t>
            </a:r>
            <a:r>
              <a:rPr lang="en-US" b="1"/>
              <a:t>(</a:t>
            </a:r>
            <a:r>
              <a:rPr lang="en-US"/>
              <a:t>R(n-1), K(n)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71ED99-59CA-44FF-BFB2-157AA0C0A506}"/>
              </a:ext>
            </a:extLst>
          </p:cNvPr>
          <p:cNvSpPr txBox="1"/>
          <p:nvPr/>
        </p:nvSpPr>
        <p:spPr>
          <a:xfrm>
            <a:off x="5933665" y="1832680"/>
            <a:ext cx="1116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step 3.3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FB93529-A301-4645-AB77-F93779966D4F}"/>
              </a:ext>
            </a:extLst>
          </p:cNvPr>
          <p:cNvSpPr txBox="1"/>
          <p:nvPr/>
        </p:nvSpPr>
        <p:spPr>
          <a:xfrm>
            <a:off x="5933665" y="2703182"/>
            <a:ext cx="1116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step 3.3</a:t>
            </a:r>
          </a:p>
        </p:txBody>
      </p:sp>
    </p:spTree>
    <p:extLst>
      <p:ext uri="{BB962C8B-B14F-4D97-AF65-F5344CB8AC3E}">
        <p14:creationId xmlns:p14="http://schemas.microsoft.com/office/powerpoint/2010/main" val="47398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/>
          </a:bodyPr>
          <a:lstStyle/>
          <a:p>
            <a:r>
              <a:rPr lang="en-US" altLang="ko-KR" sz="2400"/>
              <a:t>Brute force attack, frequency attack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>
            <a:normAutofit/>
          </a:bodyPr>
          <a:lstStyle/>
          <a:p>
            <a:endParaRPr lang="en-US" altLang="ko-KR" sz="1600" dirty="0"/>
          </a:p>
          <a:p>
            <a:pPr algn="just"/>
            <a:r>
              <a:rPr lang="en-US" sz="1800">
                <a:effectLst/>
                <a:latin typeface="바탕;Batang"/>
                <a:cs typeface="Times New Roman" panose="02020603050405020304" pitchFamily="18" charset="0"/>
              </a:rPr>
              <a:t>ex1) substitution</a:t>
            </a:r>
          </a:p>
          <a:p>
            <a:pPr algn="just"/>
            <a:r>
              <a:rPr lang="en-US" sz="1800">
                <a:effectLst/>
                <a:latin typeface="바탕;Batang"/>
                <a:cs typeface="Times New Roman" panose="02020603050405020304" pitchFamily="18" charset="0"/>
              </a:rPr>
              <a:t>plain:   a b c d .......z</a:t>
            </a:r>
          </a:p>
          <a:p>
            <a:pPr algn="just"/>
            <a:r>
              <a:rPr lang="en-US" sz="1800">
                <a:effectLst/>
                <a:latin typeface="바탕;Batang"/>
                <a:cs typeface="Times New Roman" panose="02020603050405020304" pitchFamily="18" charset="0"/>
              </a:rPr>
              <a:t>cipher:  d f e r .......k  ( </a:t>
            </a:r>
            <a:r>
              <a:rPr lang="en-US" sz="1800">
                <a:solidFill>
                  <a:srgbClr val="FF0000"/>
                </a:solidFill>
                <a:effectLst/>
                <a:latin typeface="바탕;Batang"/>
                <a:cs typeface="Times New Roman" panose="02020603050405020304" pitchFamily="18" charset="0"/>
              </a:rPr>
              <a:t>random ordering of alphabet letters</a:t>
            </a:r>
            <a:r>
              <a:rPr lang="en-US" sz="1800">
                <a:effectLst/>
                <a:latin typeface="바탕;Batang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US" sz="1800">
                <a:effectLst/>
                <a:latin typeface="바탕;Batang"/>
                <a:cs typeface="바탕;Batang"/>
              </a:rPr>
              <a:t>    </a:t>
            </a:r>
            <a:r>
              <a:rPr lang="en-US" sz="1800">
                <a:effectLst/>
                <a:latin typeface="바탕;Batang"/>
                <a:cs typeface="Times New Roman" panose="02020603050405020304" pitchFamily="18" charset="0"/>
              </a:rPr>
              <a:t>Encryption key is the cipher line. Key space size = 26! (&gt; 4*10^26)</a:t>
            </a:r>
          </a:p>
          <a:p>
            <a:pPr algn="just"/>
            <a:endParaRPr lang="en-US" sz="1800">
              <a:latin typeface="바탕;Batang"/>
              <a:cs typeface="Times New Roman" panose="02020603050405020304" pitchFamily="18" charset="0"/>
            </a:endParaRPr>
          </a:p>
          <a:p>
            <a:pPr algn="just"/>
            <a:r>
              <a:rPr lang="en-US" sz="1800">
                <a:latin typeface="바탕;Batang"/>
                <a:cs typeface="Times New Roman" panose="02020603050405020304" pitchFamily="18" charset="0"/>
              </a:rPr>
              <a:t>Finding key given cipher text:</a:t>
            </a:r>
          </a:p>
          <a:p>
            <a:pPr algn="just"/>
            <a:r>
              <a:rPr lang="en-US" sz="1800">
                <a:effectLst/>
                <a:latin typeface="바탕;Batang"/>
                <a:cs typeface="Times New Roman" panose="02020603050405020304" pitchFamily="18" charset="0"/>
              </a:rPr>
              <a:t>For ex1)</a:t>
            </a:r>
          </a:p>
          <a:p>
            <a:pPr algn="just"/>
            <a:r>
              <a:rPr lang="en-US" sz="1800">
                <a:latin typeface="바탕;Batang"/>
                <a:cs typeface="Times New Roman" panose="02020603050405020304" pitchFamily="18" charset="0"/>
              </a:rPr>
              <a:t>    - brute force attack is virtually impossible: search space is too large</a:t>
            </a:r>
          </a:p>
          <a:p>
            <a:pPr algn="just"/>
            <a:r>
              <a:rPr lang="en-US" sz="1800">
                <a:effectLst/>
                <a:latin typeface="바탕;Batang"/>
                <a:cs typeface="Times New Roman" panose="02020603050405020304" pitchFamily="18" charset="0"/>
              </a:rPr>
              <a:t>    - frequency attack is possible</a:t>
            </a:r>
          </a:p>
          <a:p>
            <a:pPr algn="just"/>
            <a:r>
              <a:rPr lang="en-US" sz="1800">
                <a:effectLst/>
                <a:latin typeface="바탕;Batang"/>
                <a:cs typeface="바탕;Batang"/>
              </a:rPr>
              <a:t>    - frequency of each letter in typical English sentence:</a:t>
            </a:r>
          </a:p>
          <a:p>
            <a:pPr algn="just"/>
            <a:r>
              <a:rPr lang="en-US" sz="1800">
                <a:latin typeface="바탕;Batang"/>
                <a:cs typeface="바탕;Batang"/>
              </a:rPr>
              <a:t>          </a:t>
            </a:r>
            <a:r>
              <a:rPr lang="en-US" sz="1800">
                <a:effectLst/>
                <a:latin typeface="바탕;Batang"/>
                <a:cs typeface="바탕;Batang"/>
              </a:rPr>
              <a:t> </a:t>
            </a:r>
            <a:r>
              <a:rPr lang="en-US" sz="1800">
                <a:effectLst/>
                <a:latin typeface="바탕;Batang"/>
                <a:cs typeface="Times New Roman" panose="02020603050405020304" pitchFamily="18" charset="0"/>
              </a:rPr>
              <a:t>'a': 8.167%, 'b':1.492%, 'e':12.702%, 't': 9.056%, ...</a:t>
            </a:r>
          </a:p>
          <a:p>
            <a:pPr algn="just"/>
            <a:r>
              <a:rPr lang="en-US" sz="1800">
                <a:latin typeface="바탕;Batang"/>
                <a:cs typeface="Times New Roman" panose="02020603050405020304" pitchFamily="18" charset="0"/>
              </a:rPr>
              <a:t>    - match a cipher letter with frequency close to 8.167% to '</a:t>
            </a:r>
            <a:r>
              <a:rPr lang="en-US" sz="1800">
                <a:solidFill>
                  <a:srgbClr val="FF0000"/>
                </a:solidFill>
                <a:latin typeface="바탕;Batang"/>
                <a:cs typeface="Times New Roman" panose="02020603050405020304" pitchFamily="18" charset="0"/>
              </a:rPr>
              <a:t>a</a:t>
            </a:r>
            <a:r>
              <a:rPr lang="en-US" sz="1800">
                <a:latin typeface="바탕;Batang"/>
                <a:cs typeface="Times New Roman" panose="02020603050405020304" pitchFamily="18" charset="0"/>
              </a:rPr>
              <a:t>'</a:t>
            </a:r>
            <a:endParaRPr lang="en-US" sz="1800">
              <a:effectLst/>
              <a:latin typeface="바탕;Batang"/>
              <a:cs typeface="Times New Roman" panose="02020603050405020304" pitchFamily="18" charset="0"/>
            </a:endParaRPr>
          </a:p>
          <a:p>
            <a:pPr algn="just"/>
            <a:r>
              <a:rPr lang="en-US" sz="1800">
                <a:latin typeface="바탕;Batang"/>
                <a:cs typeface="Times New Roman" panose="02020603050405020304" pitchFamily="18" charset="0"/>
              </a:rPr>
              <a:t>    </a:t>
            </a:r>
            <a:endParaRPr lang="en-US" sz="1800">
              <a:effectLst/>
              <a:latin typeface="바탕;Batang"/>
              <a:cs typeface="Times New Roman" panose="02020603050405020304" pitchFamily="18" charset="0"/>
            </a:endParaRPr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130176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/>
          </a:bodyPr>
          <a:lstStyle/>
          <a:p>
            <a:r>
              <a:rPr lang="en-US" altLang="ko-KR" sz="2400"/>
              <a:t>Symmetric key vs Asymmetric key(public key)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>
            <a:normAutofit/>
          </a:bodyPr>
          <a:lstStyle/>
          <a:p>
            <a:endParaRPr lang="en-US" altLang="ko-KR" sz="1600" dirty="0"/>
          </a:p>
          <a:p>
            <a:pPr algn="just"/>
            <a:r>
              <a:rPr lang="en-US" sz="1800">
                <a:effectLst/>
                <a:latin typeface="바탕;Batang"/>
                <a:cs typeface="Times New Roman" panose="02020603050405020304" pitchFamily="18" charset="0"/>
              </a:rPr>
              <a:t>e: encryption key</a:t>
            </a:r>
          </a:p>
          <a:p>
            <a:pPr algn="just"/>
            <a:r>
              <a:rPr lang="en-US" sz="1800">
                <a:effectLst/>
                <a:latin typeface="바탕;Batang"/>
                <a:cs typeface="Times New Roman" panose="02020603050405020304" pitchFamily="18" charset="0"/>
              </a:rPr>
              <a:t>d: decryption key</a:t>
            </a:r>
          </a:p>
          <a:p>
            <a:pPr algn="just"/>
            <a:r>
              <a:rPr lang="en-US" sz="1800">
                <a:effectLst/>
                <a:latin typeface="바탕;Batang"/>
                <a:cs typeface="바탕;Batang"/>
              </a:rPr>
              <a:t>   </a:t>
            </a:r>
            <a:r>
              <a:rPr lang="en-US" sz="1800">
                <a:effectLst/>
                <a:latin typeface="바탕;Batang"/>
                <a:cs typeface="Times New Roman" panose="02020603050405020304" pitchFamily="18" charset="0"/>
              </a:rPr>
              <a:t>c = enc(p, e)            // encryption. e is an encryption key</a:t>
            </a:r>
          </a:p>
          <a:p>
            <a:pPr algn="just"/>
            <a:r>
              <a:rPr lang="en-US" sz="1800">
                <a:effectLst/>
                <a:latin typeface="바탕;Batang"/>
                <a:cs typeface="바탕;Batang"/>
              </a:rPr>
              <a:t>   </a:t>
            </a:r>
            <a:r>
              <a:rPr lang="en-US" sz="1800">
                <a:effectLst/>
                <a:latin typeface="바탕;Batang"/>
                <a:cs typeface="Times New Roman" panose="02020603050405020304" pitchFamily="18" charset="0"/>
              </a:rPr>
              <a:t>p = dec(c, d)            // decryption. d is a decryption key</a:t>
            </a:r>
          </a:p>
          <a:p>
            <a:endParaRPr lang="en-US" altLang="ko-KR" sz="1800"/>
          </a:p>
          <a:p>
            <a:r>
              <a:rPr lang="en-US" altLang="ko-KR" sz="1800"/>
              <a:t>Symmetric key system: e==d</a:t>
            </a:r>
          </a:p>
          <a:p>
            <a:r>
              <a:rPr lang="en-US" altLang="ko-KR" sz="1800"/>
              <a:t>Asymmetric key system: e != d</a:t>
            </a:r>
          </a:p>
          <a:p>
            <a:endParaRPr lang="en-US" altLang="ko-KR" sz="1800"/>
          </a:p>
          <a:p>
            <a:r>
              <a:rPr lang="en-US" altLang="ko-KR" sz="1800"/>
              <a:t>Symmetric key algorithms: DES, 3DES, AES, RC4, IDEA, ........</a:t>
            </a:r>
          </a:p>
          <a:p>
            <a:r>
              <a:rPr lang="en-US" altLang="ko-KR" sz="1800"/>
              <a:t>Public key algorithms      : RSA, Elliptic-curve, ElGamal, .......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60258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/>
          </a:bodyPr>
          <a:lstStyle/>
          <a:p>
            <a:r>
              <a:rPr lang="en-US" altLang="ko-KR" sz="2400"/>
              <a:t>Symmetric key: DES(Data Encryption Standard)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1800"/>
              <a:t>Key (K) size: 64 bit</a:t>
            </a:r>
          </a:p>
          <a:p>
            <a:r>
              <a:rPr lang="en-US" altLang="ko-KR" sz="1800"/>
              <a:t>Divide plain text into 64-bit blocks</a:t>
            </a:r>
          </a:p>
          <a:p>
            <a:r>
              <a:rPr lang="en-US" altLang="ko-KR" sz="1800"/>
              <a:t>Apply DES algorithm to each plain text block with key K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550602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/>
          </a:bodyPr>
          <a:lstStyle/>
          <a:p>
            <a:r>
              <a:rPr lang="en-US" altLang="ko-KR" sz="2400"/>
              <a:t>DES algorithm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>
            <a:normAutofit/>
          </a:bodyPr>
          <a:lstStyle/>
          <a:p>
            <a:pPr algn="just" latinLnBrk="1"/>
            <a:r>
              <a:rPr lang="en-US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1) construct key schedule</a:t>
            </a:r>
          </a:p>
          <a:p>
            <a:pPr algn="just" latinLnBrk="1"/>
            <a:r>
              <a:rPr lang="en-US" sz="18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 ==&gt; K1, K2, ...., K16</a:t>
            </a:r>
          </a:p>
          <a:p>
            <a:pPr algn="just" latinLnBrk="1"/>
            <a:endParaRPr lang="en-US" sz="1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2) encrypt</a:t>
            </a:r>
          </a:p>
          <a:p>
            <a:pPr algn="just" latinLnBrk="1"/>
            <a:endParaRPr lang="en-US" sz="1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sz="18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M(64-bit plain text)                        C(64-bit cipher text)</a:t>
            </a:r>
            <a:endParaRPr lang="en-US" sz="1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39AA377-D374-4BD1-8E21-2F58CD9BE683}"/>
              </a:ext>
            </a:extLst>
          </p:cNvPr>
          <p:cNvCxnSpPr/>
          <p:nvPr/>
        </p:nvCxnSpPr>
        <p:spPr>
          <a:xfrm>
            <a:off x="3239854" y="2996952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7CFE807-7B49-4DA1-986A-B6DA9B221E33}"/>
              </a:ext>
            </a:extLst>
          </p:cNvPr>
          <p:cNvCxnSpPr/>
          <p:nvPr/>
        </p:nvCxnSpPr>
        <p:spPr>
          <a:xfrm flipV="1">
            <a:off x="3815918" y="3084284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83B3C36-14A2-4823-83FF-D71ADFF646B6}"/>
              </a:ext>
            </a:extLst>
          </p:cNvPr>
          <p:cNvSpPr txBox="1"/>
          <p:nvPr/>
        </p:nvSpPr>
        <p:spPr>
          <a:xfrm>
            <a:off x="3239854" y="3676382"/>
            <a:ext cx="1512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K1,K2,....K16</a:t>
            </a:r>
          </a:p>
        </p:txBody>
      </p:sp>
    </p:spTree>
    <p:extLst>
      <p:ext uri="{BB962C8B-B14F-4D97-AF65-F5344CB8AC3E}">
        <p14:creationId xmlns:p14="http://schemas.microsoft.com/office/powerpoint/2010/main" val="1065862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/>
          </a:bodyPr>
          <a:lstStyle/>
          <a:p>
            <a:r>
              <a:rPr lang="en-US" altLang="ko-KR" sz="2400"/>
              <a:t>DES algorithm: construct key schedule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>
            <a:normAutofit/>
          </a:bodyPr>
          <a:lstStyle/>
          <a:p>
            <a:pPr algn="just" latinLnBrk="1"/>
            <a:r>
              <a:rPr lang="en-US" sz="18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 (64 bit) ==&gt; K1, K2, ...., K16 (all 48 bits)</a:t>
            </a:r>
          </a:p>
          <a:p>
            <a:pPr algn="just" latinLnBrk="1"/>
            <a:endParaRPr lang="en-US" sz="1800" kern="10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/>
            <a:endParaRPr lang="en-US" sz="1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394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3FE1B80-0840-43D2-B28E-A64F1F9CA411}"/>
              </a:ext>
            </a:extLst>
          </p:cNvPr>
          <p:cNvSpPr/>
          <p:nvPr/>
        </p:nvSpPr>
        <p:spPr>
          <a:xfrm>
            <a:off x="868395" y="831988"/>
            <a:ext cx="280831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26F989C-F481-4504-8F9C-E0C3D0545816}"/>
              </a:ext>
            </a:extLst>
          </p:cNvPr>
          <p:cNvSpPr/>
          <p:nvPr/>
        </p:nvSpPr>
        <p:spPr>
          <a:xfrm>
            <a:off x="971392" y="1712615"/>
            <a:ext cx="24482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6EEA29F-761E-4E8D-A706-48564E5D880B}"/>
              </a:ext>
            </a:extLst>
          </p:cNvPr>
          <p:cNvSpPr/>
          <p:nvPr/>
        </p:nvSpPr>
        <p:spPr>
          <a:xfrm>
            <a:off x="896995" y="2469601"/>
            <a:ext cx="119553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4A7148D-D7B8-4348-B899-5D426DD716CF}"/>
              </a:ext>
            </a:extLst>
          </p:cNvPr>
          <p:cNvSpPr/>
          <p:nvPr/>
        </p:nvSpPr>
        <p:spPr>
          <a:xfrm>
            <a:off x="2297342" y="2469601"/>
            <a:ext cx="119553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191632-88A9-4AE4-93EB-AFB96F3A1ECA}"/>
              </a:ext>
            </a:extLst>
          </p:cNvPr>
          <p:cNvSpPr/>
          <p:nvPr/>
        </p:nvSpPr>
        <p:spPr>
          <a:xfrm>
            <a:off x="896995" y="3226587"/>
            <a:ext cx="119553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62B2AD-D985-41EE-8103-20BA507BAC38}"/>
              </a:ext>
            </a:extLst>
          </p:cNvPr>
          <p:cNvSpPr/>
          <p:nvPr/>
        </p:nvSpPr>
        <p:spPr>
          <a:xfrm>
            <a:off x="2297342" y="3250572"/>
            <a:ext cx="119553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D76A4D5-0AB1-46F7-B196-40AEB2F28E42}"/>
              </a:ext>
            </a:extLst>
          </p:cNvPr>
          <p:cNvSpPr/>
          <p:nvPr/>
        </p:nvSpPr>
        <p:spPr>
          <a:xfrm>
            <a:off x="896995" y="3983573"/>
            <a:ext cx="119553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0D39313-6C2E-4774-B129-E2AD0D3DDADC}"/>
              </a:ext>
            </a:extLst>
          </p:cNvPr>
          <p:cNvSpPr/>
          <p:nvPr/>
        </p:nvSpPr>
        <p:spPr>
          <a:xfrm>
            <a:off x="2297342" y="3963198"/>
            <a:ext cx="119553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BFEDB1E-B028-4285-9F7B-C03C33E2E192}"/>
              </a:ext>
            </a:extLst>
          </p:cNvPr>
          <p:cNvSpPr/>
          <p:nvPr/>
        </p:nvSpPr>
        <p:spPr>
          <a:xfrm>
            <a:off x="976733" y="5435271"/>
            <a:ext cx="119553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A1E14CD-0BC7-4B9E-85E2-6A25D6B21889}"/>
              </a:ext>
            </a:extLst>
          </p:cNvPr>
          <p:cNvSpPr/>
          <p:nvPr/>
        </p:nvSpPr>
        <p:spPr>
          <a:xfrm>
            <a:off x="2397331" y="5426121"/>
            <a:ext cx="119553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7B364FB-E14D-4207-9E6D-DA4BF18AA1C6}"/>
              </a:ext>
            </a:extLst>
          </p:cNvPr>
          <p:cNvSpPr/>
          <p:nvPr/>
        </p:nvSpPr>
        <p:spPr>
          <a:xfrm>
            <a:off x="976733" y="6138747"/>
            <a:ext cx="119553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5B17187-FE4C-4490-9285-90716A1D1F59}"/>
              </a:ext>
            </a:extLst>
          </p:cNvPr>
          <p:cNvSpPr/>
          <p:nvPr/>
        </p:nvSpPr>
        <p:spPr>
          <a:xfrm>
            <a:off x="2397331" y="6138747"/>
            <a:ext cx="119553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34353BA-D983-401B-90A1-A6722B83F310}"/>
              </a:ext>
            </a:extLst>
          </p:cNvPr>
          <p:cNvCxnSpPr>
            <a:cxnSpLocks/>
          </p:cNvCxnSpPr>
          <p:nvPr/>
        </p:nvCxnSpPr>
        <p:spPr>
          <a:xfrm>
            <a:off x="2247117" y="1136556"/>
            <a:ext cx="0" cy="392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B440CD5-A188-4363-970B-B5F7A3AB6207}"/>
              </a:ext>
            </a:extLst>
          </p:cNvPr>
          <p:cNvCxnSpPr>
            <a:cxnSpLocks/>
          </p:cNvCxnSpPr>
          <p:nvPr/>
        </p:nvCxnSpPr>
        <p:spPr>
          <a:xfrm>
            <a:off x="1498659" y="2000647"/>
            <a:ext cx="0" cy="392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E1965E1-9CA5-441B-9B21-E6AB388FC9FC}"/>
              </a:ext>
            </a:extLst>
          </p:cNvPr>
          <p:cNvCxnSpPr>
            <a:cxnSpLocks/>
          </p:cNvCxnSpPr>
          <p:nvPr/>
        </p:nvCxnSpPr>
        <p:spPr>
          <a:xfrm>
            <a:off x="1494763" y="2757633"/>
            <a:ext cx="0" cy="392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88CE3DA-65DC-439D-A665-400C16459878}"/>
              </a:ext>
            </a:extLst>
          </p:cNvPr>
          <p:cNvCxnSpPr>
            <a:cxnSpLocks/>
          </p:cNvCxnSpPr>
          <p:nvPr/>
        </p:nvCxnSpPr>
        <p:spPr>
          <a:xfrm>
            <a:off x="2856717" y="2757633"/>
            <a:ext cx="0" cy="392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1E25318-C26F-40F7-9333-CCDED3367AD0}"/>
              </a:ext>
            </a:extLst>
          </p:cNvPr>
          <p:cNvCxnSpPr>
            <a:cxnSpLocks/>
          </p:cNvCxnSpPr>
          <p:nvPr/>
        </p:nvCxnSpPr>
        <p:spPr>
          <a:xfrm>
            <a:off x="1494763" y="3514619"/>
            <a:ext cx="0" cy="392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DE8145B-6940-464D-8428-DFDED868EEED}"/>
              </a:ext>
            </a:extLst>
          </p:cNvPr>
          <p:cNvCxnSpPr>
            <a:cxnSpLocks/>
          </p:cNvCxnSpPr>
          <p:nvPr/>
        </p:nvCxnSpPr>
        <p:spPr>
          <a:xfrm>
            <a:off x="2856717" y="3538604"/>
            <a:ext cx="0" cy="392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1007AA2-3D3B-4007-9B19-17F31A55807F}"/>
              </a:ext>
            </a:extLst>
          </p:cNvPr>
          <p:cNvCxnSpPr>
            <a:cxnSpLocks/>
          </p:cNvCxnSpPr>
          <p:nvPr/>
        </p:nvCxnSpPr>
        <p:spPr>
          <a:xfrm>
            <a:off x="1494763" y="5714153"/>
            <a:ext cx="0" cy="392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D610016-5298-4549-8D64-F1B4D7B5CDF6}"/>
              </a:ext>
            </a:extLst>
          </p:cNvPr>
          <p:cNvCxnSpPr>
            <a:cxnSpLocks/>
          </p:cNvCxnSpPr>
          <p:nvPr/>
        </p:nvCxnSpPr>
        <p:spPr>
          <a:xfrm>
            <a:off x="2947251" y="5746345"/>
            <a:ext cx="0" cy="392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6636059-3731-41FD-A5C6-A53325110AE8}"/>
              </a:ext>
            </a:extLst>
          </p:cNvPr>
          <p:cNvCxnSpPr>
            <a:cxnSpLocks/>
          </p:cNvCxnSpPr>
          <p:nvPr/>
        </p:nvCxnSpPr>
        <p:spPr>
          <a:xfrm>
            <a:off x="2856717" y="2000647"/>
            <a:ext cx="0" cy="392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1BD7FB2-1E9C-46CE-AD2A-B9E403C94827}"/>
              </a:ext>
            </a:extLst>
          </p:cNvPr>
          <p:cNvCxnSpPr>
            <a:cxnSpLocks/>
          </p:cNvCxnSpPr>
          <p:nvPr/>
        </p:nvCxnSpPr>
        <p:spPr>
          <a:xfrm>
            <a:off x="1446915" y="4271605"/>
            <a:ext cx="0" cy="392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398703A-32F6-4475-9B1E-E16AB7004A90}"/>
              </a:ext>
            </a:extLst>
          </p:cNvPr>
          <p:cNvCxnSpPr>
            <a:cxnSpLocks/>
          </p:cNvCxnSpPr>
          <p:nvPr/>
        </p:nvCxnSpPr>
        <p:spPr>
          <a:xfrm>
            <a:off x="2856717" y="4251230"/>
            <a:ext cx="0" cy="392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64204F3-B410-41EA-BB66-FB3CF3334946}"/>
              </a:ext>
            </a:extLst>
          </p:cNvPr>
          <p:cNvSpPr txBox="1"/>
          <p:nvPr/>
        </p:nvSpPr>
        <p:spPr>
          <a:xfrm>
            <a:off x="1106449" y="4632638"/>
            <a:ext cx="93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...........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9C56937-E57A-46C7-BAB6-9B1BFB1C264D}"/>
              </a:ext>
            </a:extLst>
          </p:cNvPr>
          <p:cNvSpPr txBox="1"/>
          <p:nvPr/>
        </p:nvSpPr>
        <p:spPr>
          <a:xfrm>
            <a:off x="2527047" y="4640990"/>
            <a:ext cx="93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...........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AA997D6-B67A-444D-8CBF-F1B6B374636C}"/>
              </a:ext>
            </a:extLst>
          </p:cNvPr>
          <p:cNvSpPr txBox="1"/>
          <p:nvPr/>
        </p:nvSpPr>
        <p:spPr>
          <a:xfrm>
            <a:off x="1865026" y="813098"/>
            <a:ext cx="76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K(64)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0D13362-D535-4C5A-994F-22935D5B7A80}"/>
              </a:ext>
            </a:extLst>
          </p:cNvPr>
          <p:cNvSpPr txBox="1"/>
          <p:nvPr/>
        </p:nvSpPr>
        <p:spPr>
          <a:xfrm>
            <a:off x="1785879" y="1675675"/>
            <a:ext cx="101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K+(56)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47F7F3A-E841-4C34-96D7-303BAB47477F}"/>
              </a:ext>
            </a:extLst>
          </p:cNvPr>
          <p:cNvSpPr txBox="1"/>
          <p:nvPr/>
        </p:nvSpPr>
        <p:spPr>
          <a:xfrm>
            <a:off x="2643587" y="393501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15EF773-2968-4482-A4D5-9B97C5052A47}"/>
              </a:ext>
            </a:extLst>
          </p:cNvPr>
          <p:cNvSpPr txBox="1"/>
          <p:nvPr/>
        </p:nvSpPr>
        <p:spPr>
          <a:xfrm>
            <a:off x="2635699" y="609869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D16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C5BDFBD-9B80-4FAC-8602-93C097884A58}"/>
              </a:ext>
            </a:extLst>
          </p:cNvPr>
          <p:cNvSpPr txBox="1"/>
          <p:nvPr/>
        </p:nvSpPr>
        <p:spPr>
          <a:xfrm>
            <a:off x="1255052" y="395812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A0EB94-2E02-4D4D-A1C9-BF8A650B16D8}"/>
              </a:ext>
            </a:extLst>
          </p:cNvPr>
          <p:cNvSpPr txBox="1"/>
          <p:nvPr/>
        </p:nvSpPr>
        <p:spPr>
          <a:xfrm>
            <a:off x="2643587" y="322717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81B53DA-0FF7-4AEE-AA40-756A7A472000}"/>
              </a:ext>
            </a:extLst>
          </p:cNvPr>
          <p:cNvSpPr txBox="1"/>
          <p:nvPr/>
        </p:nvSpPr>
        <p:spPr>
          <a:xfrm>
            <a:off x="1255052" y="319051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56C1A98-C135-4694-AD6C-2287FA500E7F}"/>
              </a:ext>
            </a:extLst>
          </p:cNvPr>
          <p:cNvSpPr txBox="1"/>
          <p:nvPr/>
        </p:nvSpPr>
        <p:spPr>
          <a:xfrm>
            <a:off x="2629208" y="242503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056A0E6-CFDD-4487-AE6C-80A15FF3ABA8}"/>
              </a:ext>
            </a:extLst>
          </p:cNvPr>
          <p:cNvSpPr txBox="1"/>
          <p:nvPr/>
        </p:nvSpPr>
        <p:spPr>
          <a:xfrm>
            <a:off x="1270705" y="244582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AEA1336-A2AB-45F8-9AF6-5A7BA70AA867}"/>
              </a:ext>
            </a:extLst>
          </p:cNvPr>
          <p:cNvSpPr txBox="1"/>
          <p:nvPr/>
        </p:nvSpPr>
        <p:spPr>
          <a:xfrm>
            <a:off x="2643587" y="537127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D15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BF91888-5BC7-4747-93D2-33286C647029}"/>
              </a:ext>
            </a:extLst>
          </p:cNvPr>
          <p:cNvSpPr txBox="1"/>
          <p:nvPr/>
        </p:nvSpPr>
        <p:spPr>
          <a:xfrm>
            <a:off x="1214460" y="541807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C15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2764E43-ACB2-445F-ADAC-32F3F3757185}"/>
              </a:ext>
            </a:extLst>
          </p:cNvPr>
          <p:cNvSpPr txBox="1"/>
          <p:nvPr/>
        </p:nvSpPr>
        <p:spPr>
          <a:xfrm>
            <a:off x="1289760" y="611871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C16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B605176-185D-44AB-B2F6-EADA36495A3D}"/>
              </a:ext>
            </a:extLst>
          </p:cNvPr>
          <p:cNvSpPr txBox="1"/>
          <p:nvPr/>
        </p:nvSpPr>
        <p:spPr>
          <a:xfrm>
            <a:off x="2297606" y="1159938"/>
            <a:ext cx="71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PC-1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F911F38-02FD-4023-AE8A-67E7AA9CF1E4}"/>
              </a:ext>
            </a:extLst>
          </p:cNvPr>
          <p:cNvSpPr txBox="1"/>
          <p:nvPr/>
        </p:nvSpPr>
        <p:spPr>
          <a:xfrm>
            <a:off x="1836696" y="2007170"/>
            <a:ext cx="165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split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1CB038D-EA06-4B39-8004-2B18A1128164}"/>
              </a:ext>
            </a:extLst>
          </p:cNvPr>
          <p:cNvSpPr txBox="1"/>
          <p:nvPr/>
        </p:nvSpPr>
        <p:spPr>
          <a:xfrm>
            <a:off x="2888952" y="2793571"/>
            <a:ext cx="166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ROL 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6FB3E2A-D71C-47DF-938A-D69512DDFDE4}"/>
              </a:ext>
            </a:extLst>
          </p:cNvPr>
          <p:cNvSpPr txBox="1"/>
          <p:nvPr/>
        </p:nvSpPr>
        <p:spPr>
          <a:xfrm>
            <a:off x="2967004" y="5742564"/>
            <a:ext cx="166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ROL 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5173838-D832-4444-9608-364F3B51B884}"/>
              </a:ext>
            </a:extLst>
          </p:cNvPr>
          <p:cNvSpPr txBox="1"/>
          <p:nvPr/>
        </p:nvSpPr>
        <p:spPr>
          <a:xfrm>
            <a:off x="1488953" y="2772153"/>
            <a:ext cx="166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ROL 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0696B01-32D3-4845-90D6-7E082873845C}"/>
              </a:ext>
            </a:extLst>
          </p:cNvPr>
          <p:cNvSpPr txBox="1"/>
          <p:nvPr/>
        </p:nvSpPr>
        <p:spPr>
          <a:xfrm>
            <a:off x="1488951" y="5719343"/>
            <a:ext cx="166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ROL 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0D97497-E9AE-4AD2-849F-AB09658CB17B}"/>
              </a:ext>
            </a:extLst>
          </p:cNvPr>
          <p:cNvSpPr txBox="1"/>
          <p:nvPr/>
        </p:nvSpPr>
        <p:spPr>
          <a:xfrm>
            <a:off x="2904605" y="4293096"/>
            <a:ext cx="166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ROL 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0430FBF-DBA3-41A7-8639-07E5EADE14EF}"/>
              </a:ext>
            </a:extLst>
          </p:cNvPr>
          <p:cNvSpPr txBox="1"/>
          <p:nvPr/>
        </p:nvSpPr>
        <p:spPr>
          <a:xfrm>
            <a:off x="1488952" y="4286457"/>
            <a:ext cx="166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ROL 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2D3AE38-2FC6-4E5C-A8C0-325756AAD0FF}"/>
              </a:ext>
            </a:extLst>
          </p:cNvPr>
          <p:cNvSpPr txBox="1"/>
          <p:nvPr/>
        </p:nvSpPr>
        <p:spPr>
          <a:xfrm>
            <a:off x="2925033" y="3598178"/>
            <a:ext cx="166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ROL 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7F9C353-4477-4E42-9D35-B2AB94AA978A}"/>
              </a:ext>
            </a:extLst>
          </p:cNvPr>
          <p:cNvSpPr txBox="1"/>
          <p:nvPr/>
        </p:nvSpPr>
        <p:spPr>
          <a:xfrm>
            <a:off x="1488953" y="3576932"/>
            <a:ext cx="166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ROL 1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1C5931A-E493-4CF6-AD78-F6F224974744}"/>
              </a:ext>
            </a:extLst>
          </p:cNvPr>
          <p:cNvSpPr/>
          <p:nvPr/>
        </p:nvSpPr>
        <p:spPr>
          <a:xfrm>
            <a:off x="6337897" y="3229827"/>
            <a:ext cx="194421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D7D09095-ABB5-4091-87DA-79CB6EA8DCA8}"/>
              </a:ext>
            </a:extLst>
          </p:cNvPr>
          <p:cNvSpPr/>
          <p:nvPr/>
        </p:nvSpPr>
        <p:spPr>
          <a:xfrm>
            <a:off x="6330009" y="3954390"/>
            <a:ext cx="194421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544B5D7-88B5-48FE-8DA5-3E96F4EE3FFD}"/>
              </a:ext>
            </a:extLst>
          </p:cNvPr>
          <p:cNvSpPr/>
          <p:nvPr/>
        </p:nvSpPr>
        <p:spPr>
          <a:xfrm>
            <a:off x="6330009" y="5371278"/>
            <a:ext cx="194421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81479A9-2A90-416B-8B94-51A134A28FC4}"/>
              </a:ext>
            </a:extLst>
          </p:cNvPr>
          <p:cNvSpPr/>
          <p:nvPr/>
        </p:nvSpPr>
        <p:spPr>
          <a:xfrm>
            <a:off x="6337897" y="6118712"/>
            <a:ext cx="194421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CFDB7E9-00BD-48EF-8426-A8BB7A4B4A4C}"/>
              </a:ext>
            </a:extLst>
          </p:cNvPr>
          <p:cNvSpPr txBox="1"/>
          <p:nvPr/>
        </p:nvSpPr>
        <p:spPr>
          <a:xfrm>
            <a:off x="6809833" y="320992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K1(48)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5946D25-B784-4AE7-ABBE-1104F2D46C48}"/>
              </a:ext>
            </a:extLst>
          </p:cNvPr>
          <p:cNvSpPr txBox="1"/>
          <p:nvPr/>
        </p:nvSpPr>
        <p:spPr>
          <a:xfrm>
            <a:off x="6811663" y="392735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K2(48)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B5F9A79-A646-4AF0-B5E7-757BCF4E19D3}"/>
              </a:ext>
            </a:extLst>
          </p:cNvPr>
          <p:cNvSpPr txBox="1"/>
          <p:nvPr/>
        </p:nvSpPr>
        <p:spPr>
          <a:xfrm>
            <a:off x="6789819" y="530985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K15(48)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02294EC-F995-4CF9-A5CB-0F4E606B020A}"/>
              </a:ext>
            </a:extLst>
          </p:cNvPr>
          <p:cNvSpPr txBox="1"/>
          <p:nvPr/>
        </p:nvSpPr>
        <p:spPr>
          <a:xfrm>
            <a:off x="6789819" y="608867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K16(48)</a:t>
            </a: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CF15BC7D-60D1-4FA0-88E9-5C8CC4B93338}"/>
              </a:ext>
            </a:extLst>
          </p:cNvPr>
          <p:cNvCxnSpPr>
            <a:cxnSpLocks/>
          </p:cNvCxnSpPr>
          <p:nvPr/>
        </p:nvCxnSpPr>
        <p:spPr>
          <a:xfrm>
            <a:off x="3800701" y="3401355"/>
            <a:ext cx="2324278" cy="10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F5B1F2EA-71BA-4C56-B3C9-8E1C1C834544}"/>
              </a:ext>
            </a:extLst>
          </p:cNvPr>
          <p:cNvCxnSpPr>
            <a:cxnSpLocks/>
          </p:cNvCxnSpPr>
          <p:nvPr/>
        </p:nvCxnSpPr>
        <p:spPr>
          <a:xfrm>
            <a:off x="3839123" y="4107214"/>
            <a:ext cx="2324278" cy="10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0AE6D9DF-ADEF-4387-9EA3-ED6BBA44CC09}"/>
              </a:ext>
            </a:extLst>
          </p:cNvPr>
          <p:cNvCxnSpPr>
            <a:cxnSpLocks/>
          </p:cNvCxnSpPr>
          <p:nvPr/>
        </p:nvCxnSpPr>
        <p:spPr>
          <a:xfrm>
            <a:off x="3771983" y="5484031"/>
            <a:ext cx="2324278" cy="10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D429C53F-26D2-4518-9C69-45D32CE3A668}"/>
              </a:ext>
            </a:extLst>
          </p:cNvPr>
          <p:cNvCxnSpPr>
            <a:cxnSpLocks/>
          </p:cNvCxnSpPr>
          <p:nvPr/>
        </p:nvCxnSpPr>
        <p:spPr>
          <a:xfrm>
            <a:off x="3747745" y="6267789"/>
            <a:ext cx="2324278" cy="10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CDA4C56F-896B-4604-ABEC-5E43F8268D17}"/>
              </a:ext>
            </a:extLst>
          </p:cNvPr>
          <p:cNvSpPr txBox="1"/>
          <p:nvPr/>
        </p:nvSpPr>
        <p:spPr>
          <a:xfrm>
            <a:off x="6775089" y="4572581"/>
            <a:ext cx="93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...........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426681B-ECF7-4D21-9B14-5059E53C2E1F}"/>
              </a:ext>
            </a:extLst>
          </p:cNvPr>
          <p:cNvSpPr txBox="1"/>
          <p:nvPr/>
        </p:nvSpPr>
        <p:spPr>
          <a:xfrm>
            <a:off x="4446287" y="3451366"/>
            <a:ext cx="1476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PC-2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D4C8F06-338B-45A2-A2BF-F4E06E59AEA6}"/>
              </a:ext>
            </a:extLst>
          </p:cNvPr>
          <p:cNvSpPr txBox="1"/>
          <p:nvPr/>
        </p:nvSpPr>
        <p:spPr>
          <a:xfrm>
            <a:off x="4468321" y="4138246"/>
            <a:ext cx="1476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PC-2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FCCF733-811F-405F-974D-B2FB312533BD}"/>
              </a:ext>
            </a:extLst>
          </p:cNvPr>
          <p:cNvSpPr txBox="1"/>
          <p:nvPr/>
        </p:nvSpPr>
        <p:spPr>
          <a:xfrm>
            <a:off x="4416546" y="5494518"/>
            <a:ext cx="1476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PC-2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ADC2573-FE9D-4208-86FA-24BB0BDEC64C}"/>
              </a:ext>
            </a:extLst>
          </p:cNvPr>
          <p:cNvSpPr txBox="1"/>
          <p:nvPr/>
        </p:nvSpPr>
        <p:spPr>
          <a:xfrm>
            <a:off x="4468321" y="6303378"/>
            <a:ext cx="1476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PC-2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506726E-E501-42D5-8D74-F9160032C381}"/>
              </a:ext>
            </a:extLst>
          </p:cNvPr>
          <p:cNvSpPr txBox="1"/>
          <p:nvPr/>
        </p:nvSpPr>
        <p:spPr>
          <a:xfrm>
            <a:off x="2967004" y="1146919"/>
            <a:ext cx="101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step 2.1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F393DFF-660B-498C-B241-FC8BB1A60E42}"/>
              </a:ext>
            </a:extLst>
          </p:cNvPr>
          <p:cNvSpPr txBox="1"/>
          <p:nvPr/>
        </p:nvSpPr>
        <p:spPr>
          <a:xfrm>
            <a:off x="2358301" y="1992097"/>
            <a:ext cx="101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step 2.2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A05581E-DEB3-4B99-828E-286B2D0ED992}"/>
              </a:ext>
            </a:extLst>
          </p:cNvPr>
          <p:cNvSpPr txBox="1"/>
          <p:nvPr/>
        </p:nvSpPr>
        <p:spPr>
          <a:xfrm>
            <a:off x="3700065" y="2771025"/>
            <a:ext cx="101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step 2.3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C626332-EB89-4BB2-9DD6-98738F9DE37F}"/>
              </a:ext>
            </a:extLst>
          </p:cNvPr>
          <p:cNvSpPr txBox="1"/>
          <p:nvPr/>
        </p:nvSpPr>
        <p:spPr>
          <a:xfrm>
            <a:off x="5092956" y="3461639"/>
            <a:ext cx="101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step 2.4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0C08AE0-055A-40D4-B607-247CCD59527F}"/>
              </a:ext>
            </a:extLst>
          </p:cNvPr>
          <p:cNvSpPr txBox="1"/>
          <p:nvPr/>
        </p:nvSpPr>
        <p:spPr>
          <a:xfrm>
            <a:off x="1785879" y="72171"/>
            <a:ext cx="537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construct key schedule (K ==&gt; K1, K2, ..., K16)</a:t>
            </a:r>
          </a:p>
        </p:txBody>
      </p:sp>
    </p:spTree>
    <p:extLst>
      <p:ext uri="{BB962C8B-B14F-4D97-AF65-F5344CB8AC3E}">
        <p14:creationId xmlns:p14="http://schemas.microsoft.com/office/powerpoint/2010/main" val="883776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5730</TotalTime>
  <Words>2264</Words>
  <Application>Microsoft Office PowerPoint</Application>
  <PresentationFormat>화면 슬라이드 쇼(4:3)</PresentationFormat>
  <Paragraphs>478</Paragraphs>
  <Slides>30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굴림</vt:lpstr>
      <vt:lpstr>굴림체</vt:lpstr>
      <vt:lpstr>맑은 고딕</vt:lpstr>
      <vt:lpstr>Arial</vt:lpstr>
      <vt:lpstr>Arial Unicode MS</vt:lpstr>
      <vt:lpstr>바탕;Batang</vt:lpstr>
      <vt:lpstr>Office 테마</vt:lpstr>
      <vt:lpstr>Lecture 8: Encryption</vt:lpstr>
      <vt:lpstr>Basic concepts: symbols</vt:lpstr>
      <vt:lpstr>Basic encryption technique</vt:lpstr>
      <vt:lpstr>Brute force attack, frequency attack</vt:lpstr>
      <vt:lpstr>Symmetric key vs Asymmetric key(public key)</vt:lpstr>
      <vt:lpstr>Symmetric key: DES(Data Encryption Standard)</vt:lpstr>
      <vt:lpstr>DES algorithm</vt:lpstr>
      <vt:lpstr>DES algorithm: construct key schedule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DES algorithm</vt:lpstr>
      <vt:lpstr>DES encryption (M ==&gt; C)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Overview: Studying OS</dc:title>
  <dc:creator>Microsoft Corporation</dc:creator>
  <cp:lastModifiedBy>kim ki</cp:lastModifiedBy>
  <cp:revision>330</cp:revision>
  <dcterms:created xsi:type="dcterms:W3CDTF">2006-10-05T04:04:58Z</dcterms:created>
  <dcterms:modified xsi:type="dcterms:W3CDTF">2020-10-25T10:33:34Z</dcterms:modified>
</cp:coreProperties>
</file>