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9" r:id="rId2"/>
    <p:sldId id="406" r:id="rId3"/>
    <p:sldId id="434" r:id="rId4"/>
    <p:sldId id="407" r:id="rId5"/>
    <p:sldId id="408" r:id="rId6"/>
    <p:sldId id="409" r:id="rId7"/>
    <p:sldId id="416" r:id="rId8"/>
    <p:sldId id="410" r:id="rId9"/>
    <p:sldId id="411" r:id="rId10"/>
    <p:sldId id="412" r:id="rId11"/>
    <p:sldId id="413" r:id="rId12"/>
    <p:sldId id="414" r:id="rId13"/>
    <p:sldId id="41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2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23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2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3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9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8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6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2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1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10. Programming with openssl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SSL</a:t>
            </a:r>
          </a:p>
          <a:p>
            <a:r>
              <a:rPr lang="en-US" altLang="ko-KR" sz="1800"/>
              <a:t>SSL version</a:t>
            </a:r>
          </a:p>
          <a:p>
            <a:r>
              <a:rPr lang="en-US" altLang="ko-KR" sz="1800"/>
              <a:t>SSL protocol</a:t>
            </a:r>
          </a:p>
          <a:p>
            <a:r>
              <a:rPr lang="en-US" altLang="ko-KR" sz="1800"/>
              <a:t>openssl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openssl: implementation of SSL protocol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20773-70C0-4E50-A3A7-48F992DEA82F}"/>
              </a:ext>
            </a:extLst>
          </p:cNvPr>
          <p:cNvSpPr txBox="1"/>
          <p:nvPr/>
        </p:nvSpPr>
        <p:spPr>
          <a:xfrm>
            <a:off x="1043608" y="1340768"/>
            <a:ext cx="6480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libssl.a : implementation of SSL protocols</a:t>
            </a:r>
          </a:p>
          <a:p>
            <a:endParaRPr lang="en-US" sz="2000"/>
          </a:p>
          <a:p>
            <a:r>
              <a:rPr lang="en-US" sz="2000"/>
              <a:t>libcrypto.a: encryption library, x509</a:t>
            </a:r>
          </a:p>
          <a:p>
            <a:endParaRPr lang="en-US" sz="2000"/>
          </a:p>
          <a:p>
            <a:r>
              <a:rPr lang="en-US" sz="2000"/>
              <a:t>openssl: 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388122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hw1)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20773-70C0-4E50-A3A7-48F992DEA82F}"/>
              </a:ext>
            </a:extLst>
          </p:cNvPr>
          <p:cNvSpPr txBox="1"/>
          <p:nvPr/>
        </p:nvSpPr>
        <p:spPr>
          <a:xfrm>
            <a:off x="1043608" y="1340768"/>
            <a:ext cx="7128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- copy openssl source code</a:t>
            </a:r>
          </a:p>
          <a:p>
            <a:r>
              <a:rPr lang="en-US" sz="2000"/>
              <a:t>- compile with "make"</a:t>
            </a:r>
          </a:p>
          <a:p>
            <a:r>
              <a:rPr lang="en-US" sz="2000"/>
              <a:t>- install with "make install"</a:t>
            </a:r>
          </a:p>
          <a:p>
            <a:r>
              <a:rPr lang="en-US" sz="2000"/>
              <a:t>- compile openssl client and server application</a:t>
            </a:r>
          </a:p>
          <a:p>
            <a:r>
              <a:rPr lang="en-US" sz="2000"/>
              <a:t>- run ssl server and client and see if they can communicate</a:t>
            </a:r>
          </a:p>
        </p:txBody>
      </p:sp>
    </p:spTree>
    <p:extLst>
      <p:ext uri="{BB962C8B-B14F-4D97-AF65-F5344CB8AC3E}">
        <p14:creationId xmlns:p14="http://schemas.microsoft.com/office/powerpoint/2010/main" val="73786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hw1) ssl server, ssl client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C7952-B2B1-4D98-B3AE-D65B1B8AC1D6}"/>
              </a:ext>
            </a:extLst>
          </p:cNvPr>
          <p:cNvSpPr txBox="1"/>
          <p:nvPr/>
        </p:nvSpPr>
        <p:spPr>
          <a:xfrm>
            <a:off x="811064" y="154065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cli.cpp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06BDC-20F1-43DD-9574-CDBBC303F50C}"/>
              </a:ext>
            </a:extLst>
          </p:cNvPr>
          <p:cNvSpPr txBox="1"/>
          <p:nvPr/>
        </p:nvSpPr>
        <p:spPr>
          <a:xfrm>
            <a:off x="6905186" y="1566036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3740-1428-4361-BD95-B6546A6D29AC}"/>
              </a:ext>
            </a:extLst>
          </p:cNvPr>
          <p:cNvSpPr txBox="1"/>
          <p:nvPr/>
        </p:nvSpPr>
        <p:spPr>
          <a:xfrm>
            <a:off x="3618632" y="1884000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7A009-585F-4904-815B-2891CD28AB17}"/>
              </a:ext>
            </a:extLst>
          </p:cNvPr>
          <p:cNvSpPr txBox="1"/>
          <p:nvPr/>
        </p:nvSpPr>
        <p:spPr>
          <a:xfrm>
            <a:off x="3682968" y="3524019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2AA17-D128-48F7-811B-435BB3E068C5}"/>
              </a:ext>
            </a:extLst>
          </p:cNvPr>
          <p:cNvSpPr txBox="1"/>
          <p:nvPr/>
        </p:nvSpPr>
        <p:spPr>
          <a:xfrm>
            <a:off x="3668310" y="2391881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ServerHello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93514-B64A-44F5-B85E-4D96CE4BB7AD}"/>
              </a:ext>
            </a:extLst>
          </p:cNvPr>
          <p:cNvSpPr txBox="1"/>
          <p:nvPr/>
        </p:nvSpPr>
        <p:spPr>
          <a:xfrm>
            <a:off x="3378792" y="2982410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ServerCertificate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B0F47-823C-4132-8E81-4AAB0EE2DE5A}"/>
              </a:ext>
            </a:extLst>
          </p:cNvPr>
          <p:cNvSpPr txBox="1"/>
          <p:nvPr/>
        </p:nvSpPr>
        <p:spPr>
          <a:xfrm>
            <a:off x="3419872" y="4106523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Pre-master 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613C5-71DE-46CA-AEDA-79C03F7E338E}"/>
              </a:ext>
            </a:extLst>
          </p:cNvPr>
          <p:cNvSpPr txBox="1"/>
          <p:nvPr/>
        </p:nvSpPr>
        <p:spPr>
          <a:xfrm>
            <a:off x="3875668" y="4789499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Finished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5BF01-868E-4FCD-A427-24DB56FA1C42}"/>
              </a:ext>
            </a:extLst>
          </p:cNvPr>
          <p:cNvSpPr txBox="1"/>
          <p:nvPr/>
        </p:nvSpPr>
        <p:spPr>
          <a:xfrm>
            <a:off x="3202844" y="1361044"/>
            <a:ext cx="23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FE1079-CA2E-4E81-A1FD-98D477A3ACF6}"/>
              </a:ext>
            </a:extLst>
          </p:cNvPr>
          <p:cNvCxnSpPr>
            <a:endCxn id="8" idx="1"/>
          </p:cNvCxnSpPr>
          <p:nvPr/>
        </p:nvCxnSpPr>
        <p:spPr>
          <a:xfrm flipV="1">
            <a:off x="2080650" y="1750702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B480AE-FBCF-41E3-9F1B-B45950900616}"/>
              </a:ext>
            </a:extLst>
          </p:cNvPr>
          <p:cNvCxnSpPr>
            <a:cxnSpLocks/>
          </p:cNvCxnSpPr>
          <p:nvPr/>
        </p:nvCxnSpPr>
        <p:spPr>
          <a:xfrm>
            <a:off x="2025954" y="2191894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6F1902-923D-48EE-B7D3-7AE849D6687D}"/>
              </a:ext>
            </a:extLst>
          </p:cNvPr>
          <p:cNvCxnSpPr/>
          <p:nvPr/>
        </p:nvCxnSpPr>
        <p:spPr>
          <a:xfrm flipH="1">
            <a:off x="2125310" y="2705200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A7B9B3-F363-40DE-AAFE-87B0BF9652CE}"/>
              </a:ext>
            </a:extLst>
          </p:cNvPr>
          <p:cNvCxnSpPr/>
          <p:nvPr/>
        </p:nvCxnSpPr>
        <p:spPr>
          <a:xfrm flipH="1">
            <a:off x="2125310" y="3290492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04C402E-3380-48C4-A746-88536DF34E4A}"/>
              </a:ext>
            </a:extLst>
          </p:cNvPr>
          <p:cNvCxnSpPr/>
          <p:nvPr/>
        </p:nvCxnSpPr>
        <p:spPr>
          <a:xfrm flipH="1">
            <a:off x="2125310" y="3832346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142459-3663-461C-9F99-340839EE9440}"/>
              </a:ext>
            </a:extLst>
          </p:cNvPr>
          <p:cNvCxnSpPr>
            <a:cxnSpLocks/>
          </p:cNvCxnSpPr>
          <p:nvPr/>
        </p:nvCxnSpPr>
        <p:spPr>
          <a:xfrm>
            <a:off x="2125310" y="4393137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1CC64E-557A-446E-821D-2DA5B18D2AFE}"/>
              </a:ext>
            </a:extLst>
          </p:cNvPr>
          <p:cNvCxnSpPr/>
          <p:nvPr/>
        </p:nvCxnSpPr>
        <p:spPr>
          <a:xfrm flipV="1">
            <a:off x="2125310" y="5088246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6A4F0D-E171-4BFC-91D3-F91EBB2261B4}"/>
              </a:ext>
            </a:extLst>
          </p:cNvPr>
          <p:cNvSpPr txBox="1"/>
          <p:nvPr/>
        </p:nvSpPr>
        <p:spPr>
          <a:xfrm>
            <a:off x="266058" y="3050984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SSL_connect()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EAF43-3EBE-4ECE-BFF0-84C279AE1653}"/>
              </a:ext>
            </a:extLst>
          </p:cNvPr>
          <p:cNvSpPr txBox="1"/>
          <p:nvPr/>
        </p:nvSpPr>
        <p:spPr>
          <a:xfrm>
            <a:off x="7080690" y="3098138"/>
            <a:ext cx="145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SSL_accept()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C27AEC0-649B-4AEB-B4A2-DB52337BA23B}"/>
              </a:ext>
            </a:extLst>
          </p:cNvPr>
          <p:cNvSpPr/>
          <p:nvPr/>
        </p:nvSpPr>
        <p:spPr>
          <a:xfrm>
            <a:off x="1828128" y="2244578"/>
            <a:ext cx="159657" cy="2932107"/>
          </a:xfrm>
          <a:custGeom>
            <a:avLst/>
            <a:gdLst>
              <a:gd name="connsiteX0" fmla="*/ 72572 w 159657"/>
              <a:gd name="connsiteY0" fmla="*/ 0 h 2932107"/>
              <a:gd name="connsiteX1" fmla="*/ 29029 w 159657"/>
              <a:gd name="connsiteY1" fmla="*/ 72571 h 2932107"/>
              <a:gd name="connsiteX2" fmla="*/ 0 w 159657"/>
              <a:gd name="connsiteY2" fmla="*/ 159657 h 2932107"/>
              <a:gd name="connsiteX3" fmla="*/ 29029 w 159657"/>
              <a:gd name="connsiteY3" fmla="*/ 609600 h 2932107"/>
              <a:gd name="connsiteX4" fmla="*/ 58057 w 159657"/>
              <a:gd name="connsiteY4" fmla="*/ 696686 h 2932107"/>
              <a:gd name="connsiteX5" fmla="*/ 72572 w 159657"/>
              <a:gd name="connsiteY5" fmla="*/ 740229 h 2932107"/>
              <a:gd name="connsiteX6" fmla="*/ 101600 w 159657"/>
              <a:gd name="connsiteY6" fmla="*/ 783771 h 2932107"/>
              <a:gd name="connsiteX7" fmla="*/ 43543 w 159657"/>
              <a:gd name="connsiteY7" fmla="*/ 928914 h 2932107"/>
              <a:gd name="connsiteX8" fmla="*/ 0 w 159657"/>
              <a:gd name="connsiteY8" fmla="*/ 943429 h 2932107"/>
              <a:gd name="connsiteX9" fmla="*/ 87086 w 159657"/>
              <a:gd name="connsiteY9" fmla="*/ 1074057 h 2932107"/>
              <a:gd name="connsiteX10" fmla="*/ 116115 w 159657"/>
              <a:gd name="connsiteY10" fmla="*/ 1117600 h 2932107"/>
              <a:gd name="connsiteX11" fmla="*/ 116115 w 159657"/>
              <a:gd name="connsiteY11" fmla="*/ 1524000 h 2932107"/>
              <a:gd name="connsiteX12" fmla="*/ 101600 w 159657"/>
              <a:gd name="connsiteY12" fmla="*/ 1567543 h 2932107"/>
              <a:gd name="connsiteX13" fmla="*/ 72572 w 159657"/>
              <a:gd name="connsiteY13" fmla="*/ 1712686 h 2932107"/>
              <a:gd name="connsiteX14" fmla="*/ 43543 w 159657"/>
              <a:gd name="connsiteY14" fmla="*/ 1915886 h 2932107"/>
              <a:gd name="connsiteX15" fmla="*/ 29029 w 159657"/>
              <a:gd name="connsiteY15" fmla="*/ 2075543 h 2932107"/>
              <a:gd name="connsiteX16" fmla="*/ 43543 w 159657"/>
              <a:gd name="connsiteY16" fmla="*/ 2627086 h 2932107"/>
              <a:gd name="connsiteX17" fmla="*/ 72572 w 159657"/>
              <a:gd name="connsiteY17" fmla="*/ 2801257 h 2932107"/>
              <a:gd name="connsiteX18" fmla="*/ 130629 w 159657"/>
              <a:gd name="connsiteY18" fmla="*/ 2888343 h 2932107"/>
              <a:gd name="connsiteX19" fmla="*/ 159657 w 159657"/>
              <a:gd name="connsiteY19" fmla="*/ 2902857 h 293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9657" h="2932107">
                <a:moveTo>
                  <a:pt x="72572" y="0"/>
                </a:moveTo>
                <a:cubicBezTo>
                  <a:pt x="58058" y="24190"/>
                  <a:pt x="40703" y="46889"/>
                  <a:pt x="29029" y="72571"/>
                </a:cubicBezTo>
                <a:cubicBezTo>
                  <a:pt x="16367" y="100427"/>
                  <a:pt x="0" y="159657"/>
                  <a:pt x="0" y="159657"/>
                </a:cubicBezTo>
                <a:cubicBezTo>
                  <a:pt x="1682" y="200034"/>
                  <a:pt x="2277" y="493671"/>
                  <a:pt x="29029" y="609600"/>
                </a:cubicBezTo>
                <a:cubicBezTo>
                  <a:pt x="35909" y="639415"/>
                  <a:pt x="48381" y="667657"/>
                  <a:pt x="58057" y="696686"/>
                </a:cubicBezTo>
                <a:cubicBezTo>
                  <a:pt x="62895" y="711200"/>
                  <a:pt x="64085" y="727499"/>
                  <a:pt x="72572" y="740229"/>
                </a:cubicBezTo>
                <a:lnTo>
                  <a:pt x="101600" y="783771"/>
                </a:lnTo>
                <a:cubicBezTo>
                  <a:pt x="88698" y="886987"/>
                  <a:pt x="117853" y="891759"/>
                  <a:pt x="43543" y="928914"/>
                </a:cubicBezTo>
                <a:cubicBezTo>
                  <a:pt x="29859" y="935756"/>
                  <a:pt x="14514" y="938591"/>
                  <a:pt x="0" y="943429"/>
                </a:cubicBezTo>
                <a:lnTo>
                  <a:pt x="87086" y="1074057"/>
                </a:lnTo>
                <a:lnTo>
                  <a:pt x="116115" y="1117600"/>
                </a:lnTo>
                <a:cubicBezTo>
                  <a:pt x="167670" y="1272269"/>
                  <a:pt x="141028" y="1175220"/>
                  <a:pt x="116115" y="1524000"/>
                </a:cubicBezTo>
                <a:cubicBezTo>
                  <a:pt x="115025" y="1539261"/>
                  <a:pt x="105040" y="1552635"/>
                  <a:pt x="101600" y="1567543"/>
                </a:cubicBezTo>
                <a:cubicBezTo>
                  <a:pt x="90506" y="1615619"/>
                  <a:pt x="80684" y="1664018"/>
                  <a:pt x="72572" y="1712686"/>
                </a:cubicBezTo>
                <a:cubicBezTo>
                  <a:pt x="57516" y="1803015"/>
                  <a:pt x="53924" y="1817267"/>
                  <a:pt x="43543" y="1915886"/>
                </a:cubicBezTo>
                <a:cubicBezTo>
                  <a:pt x="37949" y="1969031"/>
                  <a:pt x="33867" y="2022324"/>
                  <a:pt x="29029" y="2075543"/>
                </a:cubicBezTo>
                <a:cubicBezTo>
                  <a:pt x="33867" y="2259391"/>
                  <a:pt x="35555" y="2443348"/>
                  <a:pt x="43543" y="2627086"/>
                </a:cubicBezTo>
                <a:cubicBezTo>
                  <a:pt x="43932" y="2636042"/>
                  <a:pt x="57085" y="2770283"/>
                  <a:pt x="72572" y="2801257"/>
                </a:cubicBezTo>
                <a:cubicBezTo>
                  <a:pt x="88174" y="2832462"/>
                  <a:pt x="130629" y="2888343"/>
                  <a:pt x="130629" y="2888343"/>
                </a:cubicBezTo>
                <a:cubicBezTo>
                  <a:pt x="148564" y="2942149"/>
                  <a:pt x="138301" y="2945570"/>
                  <a:pt x="159657" y="29028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4165B4C-7181-48B8-8F62-9015CF7F64D6}"/>
              </a:ext>
            </a:extLst>
          </p:cNvPr>
          <p:cNvSpPr/>
          <p:nvPr/>
        </p:nvSpPr>
        <p:spPr>
          <a:xfrm>
            <a:off x="6879100" y="2404235"/>
            <a:ext cx="275771" cy="2699741"/>
          </a:xfrm>
          <a:custGeom>
            <a:avLst/>
            <a:gdLst>
              <a:gd name="connsiteX0" fmla="*/ 0 w 275771"/>
              <a:gd name="connsiteY0" fmla="*/ 0 h 2699741"/>
              <a:gd name="connsiteX1" fmla="*/ 101600 w 275771"/>
              <a:gd name="connsiteY1" fmla="*/ 116114 h 2699741"/>
              <a:gd name="connsiteX2" fmla="*/ 130628 w 275771"/>
              <a:gd name="connsiteY2" fmla="*/ 203200 h 2699741"/>
              <a:gd name="connsiteX3" fmla="*/ 145143 w 275771"/>
              <a:gd name="connsiteY3" fmla="*/ 246743 h 2699741"/>
              <a:gd name="connsiteX4" fmla="*/ 174171 w 275771"/>
              <a:gd name="connsiteY4" fmla="*/ 348343 h 2699741"/>
              <a:gd name="connsiteX5" fmla="*/ 188685 w 275771"/>
              <a:gd name="connsiteY5" fmla="*/ 464457 h 2699741"/>
              <a:gd name="connsiteX6" fmla="*/ 203200 w 275771"/>
              <a:gd name="connsiteY6" fmla="*/ 914400 h 2699741"/>
              <a:gd name="connsiteX7" fmla="*/ 232228 w 275771"/>
              <a:gd name="connsiteY7" fmla="*/ 957943 h 2699741"/>
              <a:gd name="connsiteX8" fmla="*/ 275771 w 275771"/>
              <a:gd name="connsiteY8" fmla="*/ 986972 h 2699741"/>
              <a:gd name="connsiteX9" fmla="*/ 261257 w 275771"/>
              <a:gd name="connsiteY9" fmla="*/ 1030514 h 2699741"/>
              <a:gd name="connsiteX10" fmla="*/ 232228 w 275771"/>
              <a:gd name="connsiteY10" fmla="*/ 1074057 h 2699741"/>
              <a:gd name="connsiteX11" fmla="*/ 203200 w 275771"/>
              <a:gd name="connsiteY11" fmla="*/ 1161143 h 2699741"/>
              <a:gd name="connsiteX12" fmla="*/ 203200 w 275771"/>
              <a:gd name="connsiteY12" fmla="*/ 2656114 h 2699741"/>
              <a:gd name="connsiteX13" fmla="*/ 159657 w 275771"/>
              <a:gd name="connsiteY13" fmla="*/ 2699657 h 269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771" h="2699741">
                <a:moveTo>
                  <a:pt x="0" y="0"/>
                </a:moveTo>
                <a:cubicBezTo>
                  <a:pt x="28412" y="28412"/>
                  <a:pt x="82400" y="72914"/>
                  <a:pt x="101600" y="116114"/>
                </a:cubicBezTo>
                <a:cubicBezTo>
                  <a:pt x="114027" y="144076"/>
                  <a:pt x="120952" y="174171"/>
                  <a:pt x="130628" y="203200"/>
                </a:cubicBezTo>
                <a:lnTo>
                  <a:pt x="145143" y="246743"/>
                </a:lnTo>
                <a:cubicBezTo>
                  <a:pt x="156646" y="281252"/>
                  <a:pt x="168097" y="311897"/>
                  <a:pt x="174171" y="348343"/>
                </a:cubicBezTo>
                <a:cubicBezTo>
                  <a:pt x="180583" y="386818"/>
                  <a:pt x="183847" y="425752"/>
                  <a:pt x="188685" y="464457"/>
                </a:cubicBezTo>
                <a:cubicBezTo>
                  <a:pt x="193523" y="614438"/>
                  <a:pt x="190011" y="764922"/>
                  <a:pt x="203200" y="914400"/>
                </a:cubicBezTo>
                <a:cubicBezTo>
                  <a:pt x="204733" y="931776"/>
                  <a:pt x="219893" y="945608"/>
                  <a:pt x="232228" y="957943"/>
                </a:cubicBezTo>
                <a:cubicBezTo>
                  <a:pt x="244563" y="970278"/>
                  <a:pt x="261257" y="977296"/>
                  <a:pt x="275771" y="986972"/>
                </a:cubicBezTo>
                <a:cubicBezTo>
                  <a:pt x="270933" y="1001486"/>
                  <a:pt x="268099" y="1016830"/>
                  <a:pt x="261257" y="1030514"/>
                </a:cubicBezTo>
                <a:cubicBezTo>
                  <a:pt x="253456" y="1046116"/>
                  <a:pt x="239313" y="1058116"/>
                  <a:pt x="232228" y="1074057"/>
                </a:cubicBezTo>
                <a:cubicBezTo>
                  <a:pt x="219801" y="1102019"/>
                  <a:pt x="203200" y="1161143"/>
                  <a:pt x="203200" y="1161143"/>
                </a:cubicBezTo>
                <a:cubicBezTo>
                  <a:pt x="214216" y="1700929"/>
                  <a:pt x="231834" y="2112061"/>
                  <a:pt x="203200" y="2656114"/>
                </a:cubicBezTo>
                <a:cubicBezTo>
                  <a:pt x="200696" y="2703682"/>
                  <a:pt x="183514" y="2699657"/>
                  <a:pt x="159657" y="2699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BB4EEF-467A-4184-8F54-684D2E55878C}"/>
              </a:ext>
            </a:extLst>
          </p:cNvPr>
          <p:cNvCxnSpPr/>
          <p:nvPr/>
        </p:nvCxnSpPr>
        <p:spPr>
          <a:xfrm>
            <a:off x="2125310" y="5814642"/>
            <a:ext cx="4824536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6C7AA9-A0D0-44A3-8130-ED9048ED831A}"/>
              </a:ext>
            </a:extLst>
          </p:cNvPr>
          <p:cNvSpPr txBox="1"/>
          <p:nvPr/>
        </p:nvSpPr>
        <p:spPr>
          <a:xfrm>
            <a:off x="397118" y="5454602"/>
            <a:ext cx="15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SSL_write()</a:t>
            </a:r>
          </a:p>
          <a:p>
            <a:r>
              <a:rPr lang="en-US">
                <a:solidFill>
                  <a:srgbClr val="FF0000"/>
                </a:solidFill>
              </a:rPr>
              <a:t>SSL_read()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4AD1E-7638-43C5-90C4-B2A0F7FBAE6D}"/>
              </a:ext>
            </a:extLst>
          </p:cNvPr>
          <p:cNvSpPr txBox="1"/>
          <p:nvPr/>
        </p:nvSpPr>
        <p:spPr>
          <a:xfrm>
            <a:off x="7169385" y="5454601"/>
            <a:ext cx="15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SSL_write()</a:t>
            </a:r>
          </a:p>
          <a:p>
            <a:r>
              <a:rPr lang="en-US">
                <a:solidFill>
                  <a:srgbClr val="FF0000"/>
                </a:solidFill>
              </a:rPr>
              <a:t>SSL_read()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0A333-D688-4E01-B4E1-D092A17C0445}"/>
              </a:ext>
            </a:extLst>
          </p:cNvPr>
          <p:cNvSpPr txBox="1"/>
          <p:nvPr/>
        </p:nvSpPr>
        <p:spPr>
          <a:xfrm>
            <a:off x="3419872" y="54452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 Worold!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F3E96-ADC8-464F-91F8-85797DC22985}"/>
              </a:ext>
            </a:extLst>
          </p:cNvPr>
          <p:cNvSpPr txBox="1"/>
          <p:nvPr/>
        </p:nvSpPr>
        <p:spPr>
          <a:xfrm>
            <a:off x="3618632" y="588225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hear you.</a:t>
            </a:r>
          </a:p>
        </p:txBody>
      </p:sp>
    </p:spTree>
    <p:extLst>
      <p:ext uri="{BB962C8B-B14F-4D97-AF65-F5344CB8AC3E}">
        <p14:creationId xmlns:p14="http://schemas.microsoft.com/office/powerpoint/2010/main" val="95341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hw2, 3, 4, 5, 5-1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20773-70C0-4E50-A3A7-48F992DEA82F}"/>
              </a:ext>
            </a:extLst>
          </p:cNvPr>
          <p:cNvSpPr txBox="1"/>
          <p:nvPr/>
        </p:nvSpPr>
        <p:spPr>
          <a:xfrm>
            <a:off x="1043608" y="1340768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- hw2: modify cli.cpp, serv.cpp</a:t>
            </a:r>
          </a:p>
          <a:p>
            <a:endParaRPr lang="en-US" sz="2000"/>
          </a:p>
          <a:p>
            <a:r>
              <a:rPr lang="en-US" sz="2000"/>
              <a:t>- hw3, 4, 5, 5-1: modify openssl source code</a:t>
            </a:r>
          </a:p>
        </p:txBody>
      </p:sp>
    </p:spTree>
    <p:extLst>
      <p:ext uri="{BB962C8B-B14F-4D97-AF65-F5344CB8AC3E}">
        <p14:creationId xmlns:p14="http://schemas.microsoft.com/office/powerpoint/2010/main" val="84585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SSL(Secure Socket Layer)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800"/>
              <a:t>A protocol for secure connection over Internet</a:t>
            </a:r>
          </a:p>
          <a:p>
            <a:r>
              <a:rPr lang="en-US" altLang="ko-KR" sz="1800"/>
              <a:t>SSL version</a:t>
            </a:r>
          </a:p>
          <a:p>
            <a:r>
              <a:rPr lang="en-US" altLang="ko-KR" sz="1800"/>
              <a:t>       SSL 1.0, SSL 2.0, SSL 3.0</a:t>
            </a:r>
          </a:p>
          <a:p>
            <a:r>
              <a:rPr lang="en-US" altLang="ko-KR" sz="1800"/>
              <a:t>       SSL 3.1(TLS 1.0), SSL 3.2(TLS 1.1), SSL 3.3(TLS 1.2)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02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842" y="80399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sending credit card number to Amazon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C951C-2E04-45E3-87AB-B434588D5376}"/>
              </a:ext>
            </a:extLst>
          </p:cNvPr>
          <p:cNvSpPr txBox="1"/>
          <p:nvPr/>
        </p:nvSpPr>
        <p:spPr>
          <a:xfrm>
            <a:off x="990037" y="166136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(chrome browser)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819B8-F414-4CFE-A8E5-DC4E5DB363C9}"/>
              </a:ext>
            </a:extLst>
          </p:cNvPr>
          <p:cNvSpPr txBox="1"/>
          <p:nvPr/>
        </p:nvSpPr>
        <p:spPr>
          <a:xfrm>
            <a:off x="6894693" y="16151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Amazon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A46C8F-5183-4F5F-A908-89869450DD8F}"/>
              </a:ext>
            </a:extLst>
          </p:cNvPr>
          <p:cNvCxnSpPr/>
          <p:nvPr/>
        </p:nvCxnSpPr>
        <p:spPr>
          <a:xfrm>
            <a:off x="3477941" y="2956908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117DCF-4782-4600-BBC4-3EA6DC691297}"/>
              </a:ext>
            </a:extLst>
          </p:cNvPr>
          <p:cNvCxnSpPr/>
          <p:nvPr/>
        </p:nvCxnSpPr>
        <p:spPr>
          <a:xfrm flipH="1">
            <a:off x="3549250" y="3617411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E2EDB3-D46D-48C6-AC17-FEB6254BCE5C}"/>
              </a:ext>
            </a:extLst>
          </p:cNvPr>
          <p:cNvCxnSpPr/>
          <p:nvPr/>
        </p:nvCxnSpPr>
        <p:spPr>
          <a:xfrm>
            <a:off x="3580397" y="4216714"/>
            <a:ext cx="3528392" cy="18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3F32AF-46B4-462D-8C32-14BE1E34B93B}"/>
              </a:ext>
            </a:extLst>
          </p:cNvPr>
          <p:cNvSpPr txBox="1"/>
          <p:nvPr/>
        </p:nvSpPr>
        <p:spPr>
          <a:xfrm>
            <a:off x="3870942" y="234384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credit card number?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1045F-96C3-4801-BD35-6FE251FFCB9E}"/>
              </a:ext>
            </a:extLst>
          </p:cNvPr>
          <p:cNvSpPr txBox="1"/>
          <p:nvPr/>
        </p:nvSpPr>
        <p:spPr>
          <a:xfrm>
            <a:off x="4093322" y="1977443"/>
            <a:ext cx="171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 a book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62178-8D91-497E-897E-FF86A920798A}"/>
              </a:ext>
            </a:extLst>
          </p:cNvPr>
          <p:cNvCxnSpPr/>
          <p:nvPr/>
        </p:nvCxnSpPr>
        <p:spPr>
          <a:xfrm>
            <a:off x="3333925" y="1984528"/>
            <a:ext cx="3456384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D8806B-7B76-4020-A350-01A80C7AF524}"/>
              </a:ext>
            </a:extLst>
          </p:cNvPr>
          <p:cNvSpPr txBox="1"/>
          <p:nvPr/>
        </p:nvSpPr>
        <p:spPr>
          <a:xfrm>
            <a:off x="3798349" y="16151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96F7B-92E7-4E7D-9546-F7AED4C864CA}"/>
              </a:ext>
            </a:extLst>
          </p:cNvPr>
          <p:cNvSpPr txBox="1"/>
          <p:nvPr/>
        </p:nvSpPr>
        <p:spPr>
          <a:xfrm>
            <a:off x="3957127" y="2677250"/>
            <a:ext cx="2346739" cy="36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amzon's public key?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A5944A-9C27-45A9-A852-45D8F2A32786}"/>
              </a:ext>
            </a:extLst>
          </p:cNvPr>
          <p:cNvCxnSpPr/>
          <p:nvPr/>
        </p:nvCxnSpPr>
        <p:spPr>
          <a:xfrm flipH="1">
            <a:off x="3418059" y="2654917"/>
            <a:ext cx="3384376" cy="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0933FA-678A-40E2-959E-76BA7F789ABA}"/>
              </a:ext>
            </a:extLst>
          </p:cNvPr>
          <p:cNvCxnSpPr/>
          <p:nvPr/>
        </p:nvCxnSpPr>
        <p:spPr>
          <a:xfrm>
            <a:off x="3398146" y="2245883"/>
            <a:ext cx="3384376" cy="17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0F3E66-56AE-4E99-94BC-EA646ED22FE4}"/>
              </a:ext>
            </a:extLst>
          </p:cNvPr>
          <p:cNvSpPr txBox="1"/>
          <p:nvPr/>
        </p:nvSpPr>
        <p:spPr>
          <a:xfrm>
            <a:off x="3492320" y="3726207"/>
            <a:ext cx="40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enc(credit card number, </a:t>
            </a:r>
            <a:r>
              <a:rPr lang="en-US" b="1">
                <a:solidFill>
                  <a:srgbClr val="FF0000"/>
                </a:solidFill>
              </a:rPr>
              <a:t>amazon-e</a:t>
            </a:r>
            <a:r>
              <a:rPr lang="en-US" b="1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56D-2E4A-497F-9E18-582585634135}"/>
              </a:ext>
            </a:extLst>
          </p:cNvPr>
          <p:cNvSpPr txBox="1"/>
          <p:nvPr/>
        </p:nvSpPr>
        <p:spPr>
          <a:xfrm>
            <a:off x="3851920" y="3244334"/>
            <a:ext cx="40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certificate of Amazon_e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6BBEF-368C-4A96-8E7E-511E485BFF96}"/>
              </a:ext>
            </a:extLst>
          </p:cNvPr>
          <p:cNvSpPr txBox="1"/>
          <p:nvPr/>
        </p:nvSpPr>
        <p:spPr>
          <a:xfrm>
            <a:off x="899592" y="4869160"/>
            <a:ext cx="778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sending all data encrypted with </a:t>
            </a:r>
            <a:r>
              <a:rPr lang="en-US">
                <a:solidFill>
                  <a:srgbClr val="FF0000"/>
                </a:solidFill>
              </a:rPr>
              <a:t>Amazon-e</a:t>
            </a:r>
            <a:r>
              <a:rPr lang="en-US"/>
              <a:t> is too slow</a:t>
            </a:r>
          </a:p>
          <a:p>
            <a:r>
              <a:rPr lang="en-US"/>
              <a:t>- exchange a symmetric key encrypted with Amazon-e</a:t>
            </a:r>
          </a:p>
          <a:p>
            <a:r>
              <a:rPr lang="en-US"/>
              <a:t>- communicate all data enctypted with this symmetric key (</a:t>
            </a:r>
            <a:r>
              <a:rPr lang="en-US" b="1">
                <a:solidFill>
                  <a:srgbClr val="FF0000"/>
                </a:solidFill>
              </a:rPr>
              <a:t>session key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0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 protocol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C7952-B2B1-4D98-B3AE-D65B1B8AC1D6}"/>
              </a:ext>
            </a:extLst>
          </p:cNvPr>
          <p:cNvSpPr txBox="1"/>
          <p:nvPr/>
        </p:nvSpPr>
        <p:spPr>
          <a:xfrm>
            <a:off x="899592" y="155679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06BDC-20F1-43DD-9574-CDBBC303F50C}"/>
              </a:ext>
            </a:extLst>
          </p:cNvPr>
          <p:cNvSpPr txBox="1"/>
          <p:nvPr/>
        </p:nvSpPr>
        <p:spPr>
          <a:xfrm>
            <a:off x="6516216" y="155679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3740-1428-4361-BD95-B6546A6D29AC}"/>
              </a:ext>
            </a:extLst>
          </p:cNvPr>
          <p:cNvSpPr txBox="1"/>
          <p:nvPr/>
        </p:nvSpPr>
        <p:spPr>
          <a:xfrm>
            <a:off x="3329018" y="187462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7A009-585F-4904-815B-2891CD28AB17}"/>
              </a:ext>
            </a:extLst>
          </p:cNvPr>
          <p:cNvSpPr txBox="1"/>
          <p:nvPr/>
        </p:nvSpPr>
        <p:spPr>
          <a:xfrm>
            <a:off x="3393354" y="3514641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2AA17-D128-48F7-811B-435BB3E068C5}"/>
              </a:ext>
            </a:extLst>
          </p:cNvPr>
          <p:cNvSpPr txBox="1"/>
          <p:nvPr/>
        </p:nvSpPr>
        <p:spPr>
          <a:xfrm>
            <a:off x="3378696" y="2382503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ServerHello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93514-B64A-44F5-B85E-4D96CE4BB7AD}"/>
              </a:ext>
            </a:extLst>
          </p:cNvPr>
          <p:cNvSpPr txBox="1"/>
          <p:nvPr/>
        </p:nvSpPr>
        <p:spPr>
          <a:xfrm>
            <a:off x="3089178" y="2973032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ServerCertificate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B0F47-823C-4132-8E81-4AAB0EE2DE5A}"/>
              </a:ext>
            </a:extLst>
          </p:cNvPr>
          <p:cNvSpPr txBox="1"/>
          <p:nvPr/>
        </p:nvSpPr>
        <p:spPr>
          <a:xfrm>
            <a:off x="3130258" y="4097145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Pre-master 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613C5-71DE-46CA-AEDA-79C03F7E338E}"/>
              </a:ext>
            </a:extLst>
          </p:cNvPr>
          <p:cNvSpPr txBox="1"/>
          <p:nvPr/>
        </p:nvSpPr>
        <p:spPr>
          <a:xfrm>
            <a:off x="3586054" y="4780121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Finished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5BF01-868E-4FCD-A427-24DB56FA1C42}"/>
              </a:ext>
            </a:extLst>
          </p:cNvPr>
          <p:cNvSpPr txBox="1"/>
          <p:nvPr/>
        </p:nvSpPr>
        <p:spPr>
          <a:xfrm>
            <a:off x="2913230" y="1351666"/>
            <a:ext cx="23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FE1079-CA2E-4E81-A1FD-98D477A3ACF6}"/>
              </a:ext>
            </a:extLst>
          </p:cNvPr>
          <p:cNvCxnSpPr>
            <a:endCxn id="8" idx="1"/>
          </p:cNvCxnSpPr>
          <p:nvPr/>
        </p:nvCxnSpPr>
        <p:spPr>
          <a:xfrm flipV="1">
            <a:off x="1691680" y="1741458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B480AE-FBCF-41E3-9F1B-B45950900616}"/>
              </a:ext>
            </a:extLst>
          </p:cNvPr>
          <p:cNvCxnSpPr>
            <a:cxnSpLocks/>
          </p:cNvCxnSpPr>
          <p:nvPr/>
        </p:nvCxnSpPr>
        <p:spPr>
          <a:xfrm>
            <a:off x="1736340" y="2182516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6F1902-923D-48EE-B7D3-7AE849D6687D}"/>
              </a:ext>
            </a:extLst>
          </p:cNvPr>
          <p:cNvCxnSpPr/>
          <p:nvPr/>
        </p:nvCxnSpPr>
        <p:spPr>
          <a:xfrm flipH="1">
            <a:off x="1835696" y="2695822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A7B9B3-F363-40DE-AAFE-87B0BF9652CE}"/>
              </a:ext>
            </a:extLst>
          </p:cNvPr>
          <p:cNvCxnSpPr/>
          <p:nvPr/>
        </p:nvCxnSpPr>
        <p:spPr>
          <a:xfrm flipH="1">
            <a:off x="1835696" y="3281114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04C402E-3380-48C4-A746-88536DF34E4A}"/>
              </a:ext>
            </a:extLst>
          </p:cNvPr>
          <p:cNvCxnSpPr/>
          <p:nvPr/>
        </p:nvCxnSpPr>
        <p:spPr>
          <a:xfrm flipH="1">
            <a:off x="1835696" y="3822968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142459-3663-461C-9F99-340839EE9440}"/>
              </a:ext>
            </a:extLst>
          </p:cNvPr>
          <p:cNvCxnSpPr>
            <a:cxnSpLocks/>
          </p:cNvCxnSpPr>
          <p:nvPr/>
        </p:nvCxnSpPr>
        <p:spPr>
          <a:xfrm>
            <a:off x="1835696" y="4383759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1CC64E-557A-446E-821D-2DA5B18D2AFE}"/>
              </a:ext>
            </a:extLst>
          </p:cNvPr>
          <p:cNvCxnSpPr/>
          <p:nvPr/>
        </p:nvCxnSpPr>
        <p:spPr>
          <a:xfrm flipV="1">
            <a:off x="1835696" y="5078868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SSL: ClientHello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ClientHello:</a:t>
            </a:r>
          </a:p>
          <a:p>
            <a:pPr algn="just"/>
            <a:r>
              <a:rPr lang="en-US" sz="1800" b="1"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</a:t>
            </a:r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protocol version list (SSLv2, SSLv3, TLSv1, ...)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session ID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cipher suite list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key exchange algorithm list (RSA, Diffie-Hellman, ...)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symmetric key algorithm list (TripleDES, DES, ...)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message digest algorithm list (SHA-1, MD5, ...)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compression algorithm list (PKZip, gzip, ...)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random number (196, 201, 083)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SSL: ServerHello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ServerHello:</a:t>
            </a:r>
          </a:p>
          <a:p>
            <a:pPr algn="just"/>
            <a:r>
              <a:rPr lang="en-US" sz="1800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</a:t>
            </a:r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protocol version (TLSv1)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session ID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chosen cipher suite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key exchange algorithm (RSA)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symmetric key algorithm (DES)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message digest algorithm (SHA-1)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      compression algorithm (PKZip)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random number (823, 495, 127)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 protocol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C7952-B2B1-4D98-B3AE-D65B1B8AC1D6}"/>
              </a:ext>
            </a:extLst>
          </p:cNvPr>
          <p:cNvSpPr txBox="1"/>
          <p:nvPr/>
        </p:nvSpPr>
        <p:spPr>
          <a:xfrm>
            <a:off x="899592" y="155679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06BDC-20F1-43DD-9574-CDBBC303F50C}"/>
              </a:ext>
            </a:extLst>
          </p:cNvPr>
          <p:cNvSpPr txBox="1"/>
          <p:nvPr/>
        </p:nvSpPr>
        <p:spPr>
          <a:xfrm>
            <a:off x="6516216" y="155679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D3740-1428-4361-BD95-B6546A6D29AC}"/>
              </a:ext>
            </a:extLst>
          </p:cNvPr>
          <p:cNvSpPr txBox="1"/>
          <p:nvPr/>
        </p:nvSpPr>
        <p:spPr>
          <a:xfrm>
            <a:off x="3329018" y="1874622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7A009-585F-4904-815B-2891CD28AB17}"/>
              </a:ext>
            </a:extLst>
          </p:cNvPr>
          <p:cNvSpPr txBox="1"/>
          <p:nvPr/>
        </p:nvSpPr>
        <p:spPr>
          <a:xfrm>
            <a:off x="3393354" y="3514641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2AA17-D128-48F7-811B-435BB3E068C5}"/>
              </a:ext>
            </a:extLst>
          </p:cNvPr>
          <p:cNvSpPr txBox="1"/>
          <p:nvPr/>
        </p:nvSpPr>
        <p:spPr>
          <a:xfrm>
            <a:off x="3378696" y="2382503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ServerHello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93514-B64A-44F5-B85E-4D96CE4BB7AD}"/>
              </a:ext>
            </a:extLst>
          </p:cNvPr>
          <p:cNvSpPr txBox="1"/>
          <p:nvPr/>
        </p:nvSpPr>
        <p:spPr>
          <a:xfrm>
            <a:off x="3089178" y="2973032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ServerCertificate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B0F47-823C-4132-8E81-4AAB0EE2DE5A}"/>
              </a:ext>
            </a:extLst>
          </p:cNvPr>
          <p:cNvSpPr txBox="1"/>
          <p:nvPr/>
        </p:nvSpPr>
        <p:spPr>
          <a:xfrm>
            <a:off x="3130258" y="4097145"/>
            <a:ext cx="20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Pre-master 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613C5-71DE-46CA-AEDA-79C03F7E338E}"/>
              </a:ext>
            </a:extLst>
          </p:cNvPr>
          <p:cNvSpPr txBox="1"/>
          <p:nvPr/>
        </p:nvSpPr>
        <p:spPr>
          <a:xfrm>
            <a:off x="3586054" y="4780121"/>
            <a:ext cx="15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Finished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5BF01-868E-4FCD-A427-24DB56FA1C42}"/>
              </a:ext>
            </a:extLst>
          </p:cNvPr>
          <p:cNvSpPr txBox="1"/>
          <p:nvPr/>
        </p:nvSpPr>
        <p:spPr>
          <a:xfrm>
            <a:off x="2913230" y="1351666"/>
            <a:ext cx="23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SYN, SYN/ACK, ACK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FFE1079-CA2E-4E81-A1FD-98D477A3ACF6}"/>
              </a:ext>
            </a:extLst>
          </p:cNvPr>
          <p:cNvCxnSpPr>
            <a:endCxn id="8" idx="1"/>
          </p:cNvCxnSpPr>
          <p:nvPr/>
        </p:nvCxnSpPr>
        <p:spPr>
          <a:xfrm flipV="1">
            <a:off x="1691680" y="1741458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B480AE-FBCF-41E3-9F1B-B45950900616}"/>
              </a:ext>
            </a:extLst>
          </p:cNvPr>
          <p:cNvCxnSpPr>
            <a:cxnSpLocks/>
          </p:cNvCxnSpPr>
          <p:nvPr/>
        </p:nvCxnSpPr>
        <p:spPr>
          <a:xfrm>
            <a:off x="1736340" y="2182516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6F1902-923D-48EE-B7D3-7AE849D6687D}"/>
              </a:ext>
            </a:extLst>
          </p:cNvPr>
          <p:cNvCxnSpPr/>
          <p:nvPr/>
        </p:nvCxnSpPr>
        <p:spPr>
          <a:xfrm flipH="1">
            <a:off x="1835696" y="2695822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A7B9B3-F363-40DE-AAFE-87B0BF9652CE}"/>
              </a:ext>
            </a:extLst>
          </p:cNvPr>
          <p:cNvCxnSpPr/>
          <p:nvPr/>
        </p:nvCxnSpPr>
        <p:spPr>
          <a:xfrm flipH="1">
            <a:off x="1835696" y="3281114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04C402E-3380-48C4-A746-88536DF34E4A}"/>
              </a:ext>
            </a:extLst>
          </p:cNvPr>
          <p:cNvCxnSpPr/>
          <p:nvPr/>
        </p:nvCxnSpPr>
        <p:spPr>
          <a:xfrm flipH="1">
            <a:off x="1835696" y="3822968"/>
            <a:ext cx="468052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142459-3663-461C-9F99-340839EE9440}"/>
              </a:ext>
            </a:extLst>
          </p:cNvPr>
          <p:cNvCxnSpPr>
            <a:cxnSpLocks/>
          </p:cNvCxnSpPr>
          <p:nvPr/>
        </p:nvCxnSpPr>
        <p:spPr>
          <a:xfrm>
            <a:off x="1835696" y="4383759"/>
            <a:ext cx="4779876" cy="2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1CC64E-557A-446E-821D-2DA5B18D2AFE}"/>
              </a:ext>
            </a:extLst>
          </p:cNvPr>
          <p:cNvCxnSpPr/>
          <p:nvPr/>
        </p:nvCxnSpPr>
        <p:spPr>
          <a:xfrm flipV="1">
            <a:off x="1835696" y="5078868"/>
            <a:ext cx="4824536" cy="3135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2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SSL: pre-master secret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9"/>
            <a:ext cx="8507288" cy="822822"/>
          </a:xfrm>
        </p:spPr>
        <p:txBody>
          <a:bodyPr>
            <a:normAutofit/>
          </a:bodyPr>
          <a:lstStyle/>
          <a:p>
            <a:pPr algn="just"/>
            <a:r>
              <a:rPr lang="en-US" sz="1800" b="1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pre-master secret (48 bytes):</a:t>
            </a:r>
          </a:p>
          <a:p>
            <a:pPr algn="just"/>
            <a:r>
              <a:rPr lang="en-US" sz="1800">
                <a:effectLst/>
                <a:latin typeface="바탕체" panose="02030609000101010101" pitchFamily="17" charset="-127"/>
                <a:ea typeface="맑은 고딕" panose="020B0503020000020004" pitchFamily="50" charset="-127"/>
                <a:cs typeface="바탕체" panose="02030609000101010101" pitchFamily="17" charset="-127"/>
              </a:rPr>
              <a:t>        </a:t>
            </a:r>
            <a:r>
              <a:rPr lang="en-US" sz="1800" b="1">
                <a:effectLst/>
                <a:latin typeface="바탕체" panose="02030609000101010101" pitchFamily="17" charset="-127"/>
                <a:cs typeface="바탕체" panose="02030609000101010101" pitchFamily="17" charset="-127"/>
              </a:rPr>
              <a:t>encRSA((client_version, random[46]), e_S) </a:t>
            </a:r>
            <a:endParaRPr lang="en-US" sz="1800" b="1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1D7C8-E04E-4D80-95E6-C08374EC37E0}"/>
              </a:ext>
            </a:extLst>
          </p:cNvPr>
          <p:cNvSpPr txBox="1"/>
          <p:nvPr/>
        </p:nvSpPr>
        <p:spPr>
          <a:xfrm>
            <a:off x="3033192" y="180417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 byte)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20C99-3C32-4083-85C4-4684E537AD7B}"/>
              </a:ext>
            </a:extLst>
          </p:cNvPr>
          <p:cNvSpPr txBox="1"/>
          <p:nvPr/>
        </p:nvSpPr>
        <p:spPr>
          <a:xfrm>
            <a:off x="4607091" y="18041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(46 byte)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C3CBC04-3AF4-44F0-981A-ED1BC1B77E25}"/>
              </a:ext>
            </a:extLst>
          </p:cNvPr>
          <p:cNvSpPr/>
          <p:nvPr/>
        </p:nvSpPr>
        <p:spPr>
          <a:xfrm>
            <a:off x="3541486" y="2235200"/>
            <a:ext cx="1625600" cy="406400"/>
          </a:xfrm>
          <a:custGeom>
            <a:avLst/>
            <a:gdLst>
              <a:gd name="connsiteX0" fmla="*/ 0 w 1625600"/>
              <a:gd name="connsiteY0" fmla="*/ 87086 h 406400"/>
              <a:gd name="connsiteX1" fmla="*/ 29028 w 1625600"/>
              <a:gd name="connsiteY1" fmla="*/ 159657 h 406400"/>
              <a:gd name="connsiteX2" fmla="*/ 43543 w 1625600"/>
              <a:gd name="connsiteY2" fmla="*/ 203200 h 406400"/>
              <a:gd name="connsiteX3" fmla="*/ 116114 w 1625600"/>
              <a:gd name="connsiteY3" fmla="*/ 290286 h 406400"/>
              <a:gd name="connsiteX4" fmla="*/ 159657 w 1625600"/>
              <a:gd name="connsiteY4" fmla="*/ 319314 h 406400"/>
              <a:gd name="connsiteX5" fmla="*/ 348343 w 1625600"/>
              <a:gd name="connsiteY5" fmla="*/ 348343 h 406400"/>
              <a:gd name="connsiteX6" fmla="*/ 420914 w 1625600"/>
              <a:gd name="connsiteY6" fmla="*/ 377371 h 406400"/>
              <a:gd name="connsiteX7" fmla="*/ 711200 w 1625600"/>
              <a:gd name="connsiteY7" fmla="*/ 406400 h 406400"/>
              <a:gd name="connsiteX8" fmla="*/ 1233714 w 1625600"/>
              <a:gd name="connsiteY8" fmla="*/ 377371 h 406400"/>
              <a:gd name="connsiteX9" fmla="*/ 1436914 w 1625600"/>
              <a:gd name="connsiteY9" fmla="*/ 319314 h 406400"/>
              <a:gd name="connsiteX10" fmla="*/ 1480457 w 1625600"/>
              <a:gd name="connsiteY10" fmla="*/ 304800 h 406400"/>
              <a:gd name="connsiteX11" fmla="*/ 1524000 w 1625600"/>
              <a:gd name="connsiteY11" fmla="*/ 290286 h 406400"/>
              <a:gd name="connsiteX12" fmla="*/ 1596571 w 1625600"/>
              <a:gd name="connsiteY12" fmla="*/ 174171 h 406400"/>
              <a:gd name="connsiteX13" fmla="*/ 1611085 w 1625600"/>
              <a:gd name="connsiteY13" fmla="*/ 130629 h 406400"/>
              <a:gd name="connsiteX14" fmla="*/ 1625600 w 1625600"/>
              <a:gd name="connsiteY14" fmla="*/ 87086 h 406400"/>
              <a:gd name="connsiteX15" fmla="*/ 1611085 w 1625600"/>
              <a:gd name="connsiteY15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25600" h="406400">
                <a:moveTo>
                  <a:pt x="0" y="87086"/>
                </a:moveTo>
                <a:cubicBezTo>
                  <a:pt x="9676" y="111276"/>
                  <a:pt x="19880" y="135262"/>
                  <a:pt x="29028" y="159657"/>
                </a:cubicBezTo>
                <a:cubicBezTo>
                  <a:pt x="34400" y="173982"/>
                  <a:pt x="36701" y="189516"/>
                  <a:pt x="43543" y="203200"/>
                </a:cubicBezTo>
                <a:cubicBezTo>
                  <a:pt x="59854" y="235822"/>
                  <a:pt x="88598" y="267357"/>
                  <a:pt x="116114" y="290286"/>
                </a:cubicBezTo>
                <a:cubicBezTo>
                  <a:pt x="129515" y="301453"/>
                  <a:pt x="143108" y="313798"/>
                  <a:pt x="159657" y="319314"/>
                </a:cubicBezTo>
                <a:cubicBezTo>
                  <a:pt x="174767" y="324351"/>
                  <a:pt x="340507" y="347224"/>
                  <a:pt x="348343" y="348343"/>
                </a:cubicBezTo>
                <a:cubicBezTo>
                  <a:pt x="372533" y="358019"/>
                  <a:pt x="395638" y="371052"/>
                  <a:pt x="420914" y="377371"/>
                </a:cubicBezTo>
                <a:cubicBezTo>
                  <a:pt x="483415" y="392996"/>
                  <a:pt x="675646" y="403665"/>
                  <a:pt x="711200" y="406400"/>
                </a:cubicBezTo>
                <a:cubicBezTo>
                  <a:pt x="978710" y="397771"/>
                  <a:pt x="1048043" y="420218"/>
                  <a:pt x="1233714" y="377371"/>
                </a:cubicBezTo>
                <a:cubicBezTo>
                  <a:pt x="1352190" y="350030"/>
                  <a:pt x="1332936" y="353973"/>
                  <a:pt x="1436914" y="319314"/>
                </a:cubicBezTo>
                <a:lnTo>
                  <a:pt x="1480457" y="304800"/>
                </a:lnTo>
                <a:lnTo>
                  <a:pt x="1524000" y="290286"/>
                </a:lnTo>
                <a:cubicBezTo>
                  <a:pt x="1593003" y="244284"/>
                  <a:pt x="1562026" y="277806"/>
                  <a:pt x="1596571" y="174171"/>
                </a:cubicBezTo>
                <a:lnTo>
                  <a:pt x="1611085" y="130629"/>
                </a:lnTo>
                <a:lnTo>
                  <a:pt x="1625600" y="87086"/>
                </a:lnTo>
                <a:lnTo>
                  <a:pt x="161108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40992-37EC-4D2E-9BBA-163CC28350E7}"/>
              </a:ext>
            </a:extLst>
          </p:cNvPr>
          <p:cNvSpPr txBox="1"/>
          <p:nvPr/>
        </p:nvSpPr>
        <p:spPr>
          <a:xfrm>
            <a:off x="3887924" y="27214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48 byte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9DD8D-0A75-41E1-A30D-05419BB0E17E}"/>
              </a:ext>
            </a:extLst>
          </p:cNvPr>
          <p:cNvSpPr txBox="1"/>
          <p:nvPr/>
        </p:nvSpPr>
        <p:spPr>
          <a:xfrm>
            <a:off x="3541486" y="3397901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pre-master secret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32805-3F34-4DAE-892A-A838D86A68DE}"/>
              </a:ext>
            </a:extLst>
          </p:cNvPr>
          <p:cNvSpPr txBox="1"/>
          <p:nvPr/>
        </p:nvSpPr>
        <p:spPr>
          <a:xfrm>
            <a:off x="6056616" y="33784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server's public key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1C00127-FFD4-4ACC-A4E8-52751819B15F}"/>
              </a:ext>
            </a:extLst>
          </p:cNvPr>
          <p:cNvSpPr/>
          <p:nvPr/>
        </p:nvSpPr>
        <p:spPr>
          <a:xfrm>
            <a:off x="4368800" y="3135086"/>
            <a:ext cx="0" cy="304800"/>
          </a:xfrm>
          <a:custGeom>
            <a:avLst/>
            <a:gdLst>
              <a:gd name="connsiteX0" fmla="*/ 0 w 0"/>
              <a:gd name="connsiteY0" fmla="*/ 304800 h 304800"/>
              <a:gd name="connsiteX1" fmla="*/ 0 w 0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6BE5C23-3C78-4AE5-B8A2-7648A54AE10C}"/>
              </a:ext>
            </a:extLst>
          </p:cNvPr>
          <p:cNvSpPr/>
          <p:nvPr/>
        </p:nvSpPr>
        <p:spPr>
          <a:xfrm>
            <a:off x="6168571" y="2002971"/>
            <a:ext cx="464458" cy="1364343"/>
          </a:xfrm>
          <a:custGeom>
            <a:avLst/>
            <a:gdLst>
              <a:gd name="connsiteX0" fmla="*/ 464458 w 464458"/>
              <a:gd name="connsiteY0" fmla="*/ 1364343 h 1364343"/>
              <a:gd name="connsiteX1" fmla="*/ 435429 w 464458"/>
              <a:gd name="connsiteY1" fmla="*/ 1291772 h 1364343"/>
              <a:gd name="connsiteX2" fmla="*/ 406400 w 464458"/>
              <a:gd name="connsiteY2" fmla="*/ 1233715 h 1364343"/>
              <a:gd name="connsiteX3" fmla="*/ 377372 w 464458"/>
              <a:gd name="connsiteY3" fmla="*/ 1146629 h 1364343"/>
              <a:gd name="connsiteX4" fmla="*/ 333829 w 464458"/>
              <a:gd name="connsiteY4" fmla="*/ 1016000 h 1364343"/>
              <a:gd name="connsiteX5" fmla="*/ 304800 w 464458"/>
              <a:gd name="connsiteY5" fmla="*/ 928915 h 1364343"/>
              <a:gd name="connsiteX6" fmla="*/ 275772 w 464458"/>
              <a:gd name="connsiteY6" fmla="*/ 885372 h 1364343"/>
              <a:gd name="connsiteX7" fmla="*/ 261258 w 464458"/>
              <a:gd name="connsiteY7" fmla="*/ 827315 h 1364343"/>
              <a:gd name="connsiteX8" fmla="*/ 232229 w 464458"/>
              <a:gd name="connsiteY8" fmla="*/ 740229 h 1364343"/>
              <a:gd name="connsiteX9" fmla="*/ 217715 w 464458"/>
              <a:gd name="connsiteY9" fmla="*/ 696686 h 1364343"/>
              <a:gd name="connsiteX10" fmla="*/ 203200 w 464458"/>
              <a:gd name="connsiteY10" fmla="*/ 638629 h 1364343"/>
              <a:gd name="connsiteX11" fmla="*/ 174172 w 464458"/>
              <a:gd name="connsiteY11" fmla="*/ 551543 h 1364343"/>
              <a:gd name="connsiteX12" fmla="*/ 145143 w 464458"/>
              <a:gd name="connsiteY12" fmla="*/ 449943 h 1364343"/>
              <a:gd name="connsiteX13" fmla="*/ 130629 w 464458"/>
              <a:gd name="connsiteY13" fmla="*/ 391886 h 1364343"/>
              <a:gd name="connsiteX14" fmla="*/ 101600 w 464458"/>
              <a:gd name="connsiteY14" fmla="*/ 304800 h 1364343"/>
              <a:gd name="connsiteX15" fmla="*/ 87086 w 464458"/>
              <a:gd name="connsiteY15" fmla="*/ 261258 h 1364343"/>
              <a:gd name="connsiteX16" fmla="*/ 58058 w 464458"/>
              <a:gd name="connsiteY16" fmla="*/ 145143 h 1364343"/>
              <a:gd name="connsiteX17" fmla="*/ 29029 w 464458"/>
              <a:gd name="connsiteY17" fmla="*/ 58058 h 1364343"/>
              <a:gd name="connsiteX18" fmla="*/ 0 w 464458"/>
              <a:gd name="connsiteY18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4458" h="1364343">
                <a:moveTo>
                  <a:pt x="464458" y="1364343"/>
                </a:moveTo>
                <a:cubicBezTo>
                  <a:pt x="454782" y="1340153"/>
                  <a:pt x="446011" y="1315580"/>
                  <a:pt x="435429" y="1291772"/>
                </a:cubicBezTo>
                <a:cubicBezTo>
                  <a:pt x="426641" y="1272000"/>
                  <a:pt x="414436" y="1253804"/>
                  <a:pt x="406400" y="1233715"/>
                </a:cubicBezTo>
                <a:cubicBezTo>
                  <a:pt x="395036" y="1205305"/>
                  <a:pt x="387048" y="1175658"/>
                  <a:pt x="377372" y="1146629"/>
                </a:cubicBezTo>
                <a:lnTo>
                  <a:pt x="333829" y="1016000"/>
                </a:lnTo>
                <a:cubicBezTo>
                  <a:pt x="333828" y="1015996"/>
                  <a:pt x="304802" y="928918"/>
                  <a:pt x="304800" y="928915"/>
                </a:cubicBezTo>
                <a:lnTo>
                  <a:pt x="275772" y="885372"/>
                </a:lnTo>
                <a:cubicBezTo>
                  <a:pt x="270934" y="866020"/>
                  <a:pt x="266990" y="846422"/>
                  <a:pt x="261258" y="827315"/>
                </a:cubicBezTo>
                <a:cubicBezTo>
                  <a:pt x="252465" y="798007"/>
                  <a:pt x="241905" y="769258"/>
                  <a:pt x="232229" y="740229"/>
                </a:cubicBezTo>
                <a:cubicBezTo>
                  <a:pt x="227391" y="725715"/>
                  <a:pt x="221426" y="711529"/>
                  <a:pt x="217715" y="696686"/>
                </a:cubicBezTo>
                <a:cubicBezTo>
                  <a:pt x="212877" y="677334"/>
                  <a:pt x="208932" y="657736"/>
                  <a:pt x="203200" y="638629"/>
                </a:cubicBezTo>
                <a:cubicBezTo>
                  <a:pt x="194407" y="609321"/>
                  <a:pt x="181593" y="581228"/>
                  <a:pt x="174172" y="551543"/>
                </a:cubicBezTo>
                <a:cubicBezTo>
                  <a:pt x="128799" y="370049"/>
                  <a:pt x="186788" y="595699"/>
                  <a:pt x="145143" y="449943"/>
                </a:cubicBezTo>
                <a:cubicBezTo>
                  <a:pt x="139663" y="430763"/>
                  <a:pt x="136361" y="410993"/>
                  <a:pt x="130629" y="391886"/>
                </a:cubicBezTo>
                <a:cubicBezTo>
                  <a:pt x="121836" y="362578"/>
                  <a:pt x="111276" y="333829"/>
                  <a:pt x="101600" y="304800"/>
                </a:cubicBezTo>
                <a:lnTo>
                  <a:pt x="87086" y="261258"/>
                </a:lnTo>
                <a:cubicBezTo>
                  <a:pt x="43044" y="129131"/>
                  <a:pt x="110606" y="337818"/>
                  <a:pt x="58058" y="145143"/>
                </a:cubicBezTo>
                <a:cubicBezTo>
                  <a:pt x="50007" y="115623"/>
                  <a:pt x="38705" y="87086"/>
                  <a:pt x="29029" y="58058"/>
                </a:cubicBezTo>
                <a:cubicBezTo>
                  <a:pt x="12351" y="8023"/>
                  <a:pt x="25334" y="2533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3DC9F-0BAE-43EF-87D3-91452F27E4E9}"/>
              </a:ext>
            </a:extLst>
          </p:cNvPr>
          <p:cNvSpPr txBox="1"/>
          <p:nvPr/>
        </p:nvSpPr>
        <p:spPr>
          <a:xfrm>
            <a:off x="242787" y="2898292"/>
            <a:ext cx="376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encrypt </a:t>
            </a:r>
            <a:r>
              <a:rPr lang="en-US">
                <a:solidFill>
                  <a:srgbClr val="FF0000"/>
                </a:solidFill>
              </a:rPr>
              <a:t>pre-master secret </a:t>
            </a:r>
          </a:p>
          <a:p>
            <a:r>
              <a:rPr lang="en-US"/>
              <a:t>with server's public key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C8CCA11-BAC2-46C4-BDC8-E1242015E2F2}"/>
              </a:ext>
            </a:extLst>
          </p:cNvPr>
          <p:cNvSpPr/>
          <p:nvPr/>
        </p:nvSpPr>
        <p:spPr>
          <a:xfrm>
            <a:off x="1611086" y="1901371"/>
            <a:ext cx="435439" cy="899886"/>
          </a:xfrm>
          <a:custGeom>
            <a:avLst/>
            <a:gdLst>
              <a:gd name="connsiteX0" fmla="*/ 0 w 435439"/>
              <a:gd name="connsiteY0" fmla="*/ 899886 h 899886"/>
              <a:gd name="connsiteX1" fmla="*/ 72571 w 435439"/>
              <a:gd name="connsiteY1" fmla="*/ 783772 h 899886"/>
              <a:gd name="connsiteX2" fmla="*/ 101600 w 435439"/>
              <a:gd name="connsiteY2" fmla="*/ 740229 h 899886"/>
              <a:gd name="connsiteX3" fmla="*/ 159657 w 435439"/>
              <a:gd name="connsiteY3" fmla="*/ 667658 h 899886"/>
              <a:gd name="connsiteX4" fmla="*/ 174171 w 435439"/>
              <a:gd name="connsiteY4" fmla="*/ 624115 h 899886"/>
              <a:gd name="connsiteX5" fmla="*/ 261257 w 435439"/>
              <a:gd name="connsiteY5" fmla="*/ 493486 h 899886"/>
              <a:gd name="connsiteX6" fmla="*/ 319314 w 435439"/>
              <a:gd name="connsiteY6" fmla="*/ 406400 h 899886"/>
              <a:gd name="connsiteX7" fmla="*/ 348343 w 435439"/>
              <a:gd name="connsiteY7" fmla="*/ 362858 h 899886"/>
              <a:gd name="connsiteX8" fmla="*/ 377371 w 435439"/>
              <a:gd name="connsiteY8" fmla="*/ 275772 h 899886"/>
              <a:gd name="connsiteX9" fmla="*/ 406400 w 435439"/>
              <a:gd name="connsiteY9" fmla="*/ 174172 h 899886"/>
              <a:gd name="connsiteX10" fmla="*/ 420914 w 435439"/>
              <a:gd name="connsiteY10" fmla="*/ 87086 h 899886"/>
              <a:gd name="connsiteX11" fmla="*/ 435428 w 435439"/>
              <a:gd name="connsiteY1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5439" h="899886">
                <a:moveTo>
                  <a:pt x="0" y="899886"/>
                </a:moveTo>
                <a:cubicBezTo>
                  <a:pt x="24190" y="861181"/>
                  <a:pt x="48067" y="822279"/>
                  <a:pt x="72571" y="783772"/>
                </a:cubicBezTo>
                <a:cubicBezTo>
                  <a:pt x="81936" y="769055"/>
                  <a:pt x="101600" y="740229"/>
                  <a:pt x="101600" y="740229"/>
                </a:cubicBezTo>
                <a:cubicBezTo>
                  <a:pt x="138081" y="630782"/>
                  <a:pt x="84627" y="761445"/>
                  <a:pt x="159657" y="667658"/>
                </a:cubicBezTo>
                <a:cubicBezTo>
                  <a:pt x="169214" y="655711"/>
                  <a:pt x="166741" y="637489"/>
                  <a:pt x="174171" y="624115"/>
                </a:cubicBezTo>
                <a:cubicBezTo>
                  <a:pt x="174179" y="624100"/>
                  <a:pt x="246738" y="515265"/>
                  <a:pt x="261257" y="493486"/>
                </a:cubicBezTo>
                <a:lnTo>
                  <a:pt x="319314" y="406400"/>
                </a:lnTo>
                <a:lnTo>
                  <a:pt x="348343" y="362858"/>
                </a:lnTo>
                <a:lnTo>
                  <a:pt x="377371" y="275772"/>
                </a:lnTo>
                <a:cubicBezTo>
                  <a:pt x="391202" y="234277"/>
                  <a:pt x="397289" y="219727"/>
                  <a:pt x="406400" y="174172"/>
                </a:cubicBezTo>
                <a:cubicBezTo>
                  <a:pt x="412172" y="145314"/>
                  <a:pt x="415650" y="116040"/>
                  <a:pt x="420914" y="87086"/>
                </a:cubicBezTo>
                <a:cubicBezTo>
                  <a:pt x="436377" y="2039"/>
                  <a:pt x="435428" y="40701"/>
                  <a:pt x="43542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EDC1A-A377-4FA1-9E63-E51936A58451}"/>
              </a:ext>
            </a:extLst>
          </p:cNvPr>
          <p:cNvSpPr txBox="1"/>
          <p:nvPr/>
        </p:nvSpPr>
        <p:spPr>
          <a:xfrm>
            <a:off x="746990" y="42765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B2778-4572-4509-B0F8-3DAD06EBC2B5}"/>
              </a:ext>
            </a:extLst>
          </p:cNvPr>
          <p:cNvSpPr txBox="1"/>
          <p:nvPr/>
        </p:nvSpPr>
        <p:spPr>
          <a:xfrm>
            <a:off x="6400800" y="42765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FE4D45-F5D4-4225-BE1F-43BA8C392588}"/>
              </a:ext>
            </a:extLst>
          </p:cNvPr>
          <p:cNvCxnSpPr>
            <a:endCxn id="21" idx="1"/>
          </p:cNvCxnSpPr>
          <p:nvPr/>
        </p:nvCxnSpPr>
        <p:spPr>
          <a:xfrm>
            <a:off x="1611086" y="4461255"/>
            <a:ext cx="478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061A20-BE42-4001-8886-22173ACCAC32}"/>
              </a:ext>
            </a:extLst>
          </p:cNvPr>
          <p:cNvSpPr txBox="1"/>
          <p:nvPr/>
        </p:nvSpPr>
        <p:spPr>
          <a:xfrm>
            <a:off x="2190320" y="4523119"/>
            <a:ext cx="4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encRSA(pre-master secret, e_S)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039D29-E552-4410-8A70-46E8AACD8BC9}"/>
              </a:ext>
            </a:extLst>
          </p:cNvPr>
          <p:cNvSpPr txBox="1"/>
          <p:nvPr/>
        </p:nvSpPr>
        <p:spPr>
          <a:xfrm>
            <a:off x="720350" y="5114014"/>
            <a:ext cx="765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session key</a:t>
            </a:r>
            <a:r>
              <a:rPr lang="en-US"/>
              <a:t>:</a:t>
            </a:r>
          </a:p>
          <a:p>
            <a:r>
              <a:rPr lang="en-US"/>
              <a:t>- client and server create </a:t>
            </a:r>
            <a:r>
              <a:rPr lang="en-US">
                <a:solidFill>
                  <a:srgbClr val="FF0000"/>
                </a:solidFill>
              </a:rPr>
              <a:t>symmetric keys </a:t>
            </a:r>
            <a:r>
              <a:rPr lang="en-US"/>
              <a:t>based on pre-master secret</a:t>
            </a:r>
          </a:p>
          <a:p>
            <a:r>
              <a:rPr lang="en-US"/>
              <a:t>- </a:t>
            </a:r>
            <a:r>
              <a:rPr lang="en-US" b="1">
                <a:solidFill>
                  <a:srgbClr val="FF0000"/>
                </a:solidFill>
              </a:rPr>
              <a:t>client and server use the symmetric keys(called session keys) </a:t>
            </a:r>
          </a:p>
          <a:p>
            <a:r>
              <a:rPr lang="en-US" b="1">
                <a:solidFill>
                  <a:srgbClr val="FF0000"/>
                </a:solidFill>
              </a:rPr>
              <a:t>  for actual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025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SSL: finished, data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EDC1A-A377-4FA1-9E63-E51936A58451}"/>
              </a:ext>
            </a:extLst>
          </p:cNvPr>
          <p:cNvSpPr txBox="1"/>
          <p:nvPr/>
        </p:nvSpPr>
        <p:spPr>
          <a:xfrm>
            <a:off x="1112446" y="16703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B2778-4572-4509-B0F8-3DAD06EBC2B5}"/>
              </a:ext>
            </a:extLst>
          </p:cNvPr>
          <p:cNvSpPr txBox="1"/>
          <p:nvPr/>
        </p:nvSpPr>
        <p:spPr>
          <a:xfrm>
            <a:off x="6766256" y="16703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FE4D45-F5D4-4225-BE1F-43BA8C392588}"/>
              </a:ext>
            </a:extLst>
          </p:cNvPr>
          <p:cNvCxnSpPr>
            <a:endCxn id="21" idx="1"/>
          </p:cNvCxnSpPr>
          <p:nvPr/>
        </p:nvCxnSpPr>
        <p:spPr>
          <a:xfrm>
            <a:off x="1976542" y="1854968"/>
            <a:ext cx="478971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061A20-BE42-4001-8886-22173ACCAC32}"/>
              </a:ext>
            </a:extLst>
          </p:cNvPr>
          <p:cNvSpPr txBox="1"/>
          <p:nvPr/>
        </p:nvSpPr>
        <p:spPr>
          <a:xfrm>
            <a:off x="2364358" y="1970413"/>
            <a:ext cx="440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encDES(finished_message, </a:t>
            </a:r>
            <a:r>
              <a:rPr lang="en-US" b="1">
                <a:solidFill>
                  <a:srgbClr val="FF0000"/>
                </a:solidFill>
              </a:rPr>
              <a:t>session_key</a:t>
            </a:r>
            <a:r>
              <a:rPr lang="en-US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FED9-FB40-4078-9D52-83279A4639C4}"/>
              </a:ext>
            </a:extLst>
          </p:cNvPr>
          <p:cNvSpPr txBox="1"/>
          <p:nvPr/>
        </p:nvSpPr>
        <p:spPr>
          <a:xfrm>
            <a:off x="2654879" y="4347080"/>
            <a:ext cx="4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encDES(data, </a:t>
            </a:r>
            <a:r>
              <a:rPr lang="en-US" b="1">
                <a:solidFill>
                  <a:srgbClr val="FF0000"/>
                </a:solidFill>
              </a:rPr>
              <a:t>session_key</a:t>
            </a:r>
            <a:r>
              <a:rPr lang="en-US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E16E4-DD45-4B15-BE15-F9548891D935}"/>
              </a:ext>
            </a:extLst>
          </p:cNvPr>
          <p:cNvSpPr txBox="1"/>
          <p:nvPr/>
        </p:nvSpPr>
        <p:spPr>
          <a:xfrm>
            <a:off x="1062604" y="2870192"/>
            <a:ext cx="701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now on, all data between the client and the server </a:t>
            </a:r>
          </a:p>
          <a:p>
            <a:r>
              <a:rPr lang="en-US"/>
              <a:t>will be encrypted with the </a:t>
            </a:r>
            <a:r>
              <a:rPr lang="en-US">
                <a:solidFill>
                  <a:srgbClr val="FF0000"/>
                </a:solidFill>
              </a:rPr>
              <a:t>session_key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3F561-3CA5-461E-AE54-B3CF8BC70721}"/>
              </a:ext>
            </a:extLst>
          </p:cNvPr>
          <p:cNvSpPr txBox="1"/>
          <p:nvPr/>
        </p:nvSpPr>
        <p:spPr>
          <a:xfrm>
            <a:off x="1077783" y="399124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573EC-CA8E-4D34-9214-9096485CF187}"/>
              </a:ext>
            </a:extLst>
          </p:cNvPr>
          <p:cNvSpPr txBox="1"/>
          <p:nvPr/>
        </p:nvSpPr>
        <p:spPr>
          <a:xfrm>
            <a:off x="6731593" y="399124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054FE61-8AB9-4197-A30C-EB6BB9022E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941879" y="4175907"/>
            <a:ext cx="478971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1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616</Words>
  <Application>Microsoft Office PowerPoint</Application>
  <PresentationFormat>화면 슬라이드 쇼(4:3)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바탕체</vt:lpstr>
      <vt:lpstr>Arial</vt:lpstr>
      <vt:lpstr>Office 테마</vt:lpstr>
      <vt:lpstr>Lecture 10. Programming with openssl</vt:lpstr>
      <vt:lpstr>SSL(Secure Socket Layer)</vt:lpstr>
      <vt:lpstr>sending credit card number to Amazon</vt:lpstr>
      <vt:lpstr>SSL protocol</vt:lpstr>
      <vt:lpstr>SSL: ClientHello</vt:lpstr>
      <vt:lpstr>SSL: ServerHello</vt:lpstr>
      <vt:lpstr>SSL protocol</vt:lpstr>
      <vt:lpstr>SSL: pre-master secret</vt:lpstr>
      <vt:lpstr>SSL: finished, data</vt:lpstr>
      <vt:lpstr>openssl: implementation of SSL protocol</vt:lpstr>
      <vt:lpstr>hw1)</vt:lpstr>
      <vt:lpstr>hw1) ssl server, ssl client</vt:lpstr>
      <vt:lpstr>hw2, 3, 4, 5, 5-1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374</cp:revision>
  <dcterms:created xsi:type="dcterms:W3CDTF">2006-10-05T04:04:58Z</dcterms:created>
  <dcterms:modified xsi:type="dcterms:W3CDTF">2020-11-08T00:24:57Z</dcterms:modified>
</cp:coreProperties>
</file>