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sldIdLst>
    <p:sldId id="258" r:id="rId2"/>
    <p:sldId id="25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66" r:id="rId14"/>
    <p:sldId id="280" r:id="rId15"/>
    <p:sldId id="277" r:id="rId16"/>
    <p:sldId id="27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190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7959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50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12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30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40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672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518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235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8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1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92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684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801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76F4D-DF3D-6E44-8935-BA743EF03FDA}"/>
              </a:ext>
            </a:extLst>
          </p:cNvPr>
          <p:cNvSpPr txBox="1"/>
          <p:nvPr/>
        </p:nvSpPr>
        <p:spPr>
          <a:xfrm>
            <a:off x="2213838" y="2084364"/>
            <a:ext cx="8055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Reddit classifier: NLP and ML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CF42-5C98-4448-B702-F454955544D7}"/>
              </a:ext>
            </a:extLst>
          </p:cNvPr>
          <p:cNvSpPr txBox="1"/>
          <p:nvPr/>
        </p:nvSpPr>
        <p:spPr>
          <a:xfrm>
            <a:off x="4681673" y="2895598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Udayshankar Menon</a:t>
            </a:r>
          </a:p>
        </p:txBody>
      </p:sp>
    </p:spTree>
    <p:extLst>
      <p:ext uri="{BB962C8B-B14F-4D97-AF65-F5344CB8AC3E}">
        <p14:creationId xmlns:p14="http://schemas.microsoft.com/office/powerpoint/2010/main" val="3312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AD3F3-0140-014F-B314-E47DA1E16447}"/>
              </a:ext>
            </a:extLst>
          </p:cNvPr>
          <p:cNvSpPr txBox="1"/>
          <p:nvPr/>
        </p:nvSpPr>
        <p:spPr>
          <a:xfrm>
            <a:off x="965200" y="643467"/>
            <a:ext cx="6919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 across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1E54D-9E08-2242-A5DA-178523D58DCC}"/>
              </a:ext>
            </a:extLst>
          </p:cNvPr>
          <p:cNvSpPr txBox="1"/>
          <p:nvPr/>
        </p:nvSpPr>
        <p:spPr>
          <a:xfrm>
            <a:off x="457200" y="1676400"/>
            <a:ext cx="1092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Vectorizers: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Maximum features: 75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N word grams		: (1,1)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Stop words			: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neighbors: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classifiers: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Max depth, min leaves, min split</a:t>
            </a:r>
          </a:p>
        </p:txBody>
      </p:sp>
    </p:spTree>
    <p:extLst>
      <p:ext uri="{BB962C8B-B14F-4D97-AF65-F5344CB8AC3E}">
        <p14:creationId xmlns:p14="http://schemas.microsoft.com/office/powerpoint/2010/main" val="18395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3C8216-2FA2-4148-9E17-EE0B95F2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7491"/>
              </p:ext>
            </p:extLst>
          </p:nvPr>
        </p:nvGraphicFramePr>
        <p:xfrm>
          <a:off x="507997" y="1430864"/>
          <a:ext cx="11159070" cy="4791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690">
                  <a:extLst>
                    <a:ext uri="{9D8B030D-6E8A-4147-A177-3AD203B41FA5}">
                      <a16:colId xmlns:a16="http://schemas.microsoft.com/office/drawing/2014/main" val="3464580291"/>
                    </a:ext>
                  </a:extLst>
                </a:gridCol>
                <a:gridCol w="3719690">
                  <a:extLst>
                    <a:ext uri="{9D8B030D-6E8A-4147-A177-3AD203B41FA5}">
                      <a16:colId xmlns:a16="http://schemas.microsoft.com/office/drawing/2014/main" val="1262709043"/>
                    </a:ext>
                  </a:extLst>
                </a:gridCol>
                <a:gridCol w="3719690">
                  <a:extLst>
                    <a:ext uri="{9D8B030D-6E8A-4147-A177-3AD203B41FA5}">
                      <a16:colId xmlns:a16="http://schemas.microsoft.com/office/drawing/2014/main" val="3370288170"/>
                    </a:ext>
                  </a:extLst>
                </a:gridCol>
              </a:tblGrid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452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3531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Bernoulli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008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2144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69351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0266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7827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305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8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2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B751E0-7E86-1E46-9046-343ED694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42565"/>
              </p:ext>
            </p:extLst>
          </p:nvPr>
        </p:nvGraphicFramePr>
        <p:xfrm>
          <a:off x="507998" y="1430867"/>
          <a:ext cx="11159070" cy="4791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9690">
                  <a:extLst>
                    <a:ext uri="{9D8B030D-6E8A-4147-A177-3AD203B41FA5}">
                      <a16:colId xmlns:a16="http://schemas.microsoft.com/office/drawing/2014/main" val="3464580291"/>
                    </a:ext>
                  </a:extLst>
                </a:gridCol>
                <a:gridCol w="3719690">
                  <a:extLst>
                    <a:ext uri="{9D8B030D-6E8A-4147-A177-3AD203B41FA5}">
                      <a16:colId xmlns:a16="http://schemas.microsoft.com/office/drawing/2014/main" val="1262709043"/>
                    </a:ext>
                  </a:extLst>
                </a:gridCol>
                <a:gridCol w="3719690">
                  <a:extLst>
                    <a:ext uri="{9D8B030D-6E8A-4147-A177-3AD203B41FA5}">
                      <a16:colId xmlns:a16="http://schemas.microsoft.com/office/drawing/2014/main" val="3370288170"/>
                    </a:ext>
                  </a:extLst>
                </a:gridCol>
              </a:tblGrid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452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3531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Bernoulli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008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2144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69351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0266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7827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305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87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400305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11234-87C4-B044-9352-256E9679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62" y="2641601"/>
            <a:ext cx="6536776" cy="436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1B822-436C-C941-B3D6-F9EEB29542F2}"/>
              </a:ext>
            </a:extLst>
          </p:cNvPr>
          <p:cNvSpPr txBox="1"/>
          <p:nvPr/>
        </p:nvSpPr>
        <p:spPr>
          <a:xfrm>
            <a:off x="931333" y="711200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E9DC-0F27-9148-BE87-D2803E36833B}"/>
              </a:ext>
            </a:extLst>
          </p:cNvPr>
          <p:cNvSpPr txBox="1"/>
          <p:nvPr/>
        </p:nvSpPr>
        <p:spPr>
          <a:xfrm>
            <a:off x="338668" y="1405473"/>
            <a:ext cx="11480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correlation of scores and timing of post.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 subreddit has consistent higher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3E9DC-0F27-9148-BE87-D2803E36833B}"/>
              </a:ext>
            </a:extLst>
          </p:cNvPr>
          <p:cNvSpPr txBox="1"/>
          <p:nvPr/>
        </p:nvSpPr>
        <p:spPr>
          <a:xfrm>
            <a:off x="338668" y="1405473"/>
            <a:ext cx="11480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correlation of scores and timing of post.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 subreddit has consistent higher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models that fit title text to subreddit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compared various classification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prediction accuracy to 85% from a baseline accuracy of 50%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at developing a Poisson regression model to predict the scores, though it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poor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B822-436C-C941-B3D6-F9EEB29542F2}"/>
              </a:ext>
            </a:extLst>
          </p:cNvPr>
          <p:cNvSpPr txBox="1"/>
          <p:nvPr/>
        </p:nvSpPr>
        <p:spPr>
          <a:xfrm>
            <a:off x="931333" y="711200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2435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DDF2E0-C6B3-1D4F-B6A8-F57C10122F1D}"/>
              </a:ext>
            </a:extLst>
          </p:cNvPr>
          <p:cNvSpPr txBox="1"/>
          <p:nvPr/>
        </p:nvSpPr>
        <p:spPr>
          <a:xfrm>
            <a:off x="592667" y="1608667"/>
            <a:ext cx="103188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subreddit must have a unit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 from that subreddit must be closely aligned to this unit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separated are the two subreddit post unit vectors?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vectorizer on one kind of subreddit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other subreddit based on previous vectorizer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B578-01DF-334F-B338-A72920F573A5}"/>
              </a:ext>
            </a:extLst>
          </p:cNvPr>
          <p:cNvSpPr txBox="1"/>
          <p:nvPr/>
        </p:nvSpPr>
        <p:spPr>
          <a:xfrm>
            <a:off x="982133" y="643467"/>
            <a:ext cx="4546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vectors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C391A6-B3BC-B647-83DE-4B75908CFABD}"/>
              </a:ext>
            </a:extLst>
          </p:cNvPr>
          <p:cNvGrpSpPr/>
          <p:nvPr/>
        </p:nvGrpSpPr>
        <p:grpSpPr>
          <a:xfrm>
            <a:off x="8332894" y="3894667"/>
            <a:ext cx="3548380" cy="2777065"/>
            <a:chOff x="7384626" y="3996267"/>
            <a:chExt cx="3548380" cy="2777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D57550-5FAF-E448-9D04-338BC18AFF2E}"/>
                </a:ext>
              </a:extLst>
            </p:cNvPr>
            <p:cNvSpPr/>
            <p:nvPr/>
          </p:nvSpPr>
          <p:spPr>
            <a:xfrm>
              <a:off x="7384626" y="4507368"/>
              <a:ext cx="2365587" cy="4572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0"/>
                  </a:srgbClr>
                </a:gs>
                <a:gs pos="0">
                  <a:srgbClr val="FF0000"/>
                </a:gs>
                <a:gs pos="40000">
                  <a:srgbClr val="FF0000"/>
                </a:gs>
                <a:gs pos="51000">
                  <a:srgbClr val="FF0000">
                    <a:alpha val="55000"/>
                  </a:srgbClr>
                </a:gs>
              </a:gsLst>
              <a:lin ang="1080000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chemeClr val="accent1">
                      <a:lumMod val="45000"/>
                      <a:lumOff val="55000"/>
                    </a:schemeClr>
                  </a:gs>
                  <a:gs pos="42000">
                    <a:schemeClr val="accent1">
                      <a:lumMod val="45000"/>
                      <a:lumOff val="55000"/>
                    </a:schemeClr>
                  </a:gs>
                  <a:gs pos="18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B83CF-49E8-DA42-B5B9-E6CB995B7FCA}"/>
                </a:ext>
              </a:extLst>
            </p:cNvPr>
            <p:cNvSpPr/>
            <p:nvPr/>
          </p:nvSpPr>
          <p:spPr>
            <a:xfrm>
              <a:off x="8567419" y="5411750"/>
              <a:ext cx="2365587" cy="4572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65000">
                  <a:schemeClr val="accent1">
                    <a:lumMod val="45000"/>
                    <a:lumOff val="55000"/>
                  </a:schemeClr>
                </a:gs>
                <a:gs pos="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chemeClr val="accent1">
                      <a:lumMod val="45000"/>
                      <a:lumOff val="55000"/>
                    </a:schemeClr>
                  </a:gs>
                  <a:gs pos="42000">
                    <a:schemeClr val="accent1">
                      <a:lumMod val="45000"/>
                      <a:lumOff val="55000"/>
                    </a:schemeClr>
                  </a:gs>
                  <a:gs pos="18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scene3d>
              <a:camera prst="orthographicFront">
                <a:rot lat="0" lon="0" rev="6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B03D68-0413-2347-96CA-0FD4B233202C}"/>
                </a:ext>
              </a:extLst>
            </p:cNvPr>
            <p:cNvCxnSpPr/>
            <p:nvPr/>
          </p:nvCxnSpPr>
          <p:spPr>
            <a:xfrm flipV="1">
              <a:off x="8195733" y="3996267"/>
              <a:ext cx="548640" cy="18965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9385FC-22A4-7D45-80F0-6C171F1EE5E5}"/>
                </a:ext>
              </a:extLst>
            </p:cNvPr>
            <p:cNvCxnSpPr/>
            <p:nvPr/>
          </p:nvCxnSpPr>
          <p:spPr>
            <a:xfrm flipV="1">
              <a:off x="8744373" y="4876799"/>
              <a:ext cx="1005840" cy="1896533"/>
            </a:xfrm>
            <a:prstGeom prst="straightConnector1">
              <a:avLst/>
            </a:prstGeom>
            <a:ln w="28575">
              <a:tailEnd type="triangle"/>
            </a:ln>
            <a:scene3d>
              <a:camera prst="orthographicFront">
                <a:rot lat="0" lon="0" rev="183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21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DF2E0-C6B3-1D4F-B6A8-F57C10122F1D}"/>
                  </a:ext>
                </a:extLst>
              </p:cNvPr>
              <p:cNvSpPr txBox="1"/>
              <p:nvPr/>
            </p:nvSpPr>
            <p:spPr>
              <a:xfrm>
                <a:off x="592667" y="1392701"/>
                <a:ext cx="1109758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vector representative of subreddit: Adding all the vectors and normalizing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 are chosen based on one kind of subreddit from vectorization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 and coffee unit vectors were almost orthogonal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≈85°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use this to model a classifier?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it already exist?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DF2E0-C6B3-1D4F-B6A8-F57C1012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1392701"/>
                <a:ext cx="11097585" cy="5262979"/>
              </a:xfrm>
              <a:prstGeom prst="rect">
                <a:avLst/>
              </a:prstGeom>
              <a:blipFill>
                <a:blip r:embed="rId2"/>
                <a:stretch>
                  <a:fillRect l="-1030" t="-1205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33B578-01DF-334F-B338-A72920F573A5}"/>
              </a:ext>
            </a:extLst>
          </p:cNvPr>
          <p:cNvSpPr txBox="1"/>
          <p:nvPr/>
        </p:nvSpPr>
        <p:spPr>
          <a:xfrm>
            <a:off x="982133" y="643467"/>
            <a:ext cx="4546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vectors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C391A6-B3BC-B647-83DE-4B75908CFABD}"/>
              </a:ext>
            </a:extLst>
          </p:cNvPr>
          <p:cNvGrpSpPr/>
          <p:nvPr/>
        </p:nvGrpSpPr>
        <p:grpSpPr>
          <a:xfrm>
            <a:off x="7235615" y="4007209"/>
            <a:ext cx="3548380" cy="2777065"/>
            <a:chOff x="7384626" y="3996267"/>
            <a:chExt cx="3548380" cy="2777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D57550-5FAF-E448-9D04-338BC18AFF2E}"/>
                </a:ext>
              </a:extLst>
            </p:cNvPr>
            <p:cNvSpPr/>
            <p:nvPr/>
          </p:nvSpPr>
          <p:spPr>
            <a:xfrm>
              <a:off x="7384626" y="4507368"/>
              <a:ext cx="2365587" cy="4572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0"/>
                  </a:srgbClr>
                </a:gs>
                <a:gs pos="0">
                  <a:srgbClr val="FF0000"/>
                </a:gs>
                <a:gs pos="40000">
                  <a:srgbClr val="FF0000"/>
                </a:gs>
                <a:gs pos="51000">
                  <a:srgbClr val="FF0000">
                    <a:alpha val="55000"/>
                  </a:srgbClr>
                </a:gs>
              </a:gsLst>
              <a:lin ang="1080000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chemeClr val="accent1">
                      <a:lumMod val="45000"/>
                      <a:lumOff val="55000"/>
                    </a:schemeClr>
                  </a:gs>
                  <a:gs pos="42000">
                    <a:schemeClr val="accent1">
                      <a:lumMod val="45000"/>
                      <a:lumOff val="55000"/>
                    </a:schemeClr>
                  </a:gs>
                  <a:gs pos="18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B83CF-49E8-DA42-B5B9-E6CB995B7FCA}"/>
                </a:ext>
              </a:extLst>
            </p:cNvPr>
            <p:cNvSpPr/>
            <p:nvPr/>
          </p:nvSpPr>
          <p:spPr>
            <a:xfrm>
              <a:off x="8567419" y="5411750"/>
              <a:ext cx="2365587" cy="4572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65000">
                  <a:schemeClr val="accent1">
                    <a:lumMod val="45000"/>
                    <a:lumOff val="55000"/>
                  </a:schemeClr>
                </a:gs>
                <a:gs pos="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chemeClr val="accent1">
                      <a:lumMod val="45000"/>
                      <a:lumOff val="55000"/>
                    </a:schemeClr>
                  </a:gs>
                  <a:gs pos="42000">
                    <a:schemeClr val="accent1">
                      <a:lumMod val="45000"/>
                      <a:lumOff val="55000"/>
                    </a:schemeClr>
                  </a:gs>
                  <a:gs pos="18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scene3d>
              <a:camera prst="orthographicFront">
                <a:rot lat="0" lon="0" rev="6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B03D68-0413-2347-96CA-0FD4B233202C}"/>
                </a:ext>
              </a:extLst>
            </p:cNvPr>
            <p:cNvCxnSpPr/>
            <p:nvPr/>
          </p:nvCxnSpPr>
          <p:spPr>
            <a:xfrm flipV="1">
              <a:off x="8195733" y="3996267"/>
              <a:ext cx="548640" cy="18965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9385FC-22A4-7D45-80F0-6C171F1EE5E5}"/>
                </a:ext>
              </a:extLst>
            </p:cNvPr>
            <p:cNvCxnSpPr/>
            <p:nvPr/>
          </p:nvCxnSpPr>
          <p:spPr>
            <a:xfrm flipV="1">
              <a:off x="8744373" y="4876799"/>
              <a:ext cx="1005840" cy="1896533"/>
            </a:xfrm>
            <a:prstGeom prst="straightConnector1">
              <a:avLst/>
            </a:prstGeom>
            <a:ln w="28575">
              <a:tailEnd type="triangle"/>
            </a:ln>
            <a:scene3d>
              <a:camera prst="orthographicFront">
                <a:rot lat="0" lon="0" rev="183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94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801EF7-1796-244B-A8D7-C8CF50EAFCF1}"/>
              </a:ext>
            </a:extLst>
          </p:cNvPr>
          <p:cNvSpPr txBox="1"/>
          <p:nvPr/>
        </p:nvSpPr>
        <p:spPr>
          <a:xfrm>
            <a:off x="3505201" y="2590798"/>
            <a:ext cx="453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90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9ECB8-02C1-9840-8B1C-6C90A4C7FBEC}"/>
              </a:ext>
            </a:extLst>
          </p:cNvPr>
          <p:cNvSpPr txBox="1"/>
          <p:nvPr/>
        </p:nvSpPr>
        <p:spPr>
          <a:xfrm>
            <a:off x="338669" y="1675093"/>
            <a:ext cx="1173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different classification models to classify tea and coffee subreddit posts (169172, 285090)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To gain some perspective on the information at 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and score various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predict the number of upvotes based on the information at hand?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define a basis vector for each subreddit?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F67B4-8F2E-284E-99E3-2E6E11FFD642}"/>
              </a:ext>
            </a:extLst>
          </p:cNvPr>
          <p:cNvSpPr txBox="1"/>
          <p:nvPr/>
        </p:nvSpPr>
        <p:spPr>
          <a:xfrm>
            <a:off x="977966" y="687230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8866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6B6A2-0AB2-BB44-8D83-D225D0990EAE}"/>
              </a:ext>
            </a:extLst>
          </p:cNvPr>
          <p:cNvSpPr txBox="1"/>
          <p:nvPr/>
        </p:nvSpPr>
        <p:spPr>
          <a:xfrm>
            <a:off x="440267" y="1439337"/>
            <a:ext cx="11226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split the combined data set with id for each home subreddit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various classifiers and text vectorizer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considered in this study: 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titles 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of posting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posting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Upvotes on title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6B6A2-0AB2-BB44-8D83-D225D0990EAE}"/>
              </a:ext>
            </a:extLst>
          </p:cNvPr>
          <p:cNvSpPr txBox="1"/>
          <p:nvPr/>
        </p:nvSpPr>
        <p:spPr>
          <a:xfrm>
            <a:off x="440267" y="1439337"/>
            <a:ext cx="11226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post timing, subreddit, and score?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of title length and upvotes?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upvotes based on length of posts and other features?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F686A-DBB2-AB49-A8C3-6F5EAA32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12" y="963547"/>
            <a:ext cx="8718503" cy="574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9CB0B-9D2E-EF44-8A5C-ADA16A4C060E}"/>
              </a:ext>
            </a:extLst>
          </p:cNvPr>
          <p:cNvSpPr txBox="1"/>
          <p:nvPr/>
        </p:nvSpPr>
        <p:spPr>
          <a:xfrm>
            <a:off x="2997983" y="232578"/>
            <a:ext cx="7866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or observable correlation of post timing, subreddit, and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25A00-C40B-D446-887A-402EA3CE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60" y="829734"/>
            <a:ext cx="9207150" cy="6062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DA9F0-A2C1-EF4D-9B01-97B3E5B07AC6}"/>
              </a:ext>
            </a:extLst>
          </p:cNvPr>
          <p:cNvSpPr txBox="1"/>
          <p:nvPr/>
        </p:nvSpPr>
        <p:spPr>
          <a:xfrm>
            <a:off x="2981050" y="384975"/>
            <a:ext cx="786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“Maybe” some correlation of score and title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E5A0B-9626-7341-90BE-6D2A6E98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79" y="761999"/>
            <a:ext cx="9210842" cy="628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76D21-4480-544D-985E-63C42D461AAF}"/>
              </a:ext>
            </a:extLst>
          </p:cNvPr>
          <p:cNvSpPr txBox="1"/>
          <p:nvPr/>
        </p:nvSpPr>
        <p:spPr>
          <a:xfrm>
            <a:off x="3709180" y="469644"/>
            <a:ext cx="786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distribution has some pattern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4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32A2-016C-7B45-92ED-207D814D1D78}"/>
              </a:ext>
            </a:extLst>
          </p:cNvPr>
          <p:cNvSpPr txBox="1"/>
          <p:nvPr/>
        </p:nvSpPr>
        <p:spPr>
          <a:xfrm>
            <a:off x="694266" y="1524004"/>
            <a:ext cx="10701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accuracy: 50.40 %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posts were randomly assumed to be from subreddit tea, there is a 50% possibility of  it being a correct assumption.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classes seem very well balanced.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D0D1A-09D9-AB4E-BC2E-9809231FA0DE}"/>
              </a:ext>
            </a:extLst>
          </p:cNvPr>
          <p:cNvSpPr txBox="1"/>
          <p:nvPr/>
        </p:nvSpPr>
        <p:spPr>
          <a:xfrm>
            <a:off x="372536" y="4673600"/>
            <a:ext cx="1125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don’t need a $100, 000 data scientist,  a dollar and ignorance is enough!</a:t>
            </a:r>
          </a:p>
        </p:txBody>
      </p:sp>
    </p:spTree>
    <p:extLst>
      <p:ext uri="{BB962C8B-B14F-4D97-AF65-F5344CB8AC3E}">
        <p14:creationId xmlns:p14="http://schemas.microsoft.com/office/powerpoint/2010/main" val="275604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E5398-B343-5640-A3A3-8E8A6242AA6E}"/>
              </a:ext>
            </a:extLst>
          </p:cNvPr>
          <p:cNvSpPr txBox="1"/>
          <p:nvPr/>
        </p:nvSpPr>
        <p:spPr>
          <a:xfrm>
            <a:off x="694266" y="609604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3C8216-2FA2-4148-9E17-EE0B95F2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76045"/>
              </p:ext>
            </p:extLst>
          </p:nvPr>
        </p:nvGraphicFramePr>
        <p:xfrm>
          <a:off x="507998" y="1430864"/>
          <a:ext cx="11209866" cy="4791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6622">
                  <a:extLst>
                    <a:ext uri="{9D8B030D-6E8A-4147-A177-3AD203B41FA5}">
                      <a16:colId xmlns:a16="http://schemas.microsoft.com/office/drawing/2014/main" val="445049890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val="3464580291"/>
                    </a:ext>
                  </a:extLst>
                </a:gridCol>
                <a:gridCol w="3736622">
                  <a:extLst>
                    <a:ext uri="{9D8B030D-6E8A-4147-A177-3AD203B41FA5}">
                      <a16:colId xmlns:a16="http://schemas.microsoft.com/office/drawing/2014/main" val="1262709043"/>
                    </a:ext>
                  </a:extLst>
                </a:gridCol>
              </a:tblGrid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452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35319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Bernoulli Naïve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008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2144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69351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0266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7827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30562"/>
                  </a:ext>
                </a:extLst>
              </a:tr>
              <a:tr h="5323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8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{63C31A93-937A-A849-BCAA-0317F67EA176}tf10001073</Template>
  <TotalTime>221</TotalTime>
  <Words>610</Words>
  <Application>Microsoft Macintosh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Udayshankar K Menon</dc:creator>
  <cp:lastModifiedBy>Udayshankar K Menon</cp:lastModifiedBy>
  <cp:revision>17</cp:revision>
  <dcterms:created xsi:type="dcterms:W3CDTF">2019-10-18T16:35:00Z</dcterms:created>
  <dcterms:modified xsi:type="dcterms:W3CDTF">2019-10-28T23:00:45Z</dcterms:modified>
</cp:coreProperties>
</file>