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7" r:id="rId3"/>
    <p:sldId id="278" r:id="rId4"/>
    <p:sldId id="258" r:id="rId5"/>
    <p:sldId id="260" r:id="rId6"/>
    <p:sldId id="261" r:id="rId7"/>
    <p:sldId id="262" r:id="rId8"/>
    <p:sldId id="279" r:id="rId9"/>
    <p:sldId id="259" r:id="rId10"/>
    <p:sldId id="263" r:id="rId11"/>
    <p:sldId id="280" r:id="rId12"/>
    <p:sldId id="264" r:id="rId13"/>
    <p:sldId id="270" r:id="rId14"/>
    <p:sldId id="271" r:id="rId15"/>
    <p:sldId id="272" r:id="rId16"/>
    <p:sldId id="265" r:id="rId17"/>
    <p:sldId id="273" r:id="rId18"/>
    <p:sldId id="275" r:id="rId19"/>
    <p:sldId id="276" r:id="rId20"/>
    <p:sldId id="266" r:id="rId21"/>
    <p:sldId id="274" r:id="rId22"/>
    <p:sldId id="284" r:id="rId23"/>
    <p:sldId id="281"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Spring Framework</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392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err="1"/>
              <a:t>IoC</a:t>
            </a:r>
            <a:r>
              <a:rPr lang="en-US" b="1" dirty="0"/>
              <a:t> </a:t>
            </a:r>
            <a:r>
              <a:rPr lang="en-US" b="1" dirty="0" smtClean="0"/>
              <a:t>Container</a:t>
            </a:r>
            <a:endParaRPr lang="en-US" dirty="0"/>
          </a:p>
        </p:txBody>
      </p:sp>
      <p:sp>
        <p:nvSpPr>
          <p:cNvPr id="3" name="Content Placeholder 2"/>
          <p:cNvSpPr>
            <a:spLocks noGrp="1"/>
          </p:cNvSpPr>
          <p:nvPr>
            <p:ph idx="1"/>
          </p:nvPr>
        </p:nvSpPr>
        <p:spPr>
          <a:xfrm>
            <a:off x="152400" y="990600"/>
            <a:ext cx="8229600" cy="4525963"/>
          </a:xfrm>
        </p:spPr>
        <p:txBody>
          <a:bodyPr>
            <a:normAutofit fontScale="70000" lnSpcReduction="20000"/>
          </a:bodyPr>
          <a:lstStyle/>
          <a:p>
            <a:pPr marL="0" indent="0" algn="just">
              <a:buNone/>
            </a:pPr>
            <a:r>
              <a:rPr lang="en-US" dirty="0"/>
              <a:t>The core of the Spring Framework is its </a:t>
            </a:r>
            <a:r>
              <a:rPr lang="en-US" b="1" dirty="0"/>
              <a:t>Inversion of Control </a:t>
            </a:r>
            <a:r>
              <a:rPr lang="en-US" dirty="0"/>
              <a:t>(</a:t>
            </a:r>
            <a:r>
              <a:rPr lang="en-US" dirty="0" err="1"/>
              <a:t>Ioc</a:t>
            </a:r>
            <a:r>
              <a:rPr lang="en-US" dirty="0"/>
              <a:t>) container.</a:t>
            </a:r>
          </a:p>
          <a:p>
            <a:pPr marL="0" indent="0" algn="just">
              <a:buNone/>
            </a:pPr>
            <a:r>
              <a:rPr lang="en-US" dirty="0"/>
              <a:t>The container will create the objects, wire them together, configure them, and </a:t>
            </a:r>
            <a:r>
              <a:rPr lang="en-US" dirty="0" smtClean="0"/>
              <a:t>manage their </a:t>
            </a:r>
            <a:r>
              <a:rPr lang="en-US" dirty="0"/>
              <a:t>complete lifecycle from creation till </a:t>
            </a:r>
            <a:r>
              <a:rPr lang="en-US" dirty="0" smtClean="0"/>
              <a:t>destruction</a:t>
            </a:r>
          </a:p>
          <a:p>
            <a:pPr algn="just"/>
            <a:endParaRPr lang="en-US" dirty="0" smtClean="0"/>
          </a:p>
          <a:p>
            <a:pPr marL="0" indent="0" algn="just">
              <a:buNone/>
            </a:pPr>
            <a:r>
              <a:rPr lang="en-US" dirty="0" smtClean="0"/>
              <a:t>It is responsible</a:t>
            </a:r>
          </a:p>
          <a:p>
            <a:pPr lvl="1" algn="just"/>
            <a:r>
              <a:rPr lang="en-US" dirty="0" smtClean="0"/>
              <a:t>to instantiate the application class</a:t>
            </a:r>
          </a:p>
          <a:p>
            <a:pPr lvl="1" algn="just"/>
            <a:r>
              <a:rPr lang="en-US" dirty="0" smtClean="0"/>
              <a:t>to </a:t>
            </a:r>
            <a:r>
              <a:rPr lang="en-US" dirty="0"/>
              <a:t>configure the object</a:t>
            </a:r>
          </a:p>
          <a:p>
            <a:pPr lvl="1" algn="just"/>
            <a:r>
              <a:rPr lang="en-US" dirty="0"/>
              <a:t>to assemble the dependencies between the </a:t>
            </a:r>
            <a:r>
              <a:rPr lang="en-US" dirty="0" smtClean="0"/>
              <a:t>objects</a:t>
            </a:r>
          </a:p>
          <a:p>
            <a:pPr marL="0" indent="0" algn="just">
              <a:buNone/>
            </a:pPr>
            <a:endParaRPr lang="en-US" dirty="0" smtClean="0"/>
          </a:p>
          <a:p>
            <a:pPr marL="0" indent="0" algn="just">
              <a:buNone/>
            </a:pPr>
            <a:r>
              <a:rPr lang="en-US" dirty="0" smtClean="0"/>
              <a:t>Types </a:t>
            </a:r>
            <a:r>
              <a:rPr lang="en-US" dirty="0"/>
              <a:t>of </a:t>
            </a:r>
            <a:r>
              <a:rPr lang="en-US" dirty="0" err="1"/>
              <a:t>IoC</a:t>
            </a:r>
            <a:r>
              <a:rPr lang="en-US" dirty="0"/>
              <a:t> </a:t>
            </a:r>
            <a:r>
              <a:rPr lang="en-US" dirty="0" smtClean="0"/>
              <a:t>containers are:</a:t>
            </a:r>
            <a:endParaRPr lang="en-US" dirty="0"/>
          </a:p>
          <a:p>
            <a:pPr lvl="1" algn="just"/>
            <a:r>
              <a:rPr lang="en-US" b="1" dirty="0" err="1"/>
              <a:t>BeanFactory</a:t>
            </a:r>
            <a:endParaRPr lang="en-US" dirty="0"/>
          </a:p>
          <a:p>
            <a:pPr lvl="1" algn="just"/>
            <a:r>
              <a:rPr lang="en-US" b="1" dirty="0" err="1"/>
              <a:t>ApplicationContext</a:t>
            </a:r>
            <a:endParaRPr lang="en-US" dirty="0"/>
          </a:p>
          <a:p>
            <a:pPr marL="457200" lvl="1" indent="0" algn="just">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057933"/>
            <a:ext cx="3162874"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511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763000" cy="3491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txBox="1">
            <a:spLocks/>
          </p:cNvSpPr>
          <p:nvPr/>
        </p:nvSpPr>
        <p:spPr>
          <a:xfrm>
            <a:off x="387036" y="653736"/>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							Contd..</a:t>
            </a:r>
            <a:endParaRPr lang="en-US" dirty="0"/>
          </a:p>
        </p:txBody>
      </p:sp>
    </p:spTree>
    <p:extLst>
      <p:ext uri="{BB962C8B-B14F-4D97-AF65-F5344CB8AC3E}">
        <p14:creationId xmlns:p14="http://schemas.microsoft.com/office/powerpoint/2010/main" val="378188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9"/>
            <a:ext cx="8229600" cy="1143000"/>
          </a:xfrm>
        </p:spPr>
        <p:txBody>
          <a:bodyPr>
            <a:normAutofit/>
          </a:bodyPr>
          <a:lstStyle/>
          <a:p>
            <a:r>
              <a:rPr lang="en-US" b="1" dirty="0"/>
              <a:t>Dependency </a:t>
            </a:r>
            <a:r>
              <a:rPr lang="en-US" b="1" dirty="0" smtClean="0"/>
              <a:t>Injection</a:t>
            </a:r>
            <a:endParaRPr lang="en-US" dirty="0"/>
          </a:p>
        </p:txBody>
      </p:sp>
      <p:sp>
        <p:nvSpPr>
          <p:cNvPr id="3" name="Content Placeholder 2"/>
          <p:cNvSpPr>
            <a:spLocks noGrp="1"/>
          </p:cNvSpPr>
          <p:nvPr>
            <p:ph idx="1"/>
          </p:nvPr>
        </p:nvSpPr>
        <p:spPr>
          <a:xfrm>
            <a:off x="381000" y="1066800"/>
            <a:ext cx="8534400" cy="5410200"/>
          </a:xfrm>
        </p:spPr>
        <p:txBody>
          <a:bodyPr>
            <a:normAutofit fontScale="92500" lnSpcReduction="10000"/>
          </a:bodyPr>
          <a:lstStyle/>
          <a:p>
            <a:pPr algn="just"/>
            <a:r>
              <a:rPr lang="en-US" dirty="0" smtClean="0"/>
              <a:t>It is </a:t>
            </a:r>
            <a:r>
              <a:rPr lang="en-US" dirty="0"/>
              <a:t>a design pattern that removes the dependency from the programming code so that it can be easy to manage and test the application. </a:t>
            </a:r>
            <a:endParaRPr lang="en-US" dirty="0" smtClean="0"/>
          </a:p>
          <a:p>
            <a:pPr algn="just"/>
            <a:endParaRPr lang="en-US" dirty="0" smtClean="0"/>
          </a:p>
          <a:p>
            <a:pPr algn="just"/>
            <a:r>
              <a:rPr lang="en-US" dirty="0" smtClean="0"/>
              <a:t>Dependency </a:t>
            </a:r>
            <a:r>
              <a:rPr lang="en-US" dirty="0"/>
              <a:t>Injection makes our programming code loosely coupled</a:t>
            </a:r>
            <a:r>
              <a:rPr lang="en-US" dirty="0" smtClean="0"/>
              <a:t>.</a:t>
            </a:r>
          </a:p>
          <a:p>
            <a:pPr algn="just"/>
            <a:endParaRPr lang="en-US" dirty="0"/>
          </a:p>
          <a:p>
            <a:pPr algn="just"/>
            <a:r>
              <a:rPr lang="en-US" dirty="0"/>
              <a:t>The basic concept of the dependency injection (also known as Inversion of Control pattern) is that you do not create your objects but describe how they should be created. </a:t>
            </a:r>
          </a:p>
        </p:txBody>
      </p:sp>
    </p:spTree>
    <p:extLst>
      <p:ext uri="{BB962C8B-B14F-4D97-AF65-F5344CB8AC3E}">
        <p14:creationId xmlns:p14="http://schemas.microsoft.com/office/powerpoint/2010/main" val="344804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76400"/>
            <a:ext cx="4495800" cy="4525963"/>
          </a:xfrm>
        </p:spPr>
        <p:txBody>
          <a:bodyPr>
            <a:normAutofit lnSpcReduction="10000"/>
          </a:bodyPr>
          <a:lstStyle/>
          <a:p>
            <a:pPr marL="0" indent="0">
              <a:buNone/>
            </a:pPr>
            <a:r>
              <a:rPr lang="en-US" b="1" dirty="0" smtClean="0"/>
              <a:t>Normal Way:</a:t>
            </a:r>
          </a:p>
          <a:p>
            <a:pPr algn="just"/>
            <a:r>
              <a:rPr lang="en-US" dirty="0"/>
              <a:t>There are many ways to instantiate a object. </a:t>
            </a:r>
            <a:endParaRPr lang="en-US" dirty="0" smtClean="0"/>
          </a:p>
          <a:p>
            <a:pPr algn="just"/>
            <a:endParaRPr lang="en-US" dirty="0" smtClean="0"/>
          </a:p>
          <a:p>
            <a:pPr algn="just"/>
            <a:r>
              <a:rPr lang="en-US" dirty="0" smtClean="0"/>
              <a:t>So </a:t>
            </a:r>
            <a:r>
              <a:rPr lang="en-US" dirty="0"/>
              <a:t>here </a:t>
            </a:r>
            <a:r>
              <a:rPr lang="en-US" b="1" dirty="0"/>
              <a:t>Car</a:t>
            </a:r>
            <a:r>
              <a:rPr lang="en-US" dirty="0"/>
              <a:t> class contain object of Engine and we have it instantiated using new operator.</a:t>
            </a:r>
          </a:p>
          <a:p>
            <a:endParaRPr lang="en-US" dirty="0"/>
          </a:p>
        </p:txBody>
      </p:sp>
      <p:pic>
        <p:nvPicPr>
          <p:cNvPr id="1026" name="Picture 2" descr="https://2.bp.blogspot.com/-CmdH3WuA99Y/UDUKlTBRSZI/AAAAAAAAAOM/co_ymbfhVtI/s1600/CarEngineClass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722" y="1905000"/>
            <a:ext cx="3002277" cy="36951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72200" y="5600112"/>
            <a:ext cx="1215397" cy="369332"/>
          </a:xfrm>
          <a:prstGeom prst="rect">
            <a:avLst/>
          </a:prstGeom>
          <a:noFill/>
        </p:spPr>
        <p:txBody>
          <a:bodyPr wrap="none" rtlCol="0">
            <a:spAutoFit/>
          </a:bodyPr>
          <a:lstStyle/>
          <a:p>
            <a:r>
              <a:rPr lang="en-US" dirty="0" smtClean="0"/>
              <a:t>Without DI</a:t>
            </a:r>
            <a:endParaRPr lang="en-US" dirty="0"/>
          </a:p>
        </p:txBody>
      </p:sp>
    </p:spTree>
    <p:extLst>
      <p:ext uri="{BB962C8B-B14F-4D97-AF65-F5344CB8AC3E}">
        <p14:creationId xmlns:p14="http://schemas.microsoft.com/office/powerpoint/2010/main" val="290833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305800" cy="3048000"/>
          </a:xfrm>
        </p:spPr>
        <p:txBody>
          <a:bodyPr>
            <a:normAutofit fontScale="70000" lnSpcReduction="20000"/>
          </a:bodyPr>
          <a:lstStyle/>
          <a:p>
            <a:pPr marL="0" indent="0" algn="just">
              <a:buNone/>
            </a:pPr>
            <a:r>
              <a:rPr lang="en-US" b="1" dirty="0"/>
              <a:t>With help of Dependency Injection:</a:t>
            </a:r>
            <a:endParaRPr lang="en-US" dirty="0"/>
          </a:p>
          <a:p>
            <a:pPr algn="just"/>
            <a:r>
              <a:rPr lang="en-US" b="1" dirty="0" smtClean="0"/>
              <a:t>Car</a:t>
            </a:r>
            <a:r>
              <a:rPr lang="en-US" dirty="0" smtClean="0"/>
              <a:t> </a:t>
            </a:r>
            <a:r>
              <a:rPr lang="en-US" dirty="0"/>
              <a:t>needs object of </a:t>
            </a:r>
            <a:r>
              <a:rPr lang="en-US" b="1" dirty="0"/>
              <a:t>Engine</a:t>
            </a:r>
            <a:r>
              <a:rPr lang="en-US" dirty="0"/>
              <a:t> to operate but it outsources that job to some third party. </a:t>
            </a:r>
            <a:endParaRPr lang="en-US" dirty="0" smtClean="0"/>
          </a:p>
          <a:p>
            <a:pPr algn="just"/>
            <a:r>
              <a:rPr lang="en-US" dirty="0" smtClean="0"/>
              <a:t>The </a:t>
            </a:r>
            <a:r>
              <a:rPr lang="en-US" dirty="0"/>
              <a:t>designated third party, decides the moment of instantiation and the type to use to create the instance. </a:t>
            </a:r>
            <a:endParaRPr lang="en-US" dirty="0" smtClean="0"/>
          </a:p>
          <a:p>
            <a:pPr algn="just"/>
            <a:r>
              <a:rPr lang="en-US" dirty="0" smtClean="0"/>
              <a:t>The </a:t>
            </a:r>
            <a:r>
              <a:rPr lang="en-US" dirty="0"/>
              <a:t>dependency between class </a:t>
            </a:r>
            <a:r>
              <a:rPr lang="en-US" b="1" dirty="0"/>
              <a:t>Car</a:t>
            </a:r>
            <a:r>
              <a:rPr lang="en-US" dirty="0"/>
              <a:t> and class </a:t>
            </a:r>
            <a:r>
              <a:rPr lang="en-US" b="1" dirty="0"/>
              <a:t>Engine</a:t>
            </a:r>
            <a:r>
              <a:rPr lang="en-US" dirty="0"/>
              <a:t> is injected by a third party. </a:t>
            </a:r>
            <a:endParaRPr lang="en-US" dirty="0" smtClean="0"/>
          </a:p>
          <a:p>
            <a:pPr algn="just"/>
            <a:r>
              <a:rPr lang="en-US" dirty="0" smtClean="0"/>
              <a:t>Whole </a:t>
            </a:r>
            <a:r>
              <a:rPr lang="en-US" dirty="0"/>
              <a:t>of this agreement involves some configuration information too. This whole process is called dependency injection.</a:t>
            </a:r>
          </a:p>
          <a:p>
            <a:pPr algn="just"/>
            <a:endParaRPr lang="en-US" dirty="0"/>
          </a:p>
        </p:txBody>
      </p:sp>
      <p:pic>
        <p:nvPicPr>
          <p:cNvPr id="2050" name="Picture 2" descr="https://2.bp.blogspot.com/-r0yOW6IvP30/UDUPcunS7UI/AAAAAAAAAOg/EV46c8RCw6w/s640/DIEngine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495800"/>
            <a:ext cx="51816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67200" y="6400800"/>
            <a:ext cx="894797" cy="369332"/>
          </a:xfrm>
          <a:prstGeom prst="rect">
            <a:avLst/>
          </a:prstGeom>
          <a:noFill/>
        </p:spPr>
        <p:txBody>
          <a:bodyPr wrap="none" rtlCol="0">
            <a:spAutoFit/>
          </a:bodyPr>
          <a:lstStyle/>
          <a:p>
            <a:r>
              <a:rPr lang="en-US" dirty="0" smtClean="0"/>
              <a:t>With DI</a:t>
            </a:r>
            <a:endParaRPr lang="en-US" dirty="0"/>
          </a:p>
        </p:txBody>
      </p:sp>
    </p:spTree>
    <p:extLst>
      <p:ext uri="{BB962C8B-B14F-4D97-AF65-F5344CB8AC3E}">
        <p14:creationId xmlns:p14="http://schemas.microsoft.com/office/powerpoint/2010/main" val="89591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Injection</a:t>
            </a:r>
            <a:endParaRPr lang="en-US" dirty="0"/>
          </a:p>
        </p:txBody>
      </p:sp>
      <p:sp>
        <p:nvSpPr>
          <p:cNvPr id="3" name="Content Placeholder 2"/>
          <p:cNvSpPr>
            <a:spLocks noGrp="1"/>
          </p:cNvSpPr>
          <p:nvPr>
            <p:ph idx="1"/>
          </p:nvPr>
        </p:nvSpPr>
        <p:spPr>
          <a:xfrm>
            <a:off x="304800" y="1600200"/>
            <a:ext cx="8534400" cy="4525963"/>
          </a:xfrm>
        </p:spPr>
        <p:txBody>
          <a:bodyPr>
            <a:normAutofit fontScale="92500" lnSpcReduction="10000"/>
          </a:bodyPr>
          <a:lstStyle/>
          <a:p>
            <a:pPr marL="0" indent="0" algn="just">
              <a:buNone/>
            </a:pPr>
            <a:r>
              <a:rPr lang="en-US" dirty="0"/>
              <a:t>Spring framework provides two ways to inject </a:t>
            </a:r>
            <a:r>
              <a:rPr lang="en-US" dirty="0" smtClean="0"/>
              <a:t>dependency</a:t>
            </a:r>
          </a:p>
          <a:p>
            <a:pPr marL="0" indent="0" algn="just">
              <a:buNone/>
            </a:pPr>
            <a:endParaRPr lang="en-US" dirty="0"/>
          </a:p>
          <a:p>
            <a:pPr lvl="1" algn="just"/>
            <a:r>
              <a:rPr lang="en-US" dirty="0"/>
              <a:t>By</a:t>
            </a:r>
            <a:r>
              <a:rPr lang="en-US" b="1" dirty="0"/>
              <a:t> Constructor: </a:t>
            </a:r>
            <a:r>
              <a:rPr lang="en-US" dirty="0"/>
              <a:t>Constructor-based DI is realized by invoking a constructor with a number of arguments, each representing a collaborator.</a:t>
            </a:r>
          </a:p>
          <a:p>
            <a:pPr lvl="1" algn="just"/>
            <a:endParaRPr lang="en-US" dirty="0"/>
          </a:p>
          <a:p>
            <a:pPr lvl="1" algn="just"/>
            <a:r>
              <a:rPr lang="en-US" dirty="0"/>
              <a:t>By </a:t>
            </a:r>
            <a:r>
              <a:rPr lang="en-US" b="1" dirty="0"/>
              <a:t>Setter method: </a:t>
            </a:r>
            <a:r>
              <a:rPr lang="en-US" dirty="0"/>
              <a:t>Setter-based DI is realized by calling setter methods on your beans after invoking a no-argument constructor or no-argument static factory method to instantiate your bean.</a:t>
            </a:r>
          </a:p>
          <a:p>
            <a:pPr algn="just"/>
            <a:endParaRPr lang="en-US" dirty="0"/>
          </a:p>
        </p:txBody>
      </p:sp>
    </p:spTree>
    <p:extLst>
      <p:ext uri="{BB962C8B-B14F-4D97-AF65-F5344CB8AC3E}">
        <p14:creationId xmlns:p14="http://schemas.microsoft.com/office/powerpoint/2010/main" val="29041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Constructor vs Setter injection</a:t>
            </a:r>
            <a:endParaRPr lang="en-US" dirty="0"/>
          </a:p>
        </p:txBody>
      </p:sp>
      <p:sp>
        <p:nvSpPr>
          <p:cNvPr id="3" name="Content Placeholder 2"/>
          <p:cNvSpPr>
            <a:spLocks noGrp="1"/>
          </p:cNvSpPr>
          <p:nvPr>
            <p:ph idx="1"/>
          </p:nvPr>
        </p:nvSpPr>
        <p:spPr>
          <a:xfrm>
            <a:off x="228600" y="1600200"/>
            <a:ext cx="8458200" cy="4525963"/>
          </a:xfrm>
        </p:spPr>
        <p:txBody>
          <a:bodyPr>
            <a:normAutofit fontScale="77500" lnSpcReduction="20000"/>
          </a:bodyPr>
          <a:lstStyle/>
          <a:p>
            <a:pPr algn="just"/>
            <a:r>
              <a:rPr lang="en-US" b="1" dirty="0"/>
              <a:t>Partial dependency</a:t>
            </a:r>
            <a:r>
              <a:rPr lang="en-US" dirty="0"/>
              <a:t>: can be injected using setter </a:t>
            </a:r>
            <a:r>
              <a:rPr lang="en-US" dirty="0" smtClean="0"/>
              <a:t>injection. </a:t>
            </a:r>
            <a:r>
              <a:rPr lang="en-US" dirty="0"/>
              <a:t>Suppose there are 3 properties in a class, having 3 </a:t>
            </a:r>
            <a:r>
              <a:rPr lang="en-US" dirty="0" err="1"/>
              <a:t>arg</a:t>
            </a:r>
            <a:r>
              <a:rPr lang="en-US" dirty="0"/>
              <a:t> constructor and setters methods. In such case, if you want to pass information for only one property, it is possible by setter method only</a:t>
            </a:r>
            <a:r>
              <a:rPr lang="en-US" dirty="0" smtClean="0"/>
              <a:t>.</a:t>
            </a:r>
          </a:p>
          <a:p>
            <a:pPr algn="just"/>
            <a:endParaRPr lang="en-US" dirty="0"/>
          </a:p>
          <a:p>
            <a:pPr algn="just"/>
            <a:r>
              <a:rPr lang="en-US" b="1" dirty="0"/>
              <a:t>Overriding</a:t>
            </a:r>
            <a:r>
              <a:rPr lang="en-US" dirty="0"/>
              <a:t>: Setter injection overrides the constructor injection. If we use both constructor and setter injection, IOC container will use the setter injection. </a:t>
            </a:r>
            <a:endParaRPr lang="en-US" dirty="0" smtClean="0"/>
          </a:p>
          <a:p>
            <a:pPr algn="just"/>
            <a:endParaRPr lang="en-US" dirty="0"/>
          </a:p>
          <a:p>
            <a:pPr algn="just"/>
            <a:r>
              <a:rPr lang="en-US" b="1" dirty="0"/>
              <a:t>Changes</a:t>
            </a:r>
            <a:r>
              <a:rPr lang="en-US" dirty="0"/>
              <a:t>: We can easily change the value by setter injection. It doesn't create a new bean instance always like constructor. So setter injection is flexible than constructor injection.</a:t>
            </a:r>
          </a:p>
          <a:p>
            <a:pPr algn="just"/>
            <a:endParaRPr lang="en-US" dirty="0"/>
          </a:p>
        </p:txBody>
      </p:sp>
    </p:spTree>
    <p:extLst>
      <p:ext uri="{BB962C8B-B14F-4D97-AF65-F5344CB8AC3E}">
        <p14:creationId xmlns:p14="http://schemas.microsoft.com/office/powerpoint/2010/main" val="2182954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Spring Bean </a:t>
            </a:r>
            <a:r>
              <a:rPr lang="en-US" b="1" dirty="0" smtClean="0"/>
              <a:t>scopes</a:t>
            </a:r>
            <a:endParaRPr lang="en-US" dirty="0"/>
          </a:p>
        </p:txBody>
      </p:sp>
      <p:sp>
        <p:nvSpPr>
          <p:cNvPr id="3" name="Content Placeholder 2"/>
          <p:cNvSpPr>
            <a:spLocks noGrp="1"/>
          </p:cNvSpPr>
          <p:nvPr>
            <p:ph idx="1"/>
          </p:nvPr>
        </p:nvSpPr>
        <p:spPr>
          <a:xfrm>
            <a:off x="228600" y="1600200"/>
            <a:ext cx="8686800" cy="5105400"/>
          </a:xfrm>
        </p:spPr>
        <p:txBody>
          <a:bodyPr>
            <a:normAutofit fontScale="70000" lnSpcReduction="20000"/>
          </a:bodyPr>
          <a:lstStyle/>
          <a:p>
            <a:pPr marL="0" indent="0">
              <a:buNone/>
            </a:pPr>
            <a:r>
              <a:rPr lang="en-US" dirty="0"/>
              <a:t>A bean is an object that is instantiated, assembled, and </a:t>
            </a:r>
            <a:r>
              <a:rPr lang="en-US" dirty="0" smtClean="0"/>
              <a:t>otherwise managed </a:t>
            </a:r>
            <a:r>
              <a:rPr lang="en-US" dirty="0"/>
              <a:t>by a Spring </a:t>
            </a:r>
            <a:r>
              <a:rPr lang="en-US" dirty="0" err="1" smtClean="0"/>
              <a:t>IoC</a:t>
            </a:r>
            <a:r>
              <a:rPr lang="en-US" dirty="0" smtClean="0"/>
              <a:t> container.</a:t>
            </a:r>
          </a:p>
          <a:p>
            <a:pPr marL="0" indent="0">
              <a:buNone/>
            </a:pPr>
            <a:endParaRPr lang="en-US" dirty="0" smtClean="0"/>
          </a:p>
          <a:p>
            <a:pPr marL="0" indent="0">
              <a:buNone/>
            </a:pPr>
            <a:r>
              <a:rPr lang="en-US" dirty="0" smtClean="0"/>
              <a:t>In </a:t>
            </a:r>
            <a:r>
              <a:rPr lang="en-US" dirty="0"/>
              <a:t>Spring, bean scope is used to decide which type of bean instance should be return from Spring container back to the caller.</a:t>
            </a:r>
            <a:br>
              <a:rPr lang="en-US" dirty="0"/>
            </a:br>
            <a:endParaRPr lang="en-US" dirty="0" smtClean="0"/>
          </a:p>
          <a:p>
            <a:pPr marL="914400" lvl="1" indent="-514350">
              <a:buFont typeface="+mj-lt"/>
              <a:buAutoNum type="arabicPeriod"/>
            </a:pPr>
            <a:r>
              <a:rPr lang="en-US" b="1" dirty="0"/>
              <a:t>singleton</a:t>
            </a:r>
            <a:r>
              <a:rPr lang="en-US" dirty="0"/>
              <a:t> – Scopes a single bean definition to a single object instance per Spring </a:t>
            </a:r>
            <a:r>
              <a:rPr lang="en-US" dirty="0" err="1"/>
              <a:t>IoC</a:t>
            </a:r>
            <a:r>
              <a:rPr lang="en-US" dirty="0"/>
              <a:t> container.</a:t>
            </a:r>
          </a:p>
          <a:p>
            <a:pPr marL="914400" lvl="1" indent="-514350">
              <a:buFont typeface="+mj-lt"/>
              <a:buAutoNum type="arabicPeriod"/>
            </a:pPr>
            <a:r>
              <a:rPr lang="en-US" b="1" dirty="0"/>
              <a:t>prototype</a:t>
            </a:r>
            <a:r>
              <a:rPr lang="en-US" dirty="0"/>
              <a:t> – Return a new bean instance each time when requested</a:t>
            </a:r>
          </a:p>
          <a:p>
            <a:pPr marL="914400" lvl="1" indent="-514350">
              <a:buFont typeface="+mj-lt"/>
              <a:buAutoNum type="arabicPeriod"/>
            </a:pPr>
            <a:r>
              <a:rPr lang="en-US" b="1" dirty="0"/>
              <a:t>request </a:t>
            </a:r>
            <a:r>
              <a:rPr lang="en-US" dirty="0"/>
              <a:t>– Return a single bean instance per HTTP request.</a:t>
            </a:r>
          </a:p>
          <a:p>
            <a:pPr marL="914400" lvl="1" indent="-514350">
              <a:buFont typeface="+mj-lt"/>
              <a:buAutoNum type="arabicPeriod"/>
            </a:pPr>
            <a:r>
              <a:rPr lang="en-US" b="1" dirty="0"/>
              <a:t>session </a:t>
            </a:r>
            <a:r>
              <a:rPr lang="en-US" dirty="0"/>
              <a:t>– Return a single bean instance per HTTP session.</a:t>
            </a:r>
          </a:p>
          <a:p>
            <a:pPr marL="914400" lvl="1" indent="-514350">
              <a:buFont typeface="+mj-lt"/>
              <a:buAutoNum type="arabicPeriod"/>
            </a:pPr>
            <a:r>
              <a:rPr lang="en-US" b="1" dirty="0" err="1" smtClean="0"/>
              <a:t>globalSession</a:t>
            </a:r>
            <a:r>
              <a:rPr lang="en-US" dirty="0"/>
              <a:t> – Return a single bean instance per global HTTP </a:t>
            </a:r>
            <a:r>
              <a:rPr lang="en-US" dirty="0" smtClean="0"/>
              <a:t>session.</a:t>
            </a:r>
          </a:p>
          <a:p>
            <a:pPr marL="400050" lvl="1" indent="0">
              <a:buNone/>
            </a:pPr>
            <a:endParaRPr lang="en-US" dirty="0"/>
          </a:p>
          <a:p>
            <a:pPr marL="400050" lvl="1" indent="0">
              <a:buNone/>
            </a:pPr>
            <a:r>
              <a:rPr lang="en-US" sz="3100" dirty="0"/>
              <a:t>In many cases</a:t>
            </a:r>
            <a:r>
              <a:rPr lang="en-US" sz="3100" dirty="0" smtClean="0"/>
              <a:t>, spring’s </a:t>
            </a:r>
            <a:r>
              <a:rPr lang="en-US" sz="3100" dirty="0"/>
              <a:t>core scopes i.e</a:t>
            </a:r>
            <a:r>
              <a:rPr lang="en-US" sz="3100" dirty="0" smtClean="0"/>
              <a:t>. singleton </a:t>
            </a:r>
            <a:r>
              <a:rPr lang="en-US" sz="3100" dirty="0"/>
              <a:t>and prototype are used</a:t>
            </a:r>
            <a:r>
              <a:rPr lang="en-US" sz="3100" dirty="0" smtClean="0"/>
              <a:t>. By </a:t>
            </a:r>
            <a:r>
              <a:rPr lang="en-US" sz="3100" dirty="0"/>
              <a:t>default scope of beans is singleton.</a:t>
            </a:r>
          </a:p>
        </p:txBody>
      </p:sp>
    </p:spTree>
    <p:extLst>
      <p:ext uri="{BB962C8B-B14F-4D97-AF65-F5344CB8AC3E}">
        <p14:creationId xmlns:p14="http://schemas.microsoft.com/office/powerpoint/2010/main" val="2080122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Spring Configuration</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There are two ways via which you can inject dependency in </a:t>
            </a:r>
            <a:r>
              <a:rPr lang="en-US" dirty="0" smtClean="0"/>
              <a:t>spring</a:t>
            </a:r>
          </a:p>
          <a:p>
            <a:pPr lvl="1" algn="just"/>
            <a:r>
              <a:rPr lang="en-US" dirty="0"/>
              <a:t>By configuring XML.</a:t>
            </a:r>
          </a:p>
          <a:p>
            <a:pPr lvl="1" algn="just"/>
            <a:r>
              <a:rPr lang="en-US" dirty="0"/>
              <a:t>By using annotation.</a:t>
            </a:r>
          </a:p>
          <a:p>
            <a:pPr lvl="1" algn="just"/>
            <a:endParaRPr lang="en-US" dirty="0" smtClean="0"/>
          </a:p>
          <a:p>
            <a:pPr lvl="1" algn="just"/>
            <a:endParaRPr lang="en-US" dirty="0"/>
          </a:p>
          <a:p>
            <a:pPr algn="just"/>
            <a:r>
              <a:rPr lang="en-US" dirty="0" smtClean="0"/>
              <a:t>If </a:t>
            </a:r>
            <a:r>
              <a:rPr lang="en-US" dirty="0"/>
              <a:t>you have done both i.e</a:t>
            </a:r>
            <a:r>
              <a:rPr lang="en-US" dirty="0" smtClean="0"/>
              <a:t>. used </a:t>
            </a:r>
            <a:r>
              <a:rPr lang="en-US" dirty="0"/>
              <a:t>annotations and XML both</a:t>
            </a:r>
            <a:r>
              <a:rPr lang="en-US" dirty="0" smtClean="0"/>
              <a:t>. In </a:t>
            </a:r>
            <a:r>
              <a:rPr lang="en-US" dirty="0"/>
              <a:t>that case</a:t>
            </a:r>
            <a:r>
              <a:rPr lang="en-US" dirty="0" smtClean="0"/>
              <a:t>, XML </a:t>
            </a:r>
            <a:r>
              <a:rPr lang="en-US" dirty="0"/>
              <a:t>configuration will override annotations because XML configuration will be injected after annotations.</a:t>
            </a:r>
          </a:p>
          <a:p>
            <a:pPr algn="just"/>
            <a:r>
              <a:rPr lang="en-US" dirty="0" smtClean="0"/>
              <a:t>Annotations </a:t>
            </a:r>
            <a:r>
              <a:rPr lang="en-US" dirty="0"/>
              <a:t>based configuration is turned off by default so you have to turn it on by entering into spring XML file</a:t>
            </a:r>
            <a:r>
              <a:rPr lang="en-US" dirty="0" smtClean="0"/>
              <a:t>.</a:t>
            </a:r>
          </a:p>
          <a:p>
            <a:pPr algn="just"/>
            <a:endParaRPr lang="en-US" dirty="0"/>
          </a:p>
          <a:p>
            <a:pPr marL="457200" lvl="1" indent="0" latinLnBrk="1">
              <a:buNone/>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context:annotation-config</a:t>
            </a:r>
            <a:r>
              <a:rPr lang="en-US" dirty="0">
                <a:latin typeface="Arial" panose="020B0604020202020204" pitchFamily="34" charset="0"/>
                <a:cs typeface="Arial" panose="020B0604020202020204" pitchFamily="34" charset="0"/>
              </a:rPr>
              <a:t>/&gt;</a:t>
            </a:r>
          </a:p>
          <a:p>
            <a:pPr marL="457200" lvl="1" indent="0" latinLnBrk="1">
              <a:buNone/>
            </a:pPr>
            <a:r>
              <a:rPr lang="en-US" dirty="0">
                <a:latin typeface="Arial" panose="020B0604020202020204" pitchFamily="34" charset="0"/>
                <a:cs typeface="Arial" panose="020B0604020202020204" pitchFamily="34" charset="0"/>
              </a:rPr>
              <a:t>&lt;!-- beans declaration goes here --&gt;</a:t>
            </a:r>
          </a:p>
          <a:p>
            <a:pPr marL="457200" lvl="1" indent="0" latinLnBrk="1">
              <a:buNone/>
            </a:pPr>
            <a:r>
              <a:rPr lang="en-US" dirty="0">
                <a:latin typeface="Arial" panose="020B0604020202020204" pitchFamily="34" charset="0"/>
                <a:cs typeface="Arial" panose="020B0604020202020204" pitchFamily="34" charset="0"/>
              </a:rPr>
              <a:t>&lt;/beans&gt;</a:t>
            </a:r>
          </a:p>
          <a:p>
            <a:pPr lvl="1" algn="just"/>
            <a:endParaRPr lang="en-US" dirty="0"/>
          </a:p>
          <a:p>
            <a:pPr lvl="1" algn="just"/>
            <a:endParaRPr lang="en-US" dirty="0"/>
          </a:p>
        </p:txBody>
      </p:sp>
    </p:spTree>
    <p:extLst>
      <p:ext uri="{BB962C8B-B14F-4D97-AF65-F5344CB8AC3E}">
        <p14:creationId xmlns:p14="http://schemas.microsoft.com/office/powerpoint/2010/main" val="416489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t>Annotation based </a:t>
            </a:r>
            <a:r>
              <a:rPr lang="en-US" b="1" dirty="0" smtClean="0"/>
              <a:t>Configuration</a:t>
            </a:r>
            <a:endParaRPr lang="en-US" dirty="0"/>
          </a:p>
        </p:txBody>
      </p:sp>
      <p:sp>
        <p:nvSpPr>
          <p:cNvPr id="3" name="Content Placeholder 2"/>
          <p:cNvSpPr>
            <a:spLocks noGrp="1"/>
          </p:cNvSpPr>
          <p:nvPr>
            <p:ph idx="1"/>
          </p:nvPr>
        </p:nvSpPr>
        <p:spPr>
          <a:xfrm>
            <a:off x="457200" y="1600200"/>
            <a:ext cx="8382000" cy="4525963"/>
          </a:xfrm>
        </p:spPr>
        <p:txBody>
          <a:bodyPr>
            <a:normAutofit fontScale="70000" lnSpcReduction="20000"/>
          </a:bodyPr>
          <a:lstStyle/>
          <a:p>
            <a:pPr marL="0" indent="0" algn="just">
              <a:buNone/>
            </a:pPr>
            <a:r>
              <a:rPr lang="en-US" b="1" dirty="0"/>
              <a:t>@Required:</a:t>
            </a:r>
          </a:p>
          <a:p>
            <a:pPr algn="just"/>
            <a:r>
              <a:rPr lang="en-US" dirty="0"/>
              <a:t> The @Required annotation applies to bean property setter methods</a:t>
            </a:r>
            <a:r>
              <a:rPr lang="en-US" dirty="0" smtClean="0"/>
              <a:t>.</a:t>
            </a:r>
          </a:p>
          <a:p>
            <a:pPr algn="just"/>
            <a:endParaRPr lang="en-US" dirty="0"/>
          </a:p>
          <a:p>
            <a:pPr marL="0" indent="0" algn="just">
              <a:buNone/>
            </a:pPr>
            <a:r>
              <a:rPr lang="en-US" b="1" dirty="0"/>
              <a:t>@Autowired:</a:t>
            </a:r>
          </a:p>
          <a:p>
            <a:pPr algn="just"/>
            <a:r>
              <a:rPr lang="en-US" dirty="0"/>
              <a:t>The @Autowired annotation can apply to bean property setter methods, non-setter methods, constructor and properties</a:t>
            </a:r>
            <a:r>
              <a:rPr lang="en-US" dirty="0" smtClean="0"/>
              <a:t>.</a:t>
            </a:r>
          </a:p>
          <a:p>
            <a:pPr algn="just"/>
            <a:endParaRPr lang="en-US" dirty="0"/>
          </a:p>
          <a:p>
            <a:pPr marL="0" indent="0" algn="just">
              <a:buNone/>
            </a:pPr>
            <a:r>
              <a:rPr lang="en-US" b="1" dirty="0" smtClean="0"/>
              <a:t>@</a:t>
            </a:r>
            <a:r>
              <a:rPr lang="en-US" b="1" dirty="0"/>
              <a:t>Qualifier:</a:t>
            </a:r>
          </a:p>
          <a:p>
            <a:pPr algn="just"/>
            <a:r>
              <a:rPr lang="en-US" dirty="0"/>
              <a:t>The @Qualifier annotation along with @Autowired can be used to remove the confusion by </a:t>
            </a:r>
            <a:r>
              <a:rPr lang="en-US" dirty="0" err="1"/>
              <a:t>specifiying</a:t>
            </a:r>
            <a:r>
              <a:rPr lang="en-US" dirty="0"/>
              <a:t> which exact bean will be wired.</a:t>
            </a:r>
          </a:p>
          <a:p>
            <a:pPr algn="just"/>
            <a:endParaRPr lang="en-US" dirty="0"/>
          </a:p>
        </p:txBody>
      </p:sp>
    </p:spTree>
    <p:extLst>
      <p:ext uri="{BB962C8B-B14F-4D97-AF65-F5344CB8AC3E}">
        <p14:creationId xmlns:p14="http://schemas.microsoft.com/office/powerpoint/2010/main" val="268992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Spring Framework</a:t>
            </a:r>
            <a:endParaRPr lang="en-US" dirty="0"/>
          </a:p>
        </p:txBody>
      </p:sp>
      <p:sp>
        <p:nvSpPr>
          <p:cNvPr id="3" name="Content Placeholder 2"/>
          <p:cNvSpPr>
            <a:spLocks noGrp="1"/>
          </p:cNvSpPr>
          <p:nvPr>
            <p:ph idx="1"/>
          </p:nvPr>
        </p:nvSpPr>
        <p:spPr>
          <a:xfrm>
            <a:off x="152400" y="1600200"/>
            <a:ext cx="8763000" cy="5105400"/>
          </a:xfrm>
        </p:spPr>
        <p:txBody>
          <a:bodyPr>
            <a:normAutofit fontScale="85000" lnSpcReduction="10000"/>
          </a:bodyPr>
          <a:lstStyle/>
          <a:p>
            <a:pPr algn="just"/>
            <a:r>
              <a:rPr lang="en-US" dirty="0"/>
              <a:t>The </a:t>
            </a:r>
            <a:r>
              <a:rPr lang="en-US" b="1" dirty="0"/>
              <a:t>Spring Framework </a:t>
            </a:r>
            <a:r>
              <a:rPr lang="en-US" dirty="0"/>
              <a:t>is an open source application </a:t>
            </a:r>
            <a:r>
              <a:rPr lang="en-US" dirty="0" smtClean="0"/>
              <a:t>development </a:t>
            </a:r>
            <a:r>
              <a:rPr lang="en-US" b="1" dirty="0" smtClean="0"/>
              <a:t>framework</a:t>
            </a:r>
          </a:p>
          <a:p>
            <a:pPr algn="just"/>
            <a:endParaRPr lang="en-US" b="1" dirty="0"/>
          </a:p>
          <a:p>
            <a:pPr algn="just"/>
            <a:r>
              <a:rPr lang="en-US" dirty="0" smtClean="0"/>
              <a:t>Spring </a:t>
            </a:r>
            <a:r>
              <a:rPr lang="en-US" dirty="0"/>
              <a:t>Provides comprehensive infrastructural support for </a:t>
            </a:r>
            <a:r>
              <a:rPr lang="en-US" dirty="0" smtClean="0"/>
              <a:t>developing enterprise </a:t>
            </a:r>
            <a:r>
              <a:rPr lang="en-US" dirty="0"/>
              <a:t>Java applications very </a:t>
            </a:r>
            <a:r>
              <a:rPr lang="en-US" dirty="0" smtClean="0"/>
              <a:t>easily</a:t>
            </a:r>
          </a:p>
          <a:p>
            <a:pPr algn="just"/>
            <a:endParaRPr lang="en-US" dirty="0"/>
          </a:p>
          <a:p>
            <a:pPr algn="just"/>
            <a:r>
              <a:rPr lang="en-US" dirty="0" smtClean="0"/>
              <a:t>Spring </a:t>
            </a:r>
            <a:r>
              <a:rPr lang="en-US" dirty="0"/>
              <a:t>is a lightweight framework. It can be thought of as a </a:t>
            </a:r>
            <a:r>
              <a:rPr lang="en-US" dirty="0" smtClean="0"/>
              <a:t>framework of </a:t>
            </a:r>
            <a:r>
              <a:rPr lang="en-US" dirty="0"/>
              <a:t>frameworks because it provides support to various frameworks </a:t>
            </a:r>
            <a:r>
              <a:rPr lang="en-US" dirty="0" smtClean="0"/>
              <a:t>such as </a:t>
            </a:r>
            <a:r>
              <a:rPr lang="en-US" dirty="0"/>
              <a:t>Struts, Hibernate, EJB, JSF etc</a:t>
            </a:r>
            <a:r>
              <a:rPr lang="en-US" dirty="0" smtClean="0"/>
              <a:t>.</a:t>
            </a:r>
          </a:p>
          <a:p>
            <a:pPr algn="just"/>
            <a:endParaRPr lang="en-US" dirty="0" smtClean="0"/>
          </a:p>
          <a:p>
            <a:pPr algn="just"/>
            <a:r>
              <a:rPr lang="en-US" dirty="0"/>
              <a:t>The spring framework was designed by </a:t>
            </a:r>
            <a:r>
              <a:rPr lang="en-US" b="1" dirty="0"/>
              <a:t>Rod Johnson</a:t>
            </a:r>
            <a:r>
              <a:rPr lang="en-US" dirty="0"/>
              <a:t>. </a:t>
            </a:r>
          </a:p>
          <a:p>
            <a:pPr algn="just"/>
            <a:endParaRPr lang="en-US" dirty="0"/>
          </a:p>
        </p:txBody>
      </p:sp>
    </p:spTree>
    <p:extLst>
      <p:ext uri="{BB962C8B-B14F-4D97-AF65-F5344CB8AC3E}">
        <p14:creationId xmlns:p14="http://schemas.microsoft.com/office/powerpoint/2010/main" val="82540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Autowiring</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err="1"/>
              <a:t>Autowiring</a:t>
            </a:r>
            <a:r>
              <a:rPr lang="en-US" dirty="0"/>
              <a:t> feature of spring framework enables you to inject the object dependency implicitly. </a:t>
            </a:r>
            <a:endParaRPr lang="en-US" dirty="0" smtClean="0"/>
          </a:p>
          <a:p>
            <a:pPr algn="just"/>
            <a:endParaRPr lang="en-US" dirty="0" smtClean="0"/>
          </a:p>
          <a:p>
            <a:pPr algn="just"/>
            <a:r>
              <a:rPr lang="en-US" dirty="0" smtClean="0"/>
              <a:t>To </a:t>
            </a:r>
            <a:r>
              <a:rPr lang="en-US" dirty="0"/>
              <a:t>enable it, just define the “</a:t>
            </a:r>
            <a:r>
              <a:rPr lang="en-US" b="1" dirty="0" err="1"/>
              <a:t>autowire</a:t>
            </a:r>
            <a:r>
              <a:rPr lang="en-US" dirty="0"/>
              <a:t>” attribute </a:t>
            </a:r>
            <a:r>
              <a:rPr lang="en-US" dirty="0" smtClean="0"/>
              <a:t>in.</a:t>
            </a:r>
          </a:p>
          <a:p>
            <a:pPr algn="just"/>
            <a:endParaRPr lang="en-US" dirty="0" smtClean="0"/>
          </a:p>
          <a:p>
            <a:pPr algn="just"/>
            <a:r>
              <a:rPr lang="en-US" dirty="0" smtClean="0"/>
              <a:t>The </a:t>
            </a:r>
            <a:r>
              <a:rPr lang="en-US" dirty="0"/>
              <a:t>Spring container can </a:t>
            </a:r>
            <a:r>
              <a:rPr lang="en-US" b="1" dirty="0" err="1"/>
              <a:t>autowire</a:t>
            </a:r>
            <a:r>
              <a:rPr lang="en-US" dirty="0"/>
              <a:t> relationships between collaborating beans without using and elements which helps cut down on the amount of XML </a:t>
            </a:r>
            <a:r>
              <a:rPr lang="en-US" dirty="0" smtClean="0"/>
              <a:t>configuration</a:t>
            </a:r>
          </a:p>
          <a:p>
            <a:pPr algn="just"/>
            <a:endParaRPr lang="en-US" dirty="0" smtClean="0"/>
          </a:p>
          <a:p>
            <a:pPr algn="just"/>
            <a:r>
              <a:rPr lang="en-US" dirty="0" smtClean="0"/>
              <a:t>It </a:t>
            </a:r>
            <a:r>
              <a:rPr lang="en-US" dirty="0"/>
              <a:t>internally uses setter or constructor injection</a:t>
            </a:r>
            <a:r>
              <a:rPr lang="en-US" dirty="0" smtClean="0"/>
              <a:t>.</a:t>
            </a:r>
          </a:p>
          <a:p>
            <a:pPr algn="just"/>
            <a:endParaRPr lang="en-US" dirty="0" smtClean="0"/>
          </a:p>
          <a:p>
            <a:pPr algn="just"/>
            <a:r>
              <a:rPr lang="en-US" dirty="0" err="1" smtClean="0"/>
              <a:t>Autowiring</a:t>
            </a:r>
            <a:r>
              <a:rPr lang="en-US" dirty="0" smtClean="0"/>
              <a:t> can't be used to inject primitive and string values. It works with reference only.</a:t>
            </a:r>
          </a:p>
          <a:p>
            <a:pPr algn="just"/>
            <a:endParaRPr lang="en-US" dirty="0"/>
          </a:p>
        </p:txBody>
      </p:sp>
    </p:spTree>
    <p:extLst>
      <p:ext uri="{BB962C8B-B14F-4D97-AF65-F5344CB8AC3E}">
        <p14:creationId xmlns:p14="http://schemas.microsoft.com/office/powerpoint/2010/main" val="4214776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9"/>
            <a:ext cx="8229600" cy="823111"/>
          </a:xfrm>
        </p:spPr>
        <p:txBody>
          <a:bodyPr>
            <a:normAutofit/>
          </a:bodyPr>
          <a:lstStyle/>
          <a:p>
            <a:r>
              <a:rPr lang="en-US" b="1" dirty="0" err="1"/>
              <a:t>Autowiring</a:t>
            </a:r>
            <a:r>
              <a:rPr lang="en-US" b="1" dirty="0"/>
              <a:t> </a:t>
            </a:r>
            <a:r>
              <a:rPr lang="en-US" b="1" dirty="0" smtClean="0"/>
              <a:t>modes</a:t>
            </a:r>
            <a:endParaRPr lang="en-US" dirty="0"/>
          </a:p>
        </p:txBody>
      </p:sp>
      <p:sp>
        <p:nvSpPr>
          <p:cNvPr id="3" name="Content Placeholder 2"/>
          <p:cNvSpPr>
            <a:spLocks noGrp="1"/>
          </p:cNvSpPr>
          <p:nvPr>
            <p:ph idx="1"/>
          </p:nvPr>
        </p:nvSpPr>
        <p:spPr>
          <a:xfrm>
            <a:off x="228600" y="914400"/>
            <a:ext cx="8763000" cy="5638800"/>
          </a:xfrm>
        </p:spPr>
        <p:txBody>
          <a:bodyPr>
            <a:normAutofit fontScale="70000" lnSpcReduction="20000"/>
          </a:bodyPr>
          <a:lstStyle/>
          <a:p>
            <a:pPr algn="just"/>
            <a:r>
              <a:rPr lang="en-US" b="1" dirty="0" smtClean="0"/>
              <a:t>no: </a:t>
            </a:r>
            <a:r>
              <a:rPr lang="en-US" dirty="0" smtClean="0"/>
              <a:t>Default</a:t>
            </a:r>
            <a:r>
              <a:rPr lang="en-US" dirty="0"/>
              <a:t>, no auto wiring, set it manually via “ref” attribute as we have done in dependency injection via </a:t>
            </a:r>
            <a:r>
              <a:rPr lang="en-US" dirty="0" err="1"/>
              <a:t>settor</a:t>
            </a:r>
            <a:r>
              <a:rPr lang="en-US" dirty="0"/>
              <a:t> method post</a:t>
            </a:r>
            <a:r>
              <a:rPr lang="en-US" dirty="0" smtClean="0"/>
              <a:t>.</a:t>
            </a:r>
          </a:p>
          <a:p>
            <a:pPr algn="just"/>
            <a:endParaRPr lang="en-US" b="1" dirty="0" smtClean="0"/>
          </a:p>
          <a:p>
            <a:pPr algn="just"/>
            <a:r>
              <a:rPr lang="en-US" b="1" dirty="0" err="1" smtClean="0"/>
              <a:t>byName</a:t>
            </a:r>
            <a:r>
              <a:rPr lang="en-US" b="1" dirty="0" smtClean="0"/>
              <a:t>: </a:t>
            </a:r>
            <a:r>
              <a:rPr lang="en-US" dirty="0" err="1" smtClean="0"/>
              <a:t>Autowiring</a:t>
            </a:r>
            <a:r>
              <a:rPr lang="en-US" dirty="0" smtClean="0"/>
              <a:t> </a:t>
            </a:r>
            <a:r>
              <a:rPr lang="en-US" dirty="0"/>
              <a:t>by property name. Spring container looks at the properties of the beans on which </a:t>
            </a:r>
            <a:r>
              <a:rPr lang="en-US" i="1" dirty="0" err="1"/>
              <a:t>autowire</a:t>
            </a:r>
            <a:r>
              <a:rPr lang="en-US" dirty="0"/>
              <a:t> attribute is set to </a:t>
            </a:r>
            <a:r>
              <a:rPr lang="en-US" i="1" dirty="0" err="1"/>
              <a:t>byName</a:t>
            </a:r>
            <a:r>
              <a:rPr lang="en-US" dirty="0"/>
              <a:t> in the XML configuration file and it tries to match it with name of bean in xml configuration file</a:t>
            </a:r>
            <a:r>
              <a:rPr lang="en-US" dirty="0" smtClean="0"/>
              <a:t>.</a:t>
            </a:r>
          </a:p>
          <a:p>
            <a:pPr algn="just"/>
            <a:endParaRPr lang="en-US" b="1" dirty="0" smtClean="0"/>
          </a:p>
          <a:p>
            <a:pPr algn="just"/>
            <a:r>
              <a:rPr lang="en-US" b="1" dirty="0" err="1" smtClean="0"/>
              <a:t>byType</a:t>
            </a:r>
            <a:r>
              <a:rPr lang="en-US" b="1" dirty="0" smtClean="0"/>
              <a:t>: </a:t>
            </a:r>
            <a:r>
              <a:rPr lang="en-US" dirty="0" err="1" smtClean="0"/>
              <a:t>Autowiring</a:t>
            </a:r>
            <a:r>
              <a:rPr lang="en-US" dirty="0" smtClean="0"/>
              <a:t> </a:t>
            </a:r>
            <a:r>
              <a:rPr lang="en-US" dirty="0"/>
              <a:t>by property datatype. Spring container looks at the properties of the beans on which </a:t>
            </a:r>
            <a:r>
              <a:rPr lang="en-US" i="1" dirty="0" err="1"/>
              <a:t>autowire</a:t>
            </a:r>
            <a:r>
              <a:rPr lang="en-US" dirty="0"/>
              <a:t> attribute is set to </a:t>
            </a:r>
            <a:r>
              <a:rPr lang="en-US" i="1" dirty="0" err="1"/>
              <a:t>byType</a:t>
            </a:r>
            <a:r>
              <a:rPr lang="en-US" dirty="0"/>
              <a:t> in the XML configuration file. It then tries to match and wire a property if its </a:t>
            </a:r>
            <a:r>
              <a:rPr lang="en-US" b="1" dirty="0"/>
              <a:t>type</a:t>
            </a:r>
            <a:r>
              <a:rPr lang="en-US" dirty="0"/>
              <a:t> matches with exactly one of the beans name in configuration file. If more than one such beans exists, a fatal exception is thrown.</a:t>
            </a:r>
          </a:p>
          <a:p>
            <a:pPr algn="just"/>
            <a:endParaRPr lang="en-US" dirty="0" smtClean="0"/>
          </a:p>
          <a:p>
            <a:pPr algn="just"/>
            <a:r>
              <a:rPr lang="en-US" b="1" dirty="0" err="1"/>
              <a:t>contructor</a:t>
            </a:r>
            <a:r>
              <a:rPr lang="en-US" b="1" dirty="0" smtClean="0"/>
              <a:t>:  </a:t>
            </a:r>
            <a:r>
              <a:rPr lang="en-US" dirty="0" err="1" smtClean="0"/>
              <a:t>byType</a:t>
            </a:r>
            <a:r>
              <a:rPr lang="en-US" dirty="0" smtClean="0"/>
              <a:t> </a:t>
            </a:r>
            <a:r>
              <a:rPr lang="en-US" dirty="0"/>
              <a:t>mode in constructor argument</a:t>
            </a:r>
            <a:r>
              <a:rPr lang="en-US" dirty="0" smtClean="0"/>
              <a:t>.</a:t>
            </a:r>
          </a:p>
          <a:p>
            <a:pPr algn="just"/>
            <a:endParaRPr lang="en-US" dirty="0" smtClean="0"/>
          </a:p>
          <a:p>
            <a:pPr algn="just"/>
            <a:r>
              <a:rPr lang="en-US" b="1" dirty="0" err="1"/>
              <a:t>autodetect</a:t>
            </a:r>
            <a:r>
              <a:rPr lang="en-US" b="1" dirty="0" smtClean="0"/>
              <a:t>: </a:t>
            </a:r>
            <a:r>
              <a:rPr lang="en-US" dirty="0" smtClean="0"/>
              <a:t>Spring </a:t>
            </a:r>
            <a:r>
              <a:rPr lang="en-US" dirty="0"/>
              <a:t>first tries to wire using </a:t>
            </a:r>
            <a:r>
              <a:rPr lang="en-US" dirty="0" err="1"/>
              <a:t>autowire</a:t>
            </a:r>
            <a:r>
              <a:rPr lang="en-US" dirty="0"/>
              <a:t> by </a:t>
            </a:r>
            <a:r>
              <a:rPr lang="en-US" i="1" dirty="0"/>
              <a:t>constructor</a:t>
            </a:r>
            <a:r>
              <a:rPr lang="en-US" dirty="0"/>
              <a:t>, if it does not work, Spring tries to </a:t>
            </a:r>
            <a:r>
              <a:rPr lang="en-US" dirty="0" err="1"/>
              <a:t>autowire</a:t>
            </a:r>
            <a:r>
              <a:rPr lang="en-US" dirty="0"/>
              <a:t> by </a:t>
            </a:r>
            <a:r>
              <a:rPr lang="en-US" i="1" dirty="0" err="1"/>
              <a:t>byType</a:t>
            </a:r>
            <a:r>
              <a:rPr lang="en-US" dirty="0"/>
              <a:t>.</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620127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JDBC Template</a:t>
            </a:r>
            <a:endParaRPr lang="en-US"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US" dirty="0" smtClean="0"/>
              <a:t>It is a mechanism to connect to the database and execute SQL queries</a:t>
            </a:r>
          </a:p>
          <a:p>
            <a:pPr lvl="1"/>
            <a:endParaRPr lang="en-US" dirty="0" smtClean="0"/>
          </a:p>
          <a:p>
            <a:pPr marL="0" indent="0">
              <a:buNone/>
            </a:pPr>
            <a:r>
              <a:rPr lang="en-US" b="1" dirty="0" smtClean="0"/>
              <a:t>JDBC Template class:</a:t>
            </a:r>
          </a:p>
          <a:p>
            <a:pPr lvl="1" algn="just"/>
            <a:r>
              <a:rPr lang="en-US" dirty="0" smtClean="0"/>
              <a:t>It is the central framework class that manages all the database communication and exception handling.</a:t>
            </a:r>
          </a:p>
          <a:p>
            <a:pPr lvl="1" algn="just"/>
            <a:r>
              <a:rPr lang="en-US" dirty="0" smtClean="0"/>
              <a:t>It </a:t>
            </a:r>
            <a:r>
              <a:rPr lang="en-US" dirty="0"/>
              <a:t>takes care of creation and release of resources such as creating and closing of connection object etc. </a:t>
            </a:r>
            <a:endParaRPr lang="en-US" dirty="0" smtClean="0"/>
          </a:p>
          <a:p>
            <a:pPr lvl="1" algn="just"/>
            <a:r>
              <a:rPr lang="en-US" dirty="0" smtClean="0"/>
              <a:t>So </a:t>
            </a:r>
            <a:r>
              <a:rPr lang="en-US" dirty="0"/>
              <a:t>it will not lead to any problem if you forget to close the connection.</a:t>
            </a:r>
            <a:endParaRPr lang="en-US" dirty="0"/>
          </a:p>
        </p:txBody>
      </p:sp>
    </p:spTree>
    <p:extLst>
      <p:ext uri="{BB962C8B-B14F-4D97-AF65-F5344CB8AC3E}">
        <p14:creationId xmlns:p14="http://schemas.microsoft.com/office/powerpoint/2010/main" val="2857197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43"/>
            <a:ext cx="8229600" cy="1143000"/>
          </a:xfrm>
        </p:spPr>
        <p:txBody>
          <a:bodyPr/>
          <a:lstStyle/>
          <a:p>
            <a:r>
              <a:rPr lang="en-US" dirty="0" smtClean="0"/>
              <a:t>Spring MVC</a:t>
            </a:r>
            <a:endParaRPr lang="en-US" dirty="0"/>
          </a:p>
        </p:txBody>
      </p:sp>
      <p:sp>
        <p:nvSpPr>
          <p:cNvPr id="3" name="Content Placeholder 2"/>
          <p:cNvSpPr>
            <a:spLocks noGrp="1"/>
          </p:cNvSpPr>
          <p:nvPr>
            <p:ph idx="1"/>
          </p:nvPr>
        </p:nvSpPr>
        <p:spPr>
          <a:xfrm>
            <a:off x="304800" y="1066800"/>
            <a:ext cx="8382000" cy="5410200"/>
          </a:xfrm>
        </p:spPr>
        <p:txBody>
          <a:bodyPr>
            <a:normAutofit fontScale="92500" lnSpcReduction="10000"/>
          </a:bodyPr>
          <a:lstStyle/>
          <a:p>
            <a:pPr marL="0" indent="0" algn="just">
              <a:buNone/>
            </a:pPr>
            <a:r>
              <a:rPr lang="en-US" dirty="0"/>
              <a:t>Spring MVC framework is a robust Model view controller framework which helps us to develop a loosely coupled web application. It separates different aspects of web applications with the help of MVC architecture</a:t>
            </a:r>
            <a:r>
              <a:rPr lang="en-US" dirty="0" smtClean="0"/>
              <a:t>.</a:t>
            </a:r>
          </a:p>
          <a:p>
            <a:pPr marL="0" indent="0" algn="just">
              <a:buNone/>
            </a:pPr>
            <a:endParaRPr lang="en-US" dirty="0"/>
          </a:p>
          <a:p>
            <a:pPr algn="just"/>
            <a:r>
              <a:rPr lang="en-US" b="1" dirty="0"/>
              <a:t>Model:</a:t>
            </a:r>
            <a:r>
              <a:rPr lang="en-US" dirty="0"/>
              <a:t> Model carries application data. It generally includes POJO in the form of business objects</a:t>
            </a:r>
          </a:p>
          <a:p>
            <a:pPr algn="just"/>
            <a:r>
              <a:rPr lang="en-US" b="1" dirty="0"/>
              <a:t>View:</a:t>
            </a:r>
            <a:r>
              <a:rPr lang="en-US" dirty="0"/>
              <a:t> View is used to render User interface (UI). It will render application data on UI. For example JSP</a:t>
            </a:r>
          </a:p>
          <a:p>
            <a:pPr algn="just"/>
            <a:r>
              <a:rPr lang="en-US" b="1" dirty="0"/>
              <a:t>Controller:</a:t>
            </a:r>
            <a:r>
              <a:rPr lang="en-US" dirty="0"/>
              <a:t> Controller takes care of processing user request and calling back end services.</a:t>
            </a:r>
          </a:p>
          <a:p>
            <a:pPr algn="just"/>
            <a:endParaRPr lang="en-US" dirty="0"/>
          </a:p>
        </p:txBody>
      </p:sp>
    </p:spTree>
    <p:extLst>
      <p:ext uri="{BB962C8B-B14F-4D97-AF65-F5344CB8AC3E}">
        <p14:creationId xmlns:p14="http://schemas.microsoft.com/office/powerpoint/2010/main" val="2535439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Spring MVC </a:t>
            </a:r>
            <a:r>
              <a:rPr lang="en-US" b="1" dirty="0" smtClean="0"/>
              <a:t>workflow</a:t>
            </a:r>
            <a:endParaRPr lang="en-US" dirty="0"/>
          </a:p>
        </p:txBody>
      </p:sp>
      <p:pic>
        <p:nvPicPr>
          <p:cNvPr id="1026" name="Picture 2" descr="Spring MVC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6943725"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269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a:bodyPr>
          <a:lstStyle/>
          <a:p>
            <a:r>
              <a:rPr lang="en-US" b="1" dirty="0"/>
              <a:t>Spring MVC </a:t>
            </a:r>
            <a:r>
              <a:rPr lang="en-US" b="1" dirty="0" smtClean="0"/>
              <a:t>workflow</a:t>
            </a:r>
            <a:endParaRPr lang="en-US" dirty="0"/>
          </a:p>
        </p:txBody>
      </p:sp>
      <p:sp>
        <p:nvSpPr>
          <p:cNvPr id="3" name="Content Placeholder 2"/>
          <p:cNvSpPr>
            <a:spLocks noGrp="1"/>
          </p:cNvSpPr>
          <p:nvPr>
            <p:ph idx="1"/>
          </p:nvPr>
        </p:nvSpPr>
        <p:spPr>
          <a:xfrm>
            <a:off x="304800" y="1219200"/>
            <a:ext cx="8686800" cy="5486400"/>
          </a:xfrm>
        </p:spPr>
        <p:txBody>
          <a:bodyPr>
            <a:normAutofit fontScale="62500" lnSpcReduction="20000"/>
          </a:bodyPr>
          <a:lstStyle/>
          <a:p>
            <a:pPr marL="514350" indent="-514350" algn="just">
              <a:buFont typeface="+mj-lt"/>
              <a:buAutoNum type="arabicPeriod"/>
            </a:pPr>
            <a:r>
              <a:rPr lang="en-US" dirty="0"/>
              <a:t>The request will be received by Front Controller i.e. </a:t>
            </a:r>
            <a:r>
              <a:rPr lang="en-US" b="1" dirty="0" err="1"/>
              <a:t>DispatcherServlet</a:t>
            </a:r>
            <a:r>
              <a:rPr lang="en-US" dirty="0"/>
              <a:t>.</a:t>
            </a:r>
          </a:p>
          <a:p>
            <a:pPr marL="514350" indent="-514350" algn="just">
              <a:buFont typeface="+mj-lt"/>
              <a:buAutoNum type="arabicPeriod"/>
            </a:pPr>
            <a:r>
              <a:rPr lang="en-US" dirty="0" err="1"/>
              <a:t>DispatcherServlet</a:t>
            </a:r>
            <a:r>
              <a:rPr lang="en-US" dirty="0"/>
              <a:t> will pass this request to </a:t>
            </a:r>
            <a:r>
              <a:rPr lang="en-US" dirty="0" err="1"/>
              <a:t>HandlerMapping</a:t>
            </a:r>
            <a:r>
              <a:rPr lang="en-US" dirty="0"/>
              <a:t>. </a:t>
            </a:r>
            <a:r>
              <a:rPr lang="en-US" b="1" dirty="0" err="1"/>
              <a:t>HandlerMapping</a:t>
            </a:r>
            <a:r>
              <a:rPr lang="en-US" dirty="0"/>
              <a:t> will find suitable Controller for the request</a:t>
            </a:r>
          </a:p>
          <a:p>
            <a:pPr marL="514350" indent="-514350" algn="just">
              <a:buFont typeface="+mj-lt"/>
              <a:buAutoNum type="arabicPeriod"/>
            </a:pPr>
            <a:r>
              <a:rPr lang="en-US" b="1" dirty="0" err="1"/>
              <a:t>HandlerMapping</a:t>
            </a:r>
            <a:r>
              <a:rPr lang="en-US" dirty="0"/>
              <a:t> will send the details of the controller to </a:t>
            </a:r>
            <a:r>
              <a:rPr lang="en-US" dirty="0" err="1"/>
              <a:t>DispatcherServlet</a:t>
            </a:r>
            <a:r>
              <a:rPr lang="en-US" dirty="0"/>
              <a:t>.</a:t>
            </a:r>
          </a:p>
          <a:p>
            <a:pPr marL="514350" indent="-514350" algn="just">
              <a:buFont typeface="+mj-lt"/>
              <a:buAutoNum type="arabicPeriod"/>
            </a:pPr>
            <a:r>
              <a:rPr lang="en-US" dirty="0" err="1"/>
              <a:t>DispatcherServlet</a:t>
            </a:r>
            <a:r>
              <a:rPr lang="en-US" dirty="0"/>
              <a:t> will call the </a:t>
            </a:r>
            <a:r>
              <a:rPr lang="en-US" b="1" dirty="0"/>
              <a:t>Controller</a:t>
            </a:r>
            <a:r>
              <a:rPr lang="en-US" dirty="0"/>
              <a:t> identified by </a:t>
            </a:r>
            <a:r>
              <a:rPr lang="en-US" dirty="0" err="1"/>
              <a:t>HandlerMapping</a:t>
            </a:r>
            <a:r>
              <a:rPr lang="en-US" dirty="0"/>
              <a:t>. The </a:t>
            </a:r>
            <a:r>
              <a:rPr lang="en-US" b="1" dirty="0"/>
              <a:t>Controller</a:t>
            </a:r>
            <a:r>
              <a:rPr lang="en-US" dirty="0"/>
              <a:t> will process the request by calling appropriate method and prepare the data. It may call some business logic or directly retrieve data from the database.</a:t>
            </a:r>
          </a:p>
          <a:p>
            <a:pPr marL="514350" indent="-514350" algn="just">
              <a:buFont typeface="+mj-lt"/>
              <a:buAutoNum type="arabicPeriod"/>
            </a:pPr>
            <a:r>
              <a:rPr lang="en-US" dirty="0"/>
              <a:t>The </a:t>
            </a:r>
            <a:r>
              <a:rPr lang="en-US" b="1" dirty="0"/>
              <a:t>Controller</a:t>
            </a:r>
            <a:r>
              <a:rPr lang="en-US" dirty="0"/>
              <a:t> will send </a:t>
            </a:r>
            <a:r>
              <a:rPr lang="en-US" b="1" dirty="0" err="1"/>
              <a:t>ModelAndView</a:t>
            </a:r>
            <a:r>
              <a:rPr lang="en-US" dirty="0"/>
              <a:t>(Model data and view name) to </a:t>
            </a:r>
            <a:r>
              <a:rPr lang="en-US" b="1" dirty="0" err="1"/>
              <a:t>DispatcherServlet</a:t>
            </a:r>
            <a:r>
              <a:rPr lang="en-US" dirty="0"/>
              <a:t>.</a:t>
            </a:r>
          </a:p>
          <a:p>
            <a:pPr marL="514350" indent="-514350" algn="just">
              <a:buFont typeface="+mj-lt"/>
              <a:buAutoNum type="arabicPeriod"/>
            </a:pPr>
            <a:r>
              <a:rPr lang="en-US" dirty="0"/>
              <a:t>Once </a:t>
            </a:r>
            <a:r>
              <a:rPr lang="en-US" dirty="0" err="1"/>
              <a:t>DispatcherServlet</a:t>
            </a:r>
            <a:r>
              <a:rPr lang="en-US" dirty="0"/>
              <a:t> receives </a:t>
            </a:r>
            <a:r>
              <a:rPr lang="en-US" dirty="0" err="1"/>
              <a:t>ModelAndView</a:t>
            </a:r>
            <a:r>
              <a:rPr lang="en-US" dirty="0"/>
              <a:t> object, it will pass it to </a:t>
            </a:r>
            <a:r>
              <a:rPr lang="en-US" b="1" dirty="0" err="1"/>
              <a:t>ViewResolver</a:t>
            </a:r>
            <a:r>
              <a:rPr lang="en-US" dirty="0"/>
              <a:t> to find appropriate View.</a:t>
            </a:r>
          </a:p>
          <a:p>
            <a:pPr marL="514350" indent="-514350" algn="just">
              <a:buFont typeface="+mj-lt"/>
              <a:buAutoNum type="arabicPeriod"/>
            </a:pPr>
            <a:r>
              <a:rPr lang="en-US" b="1" dirty="0" err="1"/>
              <a:t>ViewResolver</a:t>
            </a:r>
            <a:r>
              <a:rPr lang="en-US" dirty="0"/>
              <a:t> will identify the view and send it back to </a:t>
            </a:r>
            <a:r>
              <a:rPr lang="en-US" b="1" dirty="0" err="1"/>
              <a:t>DispatcherServlet</a:t>
            </a:r>
            <a:r>
              <a:rPr lang="en-US" dirty="0"/>
              <a:t>.</a:t>
            </a:r>
          </a:p>
          <a:p>
            <a:pPr marL="514350" indent="-514350" algn="just">
              <a:buFont typeface="+mj-lt"/>
              <a:buAutoNum type="arabicPeriod"/>
            </a:pPr>
            <a:r>
              <a:rPr lang="en-US" b="1" dirty="0" err="1"/>
              <a:t>DispatcherServlet</a:t>
            </a:r>
            <a:r>
              <a:rPr lang="en-US" dirty="0"/>
              <a:t> will call appropriate </a:t>
            </a:r>
            <a:r>
              <a:rPr lang="en-US" b="1" dirty="0"/>
              <a:t>View</a:t>
            </a:r>
            <a:r>
              <a:rPr lang="en-US" dirty="0"/>
              <a:t> identified by </a:t>
            </a:r>
            <a:r>
              <a:rPr lang="en-US" dirty="0" err="1"/>
              <a:t>ViewResolver</a:t>
            </a:r>
            <a:r>
              <a:rPr lang="en-US" dirty="0"/>
              <a:t>.</a:t>
            </a:r>
          </a:p>
          <a:p>
            <a:pPr marL="514350" indent="-514350" algn="just">
              <a:buFont typeface="+mj-lt"/>
              <a:buAutoNum type="arabicPeriod"/>
            </a:pPr>
            <a:r>
              <a:rPr lang="en-US" dirty="0"/>
              <a:t>The </a:t>
            </a:r>
            <a:r>
              <a:rPr lang="en-US" b="1" dirty="0"/>
              <a:t>View</a:t>
            </a:r>
            <a:r>
              <a:rPr lang="en-US" dirty="0"/>
              <a:t> will create Response in form of </a:t>
            </a:r>
            <a:r>
              <a:rPr lang="en-US" b="1" dirty="0"/>
              <a:t>HTML</a:t>
            </a:r>
            <a:r>
              <a:rPr lang="en-US" dirty="0"/>
              <a:t> and send it to </a:t>
            </a:r>
            <a:r>
              <a:rPr lang="en-US" b="1" dirty="0" err="1"/>
              <a:t>DispatcherServlet</a:t>
            </a:r>
            <a:r>
              <a:rPr lang="en-US" dirty="0"/>
              <a:t>.</a:t>
            </a:r>
          </a:p>
          <a:p>
            <a:pPr marL="514350" indent="-514350" algn="just">
              <a:buFont typeface="+mj-lt"/>
              <a:buAutoNum type="arabicPeriod"/>
            </a:pPr>
            <a:r>
              <a:rPr lang="en-US" b="1" dirty="0" err="1"/>
              <a:t>DispatcherServlet</a:t>
            </a:r>
            <a:r>
              <a:rPr lang="en-US" dirty="0"/>
              <a:t> will send the response to the </a:t>
            </a:r>
            <a:r>
              <a:rPr lang="en-US" b="1" dirty="0"/>
              <a:t>browser</a:t>
            </a:r>
            <a:r>
              <a:rPr lang="en-US" dirty="0"/>
              <a:t>. The browser will render the html code and display it to </a:t>
            </a:r>
            <a:r>
              <a:rPr lang="en-US" b="1" dirty="0"/>
              <a:t>end user</a:t>
            </a:r>
            <a:r>
              <a:rPr lang="en-US" dirty="0"/>
              <a:t>.</a:t>
            </a:r>
          </a:p>
          <a:p>
            <a:pPr algn="just"/>
            <a:endParaRPr lang="en-US" dirty="0"/>
          </a:p>
        </p:txBody>
      </p:sp>
    </p:spTree>
    <p:extLst>
      <p:ext uri="{BB962C8B-B14F-4D97-AF65-F5344CB8AC3E}">
        <p14:creationId xmlns:p14="http://schemas.microsoft.com/office/powerpoint/2010/main" val="131914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Using Spring Framework</a:t>
            </a:r>
          </a:p>
        </p:txBody>
      </p:sp>
      <p:sp>
        <p:nvSpPr>
          <p:cNvPr id="3" name="Content Placeholder 2"/>
          <p:cNvSpPr>
            <a:spLocks noGrp="1"/>
          </p:cNvSpPr>
          <p:nvPr>
            <p:ph idx="1"/>
          </p:nvPr>
        </p:nvSpPr>
        <p:spPr>
          <a:xfrm>
            <a:off x="381000" y="1600200"/>
            <a:ext cx="8610600" cy="4525963"/>
          </a:xfrm>
        </p:spPr>
        <p:txBody>
          <a:bodyPr>
            <a:normAutofit fontScale="92500" lnSpcReduction="20000"/>
          </a:bodyPr>
          <a:lstStyle/>
          <a:p>
            <a:r>
              <a:rPr lang="en-US" dirty="0"/>
              <a:t>Develop enterprise-class applications using POJOs</a:t>
            </a:r>
          </a:p>
          <a:p>
            <a:r>
              <a:rPr lang="en-US" dirty="0" smtClean="0"/>
              <a:t>Spring </a:t>
            </a:r>
            <a:r>
              <a:rPr lang="en-US" dirty="0"/>
              <a:t>makes use of some of the existing technologies like </a:t>
            </a:r>
            <a:r>
              <a:rPr lang="en-US" dirty="0" smtClean="0"/>
              <a:t>ORM </a:t>
            </a:r>
            <a:r>
              <a:rPr lang="nb-NO" dirty="0" smtClean="0"/>
              <a:t>frameworks</a:t>
            </a:r>
            <a:r>
              <a:rPr lang="nb-NO" dirty="0"/>
              <a:t>, Logging frameworks, JEE, JDK Timers etc..</a:t>
            </a:r>
          </a:p>
          <a:p>
            <a:r>
              <a:rPr lang="en-US" dirty="0" smtClean="0"/>
              <a:t>Good </a:t>
            </a:r>
            <a:r>
              <a:rPr lang="en-US" dirty="0"/>
              <a:t>web MVC framework</a:t>
            </a:r>
          </a:p>
          <a:p>
            <a:r>
              <a:rPr lang="en-US" dirty="0" smtClean="0"/>
              <a:t>Nice </a:t>
            </a:r>
            <a:r>
              <a:rPr lang="en-US" dirty="0"/>
              <a:t>technical </a:t>
            </a:r>
            <a:r>
              <a:rPr lang="en-US" dirty="0" err="1"/>
              <a:t>api</a:t>
            </a:r>
            <a:r>
              <a:rPr lang="en-US" dirty="0"/>
              <a:t> exception handling</a:t>
            </a:r>
          </a:p>
          <a:p>
            <a:r>
              <a:rPr lang="en-US" dirty="0" smtClean="0"/>
              <a:t>Best </a:t>
            </a:r>
            <a:r>
              <a:rPr lang="en-US" dirty="0"/>
              <a:t>Transaction Management</a:t>
            </a:r>
          </a:p>
          <a:p>
            <a:r>
              <a:rPr lang="en-US" dirty="0" smtClean="0"/>
              <a:t>Light </a:t>
            </a:r>
            <a:r>
              <a:rPr lang="en-US" dirty="0"/>
              <a:t>weight comparing EJBs</a:t>
            </a:r>
          </a:p>
          <a:p>
            <a:r>
              <a:rPr lang="en-US" dirty="0" smtClean="0"/>
              <a:t>Provides </a:t>
            </a:r>
            <a:r>
              <a:rPr lang="en-US" dirty="0"/>
              <a:t>good Testing support</a:t>
            </a:r>
          </a:p>
          <a:p>
            <a:r>
              <a:rPr lang="en-US" dirty="0" smtClean="0"/>
              <a:t>Good </a:t>
            </a:r>
            <a:r>
              <a:rPr lang="en-US" dirty="0"/>
              <a:t>security and logging service </a:t>
            </a:r>
            <a:r>
              <a:rPr lang="en-US" dirty="0" err="1"/>
              <a:t>etc</a:t>
            </a:r>
            <a:endParaRPr lang="en-US" dirty="0"/>
          </a:p>
        </p:txBody>
      </p:sp>
    </p:spTree>
    <p:extLst>
      <p:ext uri="{BB962C8B-B14F-4D97-AF65-F5344CB8AC3E}">
        <p14:creationId xmlns:p14="http://schemas.microsoft.com/office/powerpoint/2010/main" val="169696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dirty="0"/>
              <a:t>Spring Framework </a:t>
            </a:r>
            <a:r>
              <a:rPr lang="en-US" b="1" dirty="0" smtClean="0"/>
              <a:t>Architecture</a:t>
            </a:r>
            <a:endParaRPr lang="en-US" dirty="0"/>
          </a:p>
        </p:txBody>
      </p:sp>
      <p:sp>
        <p:nvSpPr>
          <p:cNvPr id="4" name="AutoShape 2" descr="spring framework architecture"/>
          <p:cNvSpPr>
            <a:spLocks noChangeAspect="1" noChangeArrowheads="1"/>
          </p:cNvSpPr>
          <p:nvPr/>
        </p:nvSpPr>
        <p:spPr bwMode="auto">
          <a:xfrm>
            <a:off x="155575" y="-3886200"/>
            <a:ext cx="8105775" cy="810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spring framework architecture"/>
          <p:cNvSpPr>
            <a:spLocks noChangeAspect="1" noChangeArrowheads="1"/>
          </p:cNvSpPr>
          <p:nvPr/>
        </p:nvSpPr>
        <p:spPr bwMode="auto">
          <a:xfrm>
            <a:off x="307975" y="-3733800"/>
            <a:ext cx="8105775" cy="810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spring framework architecture"/>
          <p:cNvSpPr>
            <a:spLocks noChangeAspect="1" noChangeArrowheads="1"/>
          </p:cNvSpPr>
          <p:nvPr/>
        </p:nvSpPr>
        <p:spPr bwMode="auto">
          <a:xfrm>
            <a:off x="460375" y="-3581400"/>
            <a:ext cx="8105775" cy="8105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143000"/>
            <a:ext cx="5403850" cy="540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8868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Core </a:t>
            </a:r>
            <a:r>
              <a:rPr lang="en-US" b="1" dirty="0" smtClean="0"/>
              <a:t>Components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a:t>
            </a:r>
            <a:r>
              <a:rPr lang="en-US" dirty="0" smtClean="0"/>
              <a:t>he </a:t>
            </a:r>
            <a:r>
              <a:rPr lang="en-US" b="1" dirty="0" err="1"/>
              <a:t>SpEL</a:t>
            </a:r>
            <a:r>
              <a:rPr lang="en-US" dirty="0"/>
              <a:t> module provides a powerful expression language for manipulating objects during execution</a:t>
            </a:r>
            <a:r>
              <a:rPr lang="en-US" dirty="0" smtClean="0"/>
              <a:t>.</a:t>
            </a:r>
          </a:p>
          <a:p>
            <a:pPr algn="just"/>
            <a:endParaRPr lang="en-US" dirty="0" smtClean="0"/>
          </a:p>
          <a:p>
            <a:pPr algn="just"/>
            <a:r>
              <a:rPr lang="en-US" b="1" dirty="0" smtClean="0"/>
              <a:t>Context</a:t>
            </a:r>
            <a:r>
              <a:rPr lang="en-US" dirty="0" smtClean="0"/>
              <a:t> </a:t>
            </a:r>
            <a:r>
              <a:rPr lang="en-US" dirty="0"/>
              <a:t>is built on the basis of Beans and Core and allows you to access any object that is defined in the settings. The key element of the Context module is the </a:t>
            </a:r>
            <a:r>
              <a:rPr lang="en-US" dirty="0" err="1"/>
              <a:t>ApplicationContext</a:t>
            </a:r>
            <a:r>
              <a:rPr lang="en-US" dirty="0"/>
              <a:t> interface</a:t>
            </a:r>
            <a:r>
              <a:rPr lang="en-US" dirty="0" smtClean="0"/>
              <a:t>.</a:t>
            </a:r>
          </a:p>
          <a:p>
            <a:pPr algn="just"/>
            <a:endParaRPr lang="en-US" dirty="0" smtClean="0"/>
          </a:p>
          <a:p>
            <a:pPr algn="just"/>
            <a:r>
              <a:rPr lang="en-US" dirty="0" smtClean="0"/>
              <a:t>The </a:t>
            </a:r>
            <a:r>
              <a:rPr lang="en-US" b="1" dirty="0"/>
              <a:t>Core</a:t>
            </a:r>
            <a:r>
              <a:rPr lang="en-US" dirty="0"/>
              <a:t> module provides key parts of the framework including </a:t>
            </a:r>
            <a:r>
              <a:rPr lang="en-US" dirty="0" err="1"/>
              <a:t>IoC</a:t>
            </a:r>
            <a:r>
              <a:rPr lang="en-US" dirty="0"/>
              <a:t> and DI properties</a:t>
            </a:r>
            <a:r>
              <a:rPr lang="en-US" dirty="0" smtClean="0"/>
              <a:t>.</a:t>
            </a:r>
          </a:p>
          <a:p>
            <a:pPr algn="just"/>
            <a:endParaRPr lang="en-US" dirty="0"/>
          </a:p>
          <a:p>
            <a:pPr algn="just"/>
            <a:r>
              <a:rPr lang="en-US" dirty="0" smtClean="0"/>
              <a:t>The </a:t>
            </a:r>
            <a:r>
              <a:rPr lang="en-US" b="1" dirty="0"/>
              <a:t>Bean</a:t>
            </a:r>
            <a:r>
              <a:rPr lang="en-US" dirty="0"/>
              <a:t> module is responsible for creating and managing Spring Beans – is application context structure unit.</a:t>
            </a:r>
          </a:p>
        </p:txBody>
      </p:sp>
    </p:spTree>
    <p:extLst>
      <p:ext uri="{BB962C8B-B14F-4D97-AF65-F5344CB8AC3E}">
        <p14:creationId xmlns:p14="http://schemas.microsoft.com/office/powerpoint/2010/main" val="162998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Web </a:t>
            </a:r>
            <a:r>
              <a:rPr lang="en-US" b="1" dirty="0"/>
              <a:t>Components</a:t>
            </a:r>
            <a:endParaRPr lang="en-US" dirty="0"/>
          </a:p>
        </p:txBody>
      </p:sp>
      <p:sp>
        <p:nvSpPr>
          <p:cNvPr id="3" name="Content Placeholder 2"/>
          <p:cNvSpPr>
            <a:spLocks noGrp="1"/>
          </p:cNvSpPr>
          <p:nvPr>
            <p:ph idx="1"/>
          </p:nvPr>
        </p:nvSpPr>
        <p:spPr>
          <a:xfrm>
            <a:off x="228600" y="1447800"/>
            <a:ext cx="8763000" cy="4678363"/>
          </a:xfrm>
        </p:spPr>
        <p:txBody>
          <a:bodyPr>
            <a:normAutofit fontScale="77500" lnSpcReduction="20000"/>
          </a:bodyPr>
          <a:lstStyle/>
          <a:p>
            <a:pPr algn="just"/>
            <a:r>
              <a:rPr lang="en-US" dirty="0"/>
              <a:t>The </a:t>
            </a:r>
            <a:r>
              <a:rPr lang="en-US" b="1" dirty="0"/>
              <a:t>Web</a:t>
            </a:r>
            <a:r>
              <a:rPr lang="en-US" dirty="0"/>
              <a:t> module provides functions such as </a:t>
            </a:r>
            <a:r>
              <a:rPr lang="en-US" dirty="0" err="1"/>
              <a:t>as</a:t>
            </a:r>
            <a:r>
              <a:rPr lang="en-US" dirty="0"/>
              <a:t> multipart file-upload </a:t>
            </a:r>
            <a:r>
              <a:rPr lang="en-US" dirty="0" smtClean="0"/>
              <a:t>functionality, </a:t>
            </a:r>
            <a:r>
              <a:rPr lang="en-US" dirty="0"/>
              <a:t>downloading files, creating web application, rest web service etc</a:t>
            </a:r>
            <a:r>
              <a:rPr lang="en-US" dirty="0" smtClean="0"/>
              <a:t>.</a:t>
            </a:r>
          </a:p>
          <a:p>
            <a:pPr algn="just"/>
            <a:endParaRPr lang="en-US" dirty="0"/>
          </a:p>
          <a:p>
            <a:pPr algn="just"/>
            <a:r>
              <a:rPr lang="en-US" b="1" dirty="0"/>
              <a:t>Web-MVC</a:t>
            </a:r>
            <a:r>
              <a:rPr lang="en-US" dirty="0"/>
              <a:t> contains a Spring MVC implementation for web applications</a:t>
            </a:r>
            <a:r>
              <a:rPr lang="en-US" dirty="0" smtClean="0"/>
              <a:t>.</a:t>
            </a:r>
          </a:p>
          <a:p>
            <a:pPr algn="just"/>
            <a:endParaRPr lang="en-US" dirty="0"/>
          </a:p>
          <a:p>
            <a:pPr algn="just"/>
            <a:r>
              <a:rPr lang="en-US" b="1" dirty="0"/>
              <a:t>Web-Socket</a:t>
            </a:r>
            <a:r>
              <a:rPr lang="en-US" dirty="0"/>
              <a:t> provides support for communication between the client and the server, using Web-Sockets in web applications</a:t>
            </a:r>
            <a:r>
              <a:rPr lang="en-US" dirty="0" smtClean="0"/>
              <a:t>.</a:t>
            </a:r>
          </a:p>
          <a:p>
            <a:pPr algn="just"/>
            <a:endParaRPr lang="en-US" dirty="0"/>
          </a:p>
          <a:p>
            <a:pPr algn="just"/>
            <a:r>
              <a:rPr lang="en-US" b="1" dirty="0"/>
              <a:t>Web-Portlet</a:t>
            </a:r>
            <a:r>
              <a:rPr lang="en-US" dirty="0"/>
              <a:t> provides MVC implementation with portlet environment</a:t>
            </a:r>
          </a:p>
          <a:p>
            <a:pPr algn="just"/>
            <a:endParaRPr lang="en-US" dirty="0"/>
          </a:p>
        </p:txBody>
      </p:sp>
    </p:spTree>
    <p:extLst>
      <p:ext uri="{BB962C8B-B14F-4D97-AF65-F5344CB8AC3E}">
        <p14:creationId xmlns:p14="http://schemas.microsoft.com/office/powerpoint/2010/main" val="146684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Access</a:t>
            </a:r>
            <a:endParaRPr lang="en-US" dirty="0"/>
          </a:p>
        </p:txBody>
      </p:sp>
      <p:sp>
        <p:nvSpPr>
          <p:cNvPr id="3" name="Content Placeholder 2"/>
          <p:cNvSpPr>
            <a:spLocks noGrp="1"/>
          </p:cNvSpPr>
          <p:nvPr>
            <p:ph idx="1"/>
          </p:nvPr>
        </p:nvSpPr>
        <p:spPr>
          <a:xfrm>
            <a:off x="228600" y="1447800"/>
            <a:ext cx="8686800" cy="4678363"/>
          </a:xfrm>
        </p:spPr>
        <p:txBody>
          <a:bodyPr>
            <a:normAutofit fontScale="70000" lnSpcReduction="20000"/>
          </a:bodyPr>
          <a:lstStyle/>
          <a:p>
            <a:pPr algn="just"/>
            <a:r>
              <a:rPr lang="en-US" b="1" dirty="0" smtClean="0"/>
              <a:t>JDBC </a:t>
            </a:r>
            <a:r>
              <a:rPr lang="en-US" dirty="0" smtClean="0"/>
              <a:t>provides </a:t>
            </a:r>
            <a:r>
              <a:rPr lang="en-US" dirty="0"/>
              <a:t>an abstract layer of JDBC and eliminates the need for the developer to manually register the monotonous code associated with connecting to the database</a:t>
            </a:r>
            <a:r>
              <a:rPr lang="en-US" dirty="0" smtClean="0"/>
              <a:t>.</a:t>
            </a:r>
          </a:p>
          <a:p>
            <a:pPr algn="just"/>
            <a:endParaRPr lang="en-US" dirty="0"/>
          </a:p>
          <a:p>
            <a:pPr algn="just"/>
            <a:r>
              <a:rPr lang="en-US" dirty="0"/>
              <a:t>Spring </a:t>
            </a:r>
            <a:r>
              <a:rPr lang="en-US" b="1" dirty="0"/>
              <a:t>ORM</a:t>
            </a:r>
            <a:r>
              <a:rPr lang="en-US" dirty="0"/>
              <a:t> provides integration with popular ORMs such as Hibernate, JDO, which are implementations of JPA</a:t>
            </a:r>
            <a:r>
              <a:rPr lang="en-US" dirty="0" smtClean="0"/>
              <a:t>.</a:t>
            </a:r>
          </a:p>
          <a:p>
            <a:pPr algn="just"/>
            <a:endParaRPr lang="en-US" dirty="0"/>
          </a:p>
          <a:p>
            <a:pPr algn="just"/>
            <a:r>
              <a:rPr lang="en-US" dirty="0"/>
              <a:t>The </a:t>
            </a:r>
            <a:r>
              <a:rPr lang="en-US" b="1" dirty="0"/>
              <a:t>OXM</a:t>
            </a:r>
            <a:r>
              <a:rPr lang="en-US" dirty="0"/>
              <a:t> module is responsible for linking the Object / XML – </a:t>
            </a:r>
            <a:r>
              <a:rPr lang="en-US" dirty="0" err="1"/>
              <a:t>XMLBeans</a:t>
            </a:r>
            <a:r>
              <a:rPr lang="en-US" dirty="0"/>
              <a:t>, JAXB, etc</a:t>
            </a:r>
            <a:r>
              <a:rPr lang="en-US" dirty="0" smtClean="0"/>
              <a:t>.</a:t>
            </a:r>
          </a:p>
          <a:p>
            <a:pPr algn="just"/>
            <a:endParaRPr lang="en-US" dirty="0"/>
          </a:p>
          <a:p>
            <a:pPr algn="just"/>
            <a:r>
              <a:rPr lang="en-US" dirty="0"/>
              <a:t>The </a:t>
            </a:r>
            <a:r>
              <a:rPr lang="en-US" b="1" dirty="0"/>
              <a:t>JMS</a:t>
            </a:r>
            <a:r>
              <a:rPr lang="en-US" dirty="0"/>
              <a:t> (Java Messaging Service) module is responsible for creating, sending and receiving messages</a:t>
            </a:r>
            <a:r>
              <a:rPr lang="en-US" dirty="0" smtClean="0"/>
              <a:t>.</a:t>
            </a:r>
          </a:p>
          <a:p>
            <a:pPr algn="just"/>
            <a:endParaRPr lang="en-US" dirty="0"/>
          </a:p>
          <a:p>
            <a:pPr algn="just"/>
            <a:r>
              <a:rPr lang="en-US" b="1" dirty="0"/>
              <a:t>Transactions</a:t>
            </a:r>
            <a:r>
              <a:rPr lang="en-US" dirty="0"/>
              <a:t> supports transaction management for classes that implement certain methods and POJOs.</a:t>
            </a:r>
          </a:p>
          <a:p>
            <a:pPr algn="just"/>
            <a:endParaRPr lang="en-US" dirty="0"/>
          </a:p>
        </p:txBody>
      </p:sp>
    </p:spTree>
    <p:extLst>
      <p:ext uri="{BB962C8B-B14F-4D97-AF65-F5344CB8AC3E}">
        <p14:creationId xmlns:p14="http://schemas.microsoft.com/office/powerpoint/2010/main" val="45719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pPr marL="0" indent="0" algn="just">
              <a:buNone/>
            </a:pPr>
            <a:r>
              <a:rPr lang="en-US" b="1" dirty="0"/>
              <a:t>AOP, Aspects and Instrumentation</a:t>
            </a:r>
          </a:p>
          <a:p>
            <a:pPr algn="just"/>
            <a:r>
              <a:rPr lang="en-US" dirty="0"/>
              <a:t>These modules support aspect oriented programming implementation where you can use Advices, </a:t>
            </a:r>
            <a:r>
              <a:rPr lang="en-US" dirty="0" err="1"/>
              <a:t>Pointcuts</a:t>
            </a:r>
            <a:r>
              <a:rPr lang="en-US" dirty="0"/>
              <a:t> etc. to decouple the code.</a:t>
            </a:r>
          </a:p>
          <a:p>
            <a:pPr algn="just"/>
            <a:r>
              <a:rPr lang="en-US" dirty="0"/>
              <a:t>The aspects module provides support to integration with AspectJ.</a:t>
            </a:r>
          </a:p>
          <a:p>
            <a:pPr algn="just"/>
            <a:endParaRPr lang="en-US" dirty="0" smtClean="0"/>
          </a:p>
          <a:p>
            <a:pPr marL="0" indent="0" algn="just">
              <a:buNone/>
            </a:pPr>
            <a:r>
              <a:rPr lang="en-US" b="1" dirty="0" smtClean="0"/>
              <a:t>Test</a:t>
            </a:r>
          </a:p>
          <a:p>
            <a:pPr algn="just"/>
            <a:r>
              <a:rPr lang="en-US" dirty="0" smtClean="0"/>
              <a:t>This </a:t>
            </a:r>
            <a:r>
              <a:rPr lang="en-US" dirty="0"/>
              <a:t>layer provides support of testing with JUnit and </a:t>
            </a:r>
            <a:r>
              <a:rPr lang="en-US" dirty="0" err="1"/>
              <a:t>TestNG</a:t>
            </a:r>
            <a:r>
              <a:rPr lang="en-US" dirty="0"/>
              <a:t>.</a:t>
            </a:r>
          </a:p>
        </p:txBody>
      </p:sp>
    </p:spTree>
    <p:extLst>
      <p:ext uri="{BB962C8B-B14F-4D97-AF65-F5344CB8AC3E}">
        <p14:creationId xmlns:p14="http://schemas.microsoft.com/office/powerpoint/2010/main" val="297399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b="1" dirty="0"/>
              <a:t>Spring Core </a:t>
            </a:r>
            <a:r>
              <a:rPr lang="en-US" b="1" dirty="0" smtClean="0"/>
              <a:t>Concepts</a:t>
            </a:r>
            <a:endParaRPr lang="en-US" dirty="0"/>
          </a:p>
        </p:txBody>
      </p:sp>
      <p:sp>
        <p:nvSpPr>
          <p:cNvPr id="3" name="Content Placeholder 2"/>
          <p:cNvSpPr>
            <a:spLocks noGrp="1"/>
          </p:cNvSpPr>
          <p:nvPr>
            <p:ph idx="1"/>
          </p:nvPr>
        </p:nvSpPr>
        <p:spPr>
          <a:xfrm>
            <a:off x="152400" y="1143000"/>
            <a:ext cx="8686800" cy="5257800"/>
          </a:xfrm>
        </p:spPr>
        <p:txBody>
          <a:bodyPr>
            <a:normAutofit fontScale="62500" lnSpcReduction="20000"/>
          </a:bodyPr>
          <a:lstStyle/>
          <a:p>
            <a:pPr algn="just"/>
            <a:r>
              <a:rPr lang="en-US" b="1" dirty="0"/>
              <a:t>Inversion of Control</a:t>
            </a:r>
            <a:r>
              <a:rPr lang="en-US" dirty="0"/>
              <a:t> – this is the principle of object-oriented programming, in which objects of the program do not depend on concrete implementations of other objects, but may have knowledge about their abstractions (interfaces) for later interaction</a:t>
            </a:r>
            <a:r>
              <a:rPr lang="en-US" dirty="0" smtClean="0"/>
              <a:t>.</a:t>
            </a:r>
          </a:p>
          <a:p>
            <a:pPr algn="just"/>
            <a:endParaRPr lang="en-US" dirty="0" smtClean="0"/>
          </a:p>
          <a:p>
            <a:pPr algn="just"/>
            <a:r>
              <a:rPr lang="en-US" b="1" dirty="0" smtClean="0"/>
              <a:t>Dependency </a:t>
            </a:r>
            <a:r>
              <a:rPr lang="en-US" b="1" dirty="0"/>
              <a:t>Injection</a:t>
            </a:r>
            <a:r>
              <a:rPr lang="en-US" dirty="0"/>
              <a:t> – The technology that Spring is most identified with is the </a:t>
            </a:r>
            <a:r>
              <a:rPr lang="en-US" b="1" dirty="0"/>
              <a:t>Dependency Injection (DI)</a:t>
            </a:r>
            <a:r>
              <a:rPr lang="en-US" dirty="0"/>
              <a:t> flavor of Inversion of Control. The </a:t>
            </a:r>
            <a:r>
              <a:rPr lang="en-US" b="1" dirty="0"/>
              <a:t>Inversion of Control (</a:t>
            </a:r>
            <a:r>
              <a:rPr lang="en-US" b="1" dirty="0" err="1"/>
              <a:t>IoC</a:t>
            </a:r>
            <a:r>
              <a:rPr lang="en-US" b="1" dirty="0"/>
              <a:t>)</a:t>
            </a:r>
            <a:r>
              <a:rPr lang="en-US" dirty="0"/>
              <a:t> is a general concept, and it can be expressed in many different ways. Dependency Injection is merely one concrete example of Inversion of Control</a:t>
            </a:r>
            <a:r>
              <a:rPr lang="en-US" dirty="0" smtClean="0"/>
              <a:t>.</a:t>
            </a:r>
          </a:p>
          <a:p>
            <a:pPr algn="just"/>
            <a:endParaRPr lang="en-US" dirty="0"/>
          </a:p>
          <a:p>
            <a:pPr algn="just"/>
            <a:r>
              <a:rPr lang="en-US" b="1" dirty="0" smtClean="0"/>
              <a:t>Aspect </a:t>
            </a:r>
            <a:r>
              <a:rPr lang="en-US" b="1" dirty="0"/>
              <a:t>oriented programming</a:t>
            </a:r>
            <a:r>
              <a:rPr lang="en-US" dirty="0"/>
              <a:t> – a programming paradigm that allows you to distinguish cross-through (functional) functionality in application. These functions, which span multiple application nodes, are called cross-cutting concerns and these cross-cutting notes are separated from the immediate business logic of the application. In OOP, the key unit is the class, while in AOP, the key element is the aspect. DI helps to separate application classes into separate modules, and AOP helps to separate cross-cutting concerns from the objects they affect</a:t>
            </a:r>
          </a:p>
        </p:txBody>
      </p:sp>
    </p:spTree>
    <p:extLst>
      <p:ext uri="{BB962C8B-B14F-4D97-AF65-F5344CB8AC3E}">
        <p14:creationId xmlns:p14="http://schemas.microsoft.com/office/powerpoint/2010/main" val="85294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1367</Words>
  <Application>Microsoft Office PowerPoint</Application>
  <PresentationFormat>On-screen Show (4:3)</PresentationFormat>
  <Paragraphs>179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Spring Framework</vt:lpstr>
      <vt:lpstr>Introduction to Spring Framework</vt:lpstr>
      <vt:lpstr>Benefits of Using Spring Framework</vt:lpstr>
      <vt:lpstr>Spring Framework Architecture</vt:lpstr>
      <vt:lpstr>Core Components</vt:lpstr>
      <vt:lpstr>Web Components</vt:lpstr>
      <vt:lpstr>Data Access</vt:lpstr>
      <vt:lpstr>   </vt:lpstr>
      <vt:lpstr>Spring Core Concepts</vt:lpstr>
      <vt:lpstr>IoC Container</vt:lpstr>
      <vt:lpstr>PowerPoint Presentation</vt:lpstr>
      <vt:lpstr>Dependency Injection</vt:lpstr>
      <vt:lpstr>PowerPoint Presentation</vt:lpstr>
      <vt:lpstr>PowerPoint Presentation</vt:lpstr>
      <vt:lpstr>Dependency Injection</vt:lpstr>
      <vt:lpstr>Constructor vs Setter injection</vt:lpstr>
      <vt:lpstr>Spring Bean scopes</vt:lpstr>
      <vt:lpstr>Spring Configuration</vt:lpstr>
      <vt:lpstr>Annotation based Configuration</vt:lpstr>
      <vt:lpstr>Autowiring</vt:lpstr>
      <vt:lpstr>Autowiring modes</vt:lpstr>
      <vt:lpstr>Spring JDBC Template</vt:lpstr>
      <vt:lpstr>Spring MVC</vt:lpstr>
      <vt:lpstr>Spring MVC workflow</vt:lpstr>
      <vt:lpstr>Spring MVC workflow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dc:creator>
  <cp:lastModifiedBy>uday</cp:lastModifiedBy>
  <cp:revision>94</cp:revision>
  <dcterms:created xsi:type="dcterms:W3CDTF">2006-08-16T00:00:00Z</dcterms:created>
  <dcterms:modified xsi:type="dcterms:W3CDTF">2022-03-07T05:35:05Z</dcterms:modified>
</cp:coreProperties>
</file>