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0" r:id="rId2"/>
    <p:sldId id="258" r:id="rId3"/>
    <p:sldId id="277" r:id="rId4"/>
    <p:sldId id="260" r:id="rId5"/>
    <p:sldId id="279" r:id="rId6"/>
    <p:sldId id="292" r:id="rId7"/>
    <p:sldId id="284" r:id="rId8"/>
    <p:sldId id="291" r:id="rId9"/>
    <p:sldId id="272" r:id="rId10"/>
    <p:sldId id="280" r:id="rId11"/>
    <p:sldId id="268" r:id="rId12"/>
    <p:sldId id="267" r:id="rId13"/>
    <p:sldId id="269" r:id="rId14"/>
    <p:sldId id="289" r:id="rId15"/>
    <p:sldId id="286" r:id="rId16"/>
    <p:sldId id="271" r:id="rId17"/>
  </p:sldIdLst>
  <p:sldSz cx="9144000" cy="6858000" type="screen4x3"/>
  <p:notesSz cx="6797675" cy="9926638"/>
  <p:embeddedFontLst>
    <p:embeddedFont>
      <p:font typeface="나눔고딕 ExtraBold" panose="020B0600000101010101" charset="-127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나눔명조 ExtraBold" panose="020B0600000101010101" charset="-127"/>
      <p:bold r:id="rId23"/>
    </p:embeddedFont>
    <p:embeddedFont>
      <p:font typeface="나눔고딕" panose="020B0600000101010101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86364" autoAdjust="0"/>
  </p:normalViewPr>
  <p:slideViewPr>
    <p:cSldViewPr>
      <p:cViewPr varScale="1">
        <p:scale>
          <a:sx n="109" d="100"/>
          <a:sy n="109" d="100"/>
        </p:scale>
        <p:origin x="150" y="78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4.bin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2114665354330707E-2"/>
          <c:y val="0.27050000000000002"/>
          <c:w val="0.86454164667283273"/>
          <c:h val="0.5400624999999995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gradFill>
              <a:gsLst>
                <a:gs pos="0">
                  <a:srgbClr val="00B0AC">
                    <a:alpha val="70000"/>
                  </a:srgbClr>
                </a:gs>
                <a:gs pos="100000">
                  <a:srgbClr val="073D55"/>
                </a:gs>
              </a:gsLst>
              <a:lin ang="5400000" scaled="0"/>
            </a:gradFill>
            <a:ln w="12700" cap="sq">
              <a:noFill/>
              <a:round/>
            </a:ln>
          </c:spPr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1.5</c:v>
                </c:pt>
                <c:pt idx="2">
                  <c:v>4.5</c:v>
                </c:pt>
                <c:pt idx="3">
                  <c:v>3.8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내용1</c:v>
                </c:pt>
              </c:strCache>
            </c:strRef>
          </c:tx>
          <c:spPr>
            <a:gradFill>
              <a:gsLst>
                <a:gs pos="0">
                  <a:srgbClr val="4DD3C3">
                    <a:alpha val="80000"/>
                  </a:srgbClr>
                </a:gs>
                <a:gs pos="100000">
                  <a:srgbClr val="073D55"/>
                </a:gs>
              </a:gsLst>
              <a:lin ang="5400000" scaled="0"/>
            </a:gradFill>
            <a:ln w="25400" cap="rnd" cmpd="sng">
              <a:noFill/>
              <a:prstDash val="sysDot"/>
            </a:ln>
          </c:spPr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4.5</c:v>
                </c:pt>
                <c:pt idx="2">
                  <c:v>3.2</c:v>
                </c:pt>
                <c:pt idx="3">
                  <c:v>3.8</c:v>
                </c:pt>
                <c:pt idx="4">
                  <c:v>3</c:v>
                </c:pt>
                <c:pt idx="5">
                  <c:v>2.5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내용2</c:v>
                </c:pt>
              </c:strCache>
            </c:strRef>
          </c:tx>
          <c:spPr>
            <a:gradFill>
              <a:gsLst>
                <a:gs pos="0">
                  <a:srgbClr val="3A98E6">
                    <a:alpha val="80000"/>
                  </a:srgbClr>
                </a:gs>
                <a:gs pos="50000">
                  <a:srgbClr val="1278B6"/>
                </a:gs>
                <a:gs pos="100000">
                  <a:srgbClr val="073D55"/>
                </a:gs>
              </a:gsLst>
              <a:lin ang="5400000" scaled="0"/>
            </a:gradFill>
            <a:ln w="15875" cmpd="sng">
              <a:noFill/>
            </a:ln>
          </c:spPr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4.2</c:v>
                </c:pt>
                <c:pt idx="4">
                  <c:v>4.5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682752"/>
        <c:axId val="336675304"/>
      </c:areaChart>
      <c:catAx>
        <c:axId val="33668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chemeClr val="bg1"/>
            </a:solidFill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36675304"/>
        <c:crosses val="autoZero"/>
        <c:auto val="1"/>
        <c:lblAlgn val="ctr"/>
        <c:lblOffset val="100"/>
        <c:noMultiLvlLbl val="0"/>
      </c:catAx>
      <c:valAx>
        <c:axId val="336675304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36682752"/>
        <c:crosses val="autoZero"/>
        <c:crossBetween val="midCat"/>
        <c:majorUnit val="1"/>
      </c:valAx>
    </c:plotArea>
    <c:legend>
      <c:legendPos val="t"/>
      <c:layout>
        <c:manualLayout>
          <c:xMode val="edge"/>
          <c:yMode val="edge"/>
          <c:x val="0.77024536555422063"/>
          <c:y val="0.1986841021845919"/>
          <c:w val="0.17935625356048138"/>
          <c:h val="4.0993522087289444E-2"/>
        </c:manualLayout>
      </c:layout>
      <c:overlay val="0"/>
      <c:txPr>
        <a:bodyPr/>
        <a:lstStyle/>
        <a:p>
          <a:pPr>
            <a:defRPr sz="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ln w="38100">
              <a:solidFill>
                <a:srgbClr val="1278B6"/>
              </a:solidFill>
            </a:ln>
          </c:spPr>
          <c:marker>
            <c:symbol val="circle"/>
            <c:size val="7"/>
            <c:spPr>
              <a:solidFill>
                <a:srgbClr val="1278B6"/>
              </a:solidFill>
              <a:ln>
                <a:solidFill>
                  <a:srgbClr val="1278B6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spPr>
            <a:ln w="38100">
              <a:solidFill>
                <a:srgbClr val="3948B5"/>
              </a:solidFill>
            </a:ln>
          </c:spPr>
          <c:marker>
            <c:symbol val="circle"/>
            <c:size val="7"/>
            <c:spPr>
              <a:solidFill>
                <a:srgbClr val="3948B5"/>
              </a:solidFill>
              <a:ln w="19050">
                <a:solidFill>
                  <a:srgbClr val="3948B5"/>
                </a:solidFill>
                <a:prstDash val="solid"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spPr>
            <a:ln w="38100">
              <a:solidFill>
                <a:srgbClr val="4BDAE1"/>
              </a:solidFill>
            </a:ln>
          </c:spPr>
          <c:marker>
            <c:symbol val="circle"/>
            <c:size val="7"/>
            <c:spPr>
              <a:solidFill>
                <a:srgbClr val="4BDAE1"/>
              </a:solidFill>
              <a:ln>
                <a:solidFill>
                  <a:srgbClr val="4BDAE1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678048"/>
        <c:axId val="336681968"/>
      </c:lineChart>
      <c:catAx>
        <c:axId val="3366780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5875"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36681968"/>
        <c:crosses val="autoZero"/>
        <c:auto val="1"/>
        <c:lblAlgn val="ctr"/>
        <c:lblOffset val="100"/>
        <c:noMultiLvlLbl val="0"/>
      </c:catAx>
      <c:valAx>
        <c:axId val="33668196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36678048"/>
        <c:crosses val="autoZero"/>
        <c:crossBetween val="between"/>
      </c:valAx>
      <c:spPr>
        <a:ln>
          <a:noFill/>
        </a:ln>
      </c:spPr>
    </c:plotArea>
    <c:legend>
      <c:legendPos val="t"/>
      <c:legendEntry>
        <c:idx val="0"/>
        <c:txPr>
          <a:bodyPr/>
          <a:lstStyle/>
          <a:p>
            <a:pPr>
              <a:defRPr sz="8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pPr>
            <a:endParaRPr lang="ko-KR"/>
          </a:p>
        </c:txPr>
      </c:legendEntry>
      <c:legendEntry>
        <c:idx val="2"/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59443901886364858"/>
          <c:y val="2.1596158119183341E-2"/>
          <c:w val="0.4051608225866643"/>
          <c:h val="5.4379161952527517E-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BDAE1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AABC6"/>
              </a:solidFill>
              <a:ln>
                <a:noFill/>
              </a:ln>
            </c:spPr>
          </c:dPt>
          <c:dPt>
            <c:idx val="2"/>
            <c:bubble3D val="0"/>
            <c:spPr>
              <a:solidFill>
                <a:srgbClr val="1283B6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3A98E6"/>
              </a:solidFill>
              <a:ln>
                <a:noFill/>
              </a:ln>
            </c:spPr>
          </c:dPt>
          <c:dPt>
            <c:idx val="4"/>
            <c:bubble3D val="0"/>
            <c:spPr>
              <a:solidFill>
                <a:srgbClr val="376889"/>
              </a:solidFill>
              <a:ln>
                <a:noFill/>
              </a:ln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36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layout>
        <c:manualLayout>
          <c:xMode val="edge"/>
          <c:yMode val="edge"/>
          <c:x val="0.31397481508281883"/>
          <c:y val="0.90353556703720328"/>
          <c:w val="0.37205036983438389"/>
          <c:h val="5.0068107092531913E-2"/>
        </c:manualLayout>
      </c:layout>
      <c:overlay val="0"/>
      <c:txPr>
        <a:bodyPr/>
        <a:lstStyle/>
        <a:p>
          <a:pPr>
            <a:defRPr sz="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BDAE1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AABC6"/>
              </a:solidFill>
              <a:ln>
                <a:noFill/>
              </a:ln>
            </c:spPr>
          </c:dPt>
          <c:dPt>
            <c:idx val="2"/>
            <c:bubble3D val="0"/>
            <c:spPr>
              <a:solidFill>
                <a:srgbClr val="1283B6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3A98E6"/>
              </a:solidFill>
              <a:ln>
                <a:noFill/>
              </a:ln>
            </c:spPr>
          </c:dPt>
          <c:dPt>
            <c:idx val="4"/>
            <c:bubble3D val="0"/>
            <c:spPr>
              <a:solidFill>
                <a:srgbClr val="376889"/>
              </a:solidFill>
              <a:ln>
                <a:noFill/>
              </a:ln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36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0.31397481508281899"/>
          <c:y val="0.90353556703720317"/>
          <c:w val="0.372050369834384"/>
          <c:h val="5.0068107092531913E-2"/>
        </c:manualLayout>
      </c:layout>
      <c:overlay val="0"/>
      <c:txPr>
        <a:bodyPr/>
        <a:lstStyle/>
        <a:p>
          <a:pPr>
            <a:defRPr sz="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02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6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6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0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1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3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한글_디자이너스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229200"/>
            <a:ext cx="67687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작성자 김병훈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|   2019.12</a:t>
            </a:r>
            <a:endParaRPr lang="en-US" altLang="ko-KR" sz="9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7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251520" y="645391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algn="l"/>
            <a:r>
              <a:rPr lang="ko-KR" altLang="en-US" spc="-50" dirty="0" smtClean="0"/>
              <a:t>게임 제안서</a:t>
            </a:r>
            <a:r>
              <a:rPr lang="en-US" altLang="ko-KR" spc="-50" dirty="0" smtClean="0"/>
              <a:t/>
            </a:r>
            <a:br>
              <a:rPr lang="en-US" altLang="ko-KR" spc="-50" dirty="0" smtClean="0"/>
            </a:br>
            <a:r>
              <a:rPr lang="ko-KR" altLang="en-US" b="0" spc="-50" dirty="0" err="1" smtClean="0"/>
              <a:t>나눔고딕</a:t>
            </a:r>
            <a:r>
              <a:rPr lang="ko-KR" altLang="en-US" b="0" spc="-50" dirty="0" smtClean="0"/>
              <a:t> </a:t>
            </a:r>
            <a:r>
              <a:rPr lang="en-US" altLang="ko-KR" b="0" spc="-50" dirty="0" smtClean="0"/>
              <a:t>45pt</a:t>
            </a:r>
            <a:endParaRPr lang="ko-KR" altLang="en-US" b="0" spc="-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1-5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/>
          </a:p>
        </p:txBody>
      </p:sp>
      <p:sp>
        <p:nvSpPr>
          <p:cNvPr id="14" name="직사각형 1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8195" y="912763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/>
        </p:nvGraphicFramePr>
        <p:xfrm>
          <a:off x="1799824" y="1412776"/>
          <a:ext cx="7128792" cy="4942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/>
          </a:p>
        </p:txBody>
      </p:sp>
      <p:sp>
        <p:nvSpPr>
          <p:cNvPr id="11" name="직사각형 10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65395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/>
          <p:nvPr/>
        </p:nvGraphicFramePr>
        <p:xfrm>
          <a:off x="2267744" y="2060848"/>
          <a:ext cx="6409531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1-7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/>
          </a:p>
        </p:txBody>
      </p: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8195" y="912763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/>
          <p:nvPr/>
        </p:nvGraphicFramePr>
        <p:xfrm>
          <a:off x="1465464" y="2158734"/>
          <a:ext cx="4587980" cy="368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/>
          <p:cNvGraphicFramePr/>
          <p:nvPr/>
        </p:nvGraphicFramePr>
        <p:xfrm>
          <a:off x="4707390" y="2175987"/>
          <a:ext cx="4544976" cy="3646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1-8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/>
          </a:p>
        </p:txBody>
      </p: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314003" y="912763"/>
            <a:ext cx="1797968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381246" y="2852936"/>
          <a:ext cx="6367214" cy="230425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09602"/>
                <a:gridCol w="909602"/>
                <a:gridCol w="909602"/>
                <a:gridCol w="909602"/>
                <a:gridCol w="909602"/>
                <a:gridCol w="909602"/>
                <a:gridCol w="909602"/>
              </a:tblGrid>
              <a:tr h="2640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항목</a:t>
                      </a:r>
                      <a:endParaRPr lang="ko-KR" altLang="en-US" sz="1000" b="1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1-9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예상 개발 기간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10602" y="1196752"/>
            <a:ext cx="5588624" cy="283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 개발</a:t>
            </a:r>
            <a:endParaRPr lang="ko-KR" altLang="en-US" sz="1000" spc="-30" dirty="0"/>
          </a:p>
        </p:txBody>
      </p: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개발 일정</a:t>
            </a:r>
            <a:endParaRPr lang="ko-KR" altLang="en-US" sz="1800" spc="-5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80440" y="4628091"/>
            <a:ext cx="2135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작성자 </a:t>
            </a:r>
            <a:r>
              <a:rPr lang="ko-KR" altLang="en-US" sz="1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10pt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소속팀 </a:t>
            </a:r>
            <a:r>
              <a:rPr lang="en-US" altLang="ko-KR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상위부서 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10pt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err="1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작성년월일</a:t>
            </a: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10pt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문서분류 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10pt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80440" y="633877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88073" y="4449745"/>
            <a:ext cx="576064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096" y="405279"/>
            <a:ext cx="7772400" cy="1470025"/>
          </a:xfrm>
        </p:spPr>
        <p:txBody>
          <a:bodyPr anchor="t"/>
          <a:lstStyle/>
          <a:p>
            <a:pPr algn="l"/>
            <a:r>
              <a:rPr lang="ko-KR" altLang="en-US" spc="-50" dirty="0" smtClean="0"/>
              <a:t>게임 제안서</a:t>
            </a:r>
            <a:r>
              <a:rPr lang="en-US" altLang="ko-KR" spc="-50" dirty="0" smtClean="0"/>
              <a:t/>
            </a:r>
            <a:br>
              <a:rPr lang="en-US" altLang="ko-KR" spc="-50" dirty="0" smtClean="0"/>
            </a:br>
            <a:r>
              <a:rPr lang="ko-KR" altLang="en-US" spc="-50" dirty="0" err="1" smtClean="0"/>
              <a:t>나눔고딕</a:t>
            </a:r>
            <a:r>
              <a:rPr lang="ko-KR" altLang="en-US" spc="-50" dirty="0" smtClean="0"/>
              <a:t> </a:t>
            </a:r>
            <a:r>
              <a:rPr lang="en-US" altLang="ko-KR" spc="-50" dirty="0" smtClean="0"/>
              <a:t>B, 45pt</a:t>
            </a:r>
            <a:endParaRPr lang="ko-KR" altLang="en-US" spc="-5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38094"/>
            <a:ext cx="864890" cy="160826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6588224" y="633877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smtClean="0"/>
              <a:t>감사합니다</a:t>
            </a:r>
            <a:r>
              <a:rPr lang="en-US" altLang="ko-KR" sz="3600" smtClean="0"/>
              <a:t>.</a:t>
            </a:r>
            <a:endParaRPr lang="ko-KR" alt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308126" y="1270010"/>
            <a:ext cx="2376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2318" y="94006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꼭지 제목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12318" y="2101721"/>
            <a:ext cx="2592288" cy="894988"/>
            <a:chOff x="2312318" y="2101721"/>
            <a:chExt cx="2592288" cy="894988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08126" y="3284984"/>
            <a:ext cx="2595339" cy="901204"/>
            <a:chOff x="2308126" y="3973929"/>
            <a:chExt cx="2595339" cy="901204"/>
          </a:xfrm>
        </p:grpSpPr>
        <p:sp>
          <p:nvSpPr>
            <p:cNvPr id="39" name="TextBox 38"/>
            <p:cNvSpPr txBox="1"/>
            <p:nvPr/>
          </p:nvSpPr>
          <p:spPr>
            <a:xfrm>
              <a:off x="2311177" y="3973929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3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8126" y="4321135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464671" y="939671"/>
            <a:ext cx="2592288" cy="894988"/>
            <a:chOff x="5464671" y="939671"/>
            <a:chExt cx="2592288" cy="894988"/>
          </a:xfrm>
        </p:grpSpPr>
        <p:sp>
          <p:nvSpPr>
            <p:cNvPr id="41" name="TextBox 40"/>
            <p:cNvSpPr txBox="1"/>
            <p:nvPr/>
          </p:nvSpPr>
          <p:spPr>
            <a:xfrm>
              <a:off x="5464671" y="93967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4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70004" y="128066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441429" y="2101721"/>
            <a:ext cx="2595339" cy="901204"/>
            <a:chOff x="5441429" y="2380228"/>
            <a:chExt cx="2595339" cy="901204"/>
          </a:xfrm>
        </p:grpSpPr>
        <p:sp>
          <p:nvSpPr>
            <p:cNvPr id="43" name="TextBox 42"/>
            <p:cNvSpPr txBox="1"/>
            <p:nvPr/>
          </p:nvSpPr>
          <p:spPr>
            <a:xfrm>
              <a:off x="5444480" y="2380228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5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41429" y="2727434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mtClean="0"/>
              <a:t>목차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 smtClean="0"/>
              <a:t>게임</a:t>
            </a:r>
            <a:r>
              <a:rPr lang="en-US" altLang="ko-KR" sz="3800" b="0" spc="-90" dirty="0" smtClean="0"/>
              <a:t> </a:t>
            </a:r>
            <a:r>
              <a:rPr lang="ko-KR" altLang="en-US" sz="3800" b="0" spc="-90" dirty="0" smtClean="0"/>
              <a:t>개요</a:t>
            </a:r>
            <a:r>
              <a:rPr lang="en-US" altLang="ko-KR" sz="3800" b="0" spc="-90" dirty="0" smtClean="0"/>
              <a:t/>
            </a:r>
            <a:br>
              <a:rPr lang="en-US" altLang="ko-KR" sz="3800" b="0" spc="-90" dirty="0" smtClean="0"/>
            </a:br>
            <a:r>
              <a:rPr lang="ko-KR" altLang="en-US" sz="3800" b="0" spc="-90" dirty="0" err="1" smtClean="0"/>
              <a:t>나눔고딕</a:t>
            </a:r>
            <a:r>
              <a:rPr lang="en-US" altLang="ko-KR" sz="3800" b="0" spc="-90" dirty="0" smtClean="0"/>
              <a:t>R, 38pt</a:t>
            </a:r>
            <a:endParaRPr lang="ko-KR" altLang="en-US" sz="3800" b="0" spc="-9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플랫폼 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VR</a:t>
            </a:r>
            <a:endParaRPr lang="en-US" altLang="ko-KR" sz="1200" b="1" kern="0" spc="-3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게임 개요 </a:t>
            </a:r>
            <a:r>
              <a:rPr lang="en-US" altLang="ko-KR" sz="1800" spc="-50" dirty="0" smtClean="0"/>
              <a:t>: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endParaRPr lang="ko-KR" altLang="en-US" sz="1800" b="1" spc="-50" dirty="0"/>
          </a:p>
        </p:txBody>
      </p:sp>
      <p:sp>
        <p:nvSpPr>
          <p:cNvPr id="20" name="TextBox 19"/>
          <p:cNvSpPr txBox="1"/>
          <p:nvPr/>
        </p:nvSpPr>
        <p:spPr>
          <a:xfrm>
            <a:off x="2301652" y="1320163"/>
            <a:ext cx="3566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장르 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1</a:t>
            </a:r>
            <a:r>
              <a:rPr lang="ko-KR" altLang="en-US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인칭 신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(God) + </a:t>
            </a:r>
            <a:r>
              <a:rPr lang="ko-KR" altLang="en-US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건설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시뮬레이션</a:t>
            </a:r>
            <a:endParaRPr lang="en-US" altLang="ko-KR" sz="1200" b="1" kern="0" spc="-3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1652" y="1740364"/>
            <a:ext cx="3566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spc="-30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타겟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20-30</a:t>
            </a:r>
            <a:r>
              <a:rPr lang="ko-KR" altLang="en-US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대 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VR</a:t>
            </a:r>
            <a:r>
              <a:rPr lang="ko-KR" altLang="en-US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게임을 오래 즐기고 싶은 유저</a:t>
            </a:r>
            <a:endParaRPr lang="en-US" altLang="ko-KR" sz="1200" b="1" kern="0" spc="-3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갈매기형 수장 17"/>
          <p:cNvSpPr>
            <a:spLocks/>
          </p:cNvSpPr>
          <p:nvPr/>
        </p:nvSpPr>
        <p:spPr>
          <a:xfrm>
            <a:off x="2411760" y="2996952"/>
            <a:ext cx="2615987" cy="1440160"/>
          </a:xfrm>
          <a:prstGeom prst="chevron">
            <a:avLst/>
          </a:prstGeom>
          <a:gradFill flip="none" rotWithShape="1">
            <a:gsLst>
              <a:gs pos="0">
                <a:srgbClr val="B5E4F5"/>
              </a:gs>
              <a:gs pos="0">
                <a:srgbClr val="1FADDF"/>
              </a:gs>
              <a:gs pos="75000">
                <a:srgbClr val="0F6E9D"/>
              </a:gs>
            </a:gsLst>
            <a:lin ang="2700000" scaled="0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갈매기형 수장 18"/>
          <p:cNvSpPr/>
          <p:nvPr/>
        </p:nvSpPr>
        <p:spPr>
          <a:xfrm>
            <a:off x="4130492" y="2996952"/>
            <a:ext cx="2616331" cy="1440160"/>
          </a:xfrm>
          <a:prstGeom prst="chevron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15859B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5849570" y="2996952"/>
            <a:ext cx="2466846" cy="1440160"/>
          </a:xfrm>
          <a:prstGeom prst="chevron">
            <a:avLst/>
          </a:prstGeom>
          <a:gradFill flip="none" rotWithShape="1">
            <a:gsLst>
              <a:gs pos="0">
                <a:srgbClr val="87F1E7"/>
              </a:gs>
              <a:gs pos="0">
                <a:srgbClr val="87F1E7"/>
              </a:gs>
              <a:gs pos="70000">
                <a:srgbClr val="0D9790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8766" y="3565289"/>
            <a:ext cx="126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도시의 초석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08567" y="259508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장</a:t>
            </a:r>
            <a:endParaRPr lang="en-US" altLang="ko-KR" sz="10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9720" y="259508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장</a:t>
            </a:r>
            <a:endParaRPr lang="en-US" altLang="ko-KR" sz="10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24128" y="259508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장</a:t>
            </a:r>
            <a:endParaRPr lang="en-US" altLang="ko-KR" sz="10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32040" y="3565289"/>
            <a:ext cx="126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도시의 방어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77484" y="3565289"/>
            <a:ext cx="126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도시의 확장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10602" y="1196752"/>
            <a:ext cx="55886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b="1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고려시대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나라의 덕장으로 존경 받았던 </a:t>
            </a:r>
            <a:r>
              <a:rPr lang="ko-KR" altLang="en-US" sz="1000" b="1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노장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은퇴를 앞두고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그를 시기하던 간신배 무리들이 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그가 </a:t>
            </a:r>
            <a:r>
              <a:rPr lang="ko-KR" altLang="en-US" sz="1000" b="1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국경의 작은 </a:t>
            </a:r>
            <a:r>
              <a:rPr lang="ko-KR" altLang="en-US" sz="1000" b="1" spc="-30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읍성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의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성주로 임명할 것을 임금에게 청한다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그곳은 국경의 야만인들이 끊임없이 약탈을 일삼고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인구도 많지 않은 곳이었다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임금은 간신배의 등쌀에 어쩔 수 없이 그를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읍성의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성주로 임명한다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읍성은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예로부터  도시를 지키는 </a:t>
            </a:r>
            <a:r>
              <a:rPr lang="ko-KR" altLang="en-US" sz="1000" b="1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수호신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있었는데 새로운 성주의 사정을 알게 되고 그를 적극적으로 돕고자 하는데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…</a:t>
            </a:r>
            <a:endParaRPr lang="ko-KR" altLang="en-US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20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22" name="제목 21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65395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 smtClean="0"/>
              <a:t>시놉시스</a:t>
            </a:r>
            <a:endParaRPr lang="ko-KR" altLang="en-US" sz="1800" spc="-50" dirty="0"/>
          </a:p>
        </p:txBody>
      </p:sp>
      <p:sp>
        <p:nvSpPr>
          <p:cNvPr id="28" name="TextBox 27"/>
          <p:cNvSpPr txBox="1"/>
          <p:nvPr/>
        </p:nvSpPr>
        <p:spPr>
          <a:xfrm>
            <a:off x="2411760" y="4565246"/>
            <a:ext cx="1718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황폐한 </a:t>
            </a:r>
            <a:r>
              <a:rPr lang="ko-KR" altLang="en-US" sz="1000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읍성을</a:t>
            </a:r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복구하고 </a:t>
            </a:r>
            <a:endParaRPr lang="en-US" altLang="ko-KR" sz="1000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군사를 훈련시킨다</a:t>
            </a:r>
            <a:r>
              <a:rPr lang="en-US" altLang="ko-KR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00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30492" y="4565246"/>
            <a:ext cx="1719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국경의 야만인들로부터 </a:t>
            </a:r>
            <a:endParaRPr lang="en-US" altLang="ko-KR" sz="1000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읍성을</a:t>
            </a:r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지켜낸다</a:t>
            </a:r>
            <a:r>
              <a:rPr lang="en-US" altLang="ko-KR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49224" y="4565246"/>
            <a:ext cx="1719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성을 확장시키고  </a:t>
            </a:r>
            <a:endParaRPr lang="en-US" altLang="ko-KR" sz="1000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기술을 발전시킨다</a:t>
            </a:r>
            <a:r>
              <a:rPr lang="en-US" altLang="ko-KR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83185" y="1353371"/>
            <a:ext cx="3844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VR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게임은 플레이 시간이 다른 플랫폼에 비해 비교적 짧다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오래 할 수 있는 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VR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게임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9849" y="2424316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2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기존 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VR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게임과의 차별화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06715" y="2780928"/>
            <a:ext cx="5760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VR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 중 이미 출시된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God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시뮬레이션 게임들은 주로 캐릭터를 괴롭히거나 보호하는데 치중되었다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기획 의도 </a:t>
            </a:r>
            <a:r>
              <a:rPr lang="en-US" altLang="ko-KR" sz="1800" spc="-50" dirty="0" smtClean="0"/>
              <a:t>: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endParaRPr lang="ko-KR" altLang="en-US" sz="1800" b="1" spc="-50" dirty="0"/>
          </a:p>
        </p:txBody>
      </p:sp>
      <p:sp>
        <p:nvSpPr>
          <p:cNvPr id="19" name="직사각형 18"/>
          <p:cNvSpPr/>
          <p:nvPr/>
        </p:nvSpPr>
        <p:spPr>
          <a:xfrm>
            <a:off x="2383185" y="1598603"/>
            <a:ext cx="57841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 자리 앉아 간단한 손 동작으로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플레이할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수 있는 시뮬레이션 장르를 기획하였다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667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/>
        </p:nvSpPr>
        <p:spPr>
          <a:xfrm>
            <a:off x="4674879" y="3626144"/>
            <a:ext cx="1747072" cy="174707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466516" y="3626144"/>
            <a:ext cx="1747072" cy="174707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853299" y="3127324"/>
            <a:ext cx="1747072" cy="1747072"/>
          </a:xfrm>
          <a:prstGeom prst="ellipse">
            <a:avLst/>
          </a:prstGeom>
          <a:gradFill flip="none" rotWithShape="1">
            <a:gsLst>
              <a:gs pos="0">
                <a:srgbClr val="008A80"/>
              </a:gs>
              <a:gs pos="74000">
                <a:srgbClr val="00D0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0099" y="4345791"/>
            <a:ext cx="1175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심즈</a:t>
            </a:r>
            <a:r>
              <a:rPr lang="en-US" altLang="ko-KR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심시티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93222" y="3626144"/>
            <a:ext cx="27544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spc="-5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71695" y="3626144"/>
            <a:ext cx="27544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spc="-5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=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18908" y="4336188"/>
            <a:ext cx="1175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문명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29123" y="3802728"/>
            <a:ext cx="1175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플레이어는 신이 되어 도시를 육성시켜라</a:t>
            </a:r>
            <a:r>
              <a:rPr lang="en-US" altLang="ko-KR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플레이어는 작은 성을 수호하는 신이 되어 마을을  보호해야 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적으로부터  지키고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성장하도록 도움을 주어야 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9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게임 </a:t>
            </a:r>
            <a:r>
              <a:rPr lang="ko-KR" altLang="en-US" sz="1800" spc="-50" dirty="0" err="1" smtClean="0"/>
              <a:t>컨셉</a:t>
            </a:r>
            <a:r>
              <a:rPr lang="en-US" altLang="ko-KR" sz="1800" spc="-50" dirty="0" smtClean="0"/>
              <a:t>:</a:t>
            </a:r>
            <a:endParaRPr lang="ko-KR" altLang="en-US" sz="1800" spc="-50" dirty="0"/>
          </a:p>
        </p:txBody>
      </p:sp>
      <p:sp>
        <p:nvSpPr>
          <p:cNvPr id="27" name="타원 26"/>
          <p:cNvSpPr/>
          <p:nvPr/>
        </p:nvSpPr>
        <p:spPr>
          <a:xfrm>
            <a:off x="3555726" y="1897952"/>
            <a:ext cx="1747072" cy="174707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41641" y="2516384"/>
            <a:ext cx="1175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GOD </a:t>
            </a:r>
          </a:p>
          <a:p>
            <a:pPr algn="ctr"/>
            <a:r>
              <a:rPr lang="ko-KR" altLang="en-US" sz="14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시뮬레이션</a:t>
            </a:r>
            <a:endParaRPr lang="en-US" altLang="ko-KR" sz="14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액션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게임 특징</a:t>
            </a:r>
            <a:r>
              <a:rPr lang="en-US" altLang="ko-KR" sz="1800" spc="-50" dirty="0" smtClean="0"/>
              <a:t>: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endParaRPr lang="ko-KR" altLang="en-US" sz="1800" b="1" spc="-50" dirty="0"/>
          </a:p>
        </p:txBody>
      </p:sp>
      <p:sp>
        <p:nvSpPr>
          <p:cNvPr id="19" name="직사각형 18"/>
          <p:cNvSpPr/>
          <p:nvPr/>
        </p:nvSpPr>
        <p:spPr>
          <a:xfrm>
            <a:off x="2406715" y="1295430"/>
            <a:ext cx="5760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조이스틱만을 이용한 간단한 조작으로 건축물을 건설하거나 날씨를 이용해 자원의 생산량을 일시적으로 변화시킬 수 있으며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적을 공격할 수도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218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궁으로부터 각종 </a:t>
            </a:r>
            <a:r>
              <a:rPr lang="ko-KR" altLang="en-US" sz="1200" spc="-20" dirty="0" err="1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퀘스트가</a:t>
            </a:r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 주어진다</a:t>
            </a:r>
            <a:r>
              <a:rPr lang="en-US" altLang="ko-KR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725960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승리 조건</a:t>
            </a:r>
            <a:endParaRPr lang="ko-KR" altLang="en-US" sz="1800" spc="-50" dirty="0"/>
          </a:p>
        </p:txBody>
      </p:sp>
      <p:sp>
        <p:nvSpPr>
          <p:cNvPr id="21" name="직사각형 20"/>
          <p:cNvSpPr/>
          <p:nvPr/>
        </p:nvSpPr>
        <p:spPr>
          <a:xfrm>
            <a:off x="2310602" y="1206907"/>
            <a:ext cx="5588624" cy="283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특정  자원을 생산해 궁에 납품하고</a:t>
            </a:r>
            <a:r>
              <a:rPr lang="en-US" altLang="ko-KR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특정 건물을 건설하는 등의 미션을 수행해낸다</a:t>
            </a:r>
            <a:r>
              <a:rPr lang="en-US" altLang="ko-KR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spc="-3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5460</TotalTime>
  <Words>481</Words>
  <Application>Microsoft Office PowerPoint</Application>
  <PresentationFormat>화면 슬라이드 쇼(4:3)</PresentationFormat>
  <Paragraphs>161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나눔고딕 ExtraBold</vt:lpstr>
      <vt:lpstr>맑은 고딕</vt:lpstr>
      <vt:lpstr>나눔명조 ExtraBold</vt:lpstr>
      <vt:lpstr>나눔고딕</vt:lpstr>
      <vt:lpstr>Office 테마</vt:lpstr>
      <vt:lpstr>게임 제안서 나눔고딕 45pt</vt:lpstr>
      <vt:lpstr>목차</vt:lpstr>
      <vt:lpstr>게임 개요 나눔고딕R, 38pt</vt:lpstr>
      <vt:lpstr>게임 개요 : </vt:lpstr>
      <vt:lpstr>시놉시스</vt:lpstr>
      <vt:lpstr>기획 의도 : </vt:lpstr>
      <vt:lpstr>게임 컨셉:</vt:lpstr>
      <vt:lpstr>게임 특징: </vt:lpstr>
      <vt:lpstr>승리 조건</vt:lpstr>
      <vt:lpstr>차트 예시</vt:lpstr>
      <vt:lpstr>차트 예시</vt:lpstr>
      <vt:lpstr>차트 예시</vt:lpstr>
      <vt:lpstr>차트 예시</vt:lpstr>
      <vt:lpstr>개발 일정</vt:lpstr>
      <vt:lpstr>게임 제안서 나눔고딕 B, 45pt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student</cp:lastModifiedBy>
  <cp:revision>18</cp:revision>
  <dcterms:created xsi:type="dcterms:W3CDTF">2011-08-23T09:45:48Z</dcterms:created>
  <dcterms:modified xsi:type="dcterms:W3CDTF">2019-12-27T03:02:15Z</dcterms:modified>
</cp:coreProperties>
</file>