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0" r:id="rId2"/>
    <p:sldId id="258" r:id="rId3"/>
    <p:sldId id="260" r:id="rId4"/>
    <p:sldId id="292" r:id="rId5"/>
    <p:sldId id="279" r:id="rId6"/>
    <p:sldId id="284" r:id="rId7"/>
    <p:sldId id="291" r:id="rId8"/>
    <p:sldId id="294" r:id="rId9"/>
    <p:sldId id="295" r:id="rId10"/>
    <p:sldId id="293" r:id="rId11"/>
    <p:sldId id="272" r:id="rId12"/>
    <p:sldId id="280" r:id="rId13"/>
    <p:sldId id="268" r:id="rId14"/>
    <p:sldId id="267" r:id="rId15"/>
    <p:sldId id="269" r:id="rId16"/>
    <p:sldId id="289" r:id="rId17"/>
    <p:sldId id="286" r:id="rId18"/>
    <p:sldId id="271" r:id="rId19"/>
    <p:sldId id="277" r:id="rId20"/>
  </p:sldIdLst>
  <p:sldSz cx="9144000" cy="6858000" type="screen4x3"/>
  <p:notesSz cx="6797675" cy="9926638"/>
  <p:embeddedFontLst>
    <p:embeddedFont>
      <p:font typeface="나눔고딕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명조 ExtraBold" panose="020B0600000101010101" charset="-127"/>
      <p:bold r:id="rId26"/>
    </p:embeddedFont>
    <p:embeddedFont>
      <p:font typeface="나눔고딕" panose="020B0600000101010101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99CCFF"/>
    <a:srgbClr val="2D2D2D"/>
    <a:srgbClr val="373737"/>
    <a:srgbClr val="323232"/>
    <a:srgbClr val="282828"/>
    <a:srgbClr val="00D0C6"/>
    <a:srgbClr val="0082B0"/>
    <a:srgbClr val="00708A"/>
    <a:srgbClr val="10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86" d="100"/>
          <a:sy n="86" d="100"/>
        </p:scale>
        <p:origin x="54" y="570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273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gradFill>
              <a:gsLst>
                <a:gs pos="0">
                  <a:srgbClr val="00B0AC">
                    <a:alpha val="7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12700" cap="sq">
              <a:noFill/>
              <a:round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spPr>
            <a:gradFill>
              <a:gsLst>
                <a:gs pos="0">
                  <a:srgbClr val="4DD3C3">
                    <a:alpha val="80000"/>
                  </a:srgbClr>
                </a:gs>
                <a:gs pos="100000">
                  <a:srgbClr val="073D55"/>
                </a:gs>
              </a:gsLst>
              <a:lin ang="5400000" scaled="0"/>
            </a:gradFill>
            <a:ln w="25400" cap="rnd" cmpd="sng">
              <a:noFill/>
              <a:prstDash val="sysDot"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spPr>
            <a:gradFill>
              <a:gsLst>
                <a:gs pos="0">
                  <a:srgbClr val="3A98E6">
                    <a:alpha val="80000"/>
                  </a:srgbClr>
                </a:gs>
                <a:gs pos="50000">
                  <a:srgbClr val="1278B6"/>
                </a:gs>
                <a:gs pos="100000">
                  <a:srgbClr val="073D55"/>
                </a:gs>
              </a:gsLst>
              <a:lin ang="5400000" scaled="0"/>
            </a:gradFill>
            <a:ln w="15875" cmpd="sng">
              <a:noFill/>
            </a:ln>
          </c:spPr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179536"/>
        <c:axId val="244178360"/>
      </c:areaChart>
      <c:catAx>
        <c:axId val="24417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chemeClr val="bg1"/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244178360"/>
        <c:crosses val="autoZero"/>
        <c:auto val="1"/>
        <c:lblAlgn val="ctr"/>
        <c:lblOffset val="100"/>
        <c:noMultiLvlLbl val="0"/>
      </c:catAx>
      <c:valAx>
        <c:axId val="24417836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244179536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38"/>
          <c:h val="4.0993522087289444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rgbClr val="1278B6"/>
              </a:solidFill>
            </a:ln>
          </c:spPr>
          <c:marker>
            <c:symbol val="circle"/>
            <c:size val="7"/>
            <c:spPr>
              <a:solidFill>
                <a:srgbClr val="1278B6"/>
              </a:solidFill>
              <a:ln>
                <a:solidFill>
                  <a:srgbClr val="1278B6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rgbClr val="3948B5"/>
              </a:solidFill>
            </a:ln>
          </c:spPr>
          <c:marker>
            <c:symbol val="circle"/>
            <c:size val="7"/>
            <c:spPr>
              <a:solidFill>
                <a:srgbClr val="3948B5"/>
              </a:solidFill>
              <a:ln w="19050">
                <a:solidFill>
                  <a:srgbClr val="3948B5"/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4BDAE1"/>
              </a:solidFill>
            </a:ln>
          </c:spPr>
          <c:marker>
            <c:symbol val="circle"/>
            <c:size val="7"/>
            <c:spPr>
              <a:solidFill>
                <a:srgbClr val="4BDAE1"/>
              </a:solidFill>
              <a:ln>
                <a:solidFill>
                  <a:srgbClr val="4BDAE1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145064"/>
        <c:axId val="352148592"/>
      </c:lineChart>
      <c:catAx>
        <c:axId val="352145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52148592"/>
        <c:crosses val="autoZero"/>
        <c:auto val="1"/>
        <c:lblAlgn val="ctr"/>
        <c:lblOffset val="100"/>
        <c:noMultiLvlLbl val="0"/>
      </c:catAx>
      <c:valAx>
        <c:axId val="3521485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35214506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58"/>
          <c:y val="2.1596158119183341E-2"/>
          <c:w val="0.4051608225866643"/>
          <c:h val="5.4379161952527517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1883"/>
          <c:y val="0.90353556703720328"/>
          <c:w val="0.37205036983438389"/>
          <c:h val="5.0068107092531913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BDAE1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AABC6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1283B6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3A98E6"/>
              </a:solidFill>
              <a:ln>
                <a:noFill/>
              </a:ln>
            </c:spPr>
          </c:dPt>
          <c:dPt>
            <c:idx val="4"/>
            <c:bubble3D val="0"/>
            <c:spPr>
              <a:solidFill>
                <a:srgbClr val="376889"/>
              </a:solidFill>
              <a:ln>
                <a:noFill/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1899"/>
          <c:y val="0.90353556703720317"/>
          <c:w val="0.372050369834384"/>
          <c:h val="5.0068107092531913E-2"/>
        </c:manualLayout>
      </c:layout>
      <c:overlay val="0"/>
      <c:txPr>
        <a:bodyPr/>
        <a:lstStyle/>
        <a:p>
          <a:pPr>
            <a:defRPr sz="80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2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6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6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1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0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3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8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9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 김병훈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2019.12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251520" y="645391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게임 </a:t>
            </a:r>
            <a:r>
              <a:rPr lang="en-US" altLang="ko-KR" spc="-50" dirty="0" smtClean="0"/>
              <a:t>&lt;</a:t>
            </a:r>
            <a:r>
              <a:rPr lang="ko-KR" altLang="en-US" spc="-50" dirty="0" smtClean="0"/>
              <a:t>수호신</a:t>
            </a:r>
            <a:r>
              <a:rPr lang="en-US" altLang="ko-KR" spc="-50" dirty="0" smtClean="0"/>
              <a:t>&gt; </a:t>
            </a:r>
            <a:r>
              <a:rPr lang="ko-KR" altLang="en-US" spc="-50" dirty="0" smtClean="0"/>
              <a:t>제안서</a:t>
            </a:r>
            <a:r>
              <a:rPr lang="en-US" altLang="ko-KR" spc="-50" dirty="0" smtClean="0"/>
              <a:t/>
            </a:r>
            <a:br>
              <a:rPr lang="en-US" altLang="ko-KR" spc="-50" dirty="0" smtClean="0"/>
            </a:b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8427"/>
          <a:stretch/>
        </p:blipFill>
        <p:spPr>
          <a:xfrm>
            <a:off x="2406716" y="2492897"/>
            <a:ext cx="5760000" cy="32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도시 주민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007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</a:t>
            </a:r>
            <a:r>
              <a:rPr lang="ko-KR" altLang="en-US" sz="1800" spc="-50" dirty="0" smtClean="0"/>
              <a:t>시스템 </a:t>
            </a:r>
            <a:r>
              <a:rPr lang="en-US" altLang="ko-KR" sz="1800" spc="-50" dirty="0" smtClean="0"/>
              <a:t>: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주민들은  자동으로 생산을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플레이어는 비를 내리거나 화산을 터뜨려 그들의 생산에 보너스를 부여하는 역할을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주민들은 건설 기능은 없다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플레이어는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주민들을 위해 집을 지어주고 대형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건축물을 조립해주어야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도시는 성장해 갈 수록 인구가 증가한다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23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008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궁으로부터 각종 </a:t>
            </a:r>
            <a:r>
              <a:rPr lang="ko-KR" altLang="en-US" sz="1200" spc="-20" dirty="0" err="1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퀘스트가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주어진다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승패 조건 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21" name="직사각형 20"/>
          <p:cNvSpPr/>
          <p:nvPr/>
        </p:nvSpPr>
        <p:spPr>
          <a:xfrm>
            <a:off x="2310602" y="1206907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특정  자원을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특정시간 내에 생산해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궁에 납품하고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특정 건물을 건설하는 등의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스토리에 따른 다양한 미션을 수행해내고 완수하면 승리</a:t>
            </a:r>
            <a:endParaRPr lang="ko-KR" altLang="en-US" sz="1000" spc="-3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6510" y="1997434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도시를 방어한다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0602" y="2264741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국경 너머의 야만인들이 공격해 온다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손가락을 튕기거나  자연재해를 일으켜 도시를 보호할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</a:rPr>
              <a:t>적들은 다양한 루트로  성을 공격한다</a:t>
            </a:r>
            <a:r>
              <a:rPr lang="en-US" altLang="ko-KR" sz="1000" spc="-30" dirty="0" smtClean="0">
                <a:solidFill>
                  <a:schemeClr val="bg1"/>
                </a:solidFill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</a:rPr>
              <a:t>성이 뚫려 성 중심부의 관청이 붕괴되면 패배</a:t>
            </a:r>
            <a:endParaRPr lang="ko-KR" altLang="en-US" sz="1000" spc="-3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6510" y="2945035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도시의 확장과 기술발전</a:t>
            </a:r>
            <a:endParaRPr lang="en-US" altLang="ko-KR" sz="1200" b="1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10602" y="3212342"/>
            <a:ext cx="5588624" cy="284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국경 너머의 야만인들이 공격해 온다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손가락을 튕기거나  자연재해를 일으켜 도시를 보호할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spc="-3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1-5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4" name="직사각형 1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/>
        </p:nvGraphicFramePr>
        <p:xfrm>
          <a:off x="1799824" y="1412776"/>
          <a:ext cx="7128792" cy="494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1" name="직사각형 10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2267744" y="2060848"/>
          <a:ext cx="640953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1-7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8195" y="912763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/>
        </p:nvGraphicFramePr>
        <p:xfrm>
          <a:off x="1465464" y="2158734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/>
          <p:nvPr/>
        </p:nvGraphicFramePr>
        <p:xfrm>
          <a:off x="4707390" y="2175987"/>
          <a:ext cx="4544976" cy="3646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1-8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내용 제목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본문내용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R, 10pt</a:t>
            </a:r>
            <a:endParaRPr lang="ko-KR" altLang="en-US" sz="1000" spc="-30" dirty="0"/>
          </a:p>
        </p:txBody>
      </p: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314003" y="912763"/>
            <a:ext cx="1797968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smtClean="0"/>
              <a:t>차트 예시</a:t>
            </a:r>
            <a:endParaRPr lang="ko-KR" altLang="en-US" sz="1800" spc="-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개발 일정</a:t>
            </a:r>
            <a:endParaRPr lang="ko-KR" altLang="en-US" sz="1800" spc="-5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11960" y="1615003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상세 기획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11960" y="2014433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모드 구현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93554" y="2413863"/>
            <a:ext cx="2522662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11960" y="2818280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디자인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1960" y="3222697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레벨 디자인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11960" y="3627114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퀘스트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디자인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93554" y="4030569"/>
            <a:ext cx="2522662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11960" y="4434024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밸런싱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11960" y="4837479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컨텐츠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디자인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93554" y="5240934"/>
            <a:ext cx="2522662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93554" y="5644389"/>
            <a:ext cx="2522662" cy="288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CBT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04248" y="163167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04248" y="202543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4248" y="282928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04248" y="323444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04248" y="36396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04248" y="444502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04248" y="483417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1720" y="3222697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예상 개발 기간</a:t>
            </a:r>
            <a:endParaRPr lang="en-US" altLang="ko-KR" sz="1200" spc="-2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endParaRPr lang="en-US" altLang="ko-KR" sz="1200" spc="-2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약 </a:t>
            </a:r>
            <a:r>
              <a:rPr lang="en-US" altLang="ko-KR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년</a:t>
            </a:r>
            <a:endParaRPr lang="en-US" altLang="ko-KR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3106280"/>
            <a:ext cx="1302213" cy="1042800"/>
          </a:xfrm>
          <a:prstGeom prst="roundRect">
            <a:avLst/>
          </a:prstGeom>
          <a:noFill/>
          <a:ln w="44450"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상위부서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문서분류 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10pt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80440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게임 제안서</a:t>
            </a:r>
            <a:r>
              <a:rPr lang="en-US" altLang="ko-KR" spc="-50" dirty="0" smtClean="0"/>
              <a:t/>
            </a:r>
            <a:br>
              <a:rPr lang="en-US" altLang="ko-KR" spc="-50" dirty="0" smtClean="0"/>
            </a:br>
            <a:r>
              <a:rPr lang="ko-KR" altLang="en-US" spc="-50" dirty="0" err="1" smtClean="0"/>
              <a:t>나눔고딕</a:t>
            </a:r>
            <a:r>
              <a:rPr lang="ko-KR" altLang="en-US" spc="-50" dirty="0" smtClean="0"/>
              <a:t> </a:t>
            </a:r>
            <a:r>
              <a:rPr lang="en-US" altLang="ko-KR" spc="-50" dirty="0" smtClean="0"/>
              <a:t>B, 45pt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naver_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38094"/>
            <a:ext cx="864890" cy="1608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게임</a:t>
            </a:r>
            <a:r>
              <a:rPr lang="en-US" altLang="ko-KR" sz="3800" b="0" spc="-90" dirty="0" smtClean="0"/>
              <a:t> </a:t>
            </a:r>
            <a:r>
              <a:rPr lang="ko-KR" altLang="en-US" sz="3800" b="0" spc="-90" dirty="0" smtClean="0"/>
              <a:t>개요</a:t>
            </a:r>
            <a:r>
              <a:rPr lang="en-US" altLang="ko-KR" sz="3800" b="0" spc="-90" dirty="0" smtClean="0"/>
              <a:t/>
            </a:r>
            <a:br>
              <a:rPr lang="en-US" altLang="ko-KR" sz="3800" b="0" spc="-90" dirty="0" smtClean="0"/>
            </a:br>
            <a:r>
              <a:rPr lang="ko-KR" altLang="en-US" sz="3800" b="0" spc="-90" dirty="0" err="1" smtClean="0"/>
              <a:t>나눔고딕</a:t>
            </a:r>
            <a:r>
              <a:rPr lang="en-US" altLang="ko-KR" sz="3800" b="0" spc="-90" dirty="0" smtClean="0"/>
              <a:t>R, 38pt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312318" y="940068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001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게임 개요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002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기획 의도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003 </a:t>
            </a:r>
            <a:r>
              <a:rPr lang="ko-KR" altLang="en-US" sz="14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시놉시스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004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게임 </a:t>
            </a:r>
            <a:r>
              <a:rPr lang="ko-KR" altLang="en-US" sz="14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컨셉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005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게임 특징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 smtClean="0"/>
              <a:t>목차 </a:t>
            </a:r>
            <a:r>
              <a:rPr lang="en-US" altLang="ko-KR" sz="1800" dirty="0" smtClean="0"/>
              <a:t>:</a:t>
            </a:r>
            <a:endParaRPr lang="ko-KR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플랫폼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VR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001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개요 </a:t>
            </a:r>
            <a:r>
              <a:rPr lang="en-US" altLang="ko-KR" sz="1800" spc="-50" dirty="0" smtClean="0"/>
              <a:t>:</a:t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20" name="TextBox 19"/>
          <p:cNvSpPr txBox="1"/>
          <p:nvPr/>
        </p:nvSpPr>
        <p:spPr>
          <a:xfrm>
            <a:off x="2301652" y="1320163"/>
            <a:ext cx="356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장르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1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인칭 신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(God) +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건설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시뮬레이션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1652" y="1740364"/>
            <a:ext cx="356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타겟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20-30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게임을 오래 즐기고 싶은 유저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게임은 플레이 시간이 다른 플랫폼에 비해 비교적 짧다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오래 할 수 있는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게임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03245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기존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게임과의 차별화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06715" y="2389063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중 이미 출시된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God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시뮬레이션 게임들은 주로 캐릭터를 괴롭히거나 보호하는데 치중되었다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조이스틱을 통한 다양한 액션으로 건설하고 자연재해를 일으킬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002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기획 의도 </a:t>
            </a:r>
            <a:r>
              <a:rPr lang="en-US" altLang="ko-KR" sz="1800" spc="-50" dirty="0" smtClean="0"/>
              <a:t>:</a:t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383185" y="1598603"/>
            <a:ext cx="57841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 자리 앉아 간단한 손 동작으로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플레이할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수 있는 시뮬레이션 장르를 기획하였다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14" y="3163707"/>
            <a:ext cx="3821469" cy="286610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313390" y="5517232"/>
            <a:ext cx="17281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 God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시뮬레이션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 마이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제네시스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6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갈매기형 수장 17"/>
          <p:cNvSpPr>
            <a:spLocks/>
          </p:cNvSpPr>
          <p:nvPr/>
        </p:nvSpPr>
        <p:spPr>
          <a:xfrm>
            <a:off x="2411760" y="2996952"/>
            <a:ext cx="2615987" cy="1440160"/>
          </a:xfrm>
          <a:prstGeom prst="chevron">
            <a:avLst/>
          </a:prstGeom>
          <a:gradFill flip="none" rotWithShape="1">
            <a:gsLst>
              <a:gs pos="0">
                <a:srgbClr val="B5E4F5"/>
              </a:gs>
              <a:gs pos="0">
                <a:srgbClr val="1FADDF"/>
              </a:gs>
              <a:gs pos="75000">
                <a:srgbClr val="0F6E9D"/>
              </a:gs>
            </a:gsLst>
            <a:lin ang="2700000" scaled="0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갈매기형 수장 18"/>
          <p:cNvSpPr/>
          <p:nvPr/>
        </p:nvSpPr>
        <p:spPr>
          <a:xfrm>
            <a:off x="4130492" y="2996952"/>
            <a:ext cx="2616331" cy="1440160"/>
          </a:xfrm>
          <a:prstGeom prst="chevron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15859B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849570" y="2996952"/>
            <a:ext cx="2466846" cy="1440160"/>
          </a:xfrm>
          <a:prstGeom prst="chevron">
            <a:avLst/>
          </a:prstGeom>
          <a:gradFill flip="none" rotWithShape="1">
            <a:gsLst>
              <a:gs pos="0">
                <a:srgbClr val="87F1E7"/>
              </a:gs>
              <a:gs pos="0">
                <a:srgbClr val="87F1E7"/>
              </a:gs>
              <a:gs pos="70000">
                <a:srgbClr val="0D9790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8766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</a:t>
            </a:r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복원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08567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9720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128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2040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방어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7484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확장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10602" y="1196752"/>
            <a:ext cx="55886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고려시대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나라의 덕장으로 존경 받았던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노장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은퇴를 앞두고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그를 시기하던 간신배 무리들이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그가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국경의 작은 </a:t>
            </a:r>
            <a:r>
              <a:rPr lang="ko-KR" altLang="en-US" sz="1000" b="1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읍성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성주로 임명할 것을 임금에게 청한다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그곳은 국경의 야만인들이 끊임없이 약탈을 일삼고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인구도 많지 않은 곳이었다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임금은 간신배의 등쌀에 어쩔 수 없이 그를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읍성의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성주로 임명한다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읍성은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예로부터  도시를 지키는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수호신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있었는데 새로운 성주의 사정을 알게 되고 그를 적극적으로 돕고자 하는데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…</a:t>
            </a:r>
            <a:endParaRPr lang="ko-KR" altLang="en-US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시놉시스</a:t>
            </a:r>
            <a:r>
              <a:rPr lang="ko-KR" altLang="en-US" sz="1800" spc="-50" dirty="0" smtClean="0"/>
              <a:t> 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28" name="TextBox 27"/>
          <p:cNvSpPr txBox="1"/>
          <p:nvPr/>
        </p:nvSpPr>
        <p:spPr>
          <a:xfrm>
            <a:off x="2411760" y="4565246"/>
            <a:ext cx="171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황폐한 </a:t>
            </a:r>
            <a:r>
              <a:rPr lang="ko-KR" altLang="en-US" sz="1000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읍성을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복구하고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군사를 훈련시킨다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0492" y="4565246"/>
            <a:ext cx="171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국경의 야만인들로부터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읍성을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지켜낸다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49224" y="4565246"/>
            <a:ext cx="171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성을 확장시키고 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기술을 발전시킨다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3963335" y="3898482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754972" y="3898482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41755" y="3399662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8555" y="4618129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심즈</a:t>
            </a:r>
            <a:r>
              <a:rPr lang="en-US" altLang="ko-KR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심시티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678" y="3898482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0151" y="3898482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7364" y="4608526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문명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17579" y="4075066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내용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004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플레이어는 신이 되어 도시를 육성시켜라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플레이어는 작은 성을 수호하는 신이 되어 마을을  보호해야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적으로부터  지키고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성장하도록 도움을 주어야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</a:t>
            </a:r>
            <a:r>
              <a:rPr lang="ko-KR" altLang="en-US" sz="1800" spc="-50" dirty="0" err="1" smtClean="0"/>
              <a:t>컨셉</a:t>
            </a:r>
            <a:r>
              <a:rPr lang="ko-KR" altLang="en-US" sz="1800" spc="-50" dirty="0" smtClean="0"/>
              <a:t> 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27" name="타원 26"/>
          <p:cNvSpPr/>
          <p:nvPr/>
        </p:nvSpPr>
        <p:spPr>
          <a:xfrm>
            <a:off x="2844182" y="2170290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0097" y="2788722"/>
            <a:ext cx="117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GOD </a:t>
            </a:r>
          </a:p>
          <a:p>
            <a:pPr algn="ctr"/>
            <a:r>
              <a:rPr lang="ko-KR" altLang="en-US" sz="14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시뮬레이션</a:t>
            </a:r>
            <a:endParaRPr lang="en-US" altLang="ko-KR" sz="14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액션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005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</a:t>
            </a:r>
            <a:r>
              <a:rPr lang="ko-KR" altLang="en-US" sz="1800" spc="-50" dirty="0" smtClean="0"/>
              <a:t>특징 </a:t>
            </a:r>
            <a:r>
              <a:rPr lang="en-US" altLang="ko-KR" sz="1800" spc="-50" dirty="0" smtClean="0"/>
              <a:t>: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조이스틱만을 이용한 간단한 조작으로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블록놀이를 하듯 건축물을 건설하거나 벽을 쌓아 올릴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지나가는 구름을 건드려 비를 내릴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자원의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생산량을 일시적으로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변화시킨다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손가락을 튕기는 액션을 통해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적을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공격할 수도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1026" name="Picture 2" descr="에이지 오브 엠파이어 4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6" y="2492896"/>
            <a:ext cx="576063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67" y="3187416"/>
            <a:ext cx="2953788" cy="2545840"/>
          </a:xfrm>
          <a:prstGeom prst="rect">
            <a:avLst/>
          </a:prstGeom>
          <a:noFill/>
          <a:effectLst>
            <a:outerShdw blurRad="50800" dist="5080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1547664" y="5733256"/>
            <a:ext cx="7056783" cy="112474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1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5" y="2492896"/>
            <a:ext cx="57606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고려시대 배경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006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</a:t>
            </a:r>
            <a:r>
              <a:rPr lang="ko-KR" altLang="en-US" sz="1800" spc="-50" dirty="0" smtClean="0"/>
              <a:t>특징 </a:t>
            </a:r>
            <a:r>
              <a:rPr lang="en-US" altLang="ko-KR" sz="1800" spc="-50" dirty="0" smtClean="0"/>
              <a:t>: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컨텐츠로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많이 다뤄지지 않은 고려시대를 배경으로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플레이어에게 주어진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읍성은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고려시대 성곽 안에 마을이 펼쳐진 형태다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건물의 형태와 캐릭터들의 의복에 고증이 필요하다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77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6563488" y="2410024"/>
            <a:ext cx="1239699" cy="36832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513465" y="2410024"/>
            <a:ext cx="1239699" cy="36832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기본 건설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007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</a:t>
            </a:r>
            <a:r>
              <a:rPr lang="ko-KR" altLang="en-US" sz="1800" spc="-50" dirty="0" smtClean="0"/>
              <a:t>진행 </a:t>
            </a:r>
            <a:r>
              <a:rPr lang="en-US" altLang="ko-KR" sz="1800" spc="-50" dirty="0" smtClean="0"/>
              <a:t>: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황폐하고 무너진 성을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복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원하는 것으로 게임 시작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집을 지어 이주민을 받아들인다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이주민들은 플레이어가 지정한 자원을 수확하고 생산한다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축적된 자원을 가지고 대장간을  통해 무기를 생산하거나 건축물을 지을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610209" y="3717032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주민시설건설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10209" y="4881064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교육시설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건설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660232" y="3717032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도시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확장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60232" y="4881064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발전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0209" y="2541925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대장간</a:t>
            </a:r>
            <a:endParaRPr lang="en-US" altLang="ko-KR" sz="1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건설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660232" y="2541925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도시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방어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꺾인 연결선 8"/>
          <p:cNvCxnSpPr/>
          <p:nvPr/>
        </p:nvCxnSpPr>
        <p:spPr>
          <a:xfrm>
            <a:off x="3487322" y="307253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3474583" y="4507635"/>
            <a:ext cx="927139" cy="900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487322" y="4243711"/>
            <a:ext cx="914400" cy="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406715" y="2553000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식량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19454" y="3717032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금속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06715" y="4881064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특수</a:t>
            </a:r>
            <a:endParaRPr lang="en-US" altLang="ko-KR" sz="1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003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5633</TotalTime>
  <Words>683</Words>
  <Application>Microsoft Office PowerPoint</Application>
  <PresentationFormat>화면 슬라이드 쇼(4:3)</PresentationFormat>
  <Paragraphs>182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HY견고딕</vt:lpstr>
      <vt:lpstr>Arial</vt:lpstr>
      <vt:lpstr>나눔고딕 ExtraBold</vt:lpstr>
      <vt:lpstr>맑은 고딕</vt:lpstr>
      <vt:lpstr>나눔명조 ExtraBold</vt:lpstr>
      <vt:lpstr>나눔고딕</vt:lpstr>
      <vt:lpstr>Office 테마</vt:lpstr>
      <vt:lpstr>게임 &lt;수호신&gt; 제안서 </vt:lpstr>
      <vt:lpstr>목차 :</vt:lpstr>
      <vt:lpstr>게임 개요 : </vt:lpstr>
      <vt:lpstr>기획 의도 : </vt:lpstr>
      <vt:lpstr>시놉시스 :</vt:lpstr>
      <vt:lpstr>게임 컨셉 :</vt:lpstr>
      <vt:lpstr>게임 특징 : </vt:lpstr>
      <vt:lpstr>게임 특징 : </vt:lpstr>
      <vt:lpstr>게임 진행 : </vt:lpstr>
      <vt:lpstr>게임 시스템 : </vt:lpstr>
      <vt:lpstr>승패 조건 :</vt:lpstr>
      <vt:lpstr>차트 예시</vt:lpstr>
      <vt:lpstr>차트 예시</vt:lpstr>
      <vt:lpstr>차트 예시</vt:lpstr>
      <vt:lpstr>차트 예시</vt:lpstr>
      <vt:lpstr>개발 일정</vt:lpstr>
      <vt:lpstr>게임 제안서 나눔고딕 B, 45pt</vt:lpstr>
      <vt:lpstr>감사합니다.</vt:lpstr>
      <vt:lpstr>게임 개요 나눔고딕R, 38pt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student</cp:lastModifiedBy>
  <cp:revision>34</cp:revision>
  <dcterms:created xsi:type="dcterms:W3CDTF">2011-08-23T09:45:48Z</dcterms:created>
  <dcterms:modified xsi:type="dcterms:W3CDTF">2019-12-27T05:56:48Z</dcterms:modified>
</cp:coreProperties>
</file>