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71" r:id="rId6"/>
    <p:sldId id="282" r:id="rId7"/>
    <p:sldId id="281" r:id="rId8"/>
    <p:sldId id="272" r:id="rId9"/>
    <p:sldId id="285" r:id="rId10"/>
    <p:sldId id="289" r:id="rId11"/>
    <p:sldId id="284" r:id="rId12"/>
    <p:sldId id="283" r:id="rId13"/>
    <p:sldId id="280" r:id="rId14"/>
    <p:sldId id="290" r:id="rId15"/>
    <p:sldId id="274" r:id="rId16"/>
    <p:sldId id="275" r:id="rId17"/>
    <p:sldId id="276" r:id="rId18"/>
    <p:sldId id="277" r:id="rId19"/>
    <p:sldId id="278" r:id="rId20"/>
    <p:sldId id="279" r:id="rId21"/>
    <p:sldId id="286" r:id="rId22"/>
    <p:sldId id="287" r:id="rId23"/>
    <p:sldId id="288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9911" autoAdjust="0"/>
  </p:normalViewPr>
  <p:slideViewPr>
    <p:cSldViewPr snapToGrid="0">
      <p:cViewPr varScale="1">
        <p:scale>
          <a:sx n="56" d="100"/>
          <a:sy n="56" d="100"/>
        </p:scale>
        <p:origin x="48" y="1140"/>
      </p:cViewPr>
      <p:guideLst>
        <p:guide orient="horz" pos="2160"/>
        <p:guide pos="2933"/>
        <p:guide pos="7242"/>
        <p:guide orient="horz" pos="4128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2020년 1월 22일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01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44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75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4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2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1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06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54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3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1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31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66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6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7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2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2020년 1월 22일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가제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노비의 모험</a:t>
            </a:r>
            <a:r>
              <a:rPr lang="en-US" altLang="ko-KR" dirty="0" smtClean="0"/>
              <a:t>&gt;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작성자 김병훈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표지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 수정할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2-3. </a:t>
            </a:r>
            <a:r>
              <a:rPr lang="ko-KR" altLang="en-US" sz="2000" dirty="0" smtClean="0"/>
              <a:t>연계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전투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일반공격에서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연속입력시</a:t>
            </a:r>
            <a:r>
              <a:rPr lang="ko-KR" altLang="en-US" sz="1400" dirty="0"/>
              <a:t> 발생되는 전투행동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6907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2-4. </a:t>
            </a:r>
            <a:r>
              <a:rPr lang="ko-KR" altLang="en-US" sz="2000" dirty="0" smtClean="0"/>
              <a:t>스킬 전투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활성화 조건이 충족된 상태에서 </a:t>
            </a:r>
            <a:r>
              <a:rPr lang="ko-KR" altLang="en-US" sz="1400" dirty="0" err="1"/>
              <a:t>특수공격키를</a:t>
            </a:r>
            <a:r>
              <a:rPr lang="ko-KR" altLang="en-US" sz="1400" dirty="0"/>
              <a:t> 눌러 발생되는 전투행동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2537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2-5. </a:t>
            </a:r>
            <a:r>
              <a:rPr lang="ko-KR" altLang="en-US" sz="2000" dirty="0" smtClean="0"/>
              <a:t>응용 전투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78" y="4521804"/>
            <a:ext cx="5337998" cy="230233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20000" y="216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표창 </a:t>
            </a:r>
            <a:r>
              <a:rPr lang="ko-KR" altLang="ko-KR" sz="1400" dirty="0"/>
              <a:t>등을 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/>
              <a:t>. </a:t>
            </a:r>
            <a:r>
              <a:rPr lang="ko-KR" altLang="ko-KR" sz="1400" dirty="0"/>
              <a:t>사거리 바깥으로 나가 있으면 피해 없음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20000" y="468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err="1" smtClean="0"/>
              <a:t>투척형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무기는 낙하지점을 중심으로 피해범위가 </a:t>
            </a:r>
            <a:r>
              <a:rPr lang="ko-KR" altLang="ko-KR" sz="1400" dirty="0" smtClean="0"/>
              <a:t>발생</a:t>
            </a:r>
            <a:r>
              <a:rPr lang="en-US" altLang="ko-KR" sz="1400" dirty="0" smtClean="0"/>
              <a:t>.</a:t>
            </a:r>
            <a:endParaRPr lang="ko-KR" altLang="ko-KR" sz="1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159270" y="1750639"/>
            <a:ext cx="5337406" cy="2302329"/>
            <a:chOff x="6159270" y="1126671"/>
            <a:chExt cx="5337406" cy="2302329"/>
          </a:xfrm>
        </p:grpSpPr>
        <p:pic>
          <p:nvPicPr>
            <p:cNvPr id="5" name="그림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270" y="1126671"/>
              <a:ext cx="5337406" cy="2302329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7719935" y="2263515"/>
              <a:ext cx="191874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720000" y="1440000"/>
            <a:ext cx="5400675" cy="53069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소지 </a:t>
            </a:r>
            <a:r>
              <a:rPr lang="ko-KR" altLang="en-US" sz="1400" dirty="0"/>
              <a:t>중인</a:t>
            </a:r>
            <a:r>
              <a:rPr lang="en-US" altLang="ko-KR" sz="1400" dirty="0"/>
              <a:t> </a:t>
            </a:r>
            <a:r>
              <a:rPr lang="ko-KR" altLang="en-US" sz="1400" dirty="0"/>
              <a:t>아이템을 소모하여 발생되는 전투행동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7038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2-6. </a:t>
            </a:r>
            <a:r>
              <a:rPr lang="ko-KR" altLang="en-US" sz="2000" dirty="0" smtClean="0"/>
              <a:t>판정 시스템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053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3. </a:t>
            </a:r>
            <a:r>
              <a:rPr lang="ko-KR" altLang="en-US" sz="2000" dirty="0" smtClean="0"/>
              <a:t>캐릭터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276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3-1. </a:t>
            </a:r>
            <a:r>
              <a:rPr lang="ko-KR" altLang="en-US" sz="2000" dirty="0" smtClean="0"/>
              <a:t>캐릭터</a:t>
            </a:r>
            <a:endParaRPr lang="ko-KR" altLang="en-US" sz="2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80001" y="1440000"/>
            <a:ext cx="5844866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600" dirty="0" err="1" smtClean="0"/>
              <a:t>돌쇠</a:t>
            </a:r>
            <a:r>
              <a:rPr lang="ko-KR" altLang="ko-KR" sz="1600" dirty="0" smtClean="0"/>
              <a:t> </a:t>
            </a:r>
            <a:endParaRPr lang="ko-KR" altLang="ko-KR" sz="1600" dirty="0"/>
          </a:p>
          <a:p>
            <a:r>
              <a:rPr lang="ko-KR" altLang="ko-KR" sz="1600" dirty="0" smtClean="0"/>
              <a:t>노비</a:t>
            </a:r>
            <a:endParaRPr lang="ko-KR" altLang="ko-KR" sz="1600" dirty="0"/>
          </a:p>
          <a:p>
            <a:r>
              <a:rPr lang="ko-KR" altLang="ko-KR" sz="1600" dirty="0" err="1" smtClean="0"/>
              <a:t>돌쇠는</a:t>
            </a:r>
            <a:r>
              <a:rPr lang="ko-KR" altLang="ko-KR" sz="1600" dirty="0" smtClean="0"/>
              <a:t> </a:t>
            </a:r>
            <a:r>
              <a:rPr lang="ko-KR" altLang="ko-KR" sz="1600" dirty="0" err="1"/>
              <a:t>김대감</a:t>
            </a:r>
            <a:r>
              <a:rPr lang="ko-KR" altLang="ko-KR" sz="1600" dirty="0"/>
              <a:t> 집의 노비다</a:t>
            </a:r>
            <a:r>
              <a:rPr lang="en-US" altLang="ko-KR" sz="1600" dirty="0"/>
              <a:t>. </a:t>
            </a:r>
            <a:r>
              <a:rPr lang="ko-KR" altLang="ko-KR" sz="1600" dirty="0"/>
              <a:t>평소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가족들로부터 온갖 구박과 차별 대우를 받고 있었다</a:t>
            </a:r>
            <a:r>
              <a:rPr lang="en-US" altLang="ko-KR" sz="1600" dirty="0"/>
              <a:t>. </a:t>
            </a:r>
            <a:r>
              <a:rPr lang="ko-KR" altLang="ko-KR" sz="1600" dirty="0"/>
              <a:t>어느 날</a:t>
            </a:r>
            <a:r>
              <a:rPr lang="en-US" altLang="ko-KR" sz="1600" dirty="0"/>
              <a:t>, </a:t>
            </a:r>
            <a:r>
              <a:rPr lang="ko-KR" altLang="ko-KR" sz="1600" dirty="0"/>
              <a:t>부당한 사건으로 인해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아들에 의해 부모가 죽임을 당한다</a:t>
            </a:r>
            <a:r>
              <a:rPr lang="en-US" altLang="ko-KR" sz="1600" dirty="0"/>
              <a:t>. </a:t>
            </a:r>
            <a:r>
              <a:rPr lang="ko-KR" altLang="ko-KR" sz="1600" dirty="0"/>
              <a:t>이에 분노한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아들을 죽이고 그 집에서 뛰쳐나와 도주한다</a:t>
            </a:r>
            <a:r>
              <a:rPr lang="en-US" altLang="ko-KR" sz="1600" dirty="0"/>
              <a:t>. </a:t>
            </a:r>
            <a:r>
              <a:rPr lang="ko-KR" altLang="ko-KR" sz="1600" dirty="0"/>
              <a:t>관청의 포졸과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의뢰를 받은 </a:t>
            </a:r>
            <a:r>
              <a:rPr lang="ko-KR" altLang="ko-KR" sz="1600" dirty="0" err="1"/>
              <a:t>추노꾼이</a:t>
            </a:r>
            <a:r>
              <a:rPr lang="ko-KR" altLang="ko-KR" sz="1600" dirty="0"/>
              <a:t> 그를 뒤쫓기 시작한다</a:t>
            </a:r>
            <a:r>
              <a:rPr lang="en-US" altLang="ko-KR" sz="1600" dirty="0"/>
              <a:t>.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관청에 들어가 노비문서를 불태우고 항구에 정박 중인 외국 선박에 몸을 숨겨 조선을 떠나는 여정을 시작한다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 smtClean="0"/>
              <a:t>각진 </a:t>
            </a:r>
            <a:r>
              <a:rPr lang="ko-KR" altLang="ko-KR" sz="1600" dirty="0"/>
              <a:t>얼굴</a:t>
            </a:r>
            <a:r>
              <a:rPr lang="en-US" altLang="ko-KR" sz="1600" dirty="0"/>
              <a:t>, </a:t>
            </a:r>
            <a:r>
              <a:rPr lang="ko-KR" altLang="ko-KR" sz="1600" dirty="0"/>
              <a:t>다부진 체구</a:t>
            </a:r>
            <a:r>
              <a:rPr lang="en-US" altLang="ko-KR" sz="1600" dirty="0"/>
              <a:t>. </a:t>
            </a:r>
            <a:r>
              <a:rPr lang="ko-KR" altLang="ko-KR" sz="1600" dirty="0"/>
              <a:t>흰색 한복을 입었다</a:t>
            </a:r>
            <a:r>
              <a:rPr lang="en-US" altLang="ko-KR" sz="1600" dirty="0"/>
              <a:t>. </a:t>
            </a:r>
            <a:r>
              <a:rPr lang="ko-KR" altLang="ko-KR" sz="1600" dirty="0"/>
              <a:t>짚신을 신었다</a:t>
            </a:r>
            <a:r>
              <a:rPr lang="en-US" altLang="ko-KR" sz="1600" dirty="0"/>
              <a:t>. </a:t>
            </a:r>
            <a:r>
              <a:rPr lang="ko-KR" altLang="ko-KR" sz="1600" dirty="0"/>
              <a:t>조선시대 상투</a:t>
            </a:r>
            <a:r>
              <a:rPr lang="en-US" altLang="ko-KR" sz="1600" dirty="0"/>
              <a:t>. </a:t>
            </a:r>
            <a:r>
              <a:rPr lang="ko-KR" altLang="ko-KR" sz="1600" dirty="0"/>
              <a:t>절굿공이를 등에 매고 있다</a:t>
            </a:r>
            <a:r>
              <a:rPr lang="en-US" altLang="ko-KR" sz="1600" dirty="0"/>
              <a:t>. </a:t>
            </a:r>
            <a:r>
              <a:rPr lang="ko-KR" altLang="ko-KR" sz="1600" dirty="0"/>
              <a:t>두 손에 주 무기인 낫을 하나씩 들고 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endParaRPr lang="ko-KR" altLang="en-US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1249853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ko-KR" sz="1600" dirty="0"/>
              <a:t>이름 </a:t>
            </a:r>
            <a:endParaRPr lang="en-US" altLang="ko-KR" sz="1600" dirty="0" smtClean="0"/>
          </a:p>
          <a:p>
            <a:pPr algn="r"/>
            <a:r>
              <a:rPr lang="ko-KR" altLang="ko-KR" sz="1600" dirty="0" smtClean="0"/>
              <a:t>직업</a:t>
            </a:r>
            <a:endParaRPr lang="ko-KR" altLang="ko-KR" sz="1600" dirty="0"/>
          </a:p>
          <a:p>
            <a:pPr algn="r"/>
            <a:r>
              <a:rPr lang="ko-KR" altLang="ko-KR" sz="1600" dirty="0" smtClean="0"/>
              <a:t>배경설정</a:t>
            </a:r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r>
              <a:rPr lang="ko-KR" altLang="ko-KR" sz="1600" dirty="0" smtClean="0"/>
              <a:t>외형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8336193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6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97222"/>
              </p:ext>
            </p:extLst>
          </p:nvPr>
        </p:nvGraphicFramePr>
        <p:xfrm>
          <a:off x="720000" y="2091343"/>
          <a:ext cx="10776675" cy="426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/>
                <a:gridCol w="997527"/>
                <a:gridCol w="8454217"/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공격 시 상대에게 주는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데미지에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무기의 공격력과 시너지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들 수 있는 장비 무게의 한계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근력이 높으면 지력에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(INT)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숙련도에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지력이 높으면 근력에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(VIT)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회복속도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HP,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방어력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체력이 높으면 민첩에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(AGI)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이동과 공격의 빠르기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회피 성공률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민첩이 높으면 체력에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4379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(DEX)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원거리 공격 시 명중률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손재주가 높으면 운에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563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(LUK)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치명타와 회피 확률을 높이고 지속성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독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공격과 상태이상 등에 걸릴 확률을 감소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성공률에도 관여하지만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몬스터의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아이템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드랍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확률에는 관여하지 않음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운이 높으면 손재주에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캐릭터의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27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3-3. </a:t>
            </a:r>
            <a:r>
              <a:rPr lang="ko-KR" altLang="en-US" sz="2000" dirty="0" err="1" smtClean="0"/>
              <a:t>스탯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4540434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7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07054"/>
              </p:ext>
            </p:extLst>
          </p:nvPr>
        </p:nvGraphicFramePr>
        <p:xfrm>
          <a:off x="720000" y="1440001"/>
          <a:ext cx="10776676" cy="5142588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11"/>
                <a:gridCol w="1717351"/>
                <a:gridCol w="4866610"/>
                <a:gridCol w="1974304"/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Idle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숨을 쉬는 듯이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Right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Left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우측면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좌우반전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–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후면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숨겨진 장소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던전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문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입장시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down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전면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 달리기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442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 &amp; 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달리기 중 점프 키 입력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도약 점프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+ 5f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Normal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걸으며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 상태에서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Double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 두 개를 번갈아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첫 공격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+ 3f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연속공격 모션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Special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등에 매고 있던 절굿공이로 풍차돌기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준비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+ 5f 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액션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3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A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표창류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짧게 휘둘러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B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폭탄류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큰 궤적으로 돌려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1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72380"/>
              </p:ext>
            </p:extLst>
          </p:nvPr>
        </p:nvGraphicFramePr>
        <p:xfrm>
          <a:off x="720000" y="1440000"/>
          <a:ext cx="10776675" cy="509651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09"/>
                <a:gridCol w="1708669"/>
                <a:gridCol w="4875294"/>
                <a:gridCol w="1974303"/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Upper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뒤로 젖힌다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Lower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하체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앞으로 젖힌다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Fire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불공격에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 탄다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Ice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마법 공격에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언다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프레임 정지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(+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효과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오버랩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Stun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선 채로 기절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떠오르는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큰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몬스터의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연속공격 중 마무리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소비시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Landing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으로 연결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7f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일어나는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+5f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Landing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소비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이후 땅에 쓰러진 모습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大자로 뻗는다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.(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옆모습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 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추가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프레임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 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Defend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방어 자세를 취한다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피격으로얻는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상쇄</a:t>
                      </a: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Victory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미션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완료시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item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Pick up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필드에 떨어진 아이템을 줍는다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허리를 굽혀 줍기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Portion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포션을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사용한다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허리춤에서 병을 꺼내 마시는 모션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아이템에 의한 효과 발동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912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325" y="1143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업데이트 내용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84794"/>
              </p:ext>
            </p:extLst>
          </p:nvPr>
        </p:nvGraphicFramePr>
        <p:xfrm>
          <a:off x="695325" y="1930280"/>
          <a:ext cx="1080135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88021"/>
                <a:gridCol w="1287888"/>
                <a:gridCol w="2824766"/>
                <a:gridCol w="1463899"/>
                <a:gridCol w="2524259"/>
                <a:gridCol w="14125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작성날짜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최초작성목록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수정항목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수정내용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버전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2020.01.22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김병훈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디자인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구성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3-5. </a:t>
            </a:r>
            <a:r>
              <a:rPr lang="ko-KR" altLang="en-US" sz="2000" dirty="0" smtClean="0"/>
              <a:t>캐릭터 </a:t>
            </a:r>
            <a:r>
              <a:rPr lang="en-US" altLang="ko-KR" sz="2000" dirty="0" smtClean="0"/>
              <a:t>FSM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62" y="1182414"/>
            <a:ext cx="6777675" cy="53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몬스</a:t>
            </a:r>
            <a:r>
              <a:rPr lang="ko-KR" altLang="en-US" sz="2000" dirty="0" err="1" smtClean="0"/>
              <a:t>터</a:t>
            </a:r>
            <a:r>
              <a:rPr lang="ko-KR" altLang="en-US" sz="2000" dirty="0" smtClean="0"/>
              <a:t>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16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-1. </a:t>
            </a:r>
            <a:r>
              <a:rPr lang="ko-KR" altLang="en-US" sz="2000" dirty="0" err="1" smtClean="0"/>
              <a:t>일반</a:t>
            </a:r>
            <a:r>
              <a:rPr lang="ko-KR" altLang="en-US" sz="2000" dirty="0" err="1" smtClean="0"/>
              <a:t>몬스터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993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9084"/>
              </p:ext>
            </p:extLst>
          </p:nvPr>
        </p:nvGraphicFramePr>
        <p:xfrm>
          <a:off x="720000" y="2091343"/>
          <a:ext cx="10776675" cy="24385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/>
                <a:gridCol w="997527"/>
                <a:gridCol w="8454217"/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0~5000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체력이다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모두 소진하면 죽는다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죽은 후 아이템 박스를 남긴다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공격속도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공격의 빠르기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높은 수일수록 공격을 자주한다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공격력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데미지의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크기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의지가 강할수록 적극적으로 공격한다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이하면 전투 중 도망가는 확률이 높아진다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33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504"/>
            <a:ext cx="1481665" cy="505446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개  요</a:t>
            </a:r>
            <a:endParaRPr lang="en-US" altLang="ko-KR" sz="1800" dirty="0"/>
          </a:p>
          <a:p>
            <a:pPr marL="624078" indent="-514350" rtl="0">
              <a:buAutoNum type="arabicPeriod"/>
            </a:pPr>
            <a:endParaRPr lang="en-US" altLang="ko-KR" sz="1800" dirty="0"/>
          </a:p>
          <a:p>
            <a:pPr rtl="0"/>
            <a:endParaRPr lang="ko-KR" altLang="en-US" sz="18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목차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32931" y="2039219"/>
            <a:ext cx="4114799" cy="754781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sz="1800" dirty="0" smtClean="0"/>
              <a:t>1-1 </a:t>
            </a:r>
            <a:r>
              <a:rPr lang="ko-KR" altLang="en-US" sz="1800" dirty="0" smtClean="0"/>
              <a:t>기획의도</a:t>
            </a: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 smtClean="0"/>
              <a:t>1-2 </a:t>
            </a:r>
            <a:r>
              <a:rPr lang="ko-KR" altLang="en-US" sz="1800" dirty="0" smtClean="0"/>
              <a:t>게임 </a:t>
            </a:r>
            <a:r>
              <a:rPr lang="ko-KR" altLang="en-US" sz="1800" dirty="0" err="1"/>
              <a:t>컨셉</a:t>
            </a:r>
            <a:endParaRPr lang="en-US" altLang="ko-KR" sz="1800" dirty="0"/>
          </a:p>
          <a:p>
            <a:pPr marL="624078" indent="-514350">
              <a:buFont typeface="Georgia"/>
              <a:buAutoNum type="arabicPeriod"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09600" y="3049888"/>
            <a:ext cx="4487332" cy="2661087"/>
            <a:chOff x="609600" y="3655046"/>
            <a:chExt cx="4487332" cy="2661087"/>
          </a:xfrm>
        </p:grpSpPr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609600" y="3655046"/>
              <a:ext cx="2480731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2. </a:t>
              </a:r>
              <a:r>
                <a:rPr lang="ko-KR" altLang="en-US" sz="1800" dirty="0" smtClean="0"/>
                <a:t>전투시스템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982133" y="4160492"/>
              <a:ext cx="4114799" cy="215564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전투 정의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-2 </a:t>
              </a:r>
              <a:r>
                <a:rPr lang="ko-KR" altLang="en-US" sz="1800" dirty="0" smtClean="0"/>
                <a:t>일반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2-3 </a:t>
              </a:r>
              <a:r>
                <a:rPr lang="ko-KR" altLang="en-US" sz="1800" dirty="0" smtClean="0"/>
                <a:t>연계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2-4 </a:t>
              </a:r>
              <a:r>
                <a:rPr lang="ko-KR" altLang="en-US" sz="1800" dirty="0" smtClean="0"/>
                <a:t>스킬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2-5 </a:t>
              </a:r>
              <a:r>
                <a:rPr lang="ko-KR" altLang="en-US" sz="1800" dirty="0" smtClean="0"/>
                <a:t>응용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2-6 </a:t>
              </a:r>
              <a:r>
                <a:rPr lang="ko-KR" altLang="en-US" sz="1800" dirty="0" smtClean="0"/>
                <a:t>판정 시스템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373534" y="1527504"/>
            <a:ext cx="4487332" cy="1260227"/>
            <a:chOff x="6096000" y="3655046"/>
            <a:chExt cx="4487332" cy="1260227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6096000" y="3655046"/>
              <a:ext cx="1769535" cy="505446"/>
            </a:xfrm>
            <a:prstGeom prst="rect">
              <a:avLst/>
            </a:prstGeom>
          </p:spPr>
          <p:txBody>
            <a:bodyPr vert="horz" rtlCol="0">
              <a:normAutofit fontScale="92500"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5. </a:t>
              </a:r>
              <a:r>
                <a:rPr lang="ko-KR" altLang="en-US" sz="1800" dirty="0" smtClean="0"/>
                <a:t>스킬 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6468533" y="4160492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5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스킬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690004" y="1527504"/>
            <a:ext cx="4487333" cy="2179177"/>
            <a:chOff x="609599" y="5350432"/>
            <a:chExt cx="4487333" cy="2179177"/>
          </a:xfrm>
        </p:grpSpPr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3. </a:t>
              </a:r>
              <a:r>
                <a:rPr lang="ko-KR" altLang="en-US" sz="1800" dirty="0" smtClean="0"/>
                <a:t>캐릭터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167373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캐릭터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-2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3-3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UI</a:t>
              </a:r>
            </a:p>
            <a:p>
              <a:pPr marL="109728" indent="0">
                <a:buNone/>
              </a:pPr>
              <a:r>
                <a:rPr lang="en-US" altLang="ko-KR" sz="1800" dirty="0" smtClean="0"/>
                <a:t>3-4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3-5 </a:t>
              </a:r>
              <a:r>
                <a:rPr lang="ko-KR" altLang="en-US" sz="1800" dirty="0" smtClean="0"/>
                <a:t>캐릭터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373534" y="3874990"/>
            <a:ext cx="4487332" cy="1260227"/>
            <a:chOff x="6096000" y="5350432"/>
            <a:chExt cx="4487332" cy="1260227"/>
          </a:xfrm>
        </p:grpSpPr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6096000" y="5350432"/>
              <a:ext cx="1337735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6. </a:t>
              </a:r>
              <a:r>
                <a:rPr lang="ko-KR" altLang="en-US" sz="1800" dirty="0" smtClean="0"/>
                <a:t>아이템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64685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6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아이템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90004" y="3874990"/>
            <a:ext cx="4487333" cy="1260227"/>
            <a:chOff x="609599" y="5350432"/>
            <a:chExt cx="4487333" cy="1260227"/>
          </a:xfrm>
        </p:grpSpPr>
        <p:sp>
          <p:nvSpPr>
            <p:cNvPr id="2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.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3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 smtClean="0"/>
                <a:t>4-1 </a:t>
              </a:r>
              <a:r>
                <a:rPr lang="ko-KR" altLang="en-US" sz="1800" dirty="0" err="1"/>
                <a:t>스탯</a:t>
              </a:r>
              <a:r>
                <a:rPr lang="ko-KR" altLang="en-US" sz="1800" dirty="0"/>
                <a:t> 설계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4-2 </a:t>
              </a:r>
              <a:r>
                <a:rPr lang="ko-KR" altLang="en-US" sz="1800" dirty="0" smtClean="0"/>
                <a:t>일반 </a:t>
              </a:r>
              <a:r>
                <a:rPr lang="ko-KR" altLang="en-US" sz="1800" dirty="0" err="1" smtClean="0"/>
                <a:t>몬스터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4-3 </a:t>
              </a:r>
              <a:r>
                <a:rPr lang="ko-KR" altLang="en-US" sz="1800" dirty="0" smtClean="0"/>
                <a:t>보스 </a:t>
              </a:r>
              <a:r>
                <a:rPr lang="ko-KR" altLang="en-US" sz="1800" dirty="0" err="1" smtClean="0"/>
                <a:t>몬스터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4-4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-5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1. </a:t>
            </a:r>
            <a:r>
              <a:rPr lang="ko-KR" altLang="en-US" sz="2000" dirty="0" smtClean="0"/>
              <a:t>개  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1-1. </a:t>
            </a:r>
            <a:r>
              <a:rPr lang="ko-KR" altLang="en-US" sz="2000" dirty="0" smtClean="0"/>
              <a:t>기획의도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80000" y="2789682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누구나 할 수 있는 게임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79545" y="3257310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간편한 조작과 단순한 </a:t>
            </a:r>
            <a:r>
              <a:rPr lang="en-US" altLang="ko-KR" sz="1400" dirty="0" smtClean="0"/>
              <a:t>UI, </a:t>
            </a:r>
            <a:r>
              <a:rPr lang="ko-KR" altLang="en-US" sz="1400" dirty="0" smtClean="0"/>
              <a:t>한눈에 들어오는 전투 상황을 유저에게 제공하고자 하였다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진입 장벽을 낮추어 누구나 손쉽게 할 수 있는 게임을 기획하고자 노력하였다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80000" y="4139364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누구나 할 수 있는 게임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279545" y="4606992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간편한 조작과 단순한 </a:t>
            </a:r>
            <a:r>
              <a:rPr lang="en-US" altLang="ko-KR" sz="1400" dirty="0" smtClean="0"/>
              <a:t>UI, </a:t>
            </a:r>
            <a:r>
              <a:rPr lang="ko-KR" altLang="en-US" sz="1400" dirty="0" smtClean="0"/>
              <a:t>한눈에 들어오는 전투 상황을 유저에게 제공하고자 하였다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진입 장벽을 낮추어 누구나 손쉽게 할 수 있는 게임을 기획하고자 노력하였다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980000" y="1440000"/>
            <a:ext cx="9516675" cy="887959"/>
            <a:chOff x="1980000" y="1411829"/>
            <a:chExt cx="9516675" cy="887959"/>
          </a:xfrm>
        </p:grpSpPr>
        <p:sp>
          <p:nvSpPr>
            <p:cNvPr id="12" name="제목 1"/>
            <p:cNvSpPr txBox="1">
              <a:spLocks/>
            </p:cNvSpPr>
            <p:nvPr/>
          </p:nvSpPr>
          <p:spPr>
            <a:xfrm>
              <a:off x="1980000" y="1411829"/>
              <a:ext cx="6244331" cy="467628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 smtClean="0"/>
                <a:t>누구나 할 수 있는 게임</a:t>
              </a:r>
              <a:r>
                <a:rPr lang="en-US" altLang="ko-KR" sz="2000" dirty="0" smtClean="0"/>
                <a:t>.</a:t>
              </a:r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2279545" y="1879457"/>
              <a:ext cx="9217130" cy="420331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1400" dirty="0" smtClean="0"/>
                <a:t>간편한 조작과 단순한 </a:t>
              </a:r>
              <a:r>
                <a:rPr lang="en-US" altLang="ko-KR" sz="1400" dirty="0" smtClean="0"/>
                <a:t>UI, </a:t>
              </a:r>
              <a:r>
                <a:rPr lang="ko-KR" altLang="en-US" sz="1400" dirty="0" smtClean="0"/>
                <a:t>한눈에 들어오는 전투 상황을 유저에게 제공하고자 하였다</a:t>
              </a:r>
              <a:r>
                <a:rPr lang="en-US" altLang="ko-KR" sz="1400" dirty="0" smtClean="0"/>
                <a:t>.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 </a:t>
              </a:r>
            </a:p>
            <a:p>
              <a:r>
                <a:rPr lang="ko-KR" altLang="en-US" sz="1400" dirty="0" smtClean="0"/>
                <a:t>진입 장벽을 낮추어 누구나 손쉽게 할 수 있는 게임을 기획하고자 노력하였다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8107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1-2. </a:t>
            </a:r>
            <a:r>
              <a:rPr lang="ko-KR" altLang="en-US" sz="2000" dirty="0" smtClean="0"/>
              <a:t>게임 </a:t>
            </a:r>
            <a:r>
              <a:rPr lang="ko-KR" altLang="en-US" sz="2000" dirty="0" err="1" smtClean="0"/>
              <a:t>컨셉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3470" y="1440000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2D </a:t>
            </a:r>
            <a:r>
              <a:rPr lang="ko-KR" altLang="en-US" sz="2000" dirty="0" err="1" smtClean="0"/>
              <a:t>횡스크롤</a:t>
            </a:r>
            <a:r>
              <a:rPr lang="ko-KR" altLang="en-US" sz="2000" dirty="0" smtClean="0"/>
              <a:t> 액션 </a:t>
            </a:r>
            <a:r>
              <a:rPr lang="en-US" altLang="ko-KR" sz="2000" dirty="0" smtClean="0"/>
              <a:t>RPG</a:t>
            </a:r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3015" y="1907628"/>
            <a:ext cx="5032985" cy="463987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한국형 </a:t>
            </a: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던전</a:t>
            </a:r>
            <a:r>
              <a:rPr lang="ko-KR" altLang="en-US" sz="1400" dirty="0" smtClean="0"/>
              <a:t> 앤 </a:t>
            </a:r>
            <a:r>
              <a:rPr lang="ko-KR" altLang="en-US" sz="1400" dirty="0" err="1" smtClean="0"/>
              <a:t>드래곤</a:t>
            </a:r>
            <a:r>
              <a:rPr lang="en-US" altLang="ko-KR" sz="1400" dirty="0" smtClean="0"/>
              <a:t>&gt;, &lt;</a:t>
            </a:r>
            <a:r>
              <a:rPr lang="ko-KR" altLang="en-US" sz="1400" dirty="0" smtClean="0"/>
              <a:t>천지를 먹다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 스타일의 게임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좌에서 우로 게임을 진행해 나간다</a:t>
            </a:r>
            <a:r>
              <a:rPr lang="en-US" altLang="ko-KR" sz="1400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07801" y="1440000"/>
            <a:ext cx="4488874" cy="5107500"/>
            <a:chOff x="6096001" y="-144767"/>
            <a:chExt cx="5425349" cy="6173034"/>
          </a:xfrm>
        </p:grpSpPr>
        <p:pic>
          <p:nvPicPr>
            <p:cNvPr id="3074" name="Picture 2" descr="천지를 먹다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2944791"/>
              <a:ext cx="5425349" cy="3083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관련 이미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-144767"/>
              <a:ext cx="5425349" cy="309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532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전투시스템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282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2-1. </a:t>
            </a:r>
            <a:r>
              <a:rPr lang="ko-KR" altLang="en-US" sz="2000" dirty="0" smtClean="0"/>
              <a:t>전투 정의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81896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전투는 캐릭터가 공격을 시작하거나 </a:t>
            </a:r>
            <a:r>
              <a:rPr lang="ko-KR" altLang="en-US" sz="1400" dirty="0" err="1" smtClean="0"/>
              <a:t>몬스터에게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피격당하는</a:t>
            </a:r>
            <a:r>
              <a:rPr lang="ko-KR" altLang="en-US" sz="1400" dirty="0" smtClean="0"/>
              <a:t> 상태이다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캐릭터의 전투행동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 smtClean="0"/>
              <a:t>일반전투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입력으로 발생되는 전투행동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연계전투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일반공격에서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연속입력시</a:t>
            </a:r>
            <a:r>
              <a:rPr lang="ko-KR" altLang="en-US" sz="1400" dirty="0" smtClean="0"/>
              <a:t> 발생되는 전투행동</a:t>
            </a:r>
            <a:endParaRPr lang="en-US" altLang="ko-KR" sz="1400" dirty="0" smtClean="0"/>
          </a:p>
          <a:p>
            <a:pPr marL="800100" indent="-800100"/>
            <a:r>
              <a:rPr lang="ko-KR" altLang="en-US" sz="1400" dirty="0" err="1" smtClean="0"/>
              <a:t>스킬전투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활성화 조건이 충족된 상태에서 </a:t>
            </a:r>
            <a:r>
              <a:rPr lang="ko-KR" altLang="en-US" sz="1400" dirty="0" err="1" smtClean="0"/>
              <a:t>특수공격키를</a:t>
            </a:r>
            <a:r>
              <a:rPr lang="ko-KR" altLang="en-US" sz="1400" dirty="0" smtClean="0"/>
              <a:t> 눌러 발생되는 전투행동</a:t>
            </a:r>
            <a:endParaRPr lang="en-US" altLang="ko-KR" sz="1400" dirty="0" smtClean="0"/>
          </a:p>
          <a:p>
            <a:r>
              <a:rPr lang="ko-KR" altLang="en-US" sz="1400" dirty="0" smtClean="0"/>
              <a:t>응용전투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소지 중인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아이템을 소모하여 발생되</a:t>
            </a:r>
            <a:r>
              <a:rPr lang="ko-KR" altLang="en-US" sz="1400" dirty="0" smtClean="0"/>
              <a:t>는</a:t>
            </a:r>
            <a:r>
              <a:rPr lang="ko-KR" altLang="en-US" sz="1400" dirty="0" smtClean="0"/>
              <a:t> 전투행동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전투 조건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64" y="955130"/>
            <a:ext cx="3590818" cy="299359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35183"/>
              </p:ext>
            </p:extLst>
          </p:nvPr>
        </p:nvGraphicFramePr>
        <p:xfrm>
          <a:off x="695324" y="4225549"/>
          <a:ext cx="10826026" cy="232765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58722"/>
                <a:gridCol w="1677884"/>
                <a:gridCol w="1677884"/>
                <a:gridCol w="1677884"/>
                <a:gridCol w="1677884"/>
                <a:gridCol w="1677884"/>
                <a:gridCol w="1677884"/>
              </a:tblGrid>
              <a:tr h="285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공격형태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7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상태 이상 상태가 아님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적이 사거리 안에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피격 당하지 않은 상태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근거리공격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중거리공격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원거리공격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일반공격키</a:t>
                      </a:r>
                      <a:r>
                        <a:rPr lang="ko-KR" altLang="en-US" sz="1000" dirty="0" smtClean="0"/>
                        <a:t> 연속입력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연속공격이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 </a:t>
                      </a:r>
                      <a:r>
                        <a:rPr lang="en-US" altLang="ko-KR" sz="1000" dirty="0" smtClean="0"/>
                        <a:t>1,2,3,4,5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회 또는 </a:t>
                      </a:r>
                      <a:r>
                        <a:rPr lang="en-US" altLang="ko-KR" sz="1000" dirty="0" smtClean="0"/>
                        <a:t>15</a:t>
                      </a:r>
                      <a:r>
                        <a:rPr lang="ko-KR" altLang="en-US" sz="1000" dirty="0" smtClean="0"/>
                        <a:t>회 연속 </a:t>
                      </a:r>
                      <a:r>
                        <a:rPr lang="ko-KR" altLang="en-US" sz="1000" dirty="0" err="1" smtClean="0"/>
                        <a:t>성공시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스킬공격이</a:t>
                      </a:r>
                      <a:r>
                        <a:rPr lang="ko-KR" altLang="en-US" sz="1000" dirty="0" smtClean="0"/>
                        <a:t>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A, </a:t>
                      </a:r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43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아이템 소지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사용할 아이템 선택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표창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기름항아리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스킬시스템</a:t>
                      </a:r>
                      <a:r>
                        <a:rPr lang="ko-KR" altLang="en-US" sz="1000" dirty="0" smtClean="0"/>
                        <a:t> 참조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80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2-2. </a:t>
            </a:r>
            <a:r>
              <a:rPr lang="ko-KR" altLang="en-US" sz="2000" dirty="0" smtClean="0"/>
              <a:t>일반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전투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1"/>
            <a:ext cx="5400675" cy="70411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입력으로 발생되는 전투행동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사거리</a:t>
            </a:r>
            <a:r>
              <a:rPr lang="en-US" altLang="ko-KR" sz="1400" dirty="0"/>
              <a:t>, </a:t>
            </a:r>
            <a:r>
              <a:rPr lang="ko-KR" altLang="ko-KR" sz="1400" dirty="0"/>
              <a:t>범위는 캐릭터 정면을 </a:t>
            </a:r>
            <a:r>
              <a:rPr lang="en-US" altLang="ko-KR" sz="1400" dirty="0"/>
              <a:t>5</a:t>
            </a:r>
            <a:r>
              <a:rPr lang="ko-KR" altLang="ko-KR" sz="1400" dirty="0"/>
              <a:t>단계로 구분하여 </a:t>
            </a:r>
            <a:r>
              <a:rPr lang="ko-KR" altLang="ko-KR" sz="1400" dirty="0" smtClean="0"/>
              <a:t>분류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20000" y="468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활을 </a:t>
            </a:r>
            <a:r>
              <a:rPr lang="ko-KR" altLang="ko-KR" sz="1400" dirty="0"/>
              <a:t>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/>
              <a:t>. </a:t>
            </a:r>
            <a:r>
              <a:rPr lang="ko-KR" altLang="ko-KR" sz="1400" dirty="0"/>
              <a:t>사거리 바깥으로 나가 있으면 피해 </a:t>
            </a:r>
            <a:r>
              <a:rPr lang="ko-KR" altLang="ko-KR" sz="1400" dirty="0" smtClean="0"/>
              <a:t>없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503205" y="4259355"/>
            <a:ext cx="5024519" cy="2167363"/>
            <a:chOff x="6159270" y="1094389"/>
            <a:chExt cx="5337406" cy="2302329"/>
          </a:xfrm>
        </p:grpSpPr>
        <p:pic>
          <p:nvPicPr>
            <p:cNvPr id="9" name="그림 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270" y="1094389"/>
              <a:ext cx="5337406" cy="2302329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7719935" y="2263515"/>
              <a:ext cx="191874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제목 1"/>
          <p:cNvSpPr txBox="1">
            <a:spLocks/>
          </p:cNvSpPr>
          <p:nvPr/>
        </p:nvSpPr>
        <p:spPr>
          <a:xfrm>
            <a:off x="720000" y="378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스테이지에 들어오면 캐릭터에 접근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err="1"/>
              <a:t>몬스터의</a:t>
            </a:r>
            <a:r>
              <a:rPr lang="ko-KR" altLang="en-US" sz="1400" dirty="0"/>
              <a:t> 범위 </a:t>
            </a:r>
            <a:r>
              <a:rPr lang="en-US" altLang="ko-KR" sz="1400" dirty="0"/>
              <a:t>3</a:t>
            </a:r>
            <a:r>
              <a:rPr lang="ko-KR" altLang="en-US" sz="1400" dirty="0"/>
              <a:t>이하</a:t>
            </a:r>
            <a:r>
              <a:rPr lang="en-US" altLang="ko-KR" sz="1400" dirty="0"/>
              <a:t>(</a:t>
            </a:r>
            <a:r>
              <a:rPr lang="ko-KR" altLang="en-US" sz="1400" dirty="0"/>
              <a:t>원거리 </a:t>
            </a:r>
            <a:r>
              <a:rPr lang="en-US" altLang="ko-KR" sz="1400" dirty="0"/>
              <a:t>5</a:t>
            </a:r>
            <a:r>
              <a:rPr lang="ko-KR" altLang="en-US" sz="1400" dirty="0"/>
              <a:t>이하</a:t>
            </a:r>
            <a:r>
              <a:rPr lang="en-US" altLang="ko-KR" sz="1400" dirty="0"/>
              <a:t>)</a:t>
            </a:r>
            <a:r>
              <a:rPr lang="ko-KR" altLang="en-US" sz="1400" dirty="0"/>
              <a:t>에 캐릭터가 들어오면 공격시작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68787"/>
              </p:ext>
            </p:extLst>
          </p:nvPr>
        </p:nvGraphicFramePr>
        <p:xfrm>
          <a:off x="720001" y="2340000"/>
          <a:ext cx="5372274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9971"/>
                <a:gridCol w="1403131"/>
                <a:gridCol w="2939172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사거리 단계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무기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근거리공격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몽둥이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검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창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원거리공격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투척형</a:t>
                      </a:r>
                      <a:r>
                        <a:rPr lang="ko-KR" altLang="en-US" sz="1200" dirty="0" smtClean="0"/>
                        <a:t> 소모성 무기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응용전투 참조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7241833" y="1064523"/>
            <a:ext cx="3962525" cy="2686455"/>
            <a:chOff x="6996171" y="1237777"/>
            <a:chExt cx="4008939" cy="2717922"/>
          </a:xfrm>
        </p:grpSpPr>
        <p:pic>
          <p:nvPicPr>
            <p:cNvPr id="5" name="그림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96171" y="1440001"/>
              <a:ext cx="3979943" cy="25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7972382" y="1237777"/>
              <a:ext cx="3032728" cy="1041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520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449</TotalTime>
  <Words>1915</Words>
  <Application>Microsoft Office PowerPoint</Application>
  <PresentationFormat>와이드스크린</PresentationFormat>
  <Paragraphs>451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Georgia</vt:lpstr>
      <vt:lpstr>Times New Roman</vt:lpstr>
      <vt:lpstr>Wingdings 2</vt:lpstr>
      <vt:lpstr>교육 프레젠테이션</vt:lpstr>
      <vt:lpstr>표지 – 디자인 수정할 것</vt:lpstr>
      <vt:lpstr>업데이트 내용</vt:lpstr>
      <vt:lpstr>목차</vt:lpstr>
      <vt:lpstr>1. 개  요</vt:lpstr>
      <vt:lpstr>1-1. 기획의도</vt:lpstr>
      <vt:lpstr>1-2. 게임 컨셉</vt:lpstr>
      <vt:lpstr>2. 전투시스템</vt:lpstr>
      <vt:lpstr>2-1. 전투 정의</vt:lpstr>
      <vt:lpstr>2-2. 일반 전투</vt:lpstr>
      <vt:lpstr>2-3. 연계 전투</vt:lpstr>
      <vt:lpstr>2-4. 스킬 전투</vt:lpstr>
      <vt:lpstr>2-5. 응용 전투</vt:lpstr>
      <vt:lpstr>2-6. 판정 시스템</vt:lpstr>
      <vt:lpstr>3. 캐릭터 설계</vt:lpstr>
      <vt:lpstr>3-1. 캐릭터</vt:lpstr>
      <vt:lpstr>3-2. 스탯 설계</vt:lpstr>
      <vt:lpstr>3-3. 스탯 UI</vt:lpstr>
      <vt:lpstr>3-4. 동작리스트</vt:lpstr>
      <vt:lpstr>3-4. 동작리스트</vt:lpstr>
      <vt:lpstr>3-5. 캐릭터 FSM 설계</vt:lpstr>
      <vt:lpstr>4. 몬스터 설계</vt:lpstr>
      <vt:lpstr>4-1. 일반몬스터</vt:lpstr>
      <vt:lpstr>3-2. 스탯 설계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 프레젠테이션 제목</dc:title>
  <dc:creator>student</dc:creator>
  <cp:lastModifiedBy>student</cp:lastModifiedBy>
  <cp:revision>46</cp:revision>
  <dcterms:created xsi:type="dcterms:W3CDTF">2020-01-22T01:04:23Z</dcterms:created>
  <dcterms:modified xsi:type="dcterms:W3CDTF">2020-01-22T08:34:20Z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