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71" r:id="rId6"/>
    <p:sldId id="282" r:id="rId7"/>
    <p:sldId id="281" r:id="rId8"/>
    <p:sldId id="272" r:id="rId9"/>
    <p:sldId id="291" r:id="rId10"/>
    <p:sldId id="292" r:id="rId11"/>
    <p:sldId id="285" r:id="rId12"/>
    <p:sldId id="289" r:id="rId13"/>
    <p:sldId id="284" r:id="rId14"/>
    <p:sldId id="293" r:id="rId15"/>
    <p:sldId id="283" r:id="rId16"/>
    <p:sldId id="290" r:id="rId17"/>
    <p:sldId id="274" r:id="rId18"/>
    <p:sldId id="275" r:id="rId19"/>
    <p:sldId id="276" r:id="rId20"/>
    <p:sldId id="277" r:id="rId21"/>
    <p:sldId id="278" r:id="rId22"/>
    <p:sldId id="279" r:id="rId23"/>
    <p:sldId id="286" r:id="rId24"/>
    <p:sldId id="287" r:id="rId25"/>
    <p:sldId id="288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A8E"/>
    <a:srgbClr val="84C256"/>
    <a:srgbClr val="E86EA5"/>
    <a:srgbClr val="81C751"/>
    <a:srgbClr val="97D070"/>
    <a:srgbClr val="C3E4AC"/>
    <a:srgbClr val="DFF1D3"/>
    <a:srgbClr val="B3D868"/>
    <a:srgbClr val="DD9F8B"/>
    <a:srgbClr val="C2E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9911" autoAdjust="0"/>
  </p:normalViewPr>
  <p:slideViewPr>
    <p:cSldViewPr snapToGrid="0">
      <p:cViewPr varScale="1">
        <p:scale>
          <a:sx n="96" d="100"/>
          <a:sy n="96" d="100"/>
        </p:scale>
        <p:origin x="96" y="432"/>
      </p:cViewPr>
      <p:guideLst>
        <p:guide orient="horz" pos="2160"/>
        <p:guide pos="2933"/>
        <p:guide pos="7242"/>
        <p:guide orient="horz" pos="4128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2020년 1월 31일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2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44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2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1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4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0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1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1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66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7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2020년 1월 31일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김병훈</a:t>
            </a:r>
            <a:endParaRPr lang="ko-KR" altLang="en-US" sz="1200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노비의 모험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가제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043840" y="6103297"/>
            <a:ext cx="3452835" cy="54713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smtClean="0"/>
              <a:t>2020.01</a:t>
            </a:r>
          </a:p>
          <a:p>
            <a:pPr algn="r"/>
            <a:r>
              <a:rPr lang="en-US" altLang="ko-KR" sz="1200" dirty="0" smtClean="0"/>
              <a:t>V 0.02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2-3. </a:t>
            </a:r>
            <a:r>
              <a:rPr lang="ko-KR" altLang="en-US" sz="2000" dirty="0" smtClean="0"/>
              <a:t>판정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260000"/>
            <a:ext cx="8457868" cy="57167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판정은 캐릭터와 몬스터 간의 </a:t>
            </a:r>
            <a:r>
              <a:rPr lang="ko-KR" altLang="en-US" sz="1400" dirty="0" err="1" smtClean="0"/>
              <a:t>충돌박스가</a:t>
            </a:r>
            <a:r>
              <a:rPr lang="ko-KR" altLang="en-US" sz="1400" dirty="0" smtClean="0"/>
              <a:t> 서로 충돌하며 발생된다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05776"/>
              </p:ext>
            </p:extLst>
          </p:nvPr>
        </p:nvGraphicFramePr>
        <p:xfrm>
          <a:off x="714043" y="1700974"/>
          <a:ext cx="10782632" cy="198091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6231">
                  <a:extLst>
                    <a:ext uri="{9D8B030D-6E8A-4147-A177-3AD203B41FA5}">
                      <a16:colId xmlns:a16="http://schemas.microsoft.com/office/drawing/2014/main" val="2152601278"/>
                    </a:ext>
                  </a:extLst>
                </a:gridCol>
                <a:gridCol w="654613">
                  <a:extLst>
                    <a:ext uri="{9D8B030D-6E8A-4147-A177-3AD203B41FA5}">
                      <a16:colId xmlns:a16="http://schemas.microsoft.com/office/drawing/2014/main" val="656323154"/>
                    </a:ext>
                  </a:extLst>
                </a:gridCol>
                <a:gridCol w="5912156">
                  <a:extLst>
                    <a:ext uri="{9D8B030D-6E8A-4147-A177-3AD203B41FA5}">
                      <a16:colId xmlns:a16="http://schemas.microsoft.com/office/drawing/2014/main" val="2076861411"/>
                    </a:ext>
                  </a:extLst>
                </a:gridCol>
                <a:gridCol w="2849632">
                  <a:extLst>
                    <a:ext uri="{9D8B030D-6E8A-4147-A177-3AD203B41FA5}">
                      <a16:colId xmlns:a16="http://schemas.microsoft.com/office/drawing/2014/main" val="2407111416"/>
                    </a:ext>
                  </a:extLst>
                </a:gridCol>
              </a:tblGrid>
              <a:tr h="187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구분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구분색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393314"/>
                  </a:ext>
                </a:extLst>
              </a:tr>
              <a:tr h="187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피격박스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녹색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몬스터의 </a:t>
                      </a:r>
                      <a:r>
                        <a:rPr lang="ko-KR" altLang="en-US" sz="1000" dirty="0" err="1" smtClean="0"/>
                        <a:t>히트박스와</a:t>
                      </a:r>
                      <a:r>
                        <a:rPr lang="ko-KR" altLang="en-US" sz="1000" dirty="0" smtClean="0"/>
                        <a:t> 충돌하면 </a:t>
                      </a:r>
                      <a:r>
                        <a:rPr lang="ko-KR" altLang="en-US" sz="1000" dirty="0" err="1" smtClean="0"/>
                        <a:t>데미지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발생</a:t>
                      </a:r>
                      <a:r>
                        <a:rPr lang="en-US" altLang="ko-KR" sz="1000" baseline="0" dirty="0" smtClean="0"/>
                        <a:t>. 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73015"/>
                  </a:ext>
                </a:extLst>
              </a:tr>
              <a:tr h="187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히트박스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빨강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몬스터의 </a:t>
                      </a:r>
                      <a:r>
                        <a:rPr lang="ko-KR" altLang="en-US" sz="1000" dirty="0" err="1" smtClean="0"/>
                        <a:t>피격박스와</a:t>
                      </a:r>
                      <a:r>
                        <a:rPr lang="ko-KR" altLang="en-US" sz="1000" dirty="0" smtClean="0"/>
                        <a:t> 충돌하면 몬스터의 </a:t>
                      </a:r>
                      <a:r>
                        <a:rPr lang="en-US" altLang="ko-KR" sz="1000" dirty="0" smtClean="0"/>
                        <a:t>HP </a:t>
                      </a:r>
                      <a:r>
                        <a:rPr lang="ko-KR" altLang="en-US" sz="1000" dirty="0" smtClean="0"/>
                        <a:t>손실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몬스터의 </a:t>
                      </a:r>
                      <a:r>
                        <a:rPr lang="ko-KR" altLang="en-US" sz="1000" baseline="0" dirty="0" err="1" smtClean="0"/>
                        <a:t>히트박스와</a:t>
                      </a:r>
                      <a:r>
                        <a:rPr lang="ko-KR" altLang="en-US" sz="1000" baseline="0" dirty="0" smtClean="0"/>
                        <a:t> 동시 </a:t>
                      </a:r>
                      <a:r>
                        <a:rPr lang="ko-KR" altLang="en-US" sz="1000" baseline="0" dirty="0" err="1" smtClean="0"/>
                        <a:t>충돌시</a:t>
                      </a:r>
                      <a:r>
                        <a:rPr lang="ko-KR" altLang="en-US" sz="1000" baseline="0" dirty="0" smtClean="0"/>
                        <a:t> 서로의 </a:t>
                      </a:r>
                      <a:r>
                        <a:rPr lang="ko-KR" altLang="en-US" sz="1000" baseline="0" dirty="0" err="1" smtClean="0"/>
                        <a:t>데미지</a:t>
                      </a:r>
                      <a:r>
                        <a:rPr lang="ko-KR" altLang="en-US" sz="1000" baseline="0" dirty="0" smtClean="0"/>
                        <a:t> 손실 없음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공격키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특수공격키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입력시</a:t>
                      </a:r>
                      <a:r>
                        <a:rPr lang="ko-KR" altLang="en-US" sz="1000" baseline="0" dirty="0" smtClean="0"/>
                        <a:t> 발생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4998"/>
                  </a:ext>
                </a:extLst>
              </a:tr>
              <a:tr h="187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몸박스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파랑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전투 중 화면의 밖으로 나가지 않도록 화면의 가장자리와 충돌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캐릭터가 </a:t>
                      </a:r>
                      <a:r>
                        <a:rPr lang="ko-KR" altLang="en-US" sz="1000" dirty="0" smtClean="0"/>
                        <a:t>화면 안으로 들어오는 순간부터 발생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799981"/>
                  </a:ext>
                </a:extLst>
              </a:tr>
              <a:tr h="30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가드박스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노랑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몬스터의 </a:t>
                      </a:r>
                      <a:r>
                        <a:rPr lang="ko-KR" altLang="en-US" sz="1000" dirty="0" err="1" smtClean="0"/>
                        <a:t>히트박스와</a:t>
                      </a:r>
                      <a:r>
                        <a:rPr lang="ko-KR" altLang="en-US" sz="1000" dirty="0" smtClean="0"/>
                        <a:t> 충돌하면 </a:t>
                      </a:r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baseline="0" dirty="0" smtClean="0"/>
                        <a:t> 무효화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방패 장비 장착 후 방어키 </a:t>
                      </a:r>
                      <a:r>
                        <a:rPr lang="ko-KR" altLang="en-US" sz="1000" dirty="0" err="1" smtClean="0"/>
                        <a:t>입력시</a:t>
                      </a:r>
                      <a:r>
                        <a:rPr lang="ko-KR" altLang="en-US" sz="1000" dirty="0" smtClean="0"/>
                        <a:t> 발생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660542"/>
                  </a:ext>
                </a:extLst>
              </a:tr>
              <a:tr h="30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화살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표창박스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활이나 표창을 이용한 </a:t>
                      </a:r>
                      <a:r>
                        <a:rPr lang="ko-KR" altLang="en-US" sz="1000" baseline="0" dirty="0" err="1" smtClean="0"/>
                        <a:t>공격시</a:t>
                      </a:r>
                      <a:r>
                        <a:rPr lang="ko-KR" altLang="en-US" sz="1000" baseline="0" dirty="0" smtClean="0"/>
                        <a:t> 화살과 </a:t>
                      </a:r>
                      <a:r>
                        <a:rPr lang="ko-KR" altLang="en-US" sz="1000" baseline="0" dirty="0" err="1" smtClean="0"/>
                        <a:t>투척물에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히트박스</a:t>
                      </a:r>
                      <a:r>
                        <a:rPr lang="ko-KR" altLang="en-US" sz="1000" baseline="0" dirty="0" smtClean="0"/>
                        <a:t> 형성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단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폭탄류의</a:t>
                      </a:r>
                      <a:r>
                        <a:rPr lang="ko-KR" altLang="en-US" sz="1000" baseline="0" dirty="0" smtClean="0"/>
                        <a:t> 경우 궤적을 따라가는 과정에서 </a:t>
                      </a:r>
                      <a:r>
                        <a:rPr lang="ko-KR" altLang="en-US" sz="1000" baseline="0" dirty="0" err="1" smtClean="0"/>
                        <a:t>히트박스가</a:t>
                      </a:r>
                      <a:r>
                        <a:rPr lang="ko-KR" altLang="en-US" sz="1000" baseline="0" dirty="0" smtClean="0"/>
                        <a:t> 생성되지 않음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낙하한 지점에서 피해 범위 발생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활</a:t>
                      </a:r>
                      <a:r>
                        <a:rPr lang="ko-KR" altLang="en-US" sz="1000" baseline="0" dirty="0" smtClean="0"/>
                        <a:t> 장비 장착 후 </a:t>
                      </a:r>
                      <a:r>
                        <a:rPr lang="ko-KR" altLang="en-US" sz="1000" baseline="0" dirty="0" err="1" smtClean="0"/>
                        <a:t>공격키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입력시</a:t>
                      </a:r>
                      <a:r>
                        <a:rPr lang="ko-KR" altLang="en-US" sz="1000" baseline="0" dirty="0" smtClean="0"/>
                        <a:t> 발생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아이템 소지 </a:t>
                      </a:r>
                      <a:r>
                        <a:rPr lang="ko-KR" altLang="en-US" sz="1000" dirty="0" err="1" smtClean="0"/>
                        <a:t>인벤토리</a:t>
                      </a:r>
                      <a:r>
                        <a:rPr lang="ko-KR" altLang="en-US" sz="1000" dirty="0" smtClean="0"/>
                        <a:t> 사용시 발생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852850"/>
                  </a:ext>
                </a:extLst>
              </a:tr>
            </a:tbl>
          </a:graphicData>
        </a:graphic>
      </p:graphicFrame>
      <p:sp>
        <p:nvSpPr>
          <p:cNvPr id="26" name="제목 1"/>
          <p:cNvSpPr txBox="1">
            <a:spLocks/>
          </p:cNvSpPr>
          <p:nvPr/>
        </p:nvSpPr>
        <p:spPr>
          <a:xfrm>
            <a:off x="6081506" y="6301306"/>
            <a:ext cx="885348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대기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3684601" y="6301306"/>
            <a:ext cx="473800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공격</a:t>
            </a:r>
            <a:endParaRPr lang="en-US" altLang="ko-KR" sz="1000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5015208" y="6301306"/>
            <a:ext cx="473800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방어</a:t>
            </a:r>
            <a:endParaRPr lang="en-US" altLang="ko-KR" sz="1000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868297" y="4828981"/>
            <a:ext cx="749242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smtClean="0"/>
              <a:t>캐릭터</a:t>
            </a:r>
            <a:endParaRPr lang="en-US" altLang="ko-KR" sz="10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9549800" y="4828981"/>
            <a:ext cx="1946876" cy="5896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몬스터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캐릭터와 </a:t>
            </a:r>
            <a:r>
              <a:rPr lang="ko-KR" altLang="en-US" sz="1000" dirty="0" err="1" smtClean="0"/>
              <a:t>충돌박스</a:t>
            </a:r>
            <a:r>
              <a:rPr lang="ko-KR" altLang="en-US" sz="1000" dirty="0" smtClean="0"/>
              <a:t> 구성 동일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8786441" y="6286975"/>
            <a:ext cx="473800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공격</a:t>
            </a:r>
            <a:endParaRPr lang="en-US" altLang="ko-KR" sz="1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67" y="4568467"/>
            <a:ext cx="1428547" cy="17185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46" y="4318000"/>
            <a:ext cx="1409207" cy="19297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00" y="4568467"/>
            <a:ext cx="1428547" cy="17185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29492" y="4628380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19129" y="4902058"/>
            <a:ext cx="399478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10450" y="5492899"/>
            <a:ext cx="696462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28415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27309" y="4628380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27528" y="4902058"/>
            <a:ext cx="359082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02461" y="5492899"/>
            <a:ext cx="662185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41584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38712" y="4628380"/>
            <a:ext cx="540345" cy="70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192276" y="4701698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015208" y="4902058"/>
            <a:ext cx="336369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7428" y="5492899"/>
            <a:ext cx="662185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06551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437303" y="4701698"/>
            <a:ext cx="324903" cy="1019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54" y="4568467"/>
            <a:ext cx="1428546" cy="171850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786441" y="4628380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964984" y="4902058"/>
            <a:ext cx="331092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771393" y="5492899"/>
            <a:ext cx="662185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420663" y="4628380"/>
            <a:ext cx="406819" cy="481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54" y="4568467"/>
            <a:ext cx="1428548" cy="171850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6462049" y="4628380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90257" y="4902058"/>
            <a:ext cx="331092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137201" y="5492899"/>
            <a:ext cx="662185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76324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058494" y="6301306"/>
            <a:ext cx="1195020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원거리 공격</a:t>
            </a:r>
            <a:endParaRPr lang="en-US" altLang="ko-KR" sz="1000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19" y="4044515"/>
            <a:ext cx="1409207" cy="30873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4667647" y="4059823"/>
            <a:ext cx="1267641" cy="2631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7" name="제목 1"/>
          <p:cNvSpPr txBox="1">
            <a:spLocks/>
          </p:cNvSpPr>
          <p:nvPr/>
        </p:nvSpPr>
        <p:spPr>
          <a:xfrm>
            <a:off x="4042172" y="4071070"/>
            <a:ext cx="503396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smtClean="0"/>
              <a:t>화살</a:t>
            </a:r>
            <a:endParaRPr lang="en-US" altLang="ko-KR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9025116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4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2-4. </a:t>
            </a:r>
            <a:r>
              <a:rPr lang="ko-KR" altLang="en-US" sz="2000" dirty="0" smtClean="0"/>
              <a:t>일반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260000"/>
            <a:ext cx="5400675" cy="70411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입력으로 발생되는 </a:t>
            </a:r>
            <a:r>
              <a:rPr lang="ko-KR" altLang="en-US" sz="1400" dirty="0" smtClean="0"/>
              <a:t>전투 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사거리</a:t>
            </a:r>
            <a:r>
              <a:rPr lang="en-US" altLang="ko-KR" sz="1400" dirty="0"/>
              <a:t>, </a:t>
            </a:r>
            <a:r>
              <a:rPr lang="ko-KR" altLang="ko-KR" sz="1400" dirty="0"/>
              <a:t>범위는 캐릭터 정면을 </a:t>
            </a:r>
            <a:r>
              <a:rPr lang="en-US" altLang="ko-KR" sz="1400" dirty="0"/>
              <a:t>5</a:t>
            </a:r>
            <a:r>
              <a:rPr lang="ko-KR" altLang="ko-KR" sz="1400" dirty="0"/>
              <a:t>단계로 구분하여 </a:t>
            </a:r>
            <a:r>
              <a:rPr lang="ko-KR" altLang="ko-KR" sz="1400" dirty="0" smtClean="0"/>
              <a:t>분류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20000" y="4229422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활을 </a:t>
            </a:r>
            <a:r>
              <a:rPr lang="ko-KR" altLang="ko-KR" sz="1400" dirty="0"/>
              <a:t>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/>
              <a:t>. </a:t>
            </a:r>
            <a:r>
              <a:rPr lang="ko-KR" altLang="ko-KR" sz="1400" dirty="0"/>
              <a:t>사거리 바깥으로 나가 있으면 피해 </a:t>
            </a:r>
            <a:r>
              <a:rPr lang="ko-KR" altLang="ko-KR" sz="1400" dirty="0" smtClean="0"/>
              <a:t>없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20000" y="3405062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스테이지에 들어오면 캐릭터에 접근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err="1"/>
              <a:t>몬스터의</a:t>
            </a:r>
            <a:r>
              <a:rPr lang="ko-KR" altLang="en-US" sz="1400" dirty="0"/>
              <a:t> 범위 </a:t>
            </a:r>
            <a:r>
              <a:rPr lang="en-US" altLang="ko-KR" sz="1400" dirty="0"/>
              <a:t>3</a:t>
            </a:r>
            <a:r>
              <a:rPr lang="ko-KR" altLang="en-US" sz="1400" dirty="0"/>
              <a:t>이하</a:t>
            </a:r>
            <a:r>
              <a:rPr lang="en-US" altLang="ko-KR" sz="1400" dirty="0"/>
              <a:t>(</a:t>
            </a:r>
            <a:r>
              <a:rPr lang="ko-KR" altLang="en-US" sz="1400" dirty="0"/>
              <a:t>원거리 </a:t>
            </a:r>
            <a:r>
              <a:rPr lang="en-US" altLang="ko-KR" sz="1400" dirty="0"/>
              <a:t>5</a:t>
            </a:r>
            <a:r>
              <a:rPr lang="ko-KR" altLang="en-US" sz="1400" dirty="0"/>
              <a:t>이하</a:t>
            </a:r>
            <a:r>
              <a:rPr lang="en-US" altLang="ko-KR" sz="1400" dirty="0"/>
              <a:t>)</a:t>
            </a:r>
            <a:r>
              <a:rPr lang="ko-KR" altLang="en-US" sz="1400" dirty="0"/>
              <a:t>에 캐릭터가 들어오면 공격시작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22962"/>
              </p:ext>
            </p:extLst>
          </p:nvPr>
        </p:nvGraphicFramePr>
        <p:xfrm>
          <a:off x="720001" y="2107253"/>
          <a:ext cx="5372274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사거리 단계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무기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</a:t>
                      </a:r>
                      <a:r>
                        <a:rPr lang="en-US" altLang="ko-KR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근거리공격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몽둥이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검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중거리공격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창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4,</a:t>
                      </a:r>
                      <a:r>
                        <a:rPr lang="en-US" altLang="ko-KR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활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투척형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소모성 무기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응용공격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참조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7549291" y="1308675"/>
            <a:ext cx="3471134" cy="2146083"/>
            <a:chOff x="7241833" y="1064523"/>
            <a:chExt cx="3962525" cy="2686455"/>
          </a:xfrm>
        </p:grpSpPr>
        <p:grpSp>
          <p:nvGrpSpPr>
            <p:cNvPr id="30" name="그룹 29"/>
            <p:cNvGrpSpPr/>
            <p:nvPr/>
          </p:nvGrpSpPr>
          <p:grpSpPr>
            <a:xfrm>
              <a:off x="7241833" y="1064523"/>
              <a:ext cx="3962525" cy="2686455"/>
              <a:chOff x="6996171" y="1237777"/>
              <a:chExt cx="4008939" cy="2717922"/>
            </a:xfrm>
          </p:grpSpPr>
          <p:pic>
            <p:nvPicPr>
              <p:cNvPr id="5" name="그림 4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996171" y="1440001"/>
                <a:ext cx="3979943" cy="2515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72382" y="1237777"/>
                <a:ext cx="3032728" cy="1041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7241833" y="1202155"/>
              <a:ext cx="412364" cy="15455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34" y="1426520"/>
            <a:ext cx="1219048" cy="14664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16" y="4082668"/>
            <a:ext cx="1219047" cy="14664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04" y="4082668"/>
            <a:ext cx="1219047" cy="1466485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7251358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30281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몬스터</a:t>
            </a:r>
            <a:endParaRPr lang="en-US" altLang="ko-KR" sz="1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7213173" y="1167573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962636" y="5453288"/>
            <a:ext cx="1491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8416388" y="5596679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552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2-5. </a:t>
            </a:r>
            <a:r>
              <a:rPr lang="ko-KR" altLang="en-US" sz="2000" dirty="0" smtClean="0"/>
              <a:t>연계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260000"/>
            <a:ext cx="10776675" cy="263640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803275" indent="-803275"/>
            <a:r>
              <a:rPr lang="ko-KR" altLang="en-US" sz="1400" dirty="0" smtClean="0"/>
              <a:t>공격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달리기</a:t>
            </a:r>
            <a:r>
              <a:rPr lang="en-US" altLang="ko-KR" sz="1400" dirty="0"/>
              <a:t>, </a:t>
            </a:r>
            <a:r>
              <a:rPr lang="ko-KR" altLang="en-US" sz="1400" dirty="0"/>
              <a:t>점프 중 </a:t>
            </a:r>
            <a:r>
              <a:rPr lang="ko-KR" altLang="en-US" sz="1400" dirty="0" err="1"/>
              <a:t>공격키를</a:t>
            </a:r>
            <a:r>
              <a:rPr lang="ko-KR" altLang="en-US" sz="1400" dirty="0"/>
              <a:t> 추가로 </a:t>
            </a:r>
            <a:r>
              <a:rPr lang="ko-KR" altLang="en-US" sz="1400" dirty="0" smtClean="0"/>
              <a:t>연속 입력하면 발생되는 </a:t>
            </a:r>
            <a:r>
              <a:rPr lang="ko-KR" altLang="en-US" sz="1400" dirty="0" err="1" smtClean="0"/>
              <a:t>전투행동</a:t>
            </a:r>
            <a:endParaRPr lang="en-US" altLang="ko-KR" sz="1400" dirty="0" smtClean="0"/>
          </a:p>
          <a:p>
            <a:pPr marL="803275" indent="-803275"/>
            <a:r>
              <a:rPr lang="ko-KR" altLang="en-US" sz="1400" dirty="0" err="1" smtClean="0"/>
              <a:t>연계공격은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콤보공격과</a:t>
            </a:r>
            <a:r>
              <a:rPr lang="ko-KR" altLang="en-US" sz="1400" dirty="0" smtClean="0"/>
              <a:t> 대시 공격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점프 공격으로 구분할 수 있다</a:t>
            </a:r>
            <a:r>
              <a:rPr lang="en-US" altLang="ko-KR" sz="1400" dirty="0" smtClean="0"/>
              <a:t>.</a:t>
            </a:r>
          </a:p>
          <a:p>
            <a:pPr marL="803275" indent="-803275"/>
            <a:endParaRPr lang="en-US" altLang="ko-KR" sz="1400" dirty="0"/>
          </a:p>
          <a:p>
            <a:pPr marL="803275" indent="-803275"/>
            <a:r>
              <a:rPr lang="ko-KR" altLang="en-US" sz="1400" b="1" dirty="0" smtClean="0"/>
              <a:t>콤보 공격</a:t>
            </a:r>
            <a:endParaRPr lang="en-US" altLang="ko-KR" sz="1400" b="1" dirty="0" smtClean="0"/>
          </a:p>
          <a:p>
            <a:pPr marL="803275" indent="-803275"/>
            <a:endParaRPr lang="en-US" altLang="ko-KR" sz="1400" dirty="0"/>
          </a:p>
          <a:p>
            <a:r>
              <a:rPr lang="ko-KR" altLang="en-US" sz="1400" dirty="0" err="1" smtClean="0"/>
              <a:t>공격키를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눌러</a:t>
            </a:r>
            <a:r>
              <a:rPr lang="ko-KR" altLang="en-US" sz="1400" dirty="0" smtClean="0"/>
              <a:t> 실행된 </a:t>
            </a:r>
            <a:r>
              <a:rPr lang="ko-KR" altLang="en-US" sz="1400" dirty="0" err="1" smtClean="0"/>
              <a:t>일반공격</a:t>
            </a:r>
            <a:r>
              <a:rPr lang="ko-KR" altLang="en-US" sz="1400" dirty="0" smtClean="0"/>
              <a:t> 후 </a:t>
            </a:r>
            <a:r>
              <a:rPr lang="ko-KR" altLang="en-US" sz="1400" dirty="0" err="1" smtClean="0"/>
              <a:t>공격키를</a:t>
            </a:r>
            <a:r>
              <a:rPr lang="ko-KR" altLang="en-US" sz="1400" dirty="0" smtClean="0"/>
              <a:t> 빠르게 연속하여 입력하면 실행된다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연속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회까지 </a:t>
            </a:r>
            <a:r>
              <a:rPr lang="ko-KR" altLang="en-US" sz="1400" dirty="0" smtClean="0"/>
              <a:t>가능</a:t>
            </a:r>
            <a:r>
              <a:rPr lang="ko-KR" altLang="en-US" sz="1400" dirty="0" smtClean="0"/>
              <a:t>하다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r>
              <a:rPr lang="ko-KR" altLang="en-US" sz="1400" dirty="0" smtClean="0"/>
              <a:t>캐릭터의 </a:t>
            </a:r>
            <a:r>
              <a:rPr lang="ko-KR" altLang="en-US" sz="1400" dirty="0" smtClean="0"/>
              <a:t>후방을 피격 당하거나 </a:t>
            </a:r>
            <a:r>
              <a:rPr lang="ko-KR" altLang="en-US" sz="1400" dirty="0" err="1" smtClean="0"/>
              <a:t>원거리공격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마법형</a:t>
            </a:r>
            <a:r>
              <a:rPr lang="ko-KR" altLang="en-US" sz="1400" dirty="0" smtClean="0"/>
              <a:t> 공격으로 인해 피격 당하는 경우 중단된다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콤보</a:t>
            </a:r>
            <a:r>
              <a:rPr lang="ko-KR" altLang="en-US" sz="1400" dirty="0" err="1" smtClean="0"/>
              <a:t>공격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예시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장비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낫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1239720" y="3836773"/>
            <a:ext cx="9761909" cy="1822507"/>
            <a:chOff x="695325" y="2637815"/>
            <a:chExt cx="9034912" cy="2151628"/>
          </a:xfrm>
        </p:grpSpPr>
        <p:sp>
          <p:nvSpPr>
            <p:cNvPr id="41" name="오각형 36"/>
            <p:cNvSpPr/>
            <p:nvPr/>
          </p:nvSpPr>
          <p:spPr>
            <a:xfrm>
              <a:off x="7448898" y="2637815"/>
              <a:ext cx="2281339" cy="2151628"/>
            </a:xfrm>
            <a:custGeom>
              <a:avLst/>
              <a:gdLst>
                <a:gd name="connsiteX0" fmla="*/ 0 w 2274231"/>
                <a:gd name="connsiteY0" fmla="*/ 0 h 2151628"/>
                <a:gd name="connsiteX1" fmla="*/ 1198417 w 2274231"/>
                <a:gd name="connsiteY1" fmla="*/ 0 h 2151628"/>
                <a:gd name="connsiteX2" fmla="*/ 2274231 w 2274231"/>
                <a:gd name="connsiteY2" fmla="*/ 1075814 h 2151628"/>
                <a:gd name="connsiteX3" fmla="*/ 1198417 w 2274231"/>
                <a:gd name="connsiteY3" fmla="*/ 2151628 h 2151628"/>
                <a:gd name="connsiteX4" fmla="*/ 0 w 2274231"/>
                <a:gd name="connsiteY4" fmla="*/ 2151628 h 2151628"/>
                <a:gd name="connsiteX5" fmla="*/ 0 w 2274231"/>
                <a:gd name="connsiteY5" fmla="*/ 0 h 2151628"/>
                <a:gd name="connsiteX0" fmla="*/ 0 w 1593294"/>
                <a:gd name="connsiteY0" fmla="*/ 0 h 2151628"/>
                <a:gd name="connsiteX1" fmla="*/ 1198417 w 1593294"/>
                <a:gd name="connsiteY1" fmla="*/ 0 h 2151628"/>
                <a:gd name="connsiteX2" fmla="*/ 1593294 w 1593294"/>
                <a:gd name="connsiteY2" fmla="*/ 1104997 h 2151628"/>
                <a:gd name="connsiteX3" fmla="*/ 1198417 w 1593294"/>
                <a:gd name="connsiteY3" fmla="*/ 2151628 h 2151628"/>
                <a:gd name="connsiteX4" fmla="*/ 0 w 1593294"/>
                <a:gd name="connsiteY4" fmla="*/ 2151628 h 2151628"/>
                <a:gd name="connsiteX5" fmla="*/ 0 w 1593294"/>
                <a:gd name="connsiteY5" fmla="*/ 0 h 2151628"/>
                <a:gd name="connsiteX0" fmla="*/ 0 w 1603021"/>
                <a:gd name="connsiteY0" fmla="*/ 0 h 2151628"/>
                <a:gd name="connsiteX1" fmla="*/ 1198417 w 1603021"/>
                <a:gd name="connsiteY1" fmla="*/ 0 h 2151628"/>
                <a:gd name="connsiteX2" fmla="*/ 1603021 w 1603021"/>
                <a:gd name="connsiteY2" fmla="*/ 1085541 h 2151628"/>
                <a:gd name="connsiteX3" fmla="*/ 1198417 w 1603021"/>
                <a:gd name="connsiteY3" fmla="*/ 2151628 h 2151628"/>
                <a:gd name="connsiteX4" fmla="*/ 0 w 1603021"/>
                <a:gd name="connsiteY4" fmla="*/ 2151628 h 2151628"/>
                <a:gd name="connsiteX5" fmla="*/ 0 w 1603021"/>
                <a:gd name="connsiteY5" fmla="*/ 0 h 215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021" h="2151628">
                  <a:moveTo>
                    <a:pt x="0" y="0"/>
                  </a:moveTo>
                  <a:lnTo>
                    <a:pt x="1198417" y="0"/>
                  </a:lnTo>
                  <a:lnTo>
                    <a:pt x="1603021" y="1085541"/>
                  </a:lnTo>
                  <a:lnTo>
                    <a:pt x="1198417" y="2151628"/>
                  </a:lnTo>
                  <a:lnTo>
                    <a:pt x="0" y="215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3F0C8"/>
                </a:solidFill>
              </a:endParaRPr>
            </a:p>
          </p:txBody>
        </p:sp>
        <p:sp>
          <p:nvSpPr>
            <p:cNvPr id="40" name="오각형 36"/>
            <p:cNvSpPr/>
            <p:nvPr/>
          </p:nvSpPr>
          <p:spPr>
            <a:xfrm>
              <a:off x="5735694" y="2637815"/>
              <a:ext cx="2281339" cy="2151628"/>
            </a:xfrm>
            <a:custGeom>
              <a:avLst/>
              <a:gdLst>
                <a:gd name="connsiteX0" fmla="*/ 0 w 2274231"/>
                <a:gd name="connsiteY0" fmla="*/ 0 h 2151628"/>
                <a:gd name="connsiteX1" fmla="*/ 1198417 w 2274231"/>
                <a:gd name="connsiteY1" fmla="*/ 0 h 2151628"/>
                <a:gd name="connsiteX2" fmla="*/ 2274231 w 2274231"/>
                <a:gd name="connsiteY2" fmla="*/ 1075814 h 2151628"/>
                <a:gd name="connsiteX3" fmla="*/ 1198417 w 2274231"/>
                <a:gd name="connsiteY3" fmla="*/ 2151628 h 2151628"/>
                <a:gd name="connsiteX4" fmla="*/ 0 w 2274231"/>
                <a:gd name="connsiteY4" fmla="*/ 2151628 h 2151628"/>
                <a:gd name="connsiteX5" fmla="*/ 0 w 2274231"/>
                <a:gd name="connsiteY5" fmla="*/ 0 h 2151628"/>
                <a:gd name="connsiteX0" fmla="*/ 0 w 1593294"/>
                <a:gd name="connsiteY0" fmla="*/ 0 h 2151628"/>
                <a:gd name="connsiteX1" fmla="*/ 1198417 w 1593294"/>
                <a:gd name="connsiteY1" fmla="*/ 0 h 2151628"/>
                <a:gd name="connsiteX2" fmla="*/ 1593294 w 1593294"/>
                <a:gd name="connsiteY2" fmla="*/ 1104997 h 2151628"/>
                <a:gd name="connsiteX3" fmla="*/ 1198417 w 1593294"/>
                <a:gd name="connsiteY3" fmla="*/ 2151628 h 2151628"/>
                <a:gd name="connsiteX4" fmla="*/ 0 w 1593294"/>
                <a:gd name="connsiteY4" fmla="*/ 2151628 h 2151628"/>
                <a:gd name="connsiteX5" fmla="*/ 0 w 1593294"/>
                <a:gd name="connsiteY5" fmla="*/ 0 h 2151628"/>
                <a:gd name="connsiteX0" fmla="*/ 0 w 1603021"/>
                <a:gd name="connsiteY0" fmla="*/ 0 h 2151628"/>
                <a:gd name="connsiteX1" fmla="*/ 1198417 w 1603021"/>
                <a:gd name="connsiteY1" fmla="*/ 0 h 2151628"/>
                <a:gd name="connsiteX2" fmla="*/ 1603021 w 1603021"/>
                <a:gd name="connsiteY2" fmla="*/ 1085541 h 2151628"/>
                <a:gd name="connsiteX3" fmla="*/ 1198417 w 1603021"/>
                <a:gd name="connsiteY3" fmla="*/ 2151628 h 2151628"/>
                <a:gd name="connsiteX4" fmla="*/ 0 w 1603021"/>
                <a:gd name="connsiteY4" fmla="*/ 2151628 h 2151628"/>
                <a:gd name="connsiteX5" fmla="*/ 0 w 1603021"/>
                <a:gd name="connsiteY5" fmla="*/ 0 h 215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021" h="2151628">
                  <a:moveTo>
                    <a:pt x="0" y="0"/>
                  </a:moveTo>
                  <a:lnTo>
                    <a:pt x="1198417" y="0"/>
                  </a:lnTo>
                  <a:lnTo>
                    <a:pt x="1603021" y="1085541"/>
                  </a:lnTo>
                  <a:lnTo>
                    <a:pt x="1198417" y="2151628"/>
                  </a:lnTo>
                  <a:lnTo>
                    <a:pt x="0" y="215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9" name="오각형 36"/>
            <p:cNvSpPr/>
            <p:nvPr/>
          </p:nvSpPr>
          <p:spPr>
            <a:xfrm>
              <a:off x="4056220" y="2637815"/>
              <a:ext cx="2281339" cy="2151628"/>
            </a:xfrm>
            <a:custGeom>
              <a:avLst/>
              <a:gdLst>
                <a:gd name="connsiteX0" fmla="*/ 0 w 2274231"/>
                <a:gd name="connsiteY0" fmla="*/ 0 h 2151628"/>
                <a:gd name="connsiteX1" fmla="*/ 1198417 w 2274231"/>
                <a:gd name="connsiteY1" fmla="*/ 0 h 2151628"/>
                <a:gd name="connsiteX2" fmla="*/ 2274231 w 2274231"/>
                <a:gd name="connsiteY2" fmla="*/ 1075814 h 2151628"/>
                <a:gd name="connsiteX3" fmla="*/ 1198417 w 2274231"/>
                <a:gd name="connsiteY3" fmla="*/ 2151628 h 2151628"/>
                <a:gd name="connsiteX4" fmla="*/ 0 w 2274231"/>
                <a:gd name="connsiteY4" fmla="*/ 2151628 h 2151628"/>
                <a:gd name="connsiteX5" fmla="*/ 0 w 2274231"/>
                <a:gd name="connsiteY5" fmla="*/ 0 h 2151628"/>
                <a:gd name="connsiteX0" fmla="*/ 0 w 1593294"/>
                <a:gd name="connsiteY0" fmla="*/ 0 h 2151628"/>
                <a:gd name="connsiteX1" fmla="*/ 1198417 w 1593294"/>
                <a:gd name="connsiteY1" fmla="*/ 0 h 2151628"/>
                <a:gd name="connsiteX2" fmla="*/ 1593294 w 1593294"/>
                <a:gd name="connsiteY2" fmla="*/ 1104997 h 2151628"/>
                <a:gd name="connsiteX3" fmla="*/ 1198417 w 1593294"/>
                <a:gd name="connsiteY3" fmla="*/ 2151628 h 2151628"/>
                <a:gd name="connsiteX4" fmla="*/ 0 w 1593294"/>
                <a:gd name="connsiteY4" fmla="*/ 2151628 h 2151628"/>
                <a:gd name="connsiteX5" fmla="*/ 0 w 1593294"/>
                <a:gd name="connsiteY5" fmla="*/ 0 h 2151628"/>
                <a:gd name="connsiteX0" fmla="*/ 0 w 1603021"/>
                <a:gd name="connsiteY0" fmla="*/ 0 h 2151628"/>
                <a:gd name="connsiteX1" fmla="*/ 1198417 w 1603021"/>
                <a:gd name="connsiteY1" fmla="*/ 0 h 2151628"/>
                <a:gd name="connsiteX2" fmla="*/ 1603021 w 1603021"/>
                <a:gd name="connsiteY2" fmla="*/ 1085541 h 2151628"/>
                <a:gd name="connsiteX3" fmla="*/ 1198417 w 1603021"/>
                <a:gd name="connsiteY3" fmla="*/ 2151628 h 2151628"/>
                <a:gd name="connsiteX4" fmla="*/ 0 w 1603021"/>
                <a:gd name="connsiteY4" fmla="*/ 2151628 h 2151628"/>
                <a:gd name="connsiteX5" fmla="*/ 0 w 1603021"/>
                <a:gd name="connsiteY5" fmla="*/ 0 h 215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021" h="2151628">
                  <a:moveTo>
                    <a:pt x="0" y="0"/>
                  </a:moveTo>
                  <a:lnTo>
                    <a:pt x="1198417" y="0"/>
                  </a:lnTo>
                  <a:lnTo>
                    <a:pt x="1603021" y="1085541"/>
                  </a:lnTo>
                  <a:lnTo>
                    <a:pt x="1198417" y="2151628"/>
                  </a:lnTo>
                  <a:lnTo>
                    <a:pt x="0" y="215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DA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오각형 36"/>
            <p:cNvSpPr/>
            <p:nvPr/>
          </p:nvSpPr>
          <p:spPr>
            <a:xfrm>
              <a:off x="2374799" y="2637815"/>
              <a:ext cx="2281339" cy="2151628"/>
            </a:xfrm>
            <a:custGeom>
              <a:avLst/>
              <a:gdLst>
                <a:gd name="connsiteX0" fmla="*/ 0 w 2274231"/>
                <a:gd name="connsiteY0" fmla="*/ 0 h 2151628"/>
                <a:gd name="connsiteX1" fmla="*/ 1198417 w 2274231"/>
                <a:gd name="connsiteY1" fmla="*/ 0 h 2151628"/>
                <a:gd name="connsiteX2" fmla="*/ 2274231 w 2274231"/>
                <a:gd name="connsiteY2" fmla="*/ 1075814 h 2151628"/>
                <a:gd name="connsiteX3" fmla="*/ 1198417 w 2274231"/>
                <a:gd name="connsiteY3" fmla="*/ 2151628 h 2151628"/>
                <a:gd name="connsiteX4" fmla="*/ 0 w 2274231"/>
                <a:gd name="connsiteY4" fmla="*/ 2151628 h 2151628"/>
                <a:gd name="connsiteX5" fmla="*/ 0 w 2274231"/>
                <a:gd name="connsiteY5" fmla="*/ 0 h 2151628"/>
                <a:gd name="connsiteX0" fmla="*/ 0 w 1593294"/>
                <a:gd name="connsiteY0" fmla="*/ 0 h 2151628"/>
                <a:gd name="connsiteX1" fmla="*/ 1198417 w 1593294"/>
                <a:gd name="connsiteY1" fmla="*/ 0 h 2151628"/>
                <a:gd name="connsiteX2" fmla="*/ 1593294 w 1593294"/>
                <a:gd name="connsiteY2" fmla="*/ 1104997 h 2151628"/>
                <a:gd name="connsiteX3" fmla="*/ 1198417 w 1593294"/>
                <a:gd name="connsiteY3" fmla="*/ 2151628 h 2151628"/>
                <a:gd name="connsiteX4" fmla="*/ 0 w 1593294"/>
                <a:gd name="connsiteY4" fmla="*/ 2151628 h 2151628"/>
                <a:gd name="connsiteX5" fmla="*/ 0 w 1593294"/>
                <a:gd name="connsiteY5" fmla="*/ 0 h 2151628"/>
                <a:gd name="connsiteX0" fmla="*/ 0 w 1603021"/>
                <a:gd name="connsiteY0" fmla="*/ 0 h 2151628"/>
                <a:gd name="connsiteX1" fmla="*/ 1198417 w 1603021"/>
                <a:gd name="connsiteY1" fmla="*/ 0 h 2151628"/>
                <a:gd name="connsiteX2" fmla="*/ 1603021 w 1603021"/>
                <a:gd name="connsiteY2" fmla="*/ 1085541 h 2151628"/>
                <a:gd name="connsiteX3" fmla="*/ 1198417 w 1603021"/>
                <a:gd name="connsiteY3" fmla="*/ 2151628 h 2151628"/>
                <a:gd name="connsiteX4" fmla="*/ 0 w 1603021"/>
                <a:gd name="connsiteY4" fmla="*/ 2151628 h 2151628"/>
                <a:gd name="connsiteX5" fmla="*/ 0 w 1603021"/>
                <a:gd name="connsiteY5" fmla="*/ 0 h 215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021" h="2151628">
                  <a:moveTo>
                    <a:pt x="0" y="0"/>
                  </a:moveTo>
                  <a:lnTo>
                    <a:pt x="1198417" y="0"/>
                  </a:lnTo>
                  <a:lnTo>
                    <a:pt x="1603021" y="1085541"/>
                  </a:lnTo>
                  <a:lnTo>
                    <a:pt x="1198417" y="2151628"/>
                  </a:lnTo>
                  <a:lnTo>
                    <a:pt x="0" y="215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07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오각형 36"/>
            <p:cNvSpPr/>
            <p:nvPr/>
          </p:nvSpPr>
          <p:spPr>
            <a:xfrm>
              <a:off x="695325" y="2637815"/>
              <a:ext cx="2281339" cy="2151628"/>
            </a:xfrm>
            <a:custGeom>
              <a:avLst/>
              <a:gdLst>
                <a:gd name="connsiteX0" fmla="*/ 0 w 2274231"/>
                <a:gd name="connsiteY0" fmla="*/ 0 h 2151628"/>
                <a:gd name="connsiteX1" fmla="*/ 1198417 w 2274231"/>
                <a:gd name="connsiteY1" fmla="*/ 0 h 2151628"/>
                <a:gd name="connsiteX2" fmla="*/ 2274231 w 2274231"/>
                <a:gd name="connsiteY2" fmla="*/ 1075814 h 2151628"/>
                <a:gd name="connsiteX3" fmla="*/ 1198417 w 2274231"/>
                <a:gd name="connsiteY3" fmla="*/ 2151628 h 2151628"/>
                <a:gd name="connsiteX4" fmla="*/ 0 w 2274231"/>
                <a:gd name="connsiteY4" fmla="*/ 2151628 h 2151628"/>
                <a:gd name="connsiteX5" fmla="*/ 0 w 2274231"/>
                <a:gd name="connsiteY5" fmla="*/ 0 h 2151628"/>
                <a:gd name="connsiteX0" fmla="*/ 0 w 1593294"/>
                <a:gd name="connsiteY0" fmla="*/ 0 h 2151628"/>
                <a:gd name="connsiteX1" fmla="*/ 1198417 w 1593294"/>
                <a:gd name="connsiteY1" fmla="*/ 0 h 2151628"/>
                <a:gd name="connsiteX2" fmla="*/ 1593294 w 1593294"/>
                <a:gd name="connsiteY2" fmla="*/ 1104997 h 2151628"/>
                <a:gd name="connsiteX3" fmla="*/ 1198417 w 1593294"/>
                <a:gd name="connsiteY3" fmla="*/ 2151628 h 2151628"/>
                <a:gd name="connsiteX4" fmla="*/ 0 w 1593294"/>
                <a:gd name="connsiteY4" fmla="*/ 2151628 h 2151628"/>
                <a:gd name="connsiteX5" fmla="*/ 0 w 1593294"/>
                <a:gd name="connsiteY5" fmla="*/ 0 h 2151628"/>
                <a:gd name="connsiteX0" fmla="*/ 0 w 1603021"/>
                <a:gd name="connsiteY0" fmla="*/ 0 h 2151628"/>
                <a:gd name="connsiteX1" fmla="*/ 1198417 w 1603021"/>
                <a:gd name="connsiteY1" fmla="*/ 0 h 2151628"/>
                <a:gd name="connsiteX2" fmla="*/ 1603021 w 1603021"/>
                <a:gd name="connsiteY2" fmla="*/ 1085541 h 2151628"/>
                <a:gd name="connsiteX3" fmla="*/ 1198417 w 1603021"/>
                <a:gd name="connsiteY3" fmla="*/ 2151628 h 2151628"/>
                <a:gd name="connsiteX4" fmla="*/ 0 w 1603021"/>
                <a:gd name="connsiteY4" fmla="*/ 2151628 h 2151628"/>
                <a:gd name="connsiteX5" fmla="*/ 0 w 1603021"/>
                <a:gd name="connsiteY5" fmla="*/ 0 h 215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021" h="2151628">
                  <a:moveTo>
                    <a:pt x="0" y="0"/>
                  </a:moveTo>
                  <a:lnTo>
                    <a:pt x="1198417" y="0"/>
                  </a:lnTo>
                  <a:lnTo>
                    <a:pt x="1603021" y="1085541"/>
                  </a:lnTo>
                  <a:lnTo>
                    <a:pt x="1198417" y="2151628"/>
                  </a:lnTo>
                  <a:lnTo>
                    <a:pt x="0" y="215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C25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65" y="4054695"/>
            <a:ext cx="1219047" cy="14664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9" y="4054695"/>
            <a:ext cx="1219046" cy="14664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76" y="4054695"/>
            <a:ext cx="1219046" cy="14664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66" y="4054695"/>
            <a:ext cx="1219046" cy="146648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275" y="3288452"/>
            <a:ext cx="1220400" cy="1866106"/>
          </a:xfrm>
          <a:prstGeom prst="rect">
            <a:avLst/>
          </a:prstGeom>
        </p:spPr>
      </p:pic>
      <p:sp>
        <p:nvSpPr>
          <p:cNvPr id="45" name="아래쪽 화살표 44"/>
          <p:cNvSpPr/>
          <p:nvPr/>
        </p:nvSpPr>
        <p:spPr>
          <a:xfrm rot="13340059">
            <a:off x="9035446" y="5101342"/>
            <a:ext cx="498916" cy="499697"/>
          </a:xfrm>
          <a:custGeom>
            <a:avLst/>
            <a:gdLst>
              <a:gd name="connsiteX0" fmla="*/ 0 w 498916"/>
              <a:gd name="connsiteY0" fmla="*/ 146630 h 293566"/>
              <a:gd name="connsiteX1" fmla="*/ 142308 w 498916"/>
              <a:gd name="connsiteY1" fmla="*/ 146630 h 293566"/>
              <a:gd name="connsiteX2" fmla="*/ 142308 w 498916"/>
              <a:gd name="connsiteY2" fmla="*/ 0 h 293566"/>
              <a:gd name="connsiteX3" fmla="*/ 356608 w 498916"/>
              <a:gd name="connsiteY3" fmla="*/ 0 h 293566"/>
              <a:gd name="connsiteX4" fmla="*/ 356608 w 498916"/>
              <a:gd name="connsiteY4" fmla="*/ 146630 h 293566"/>
              <a:gd name="connsiteX5" fmla="*/ 498916 w 498916"/>
              <a:gd name="connsiteY5" fmla="*/ 146630 h 293566"/>
              <a:gd name="connsiteX6" fmla="*/ 249458 w 498916"/>
              <a:gd name="connsiteY6" fmla="*/ 293566 h 293566"/>
              <a:gd name="connsiteX7" fmla="*/ 0 w 498916"/>
              <a:gd name="connsiteY7" fmla="*/ 146630 h 293566"/>
              <a:gd name="connsiteX0" fmla="*/ 0 w 498916"/>
              <a:gd name="connsiteY0" fmla="*/ 417480 h 564416"/>
              <a:gd name="connsiteX1" fmla="*/ 142308 w 498916"/>
              <a:gd name="connsiteY1" fmla="*/ 417480 h 564416"/>
              <a:gd name="connsiteX2" fmla="*/ 142308 w 498916"/>
              <a:gd name="connsiteY2" fmla="*/ 270850 h 564416"/>
              <a:gd name="connsiteX3" fmla="*/ 307245 w 498916"/>
              <a:gd name="connsiteY3" fmla="*/ 0 h 564416"/>
              <a:gd name="connsiteX4" fmla="*/ 356608 w 498916"/>
              <a:gd name="connsiteY4" fmla="*/ 417480 h 564416"/>
              <a:gd name="connsiteX5" fmla="*/ 498916 w 498916"/>
              <a:gd name="connsiteY5" fmla="*/ 417480 h 564416"/>
              <a:gd name="connsiteX6" fmla="*/ 249458 w 498916"/>
              <a:gd name="connsiteY6" fmla="*/ 564416 h 564416"/>
              <a:gd name="connsiteX7" fmla="*/ 0 w 498916"/>
              <a:gd name="connsiteY7" fmla="*/ 417480 h 564416"/>
              <a:gd name="connsiteX0" fmla="*/ 0 w 498916"/>
              <a:gd name="connsiteY0" fmla="*/ 352761 h 499697"/>
              <a:gd name="connsiteX1" fmla="*/ 142308 w 498916"/>
              <a:gd name="connsiteY1" fmla="*/ 352761 h 499697"/>
              <a:gd name="connsiteX2" fmla="*/ 142308 w 498916"/>
              <a:gd name="connsiteY2" fmla="*/ 206131 h 499697"/>
              <a:gd name="connsiteX3" fmla="*/ 366207 w 498916"/>
              <a:gd name="connsiteY3" fmla="*/ 0 h 499697"/>
              <a:gd name="connsiteX4" fmla="*/ 356608 w 498916"/>
              <a:gd name="connsiteY4" fmla="*/ 352761 h 499697"/>
              <a:gd name="connsiteX5" fmla="*/ 498916 w 498916"/>
              <a:gd name="connsiteY5" fmla="*/ 352761 h 499697"/>
              <a:gd name="connsiteX6" fmla="*/ 249458 w 498916"/>
              <a:gd name="connsiteY6" fmla="*/ 499697 h 499697"/>
              <a:gd name="connsiteX7" fmla="*/ 0 w 498916"/>
              <a:gd name="connsiteY7" fmla="*/ 352761 h 49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8916" h="499697">
                <a:moveTo>
                  <a:pt x="0" y="352761"/>
                </a:moveTo>
                <a:lnTo>
                  <a:pt x="142308" y="352761"/>
                </a:lnTo>
                <a:lnTo>
                  <a:pt x="142308" y="206131"/>
                </a:lnTo>
                <a:lnTo>
                  <a:pt x="366207" y="0"/>
                </a:lnTo>
                <a:lnTo>
                  <a:pt x="356608" y="352761"/>
                </a:lnTo>
                <a:lnTo>
                  <a:pt x="498916" y="352761"/>
                </a:lnTo>
                <a:lnTo>
                  <a:pt x="249458" y="499697"/>
                </a:lnTo>
                <a:lnTo>
                  <a:pt x="0" y="352761"/>
                </a:lnTo>
                <a:close/>
              </a:path>
            </a:pathLst>
          </a:custGeom>
          <a:solidFill>
            <a:srgbClr val="ADD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폭발 1 45"/>
          <p:cNvSpPr/>
          <p:nvPr/>
        </p:nvSpPr>
        <p:spPr>
          <a:xfrm rot="2530139">
            <a:off x="2747450" y="4583562"/>
            <a:ext cx="354188" cy="408749"/>
          </a:xfrm>
          <a:prstGeom prst="irregularSeal1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폭발 1 46"/>
          <p:cNvSpPr/>
          <p:nvPr/>
        </p:nvSpPr>
        <p:spPr>
          <a:xfrm>
            <a:off x="4843021" y="4564862"/>
            <a:ext cx="354188" cy="408749"/>
          </a:xfrm>
          <a:prstGeom prst="irregularSeal1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폭발 1 47"/>
          <p:cNvSpPr/>
          <p:nvPr/>
        </p:nvSpPr>
        <p:spPr>
          <a:xfrm rot="15344467">
            <a:off x="6578607" y="4752979"/>
            <a:ext cx="354188" cy="408749"/>
          </a:xfrm>
          <a:prstGeom prst="irregularSeal1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폭발 1 48"/>
          <p:cNvSpPr/>
          <p:nvPr/>
        </p:nvSpPr>
        <p:spPr>
          <a:xfrm rot="3773147">
            <a:off x="8371934" y="4752979"/>
            <a:ext cx="354188" cy="408749"/>
          </a:xfrm>
          <a:prstGeom prst="irregularSeal1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폭발 1 49"/>
          <p:cNvSpPr/>
          <p:nvPr/>
        </p:nvSpPr>
        <p:spPr>
          <a:xfrm>
            <a:off x="10333274" y="4269656"/>
            <a:ext cx="354188" cy="408749"/>
          </a:xfrm>
          <a:prstGeom prst="irregularSeal1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52938"/>
              </p:ext>
            </p:extLst>
          </p:nvPr>
        </p:nvGraphicFramePr>
        <p:xfrm>
          <a:off x="1239720" y="5836761"/>
          <a:ext cx="944774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9549">
                  <a:extLst>
                    <a:ext uri="{9D8B030D-6E8A-4147-A177-3AD203B41FA5}">
                      <a16:colId xmlns:a16="http://schemas.microsoft.com/office/drawing/2014/main" val="3585384497"/>
                    </a:ext>
                  </a:extLst>
                </a:gridCol>
                <a:gridCol w="1889549">
                  <a:extLst>
                    <a:ext uri="{9D8B030D-6E8A-4147-A177-3AD203B41FA5}">
                      <a16:colId xmlns:a16="http://schemas.microsoft.com/office/drawing/2014/main" val="2394203946"/>
                    </a:ext>
                  </a:extLst>
                </a:gridCol>
                <a:gridCol w="1889549">
                  <a:extLst>
                    <a:ext uri="{9D8B030D-6E8A-4147-A177-3AD203B41FA5}">
                      <a16:colId xmlns:a16="http://schemas.microsoft.com/office/drawing/2014/main" val="2068944852"/>
                    </a:ext>
                  </a:extLst>
                </a:gridCol>
                <a:gridCol w="1889549">
                  <a:extLst>
                    <a:ext uri="{9D8B030D-6E8A-4147-A177-3AD203B41FA5}">
                      <a16:colId xmlns:a16="http://schemas.microsoft.com/office/drawing/2014/main" val="2688958441"/>
                    </a:ext>
                  </a:extLst>
                </a:gridCol>
                <a:gridCol w="1889549">
                  <a:extLst>
                    <a:ext uri="{9D8B030D-6E8A-4147-A177-3AD203B41FA5}">
                      <a16:colId xmlns:a16="http://schemas.microsoft.com/office/drawing/2014/main" val="315793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/>
                        <a:t>공격키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1</a:t>
                      </a:r>
                      <a:r>
                        <a:rPr lang="ko-KR" altLang="en-US" sz="1000" b="0" dirty="0" smtClean="0"/>
                        <a:t>회 입력</a:t>
                      </a:r>
                      <a:endParaRPr lang="ko-KR" altLang="en-US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/>
                        <a:t>공격키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2</a:t>
                      </a:r>
                      <a:r>
                        <a:rPr lang="ko-KR" altLang="en-US" sz="1000" b="0" dirty="0" smtClean="0"/>
                        <a:t>회 연타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/>
                        <a:t>공격키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3</a:t>
                      </a:r>
                      <a:r>
                        <a:rPr lang="ko-KR" altLang="en-US" sz="1000" b="0" dirty="0" smtClean="0"/>
                        <a:t>회 연타</a:t>
                      </a:r>
                      <a:endParaRPr lang="ko-KR" altLang="en-US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/>
                        <a:t>공격키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4</a:t>
                      </a:r>
                      <a:r>
                        <a:rPr lang="ko-KR" altLang="en-US" sz="1000" b="0" dirty="0" smtClean="0"/>
                        <a:t>회 연타</a:t>
                      </a:r>
                      <a:endParaRPr lang="ko-KR" altLang="en-US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/>
                        <a:t>공격키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5</a:t>
                      </a:r>
                      <a:r>
                        <a:rPr lang="ko-KR" altLang="en-US" sz="1000" b="0" dirty="0" smtClean="0"/>
                        <a:t>회 연타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6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/>
                        <a:t>일반공격</a:t>
                      </a:r>
                      <a:endParaRPr lang="ko-KR" altLang="en-US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/>
                        <a:t>연계공격</a:t>
                      </a:r>
                      <a:r>
                        <a:rPr lang="en-US" altLang="ko-KR" sz="1000" b="0" dirty="0" smtClean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/>
                        <a:t>연계공격</a:t>
                      </a:r>
                      <a:r>
                        <a:rPr lang="en-US" altLang="ko-KR" sz="1000" b="0" dirty="0" smtClean="0"/>
                        <a:t>2</a:t>
                      </a:r>
                      <a:endParaRPr lang="ko-KR" altLang="en-US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/>
                        <a:t>연계공격</a:t>
                      </a:r>
                      <a:r>
                        <a:rPr lang="en-US" altLang="ko-KR" sz="1000" b="0" dirty="0" smtClean="0"/>
                        <a:t>3</a:t>
                      </a:r>
                      <a:endParaRPr lang="ko-KR" altLang="en-US" sz="100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/>
                        <a:t>연계공격</a:t>
                      </a:r>
                      <a:r>
                        <a:rPr lang="en-US" altLang="ko-KR" sz="1000" b="0" dirty="0" smtClean="0"/>
                        <a:t>4</a:t>
                      </a:r>
                      <a:endParaRPr lang="ko-KR" altLang="en-US" sz="100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12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2-5. </a:t>
            </a:r>
            <a:r>
              <a:rPr lang="ko-KR" altLang="en-US" sz="2000" dirty="0" smtClean="0"/>
              <a:t>연계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20001" y="1260000"/>
            <a:ext cx="5376000" cy="529320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803275" indent="-803275"/>
            <a:r>
              <a:rPr lang="ko-KR" altLang="en-US" sz="1400" b="1" dirty="0" smtClean="0"/>
              <a:t>대시 공격</a:t>
            </a:r>
            <a:endParaRPr lang="en-US" altLang="ko-KR" sz="1400" b="1" dirty="0" smtClean="0"/>
          </a:p>
          <a:p>
            <a:pPr marL="803275" indent="-803275"/>
            <a:endParaRPr lang="en-US" altLang="ko-KR" sz="1400" dirty="0"/>
          </a:p>
          <a:p>
            <a:r>
              <a:rPr lang="ko-KR" altLang="en-US" sz="1400" dirty="0" err="1" smtClean="0"/>
              <a:t>이동</a:t>
            </a:r>
            <a:r>
              <a:rPr lang="ko-KR" altLang="en-US" sz="1400" dirty="0" err="1" smtClean="0"/>
              <a:t>키를</a:t>
            </a:r>
            <a:r>
              <a:rPr lang="ko-KR" altLang="en-US" sz="1400" dirty="0" smtClean="0"/>
              <a:t> 연타하여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캐릭터가 달리는 도중  </a:t>
            </a:r>
            <a:r>
              <a:rPr lang="ko-KR" altLang="en-US" sz="1400" dirty="0" err="1" smtClean="0"/>
              <a:t>공격키를</a:t>
            </a:r>
            <a:r>
              <a:rPr lang="ko-KR" altLang="en-US" sz="1400" dirty="0" smtClean="0"/>
              <a:t> 입력하면 실행된다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달리기는 좌우로만 가능하고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상하 이동 중 달리기는 불가능하다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 marL="803275" indent="-803275"/>
            <a:r>
              <a:rPr lang="ko-KR" altLang="en-US" sz="1400" b="1" dirty="0" smtClean="0"/>
              <a:t>점프 </a:t>
            </a:r>
            <a:r>
              <a:rPr lang="ko-KR" altLang="en-US" sz="1400" b="1" dirty="0"/>
              <a:t>공격</a:t>
            </a:r>
            <a:endParaRPr lang="en-US" altLang="ko-KR" sz="1400" b="1" dirty="0"/>
          </a:p>
          <a:p>
            <a:pPr marL="803275" indent="-803275"/>
            <a:endParaRPr lang="en-US" altLang="ko-KR" sz="1400" dirty="0"/>
          </a:p>
          <a:p>
            <a:r>
              <a:rPr lang="ko-KR" altLang="en-US" sz="1400" dirty="0" err="1"/>
              <a:t>점프키를</a:t>
            </a:r>
            <a:r>
              <a:rPr lang="ko-KR" altLang="en-US" sz="1400" dirty="0"/>
              <a:t> 눌러 점프한 상태에서 </a:t>
            </a:r>
            <a:r>
              <a:rPr lang="ko-KR" altLang="en-US" sz="1400" dirty="0" err="1"/>
              <a:t>공격키를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빠르게 입력하면 실행된다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8065515" y="3716407"/>
            <a:ext cx="1652016" cy="2312587"/>
            <a:chOff x="1620854" y="3716407"/>
            <a:chExt cx="1652016" cy="231258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83" y="3716407"/>
              <a:ext cx="1220400" cy="1866106"/>
            </a:xfrm>
            <a:prstGeom prst="rect">
              <a:avLst/>
            </a:prstGeom>
          </p:spPr>
        </p:pic>
        <p:sp>
          <p:nvSpPr>
            <p:cNvPr id="10" name="아래쪽 화살표 44"/>
            <p:cNvSpPr/>
            <p:nvPr/>
          </p:nvSpPr>
          <p:spPr>
            <a:xfrm rot="13340059">
              <a:off x="1620854" y="5529297"/>
              <a:ext cx="498916" cy="499697"/>
            </a:xfrm>
            <a:custGeom>
              <a:avLst/>
              <a:gdLst>
                <a:gd name="connsiteX0" fmla="*/ 0 w 498916"/>
                <a:gd name="connsiteY0" fmla="*/ 146630 h 293566"/>
                <a:gd name="connsiteX1" fmla="*/ 142308 w 498916"/>
                <a:gd name="connsiteY1" fmla="*/ 146630 h 293566"/>
                <a:gd name="connsiteX2" fmla="*/ 142308 w 498916"/>
                <a:gd name="connsiteY2" fmla="*/ 0 h 293566"/>
                <a:gd name="connsiteX3" fmla="*/ 356608 w 498916"/>
                <a:gd name="connsiteY3" fmla="*/ 0 h 293566"/>
                <a:gd name="connsiteX4" fmla="*/ 356608 w 498916"/>
                <a:gd name="connsiteY4" fmla="*/ 146630 h 293566"/>
                <a:gd name="connsiteX5" fmla="*/ 498916 w 498916"/>
                <a:gd name="connsiteY5" fmla="*/ 146630 h 293566"/>
                <a:gd name="connsiteX6" fmla="*/ 249458 w 498916"/>
                <a:gd name="connsiteY6" fmla="*/ 293566 h 293566"/>
                <a:gd name="connsiteX7" fmla="*/ 0 w 498916"/>
                <a:gd name="connsiteY7" fmla="*/ 146630 h 293566"/>
                <a:gd name="connsiteX0" fmla="*/ 0 w 498916"/>
                <a:gd name="connsiteY0" fmla="*/ 417480 h 564416"/>
                <a:gd name="connsiteX1" fmla="*/ 142308 w 498916"/>
                <a:gd name="connsiteY1" fmla="*/ 417480 h 564416"/>
                <a:gd name="connsiteX2" fmla="*/ 142308 w 498916"/>
                <a:gd name="connsiteY2" fmla="*/ 270850 h 564416"/>
                <a:gd name="connsiteX3" fmla="*/ 307245 w 498916"/>
                <a:gd name="connsiteY3" fmla="*/ 0 h 564416"/>
                <a:gd name="connsiteX4" fmla="*/ 356608 w 498916"/>
                <a:gd name="connsiteY4" fmla="*/ 417480 h 564416"/>
                <a:gd name="connsiteX5" fmla="*/ 498916 w 498916"/>
                <a:gd name="connsiteY5" fmla="*/ 417480 h 564416"/>
                <a:gd name="connsiteX6" fmla="*/ 249458 w 498916"/>
                <a:gd name="connsiteY6" fmla="*/ 564416 h 564416"/>
                <a:gd name="connsiteX7" fmla="*/ 0 w 498916"/>
                <a:gd name="connsiteY7" fmla="*/ 417480 h 564416"/>
                <a:gd name="connsiteX0" fmla="*/ 0 w 498916"/>
                <a:gd name="connsiteY0" fmla="*/ 352761 h 499697"/>
                <a:gd name="connsiteX1" fmla="*/ 142308 w 498916"/>
                <a:gd name="connsiteY1" fmla="*/ 352761 h 499697"/>
                <a:gd name="connsiteX2" fmla="*/ 142308 w 498916"/>
                <a:gd name="connsiteY2" fmla="*/ 206131 h 499697"/>
                <a:gd name="connsiteX3" fmla="*/ 366207 w 498916"/>
                <a:gd name="connsiteY3" fmla="*/ 0 h 499697"/>
                <a:gd name="connsiteX4" fmla="*/ 356608 w 498916"/>
                <a:gd name="connsiteY4" fmla="*/ 352761 h 499697"/>
                <a:gd name="connsiteX5" fmla="*/ 498916 w 498916"/>
                <a:gd name="connsiteY5" fmla="*/ 352761 h 499697"/>
                <a:gd name="connsiteX6" fmla="*/ 249458 w 498916"/>
                <a:gd name="connsiteY6" fmla="*/ 499697 h 499697"/>
                <a:gd name="connsiteX7" fmla="*/ 0 w 498916"/>
                <a:gd name="connsiteY7" fmla="*/ 352761 h 4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916" h="499697">
                  <a:moveTo>
                    <a:pt x="0" y="352761"/>
                  </a:moveTo>
                  <a:lnTo>
                    <a:pt x="142308" y="352761"/>
                  </a:lnTo>
                  <a:lnTo>
                    <a:pt x="142308" y="206131"/>
                  </a:lnTo>
                  <a:lnTo>
                    <a:pt x="366207" y="0"/>
                  </a:lnTo>
                  <a:lnTo>
                    <a:pt x="356608" y="352761"/>
                  </a:lnTo>
                  <a:lnTo>
                    <a:pt x="498916" y="352761"/>
                  </a:lnTo>
                  <a:lnTo>
                    <a:pt x="249458" y="499697"/>
                  </a:lnTo>
                  <a:lnTo>
                    <a:pt x="0" y="352761"/>
                  </a:lnTo>
                  <a:close/>
                </a:path>
              </a:pathLst>
            </a:custGeom>
            <a:solidFill>
              <a:srgbClr val="ADD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폭발 1 10"/>
            <p:cNvSpPr/>
            <p:nvPr/>
          </p:nvSpPr>
          <p:spPr>
            <a:xfrm>
              <a:off x="2918682" y="4697611"/>
              <a:ext cx="354188" cy="408749"/>
            </a:xfrm>
            <a:prstGeom prst="irregularSeal1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43" y="1219362"/>
            <a:ext cx="1219046" cy="1466485"/>
          </a:xfrm>
          <a:prstGeom prst="rect">
            <a:avLst/>
          </a:prstGeom>
        </p:spPr>
      </p:pic>
      <p:sp>
        <p:nvSpPr>
          <p:cNvPr id="13" name="폭발 1 12"/>
          <p:cNvSpPr/>
          <p:nvPr/>
        </p:nvSpPr>
        <p:spPr>
          <a:xfrm rot="2530139">
            <a:off x="10437028" y="1748229"/>
            <a:ext cx="354188" cy="408749"/>
          </a:xfrm>
          <a:prstGeom prst="irregularSeal1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36" y="1219362"/>
            <a:ext cx="1219046" cy="1466484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7386070" y="2808902"/>
            <a:ext cx="1232812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우측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또는 좌측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이동키</a:t>
            </a:r>
            <a:r>
              <a:rPr lang="ko-KR" altLang="en-US" sz="1000" dirty="0" smtClean="0"/>
              <a:t> 연타</a:t>
            </a:r>
            <a:endParaRPr lang="en-US" altLang="ko-KR" sz="1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446485" y="2808902"/>
            <a:ext cx="1232812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err="1" smtClean="0"/>
              <a:t>공격키</a:t>
            </a:r>
            <a:endParaRPr lang="en-US" altLang="ko-KR" sz="10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8302667" y="6035195"/>
            <a:ext cx="1232812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err="1" smtClean="0"/>
              <a:t>점프키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 </a:t>
            </a:r>
            <a:r>
              <a:rPr lang="ko-KR" altLang="en-US" sz="1000" dirty="0" err="1" smtClean="0"/>
              <a:t>공격키</a:t>
            </a:r>
            <a:endParaRPr lang="en-US" altLang="ko-KR" sz="1000" dirty="0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8730877" y="1682240"/>
            <a:ext cx="664549" cy="573487"/>
          </a:xfrm>
          <a:prstGeom prst="stripedRightArrow">
            <a:avLst/>
          </a:prstGeom>
          <a:solidFill>
            <a:srgbClr val="ADD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2-6. </a:t>
            </a:r>
            <a:r>
              <a:rPr lang="ko-KR" altLang="en-US" sz="2000" dirty="0" smtClean="0"/>
              <a:t>스킬 공격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활성화 조건이 충족된 상태에서 </a:t>
            </a:r>
            <a:r>
              <a:rPr lang="ko-KR" altLang="en-US" sz="1400" dirty="0" err="1"/>
              <a:t>특수공격키를</a:t>
            </a:r>
            <a:r>
              <a:rPr lang="ko-KR" altLang="en-US" sz="1400" dirty="0"/>
              <a:t> 눌러 발생되는 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819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2-7. </a:t>
            </a:r>
            <a:r>
              <a:rPr lang="ko-KR" altLang="en-US" sz="2000" dirty="0" smtClean="0"/>
              <a:t>응용 공격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78" y="4605386"/>
            <a:ext cx="5337998" cy="200637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20000" y="216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표창 </a:t>
            </a:r>
            <a:r>
              <a:rPr lang="ko-KR" altLang="ko-KR" sz="1400" dirty="0"/>
              <a:t>등을 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</a:t>
            </a:r>
            <a:r>
              <a:rPr lang="ko-KR" altLang="ko-KR" sz="1400" dirty="0" smtClean="0"/>
              <a:t>입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몬스터가 </a:t>
            </a:r>
            <a:r>
              <a:rPr lang="ko-KR" altLang="ko-KR" sz="1400" dirty="0" smtClean="0"/>
              <a:t>사거리 </a:t>
            </a:r>
            <a:r>
              <a:rPr lang="ko-KR" altLang="ko-KR" sz="1400" dirty="0"/>
              <a:t>바깥으로 나가 있으면 피해 </a:t>
            </a:r>
            <a:r>
              <a:rPr lang="ko-KR" altLang="ko-KR" sz="1400" dirty="0" smtClean="0"/>
              <a:t>없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  <a:endParaRPr lang="ko-KR" altLang="ko-KR" sz="1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20000" y="4680000"/>
            <a:ext cx="5438678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폭탄과 같은 </a:t>
            </a:r>
            <a:r>
              <a:rPr lang="ko-KR" altLang="ko-KR" sz="1400" dirty="0" err="1" smtClean="0"/>
              <a:t>투척형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무기는 낙하지점을 중심으로 </a:t>
            </a:r>
            <a:r>
              <a:rPr lang="ko-KR" altLang="ko-KR" sz="1400" dirty="0" err="1"/>
              <a:t>피해범위가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발생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궤적 </a:t>
            </a:r>
            <a:r>
              <a:rPr lang="ko-KR" altLang="en-US" sz="1400" dirty="0" smtClean="0"/>
              <a:t>이동 중 </a:t>
            </a:r>
            <a:r>
              <a:rPr lang="ko-KR" altLang="en-US" sz="1400" dirty="0" err="1" smtClean="0"/>
              <a:t>데미지는</a:t>
            </a:r>
            <a:r>
              <a:rPr lang="ko-KR" altLang="en-US" sz="1400" dirty="0" smtClean="0"/>
              <a:t> 발생되지 않음</a:t>
            </a:r>
            <a:r>
              <a:rPr lang="en-US" altLang="ko-KR" sz="1400" dirty="0" smtClean="0"/>
              <a:t>.</a:t>
            </a:r>
          </a:p>
          <a:p>
            <a:endParaRPr lang="ko-KR" altLang="ko-KR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159270" y="1922861"/>
            <a:ext cx="5337406" cy="1932126"/>
            <a:chOff x="6159270" y="1298893"/>
            <a:chExt cx="5337406" cy="1932126"/>
          </a:xfrm>
        </p:grpSpPr>
        <p:pic>
          <p:nvPicPr>
            <p:cNvPr id="5" name="그림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70" y="1298893"/>
              <a:ext cx="5337406" cy="1932126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7719935" y="2263515"/>
              <a:ext cx="191874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720000" y="1440000"/>
            <a:ext cx="5400675" cy="53069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소지 </a:t>
            </a:r>
            <a:r>
              <a:rPr lang="ko-KR" altLang="en-US" sz="1400" dirty="0"/>
              <a:t>중인</a:t>
            </a:r>
            <a:r>
              <a:rPr lang="en-US" altLang="ko-KR" sz="1400" dirty="0"/>
              <a:t> </a:t>
            </a:r>
            <a:r>
              <a:rPr lang="ko-KR" altLang="en-US" sz="1400" dirty="0"/>
              <a:t>아이템을 소모하여 발생되는 전투 행동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17" y="1590191"/>
            <a:ext cx="1219047" cy="14664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28" y="1590191"/>
            <a:ext cx="1219047" cy="14664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32" y="4667121"/>
            <a:ext cx="982809" cy="1182296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7060218" y="3043578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9791559" y="3043578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몬스터</a:t>
            </a:r>
            <a:endParaRPr lang="en-US" altLang="ko-KR" sz="1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416388" y="3043578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923863" y="5928415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520978" y="5780672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낙하지점</a:t>
            </a:r>
            <a:endParaRPr lang="en-US" altLang="ko-KR" sz="1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8416388" y="5928415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520978" y="6138240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피해범위</a:t>
            </a:r>
            <a:endParaRPr lang="en-US" altLang="ko-KR" sz="10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8272622" y="3945584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필드</a:t>
            </a:r>
            <a:endParaRPr lang="en-US" altLang="ko-KR" sz="10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272622" y="6650220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필드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703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3. </a:t>
            </a:r>
            <a:r>
              <a:rPr lang="ko-KR" altLang="en-US" sz="2000" dirty="0" smtClean="0"/>
              <a:t>캐릭터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276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3-1. </a:t>
            </a:r>
            <a:r>
              <a:rPr lang="ko-KR" altLang="en-US" sz="2000" dirty="0" smtClean="0"/>
              <a:t>캐릭터</a:t>
            </a:r>
            <a:endParaRPr lang="ko-KR" altLang="en-US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20000" y="1260000"/>
            <a:ext cx="7104867" cy="4405648"/>
            <a:chOff x="720000" y="1440000"/>
            <a:chExt cx="7104867" cy="4405648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1980001" y="1440000"/>
              <a:ext cx="5844866" cy="4405648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ko-KR" sz="1400" dirty="0" err="1" smtClean="0"/>
                <a:t>돌쇠</a:t>
              </a:r>
              <a:endParaRPr lang="en-US" altLang="ko-KR" sz="1400" dirty="0" smtClean="0"/>
            </a:p>
            <a:p>
              <a:r>
                <a:rPr lang="ko-KR" altLang="ko-KR" sz="1400" dirty="0" smtClean="0"/>
                <a:t> </a:t>
              </a:r>
              <a:endParaRPr lang="ko-KR" altLang="ko-KR" sz="1400" dirty="0"/>
            </a:p>
            <a:p>
              <a:r>
                <a:rPr lang="ko-KR" altLang="ko-KR" sz="1400" dirty="0" smtClean="0"/>
                <a:t>노비</a:t>
              </a:r>
              <a:endParaRPr lang="en-US" altLang="ko-KR" sz="1400" dirty="0" smtClean="0"/>
            </a:p>
            <a:p>
              <a:endParaRPr lang="ko-KR" altLang="ko-KR" sz="1400" dirty="0"/>
            </a:p>
            <a:p>
              <a:r>
                <a:rPr lang="ko-KR" altLang="ko-KR" sz="1400" dirty="0" err="1" smtClean="0"/>
                <a:t>돌쇠는</a:t>
              </a:r>
              <a:r>
                <a:rPr lang="ko-KR" altLang="ko-KR" sz="1400" dirty="0" smtClean="0"/>
                <a:t> </a:t>
              </a:r>
              <a:r>
                <a:rPr lang="ko-KR" altLang="ko-KR" sz="1400" dirty="0" err="1"/>
                <a:t>김대감</a:t>
              </a:r>
              <a:r>
                <a:rPr lang="ko-KR" altLang="ko-KR" sz="1400" dirty="0"/>
                <a:t> 집의 노비다</a:t>
              </a:r>
              <a:r>
                <a:rPr lang="en-US" altLang="ko-KR" sz="1400" dirty="0"/>
                <a:t>. </a:t>
              </a:r>
              <a:r>
                <a:rPr lang="ko-KR" altLang="ko-KR" sz="1400" dirty="0"/>
                <a:t>평소 </a:t>
              </a:r>
              <a:r>
                <a:rPr lang="ko-KR" altLang="ko-KR" sz="1400" dirty="0" err="1"/>
                <a:t>김대감의</a:t>
              </a:r>
              <a:r>
                <a:rPr lang="ko-KR" altLang="ko-KR" sz="1400" dirty="0"/>
                <a:t> 가족들로부터 온갖 구박과 차별 대우를 받고 있었다</a:t>
              </a:r>
              <a:r>
                <a:rPr lang="en-US" altLang="ko-KR" sz="1400" dirty="0"/>
                <a:t>. </a:t>
              </a:r>
              <a:r>
                <a:rPr lang="ko-KR" altLang="ko-KR" sz="1400" dirty="0"/>
                <a:t>어느 날</a:t>
              </a:r>
              <a:r>
                <a:rPr lang="en-US" altLang="ko-KR" sz="1400" dirty="0"/>
                <a:t>, </a:t>
              </a:r>
              <a:r>
                <a:rPr lang="ko-KR" altLang="ko-KR" sz="1400" dirty="0"/>
                <a:t>부당한 사건으로 인해 </a:t>
              </a:r>
              <a:r>
                <a:rPr lang="ko-KR" altLang="ko-KR" sz="1400" dirty="0" err="1"/>
                <a:t>김대감의</a:t>
              </a:r>
              <a:r>
                <a:rPr lang="ko-KR" altLang="ko-KR" sz="1400" dirty="0"/>
                <a:t> 아들에 의해 부모가 죽임을 당한다</a:t>
              </a:r>
              <a:r>
                <a:rPr lang="en-US" altLang="ko-KR" sz="1400" dirty="0"/>
                <a:t>. </a:t>
              </a:r>
              <a:r>
                <a:rPr lang="ko-KR" altLang="ko-KR" sz="1400" dirty="0"/>
                <a:t>이에 분노한 </a:t>
              </a:r>
              <a:r>
                <a:rPr lang="ko-KR" altLang="ko-KR" sz="1400" dirty="0" err="1"/>
                <a:t>돌쇠는</a:t>
              </a:r>
              <a:r>
                <a:rPr lang="ko-KR" altLang="ko-KR" sz="1400" dirty="0"/>
                <a:t> </a:t>
              </a:r>
              <a:r>
                <a:rPr lang="ko-KR" altLang="ko-KR" sz="1400" dirty="0" err="1"/>
                <a:t>김대감의</a:t>
              </a:r>
              <a:r>
                <a:rPr lang="ko-KR" altLang="ko-KR" sz="1400" dirty="0"/>
                <a:t> 아들을 죽이고 그 집에서 뛰쳐나와 도주한다</a:t>
              </a:r>
              <a:r>
                <a:rPr lang="en-US" altLang="ko-KR" sz="1400" dirty="0"/>
                <a:t>. </a:t>
              </a:r>
              <a:r>
                <a:rPr lang="ko-KR" altLang="ko-KR" sz="1400" dirty="0"/>
                <a:t>관청의 포졸과 </a:t>
              </a:r>
              <a:r>
                <a:rPr lang="ko-KR" altLang="ko-KR" sz="1400" dirty="0" err="1"/>
                <a:t>김대감의</a:t>
              </a:r>
              <a:r>
                <a:rPr lang="ko-KR" altLang="ko-KR" sz="1400" dirty="0"/>
                <a:t> 의뢰를 받은 </a:t>
              </a:r>
              <a:r>
                <a:rPr lang="ko-KR" altLang="ko-KR" sz="1400" dirty="0" err="1"/>
                <a:t>추노꾼이</a:t>
              </a:r>
              <a:r>
                <a:rPr lang="ko-KR" altLang="ko-KR" sz="1400" dirty="0"/>
                <a:t> 그를 뒤쫓기 시작한다</a:t>
              </a:r>
              <a:r>
                <a:rPr lang="en-US" altLang="ko-KR" sz="1400" dirty="0"/>
                <a:t>. </a:t>
              </a:r>
              <a:r>
                <a:rPr lang="ko-KR" altLang="ko-KR" sz="1400" dirty="0" err="1"/>
                <a:t>돌쇠는</a:t>
              </a:r>
              <a:r>
                <a:rPr lang="ko-KR" altLang="ko-KR" sz="1400" dirty="0"/>
                <a:t> 관청에 들어가 노비문서를 불태우고 항구에 정박 중인 외국 선박에 몸을 숨겨 조선을 떠나는 여정을 시작한다</a:t>
              </a:r>
              <a:r>
                <a:rPr lang="en-US" altLang="ko-KR" sz="1400" dirty="0" smtClean="0"/>
                <a:t>.</a:t>
              </a:r>
            </a:p>
            <a:p>
              <a:endParaRPr lang="ko-KR" altLang="ko-KR" sz="1400" dirty="0"/>
            </a:p>
            <a:p>
              <a:r>
                <a:rPr lang="ko-KR" altLang="ko-KR" sz="1400" dirty="0" smtClean="0"/>
                <a:t>각진 </a:t>
              </a:r>
              <a:r>
                <a:rPr lang="ko-KR" altLang="ko-KR" sz="1400" dirty="0"/>
                <a:t>얼굴</a:t>
              </a:r>
              <a:r>
                <a:rPr lang="en-US" altLang="ko-KR" sz="1400" dirty="0"/>
                <a:t>, </a:t>
              </a:r>
              <a:r>
                <a:rPr lang="ko-KR" altLang="ko-KR" sz="1400" dirty="0"/>
                <a:t>다부진 체구</a:t>
              </a:r>
              <a:r>
                <a:rPr lang="en-US" altLang="ko-KR" sz="1400" dirty="0"/>
                <a:t>. </a:t>
              </a:r>
              <a:r>
                <a:rPr lang="ko-KR" altLang="ko-KR" sz="1400" dirty="0"/>
                <a:t>흰색 한복을 입었다</a:t>
              </a:r>
              <a:r>
                <a:rPr lang="en-US" altLang="ko-KR" sz="1400" dirty="0"/>
                <a:t>. </a:t>
              </a:r>
              <a:r>
                <a:rPr lang="ko-KR" altLang="ko-KR" sz="1400" dirty="0"/>
                <a:t>짚신을 신었다</a:t>
              </a:r>
              <a:r>
                <a:rPr lang="en-US" altLang="ko-KR" sz="1400" dirty="0"/>
                <a:t>. </a:t>
              </a:r>
              <a:r>
                <a:rPr lang="ko-KR" altLang="ko-KR" sz="1400" dirty="0"/>
                <a:t>조선시대 상투</a:t>
              </a:r>
              <a:r>
                <a:rPr lang="en-US" altLang="ko-KR" sz="1400" dirty="0"/>
                <a:t>. </a:t>
              </a:r>
              <a:r>
                <a:rPr lang="ko-KR" altLang="ko-KR" sz="1400" dirty="0"/>
                <a:t>절굿공이를 등에 매고 있다</a:t>
              </a:r>
              <a:r>
                <a:rPr lang="en-US" altLang="ko-KR" sz="1400" dirty="0"/>
                <a:t>. </a:t>
              </a:r>
              <a:endParaRPr lang="ko-KR" altLang="en-US" sz="1600" dirty="0"/>
            </a:p>
          </p:txBody>
        </p:sp>
        <p:sp>
          <p:nvSpPr>
            <p:cNvPr id="4" name="제목 1"/>
            <p:cNvSpPr txBox="1">
              <a:spLocks/>
            </p:cNvSpPr>
            <p:nvPr/>
          </p:nvSpPr>
          <p:spPr>
            <a:xfrm>
              <a:off x="720000" y="1440000"/>
              <a:ext cx="1249853" cy="4405648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pPr algn="r"/>
              <a:r>
                <a:rPr lang="ko-KR" altLang="ko-KR" sz="1400" dirty="0" smtClean="0"/>
                <a:t>이름</a:t>
              </a:r>
              <a:endParaRPr lang="en-US" altLang="ko-KR" sz="1400" dirty="0" smtClean="0"/>
            </a:p>
            <a:p>
              <a:pPr algn="r"/>
              <a:r>
                <a:rPr lang="ko-KR" altLang="ko-KR" sz="1400" dirty="0" smtClean="0"/>
                <a:t> </a:t>
              </a:r>
              <a:endParaRPr lang="en-US" altLang="ko-KR" sz="1400" dirty="0" smtClean="0"/>
            </a:p>
            <a:p>
              <a:pPr algn="r"/>
              <a:r>
                <a:rPr lang="ko-KR" altLang="ko-KR" sz="1400" dirty="0" smtClean="0"/>
                <a:t>직업</a:t>
              </a:r>
              <a:endParaRPr lang="en-US" altLang="ko-KR" sz="1400" dirty="0" smtClean="0"/>
            </a:p>
            <a:p>
              <a:pPr algn="r"/>
              <a:endParaRPr lang="ko-KR" altLang="ko-KR" sz="1400" dirty="0"/>
            </a:p>
            <a:p>
              <a:pPr algn="r"/>
              <a:r>
                <a:rPr lang="ko-KR" altLang="ko-KR" sz="1400" dirty="0" smtClean="0"/>
                <a:t>배경설정</a:t>
              </a:r>
              <a:endParaRPr lang="en-US" altLang="ko-KR" sz="1400" dirty="0" smtClean="0"/>
            </a:p>
            <a:p>
              <a:pPr algn="r"/>
              <a:endParaRPr lang="en-US" altLang="ko-KR" sz="1400" dirty="0"/>
            </a:p>
            <a:p>
              <a:pPr algn="r"/>
              <a:endParaRPr lang="en-US" altLang="ko-KR" sz="1400" dirty="0" smtClean="0"/>
            </a:p>
            <a:p>
              <a:pPr algn="r"/>
              <a:endParaRPr lang="en-US" altLang="ko-KR" sz="1400" dirty="0"/>
            </a:p>
            <a:p>
              <a:pPr algn="r"/>
              <a:endParaRPr lang="en-US" altLang="ko-KR" sz="1400" dirty="0" smtClean="0"/>
            </a:p>
            <a:p>
              <a:pPr algn="r"/>
              <a:endParaRPr lang="en-US" altLang="ko-KR" sz="1400" dirty="0"/>
            </a:p>
            <a:p>
              <a:pPr algn="r"/>
              <a:endParaRPr lang="en-US" altLang="ko-KR" sz="1400" dirty="0" smtClean="0"/>
            </a:p>
            <a:p>
              <a:pPr algn="r"/>
              <a:endParaRPr lang="en-US" altLang="ko-KR" sz="1400" dirty="0"/>
            </a:p>
            <a:p>
              <a:pPr algn="r"/>
              <a:r>
                <a:rPr lang="ko-KR" altLang="ko-KR" sz="1400" dirty="0" smtClean="0"/>
                <a:t>외형</a:t>
              </a:r>
              <a:endParaRPr lang="en-US" altLang="ko-KR" sz="1400" dirty="0" smtClean="0"/>
            </a:p>
            <a:p>
              <a:pPr algn="r"/>
              <a:endParaRPr lang="ko-KR" altLang="en-US" sz="14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280000" y="1260000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64823"/>
              </p:ext>
            </p:extLst>
          </p:nvPr>
        </p:nvGraphicFramePr>
        <p:xfrm>
          <a:off x="720000" y="2091343"/>
          <a:ext cx="10776675" cy="3749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이름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최대값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근력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(STR)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0~100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근접 공격 시 상대에게 주는 </a:t>
                      </a:r>
                      <a:r>
                        <a:rPr kumimoji="0" lang="ko-KR" altLang="ko-KR" sz="12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데미지에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영향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kumimoji="0" lang="ko-KR" altLang="ko-KR" sz="12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근접 무기의 공격력과 시너지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들 수 있는 장비 무게의 한계 관여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근력이 높으면 지력에 페널티 발생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지력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(INT)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0~100</a:t>
                      </a:r>
                      <a:endParaRPr lang="ko-KR" altLang="en-US" sz="12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기술 숙련도에 영향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지력이 높으면 근력에 페널티 발생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체력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(VIT)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0~100</a:t>
                      </a:r>
                      <a:endParaRPr lang="ko-KR" altLang="en-US" sz="12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내성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회복속도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HP, 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방어력 영향</a:t>
                      </a: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체력이 높으면 민첩에 페널티 발생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민첩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(AGI)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0~100</a:t>
                      </a:r>
                      <a:endParaRPr lang="ko-KR" altLang="en-US" sz="12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이동과 공격의 빠르기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회피 성공률 영향</a:t>
                      </a: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민첩이 높으면 체력에 페널티 발생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손재주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(DEX)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0~100</a:t>
                      </a:r>
                      <a:endParaRPr lang="ko-KR" altLang="en-US" sz="12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원거리 공격 시 명중률 관여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아이템 제조 성공률에 영향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손재주가 높으면 운에 페널티 발생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운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(LUK)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0~100</a:t>
                      </a:r>
                      <a:endParaRPr lang="ko-KR" altLang="en-US" sz="12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치명타와 회피 확률을 높이고 지속성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독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공격과 상태이상 등에 걸릴 확률을 감소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아이템 제조 성공률에도 관여하지만 </a:t>
                      </a:r>
                      <a:r>
                        <a:rPr kumimoji="0" lang="ko-KR" altLang="ko-KR" sz="12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몬스터의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아이템 </a:t>
                      </a:r>
                      <a:r>
                        <a:rPr kumimoji="0" lang="ko-KR" altLang="ko-KR" sz="12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드랍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확률에는 관여하지 않음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운이 높으면 손재주에 페널티 발생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ko-KR" sz="12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캐릭터의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2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3-3. </a:t>
            </a:r>
            <a:r>
              <a:rPr lang="ko-KR" altLang="en-US" sz="2000" dirty="0" err="1" smtClean="0"/>
              <a:t>스탯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540434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1143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업데이트 내용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37476"/>
              </p:ext>
            </p:extLst>
          </p:nvPr>
        </p:nvGraphicFramePr>
        <p:xfrm>
          <a:off x="695325" y="1930280"/>
          <a:ext cx="1080135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8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작성날짜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최초작성목록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수정항목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수정내용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버전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2020.01.22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디자인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구성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내용 입력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2020.01.29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내용 추가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이미지 자료 제작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수집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목차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전투시스템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목차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전투시스템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내용 수정 및 보강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48288"/>
              </p:ext>
            </p:extLst>
          </p:nvPr>
        </p:nvGraphicFramePr>
        <p:xfrm>
          <a:off x="720000" y="1260000"/>
          <a:ext cx="10776676" cy="503698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Idle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숨을 쉬는 듯이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Right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Left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우측면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좌우반전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–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후면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숨겨진 장소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던전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문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입장시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down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전면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 달리기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 &amp; Jump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달리기 중 점프 키 입력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도약 점프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+ 5f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Attack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Normal Attack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낫을 휘두른다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 &amp; Attack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걸으며 낫을 휘두른다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 &amp; Attack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 상태에서 낫을 휘두른다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Double Attack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 두 개를 번갈아 휘두른다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첫 공격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+ 3f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연속공격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Special Attack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등에 매고 있던 절굿공이로 풍차돌기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3f(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준비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+ 5f (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액션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3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A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표창류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짧게 휘둘러 투척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B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폭탄류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큰 궤적으로 돌려 투척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44238"/>
              </p:ext>
            </p:extLst>
          </p:nvPr>
        </p:nvGraphicFramePr>
        <p:xfrm>
          <a:off x="720000" y="1260000"/>
          <a:ext cx="10776675" cy="508502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Upper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뒤로 젖힌다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Lower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하체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앞으로 젖힌다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Fire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불공격에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 탄다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Ice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마법 공격에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프레임 정지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(+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효과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오버랩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Stun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선 채로 기절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떠오르는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큰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몬스터의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연속공격 중 마무리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소비시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Landing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으로 연결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7f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일어나는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+5f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Landing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소비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이후 땅에 쓰러진 모습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大자로 뻗는다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.(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옆모습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 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프레임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 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Defend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방어 자세를 취한다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피격으로얻는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상쇄</a:t>
                      </a: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Victory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미션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완료시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41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item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Pick up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필드에 떨어진 아이템을 줍는다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허리를 굽혀 줍기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Portion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포션을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사용한다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허리춤에서 병을 꺼내 마시는 모션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아이템에 의한 효과 발동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3-5. </a:t>
            </a:r>
            <a:r>
              <a:rPr lang="ko-KR" altLang="en-US" sz="2000" dirty="0" smtClean="0"/>
              <a:t>캐릭터 </a:t>
            </a:r>
            <a:r>
              <a:rPr lang="en-US" altLang="ko-KR" sz="2000" dirty="0" smtClean="0"/>
              <a:t>FSM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62" y="1182414"/>
            <a:ext cx="6777675" cy="53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1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-1. </a:t>
            </a:r>
            <a:r>
              <a:rPr lang="ko-KR" altLang="en-US" sz="2000" dirty="0" err="1" smtClean="0"/>
              <a:t>일반몬스터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9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77161"/>
              </p:ext>
            </p:extLst>
          </p:nvPr>
        </p:nvGraphicFramePr>
        <p:xfrm>
          <a:off x="720000" y="2091343"/>
          <a:ext cx="10776675" cy="23471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0~5000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체력이다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모두 소진하면 죽는다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죽은 후 아이템 박스를 남긴다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공격속도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</a:t>
                      </a:r>
                      <a:endParaRPr lang="ko-KR" altLang="en-US" sz="12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공격의 빠르기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높은 수일수록 공격을 자주한다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공격력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2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데미지의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크기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2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의지가 강할수록 적극적으로 공격한다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2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이하면 전투 중 도망가는 확률이 높아진다</a:t>
                      </a:r>
                      <a:r>
                        <a:rPr kumimoji="0" lang="en-US" altLang="ko-KR" sz="12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504"/>
            <a:ext cx="1481665" cy="505446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개  요</a:t>
            </a:r>
            <a:endParaRPr lang="en-US" altLang="ko-KR" sz="1800" dirty="0"/>
          </a:p>
          <a:p>
            <a:pPr marL="624078" indent="-514350" rtl="0">
              <a:buAutoNum type="arabicPeriod"/>
            </a:pPr>
            <a:endParaRPr lang="en-US" altLang="ko-KR" sz="1800" dirty="0"/>
          </a:p>
          <a:p>
            <a:pPr rtl="0"/>
            <a:endParaRPr lang="ko-KR" altLang="en-US" sz="18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목차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32931" y="2039219"/>
            <a:ext cx="4114799" cy="754781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800" dirty="0" smtClean="0"/>
              <a:t>1-1 </a:t>
            </a:r>
            <a:r>
              <a:rPr lang="ko-KR" altLang="en-US" sz="1800" dirty="0" smtClean="0"/>
              <a:t>기획의도</a:t>
            </a: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smtClean="0"/>
              <a:t>1-2 </a:t>
            </a:r>
            <a:r>
              <a:rPr lang="ko-KR" altLang="en-US" sz="1800" dirty="0" smtClean="0"/>
              <a:t>게임 </a:t>
            </a:r>
            <a:r>
              <a:rPr lang="ko-KR" altLang="en-US" sz="1800" dirty="0" err="1"/>
              <a:t>컨셉</a:t>
            </a:r>
            <a:endParaRPr lang="en-US" altLang="ko-KR" sz="1800" dirty="0"/>
          </a:p>
          <a:p>
            <a:pPr marL="624078" indent="-514350">
              <a:buFont typeface="Georgia"/>
              <a:buAutoNum type="arabicPeriod"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09600" y="3049888"/>
            <a:ext cx="4487332" cy="2661087"/>
            <a:chOff x="609600" y="3655046"/>
            <a:chExt cx="4487332" cy="2661087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609600" y="3655046"/>
              <a:ext cx="2480731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2. </a:t>
              </a:r>
              <a:r>
                <a:rPr lang="ko-KR" altLang="en-US" sz="1800" dirty="0" smtClean="0"/>
                <a:t>전투시스템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982133" y="4160492"/>
              <a:ext cx="4114799" cy="215564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전투 정의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2-2 </a:t>
              </a:r>
              <a:r>
                <a:rPr lang="ko-KR" altLang="en-US" sz="1800" dirty="0" smtClean="0"/>
                <a:t>이동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2-3 </a:t>
              </a:r>
              <a:r>
                <a:rPr lang="ko-KR" altLang="en-US" sz="1800" dirty="0" smtClean="0"/>
                <a:t>판정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2-4 </a:t>
              </a:r>
              <a:r>
                <a:rPr lang="ko-KR" altLang="en-US" sz="1800" dirty="0" smtClean="0"/>
                <a:t>일반 공격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2-5 </a:t>
              </a:r>
              <a:r>
                <a:rPr lang="ko-KR" altLang="en-US" sz="1800" dirty="0" smtClean="0"/>
                <a:t>연계 공격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2-6 </a:t>
              </a:r>
              <a:r>
                <a:rPr lang="ko-KR" altLang="en-US" sz="1800" dirty="0" smtClean="0"/>
                <a:t>스킬 공격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2-7 </a:t>
              </a:r>
              <a:r>
                <a:rPr lang="ko-KR" altLang="en-US" sz="1800" dirty="0" smtClean="0"/>
                <a:t>응용 공격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373534" y="1527504"/>
            <a:ext cx="4487332" cy="1260227"/>
            <a:chOff x="6096000" y="3655046"/>
            <a:chExt cx="4487332" cy="1260227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6096000" y="3655046"/>
              <a:ext cx="1769535" cy="505446"/>
            </a:xfrm>
            <a:prstGeom prst="rect">
              <a:avLst/>
            </a:prstGeom>
          </p:spPr>
          <p:txBody>
            <a:bodyPr vert="horz" rtlCol="0">
              <a:normAutofit fontScale="925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5. </a:t>
              </a:r>
              <a:r>
                <a:rPr lang="ko-KR" altLang="en-US" sz="1800" dirty="0" smtClean="0"/>
                <a:t>스킬 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6468533" y="4160492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5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스킬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58734" y="1527504"/>
            <a:ext cx="4487333" cy="2179177"/>
            <a:chOff x="609599" y="5350432"/>
            <a:chExt cx="4487333" cy="2179177"/>
          </a:xfrm>
        </p:grpSpPr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3. </a:t>
              </a:r>
              <a:r>
                <a:rPr lang="ko-KR" altLang="en-US" sz="1800" dirty="0" smtClean="0"/>
                <a:t>캐릭터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167373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캐릭터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-2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3-3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UI</a:t>
              </a:r>
            </a:p>
            <a:p>
              <a:pPr marL="109728" indent="0">
                <a:buNone/>
              </a:pPr>
              <a:r>
                <a:rPr lang="en-US" altLang="ko-KR" sz="1800" dirty="0" smtClean="0"/>
                <a:t>3-4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3-5 </a:t>
              </a:r>
              <a:r>
                <a:rPr lang="ko-KR" altLang="en-US" sz="1800" dirty="0" smtClean="0"/>
                <a:t>캐릭터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373534" y="3874990"/>
            <a:ext cx="4487332" cy="1260227"/>
            <a:chOff x="6096000" y="5350432"/>
            <a:chExt cx="4487332" cy="1260227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6096000" y="5350432"/>
              <a:ext cx="1337735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6. </a:t>
              </a:r>
              <a:r>
                <a:rPr lang="ko-KR" altLang="en-US" sz="1800" dirty="0" smtClean="0"/>
                <a:t>아이템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64685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6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아이템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258734" y="3874990"/>
            <a:ext cx="4487333" cy="1260227"/>
            <a:chOff x="609599" y="5350432"/>
            <a:chExt cx="4487333" cy="1260227"/>
          </a:xfrm>
        </p:grpSpPr>
        <p:sp>
          <p:nvSpPr>
            <p:cNvPr id="2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.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 smtClean="0"/>
                <a:t>4-1 </a:t>
              </a:r>
              <a:r>
                <a:rPr lang="ko-KR" altLang="en-US" sz="1800" dirty="0" err="1"/>
                <a:t>스탯</a:t>
              </a:r>
              <a:r>
                <a:rPr lang="ko-KR" altLang="en-US" sz="1800" dirty="0"/>
                <a:t> 설계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4-2 </a:t>
              </a:r>
              <a:r>
                <a:rPr lang="ko-KR" altLang="en-US" sz="1800" dirty="0" smtClean="0"/>
                <a:t>일반 </a:t>
              </a:r>
              <a:r>
                <a:rPr lang="ko-KR" altLang="en-US" sz="1800" dirty="0" err="1" smtClean="0"/>
                <a:t>몬스터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4-3 </a:t>
              </a:r>
              <a:r>
                <a:rPr lang="ko-KR" altLang="en-US" sz="1800" dirty="0" smtClean="0"/>
                <a:t>보스 </a:t>
              </a:r>
              <a:r>
                <a:rPr lang="ko-KR" altLang="en-US" sz="1800" dirty="0" err="1" smtClean="0"/>
                <a:t>몬스터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4-4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-5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1. </a:t>
            </a:r>
            <a:r>
              <a:rPr lang="ko-KR" altLang="en-US" sz="2000" dirty="0" smtClean="0"/>
              <a:t>개  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1-1. </a:t>
            </a:r>
            <a:r>
              <a:rPr lang="ko-KR" altLang="en-US" sz="2000" dirty="0" smtClean="0"/>
              <a:t>기획의도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80000" y="2789682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빠른 템포의 전투</a:t>
            </a:r>
            <a:endParaRPr lang="en-US" altLang="ko-KR" sz="20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9545" y="3257310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 스테이지의 총 플레이 시간을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분 이하로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간편한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디자인으로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전투 중 빠른 스킬 사용과 아이템 선택 및 사용이 가능하도록 할 것이다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80000" y="4139364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누구나 할 수 있는 게임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79545" y="4606992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간편한 조작과 단순한 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한눈에 들어오는 전투 상황을 유저에게 제공하고자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진입 장벽을 낮추어 누구나 손쉽게 할 수 있는 게임을 </a:t>
            </a:r>
            <a:r>
              <a:rPr lang="ko-KR" altLang="en-US" sz="1400" dirty="0"/>
              <a:t>기획하고자 하였다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980000" y="1440000"/>
            <a:ext cx="9516675" cy="887959"/>
            <a:chOff x="1980000" y="1411829"/>
            <a:chExt cx="9516675" cy="887959"/>
          </a:xfrm>
        </p:grpSpPr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980000" y="1411829"/>
              <a:ext cx="6244331" cy="467628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 smtClean="0"/>
                <a:t>누구나 할 수 있는 게임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2279545" y="1879457"/>
              <a:ext cx="9217130" cy="420331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1400" dirty="0" smtClean="0"/>
                <a:t>간편한 조작과 단순한 </a:t>
              </a:r>
              <a:r>
                <a:rPr lang="en-US" altLang="ko-KR" sz="1400" dirty="0" smtClean="0"/>
                <a:t>UI, </a:t>
              </a:r>
              <a:r>
                <a:rPr lang="ko-KR" altLang="en-US" sz="1400" dirty="0" smtClean="0"/>
                <a:t>한눈에 들어오는 전투 상황을 유저에게 제공하고자 하였다</a:t>
              </a:r>
              <a:r>
                <a:rPr lang="en-US" altLang="ko-KR" sz="1400" dirty="0" smtClean="0"/>
                <a:t>.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 </a:t>
              </a:r>
            </a:p>
            <a:p>
              <a:r>
                <a:rPr lang="ko-KR" altLang="en-US" sz="1400" dirty="0" smtClean="0"/>
                <a:t>진입 장벽을 낮추어 누구나 손쉽게 할 수 있는 게임을 기획하고자 하였다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810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1-2. </a:t>
            </a: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컨셉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3470" y="1440000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액션 </a:t>
            </a:r>
            <a:r>
              <a:rPr lang="en-US" altLang="ko-KR" sz="2000" dirty="0" smtClean="0"/>
              <a:t>RPG</a:t>
            </a:r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3015" y="1907628"/>
            <a:ext cx="5032985" cy="152137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한국형 </a:t>
            </a: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던전</a:t>
            </a:r>
            <a:r>
              <a:rPr lang="ko-KR" altLang="en-US" sz="1400" dirty="0" smtClean="0"/>
              <a:t> 앤 </a:t>
            </a:r>
            <a:r>
              <a:rPr lang="ko-KR" altLang="en-US" sz="1400" dirty="0" err="1" smtClean="0"/>
              <a:t>드래곤</a:t>
            </a:r>
            <a:r>
              <a:rPr lang="en-US" altLang="ko-KR" sz="1400" dirty="0" smtClean="0"/>
              <a:t>&gt;, &lt;</a:t>
            </a:r>
            <a:r>
              <a:rPr lang="ko-KR" altLang="en-US" sz="1400" dirty="0" smtClean="0"/>
              <a:t>천지를 먹다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스타일의 </a:t>
            </a:r>
            <a:r>
              <a:rPr lang="ko-KR" altLang="en-US" sz="1400" dirty="0" err="1" smtClean="0"/>
              <a:t>횡스크롤</a:t>
            </a:r>
            <a:r>
              <a:rPr lang="ko-KR" altLang="en-US" sz="1400" dirty="0" smtClean="0"/>
              <a:t> 액션 게임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좌에서 우로 게임을 진행</a:t>
            </a:r>
            <a:r>
              <a:rPr lang="en-US" altLang="ko-KR" sz="1400" dirty="0" smtClean="0"/>
              <a:t>.)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07801" y="1440000"/>
            <a:ext cx="4488874" cy="5107500"/>
            <a:chOff x="6096001" y="-144767"/>
            <a:chExt cx="5425349" cy="6173034"/>
          </a:xfrm>
        </p:grpSpPr>
        <p:pic>
          <p:nvPicPr>
            <p:cNvPr id="3074" name="Picture 2" descr="천지를 먹다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2944791"/>
              <a:ext cx="5425349" cy="3083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-144767"/>
              <a:ext cx="5425349" cy="309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3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전투시스템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28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2-1. </a:t>
            </a:r>
            <a:r>
              <a:rPr lang="ko-KR" altLang="en-US" sz="2000" dirty="0" smtClean="0"/>
              <a:t>전투 정의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260000"/>
            <a:ext cx="5376000" cy="281896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전투는 캐릭터가 공격을 시작하거나 </a:t>
            </a:r>
            <a:r>
              <a:rPr lang="ko-KR" altLang="en-US" sz="1400" dirty="0" err="1" smtClean="0"/>
              <a:t>몬스터에게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피격당하는</a:t>
            </a:r>
            <a:r>
              <a:rPr lang="ko-KR" altLang="en-US" sz="1400" dirty="0" smtClean="0"/>
              <a:t> 상태이다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캐릭터의 전투행동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일반공격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입력으로 발생되는 전투행동</a:t>
            </a:r>
            <a:r>
              <a:rPr lang="en-US" altLang="ko-KR" sz="1400" dirty="0" smtClean="0"/>
              <a:t>.</a:t>
            </a:r>
          </a:p>
          <a:p>
            <a:pPr marL="803275" indent="-803275"/>
            <a:r>
              <a:rPr lang="ko-KR" altLang="en-US" sz="1400" dirty="0"/>
              <a:t>연계공격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공격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달리기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점프 중 </a:t>
            </a:r>
            <a:r>
              <a:rPr lang="ko-KR" altLang="en-US" sz="1400" dirty="0" err="1" smtClean="0"/>
              <a:t>공격키를</a:t>
            </a:r>
            <a:r>
              <a:rPr lang="ko-KR" altLang="en-US" sz="1400" dirty="0" smtClean="0"/>
              <a:t> 추가로 연속입력하면 </a:t>
            </a:r>
            <a:r>
              <a:rPr lang="ko-KR" altLang="en-US" sz="1400" dirty="0" smtClean="0"/>
              <a:t>발생되는 전투행동</a:t>
            </a:r>
            <a:endParaRPr lang="en-US" altLang="ko-KR" sz="1400" dirty="0" smtClean="0"/>
          </a:p>
          <a:p>
            <a:pPr marL="800100" indent="-800100"/>
            <a:r>
              <a:rPr lang="ko-KR" altLang="en-US" sz="1400" dirty="0" err="1"/>
              <a:t>스킬공격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활성화 조건이 충족된 상태에서 </a:t>
            </a:r>
            <a:r>
              <a:rPr lang="ko-KR" altLang="en-US" sz="1400" dirty="0" err="1" smtClean="0"/>
              <a:t>특수공격키를</a:t>
            </a:r>
            <a:r>
              <a:rPr lang="ko-KR" altLang="en-US" sz="1400" dirty="0" smtClean="0"/>
              <a:t> 눌러 발생되는 전투행동</a:t>
            </a:r>
            <a:endParaRPr lang="en-US" altLang="ko-KR" sz="1400" dirty="0" smtClean="0"/>
          </a:p>
          <a:p>
            <a:r>
              <a:rPr lang="ko-KR" altLang="en-US" sz="1400" dirty="0"/>
              <a:t>응용공격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소지 중인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아이템을 소모하여 발생되는 </a:t>
            </a:r>
            <a:r>
              <a:rPr lang="ko-KR" altLang="en-US" sz="1400" dirty="0" err="1" smtClean="0"/>
              <a:t>전투행동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전투 조건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64" y="955130"/>
            <a:ext cx="3590817" cy="299359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5183"/>
              </p:ext>
            </p:extLst>
          </p:nvPr>
        </p:nvGraphicFramePr>
        <p:xfrm>
          <a:off x="695324" y="4225549"/>
          <a:ext cx="10826026" cy="23276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5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공격형태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상태 이상 상태가 아님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적이 사거리 안에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피격 당하지 않은 상태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근거리공격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중거리공격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원거리공격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일반공격키</a:t>
                      </a:r>
                      <a:r>
                        <a:rPr lang="ko-KR" altLang="en-US" sz="1000" dirty="0" smtClean="0"/>
                        <a:t> 연속입력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연속공격이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 </a:t>
                      </a:r>
                      <a:r>
                        <a:rPr lang="en-US" altLang="ko-KR" sz="1000" dirty="0" smtClean="0"/>
                        <a:t>1,2,3,4,5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회 또는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회 연속 </a:t>
                      </a:r>
                      <a:r>
                        <a:rPr lang="ko-KR" altLang="en-US" sz="1000" dirty="0" err="1" smtClean="0"/>
                        <a:t>성공시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스킬공격이</a:t>
                      </a:r>
                      <a:r>
                        <a:rPr lang="ko-KR" altLang="en-US" sz="1000" dirty="0" smtClean="0"/>
                        <a:t>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A, </a:t>
                      </a:r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아이템 소지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사용할 아이템 선택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표창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기름항아리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스킬시스템</a:t>
                      </a:r>
                      <a:r>
                        <a:rPr lang="ko-KR" altLang="en-US" sz="1000" dirty="0" smtClean="0"/>
                        <a:t> 참조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2-2. </a:t>
            </a:r>
            <a:r>
              <a:rPr lang="ko-KR" altLang="en-US" sz="2000" dirty="0" smtClean="0"/>
              <a:t>이동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260000"/>
            <a:ext cx="5400675" cy="511320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캐릭터는 오른쪽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왼쪽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하로 이동 가능하다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규칙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전투 중 캐릭터는 화면의 왼쪽 끝과 오른쪽 끝까지 이동가능하다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전투 중 캐릭터는 화면의 </a:t>
            </a:r>
            <a:r>
              <a:rPr lang="ko-KR" altLang="en-US" sz="1400" dirty="0" smtClean="0"/>
              <a:t>하단에 위치한 </a:t>
            </a:r>
            <a:r>
              <a:rPr lang="ko-KR" altLang="en-US" sz="1400" dirty="0" err="1" smtClean="0"/>
              <a:t>인벤토리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상단과 화면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중앙의 필드 끝으로 구분된 공간까지 </a:t>
            </a:r>
            <a:r>
              <a:rPr lang="ko-KR" altLang="en-US" sz="1400" dirty="0"/>
              <a:t>이동가능하다</a:t>
            </a:r>
            <a:endParaRPr lang="en-US" altLang="ko-KR" sz="1400" dirty="0" smtClean="0"/>
          </a:p>
          <a:p>
            <a:r>
              <a:rPr lang="ko-KR" altLang="en-US" sz="1400" dirty="0" smtClean="0"/>
              <a:t>상하로 이동 중 공격은 불가능하다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좌우 이동 시 </a:t>
            </a:r>
            <a:r>
              <a:rPr lang="ko-KR" altLang="en-US" sz="1400" dirty="0" err="1" smtClean="0"/>
              <a:t>이동키를</a:t>
            </a:r>
            <a:r>
              <a:rPr lang="ko-KR" altLang="en-US" sz="1400" dirty="0" smtClean="0"/>
              <a:t> 두 번 연타하면 달리기 </a:t>
            </a:r>
            <a:r>
              <a:rPr lang="ko-KR" altLang="en-US" sz="1400" dirty="0" smtClean="0"/>
              <a:t>가능하다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r>
              <a:rPr lang="ko-KR" altLang="en-US" sz="1400" dirty="0"/>
              <a:t>왼쪽</a:t>
            </a:r>
            <a:r>
              <a:rPr lang="en-US" altLang="ko-KR" sz="1400" dirty="0"/>
              <a:t>(</a:t>
            </a:r>
            <a:r>
              <a:rPr lang="ko-KR" altLang="en-US" sz="1400" dirty="0"/>
              <a:t>후진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애니메이션은 </a:t>
            </a:r>
            <a:r>
              <a:rPr lang="ko-KR" altLang="en-US" sz="1400" dirty="0"/>
              <a:t>오른쪽</a:t>
            </a:r>
            <a:r>
              <a:rPr lang="en-US" altLang="ko-KR" sz="1400" dirty="0"/>
              <a:t>(</a:t>
            </a:r>
            <a:r>
              <a:rPr lang="ko-KR" altLang="en-US" sz="1400" dirty="0"/>
              <a:t>전진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애니메이션의 좌우반전이다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04"/>
          <a:stretch/>
        </p:blipFill>
        <p:spPr>
          <a:xfrm>
            <a:off x="6096000" y="0"/>
            <a:ext cx="5076000" cy="4436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26" y="1485142"/>
            <a:ext cx="1219048" cy="146648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430759" y="3807229"/>
            <a:ext cx="4065915" cy="2316009"/>
            <a:chOff x="7007801" y="3566305"/>
            <a:chExt cx="4488874" cy="2556933"/>
          </a:xfrm>
        </p:grpSpPr>
        <p:pic>
          <p:nvPicPr>
            <p:cNvPr id="8" name="Picture 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801" y="3566305"/>
              <a:ext cx="4488874" cy="2556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7007801" y="4705004"/>
              <a:ext cx="4488874" cy="113884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7157258" y="5033358"/>
            <a:ext cx="207818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15638" y="5065127"/>
            <a:ext cx="1148481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dirty="0" smtClean="0"/>
              <a:t>이동 가능한</a:t>
            </a:r>
            <a:endParaRPr lang="en-US" altLang="ko-KR" sz="1200" dirty="0"/>
          </a:p>
          <a:p>
            <a:pPr algn="r"/>
            <a:r>
              <a:rPr lang="ko-KR" altLang="en-US" sz="1200" dirty="0" smtClean="0"/>
              <a:t>필드</a:t>
            </a:r>
            <a:endParaRPr lang="en-US" altLang="ko-KR" sz="1200" dirty="0" smtClean="0"/>
          </a:p>
        </p:txBody>
      </p:sp>
      <p:sp>
        <p:nvSpPr>
          <p:cNvPr id="13" name="오른쪽 화살표 12"/>
          <p:cNvSpPr/>
          <p:nvPr/>
        </p:nvSpPr>
        <p:spPr>
          <a:xfrm>
            <a:off x="7157258" y="5774247"/>
            <a:ext cx="207818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915637" y="5802514"/>
            <a:ext cx="1148481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dirty="0" err="1" smtClean="0"/>
              <a:t>인벤토리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020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1306</TotalTime>
  <Words>2408</Words>
  <Application>Microsoft Office PowerPoint</Application>
  <PresentationFormat>와이드스크린</PresentationFormat>
  <Paragraphs>605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Georgia</vt:lpstr>
      <vt:lpstr>Times New Roman</vt:lpstr>
      <vt:lpstr>Wingdings 2</vt:lpstr>
      <vt:lpstr>교육 프레젠테이션</vt:lpstr>
      <vt:lpstr>노비의 모험&lt;가제&gt;</vt:lpstr>
      <vt:lpstr>업데이트 내용</vt:lpstr>
      <vt:lpstr>목차</vt:lpstr>
      <vt:lpstr>1. 개  요</vt:lpstr>
      <vt:lpstr>1-1. 기획의도(작성중)</vt:lpstr>
      <vt:lpstr>1-2. 게임 컨셉(작성중)</vt:lpstr>
      <vt:lpstr>2. 전투시스템</vt:lpstr>
      <vt:lpstr>2-1. 전투 정의</vt:lpstr>
      <vt:lpstr>2-2. 이동</vt:lpstr>
      <vt:lpstr>2-3. 판정</vt:lpstr>
      <vt:lpstr>2-4. 일반 공격</vt:lpstr>
      <vt:lpstr>2-5. 연계 공격</vt:lpstr>
      <vt:lpstr>2-5. 연계 공격</vt:lpstr>
      <vt:lpstr>2-6. 스킬 공격</vt:lpstr>
      <vt:lpstr>2-7. 응용 공격</vt:lpstr>
      <vt:lpstr>3. 캐릭터 설계</vt:lpstr>
      <vt:lpstr>3-1. 캐릭터</vt:lpstr>
      <vt:lpstr>3-2. 스탯 설계</vt:lpstr>
      <vt:lpstr>3-3. 스탯 UI</vt:lpstr>
      <vt:lpstr>3-4. 동작리스트</vt:lpstr>
      <vt:lpstr>3-4. 동작리스트</vt:lpstr>
      <vt:lpstr>3-5. 캐릭터 FSM 설계</vt:lpstr>
      <vt:lpstr>4. 몬스터 설계</vt:lpstr>
      <vt:lpstr>4-1. 일반몬스터</vt:lpstr>
      <vt:lpstr>3-2. 스탯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프레젠테이션 제목</dc:title>
  <dc:creator>student</dc:creator>
  <cp:lastModifiedBy>kbh</cp:lastModifiedBy>
  <cp:revision>105</cp:revision>
  <dcterms:created xsi:type="dcterms:W3CDTF">2020-01-22T01:04:23Z</dcterms:created>
  <dcterms:modified xsi:type="dcterms:W3CDTF">2020-01-31T14:20:23Z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