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59" r:id="rId4"/>
    <p:sldId id="260" r:id="rId5"/>
    <p:sldId id="271" r:id="rId6"/>
    <p:sldId id="282" r:id="rId7"/>
    <p:sldId id="281" r:id="rId8"/>
    <p:sldId id="272" r:id="rId9"/>
    <p:sldId id="291" r:id="rId10"/>
    <p:sldId id="292" r:id="rId11"/>
    <p:sldId id="285" r:id="rId12"/>
    <p:sldId id="289" r:id="rId13"/>
    <p:sldId id="284" r:id="rId14"/>
    <p:sldId id="283" r:id="rId15"/>
    <p:sldId id="290" r:id="rId16"/>
    <p:sldId id="274" r:id="rId17"/>
    <p:sldId id="275" r:id="rId18"/>
    <p:sldId id="276" r:id="rId19"/>
    <p:sldId id="277" r:id="rId20"/>
    <p:sldId id="278" r:id="rId21"/>
    <p:sldId id="279" r:id="rId22"/>
    <p:sldId id="286" r:id="rId23"/>
    <p:sldId id="287" r:id="rId24"/>
    <p:sldId id="288" r:id="rId2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33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4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9911" autoAdjust="0"/>
  </p:normalViewPr>
  <p:slideViewPr>
    <p:cSldViewPr snapToGrid="0">
      <p:cViewPr>
        <p:scale>
          <a:sx n="130" d="100"/>
          <a:sy n="130" d="100"/>
        </p:scale>
        <p:origin x="-846" y="-612"/>
      </p:cViewPr>
      <p:guideLst>
        <p:guide orient="horz" pos="2160"/>
        <p:guide pos="2933"/>
        <p:guide pos="7242"/>
        <p:guide orient="horz" pos="4128"/>
        <p:guide pos="4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458154-F06F-4B92-9EA5-47B6187D652C}" type="datetime4">
              <a:rPr lang="ko-KR" altLang="en-US" smtClean="0">
                <a:latin typeface="맑은 고딕" panose="020B0503020000020004" pitchFamily="50" charset="-127"/>
              </a:rPr>
              <a:t>2020년 1월 28일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ko-KR" smtClean="0">
                <a:latin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258C430E-8468-4F52-A66F-3CC625A80D37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32674CE4-FBD8-4481-AEFB-CA53E599A74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11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41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97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01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44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14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02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81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06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54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" dirty="0">
                <a:ea typeface="맑은 고딕" panose="020B0503020000020004" pitchFamily="50" charset="-127"/>
              </a:rPr>
              <a:t>프레젠테이션을 통해 참가자가 얻는 혜택: 성인 학습자는 주제가 얼마나 중요한지 또는 왜 중요한지를 알면 주제에 더 관심을 가집니다.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" dirty="0">
                <a:ea typeface="맑은 고딕" panose="020B0503020000020004" pitchFamily="50" charset="-127"/>
              </a:rPr>
              <a:t>발표자의 주제에 대한 전문 지식 수준: 해당 분야에 대한 자격을 간단히 설명하거나 참가자가 발표자의 발표를 들어야 하는 이유를 설명합니다.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30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11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31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66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6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7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00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22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59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7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3320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4694F25-D644-42F1-B3CC-9F453010BC16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B6B5C9-4B18-4F34-8E3E-FAD2AE1D9784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3A0385-CE73-423F-9B05-AF254D6215F2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F488AF3-E4C2-46C4-883C-60860EA77C5C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B6626D-13F9-4303-ACEA-CC76B0514040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EDF400-A36F-4704-AF2F-BBAC0CF33C56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1F0414-1742-40E5-BCBF-A637EDE2C2BF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332000" cy="457200"/>
          </a:xfrm>
        </p:spPr>
        <p:txBody>
          <a:bodyPr rtlCol="0"/>
          <a:lstStyle>
            <a:lvl1pPr>
              <a:defRPr/>
            </a:lvl1pPr>
          </a:lstStyle>
          <a:p>
            <a:fld id="{12D8F88E-7F41-4146-ADAC-5DDED3CCCDF5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44992A-6B43-4D9C-91BA-45B4770FA9EC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B5C94-FDA9-4D16-B72E-6A88FE13E8C6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6E5215-DDDB-4AE1-BB3B-7D32E26C92B4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332000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65FF3804-A92E-4DFF-A0B3-62A49209ED6C}" type="datetime4">
              <a:rPr lang="ko-KR" altLang="en-US" smtClean="0"/>
              <a:pPr/>
              <a:t>2020년 1월 28일</a:t>
            </a:fld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가제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노비의 모험</a:t>
            </a:r>
            <a:r>
              <a:rPr lang="en-US" altLang="ko-KR" dirty="0" smtClean="0"/>
              <a:t>&gt;</a:t>
            </a:r>
          </a:p>
          <a:p>
            <a:pPr rtl="0"/>
            <a:endParaRPr lang="en-US" altLang="ko-KR" dirty="0"/>
          </a:p>
          <a:p>
            <a:pPr rtl="0"/>
            <a:r>
              <a:rPr lang="ko-KR" altLang="en-US" dirty="0" smtClean="0"/>
              <a:t>작성자 김병훈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표지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디자인 수정할 것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8043840" y="6103297"/>
            <a:ext cx="3452835" cy="547138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64008" indent="0" algn="l" rtl="0" eaLnBrk="1" latinLnBrk="1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None/>
              <a:defRPr kumimoji="0" sz="26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4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2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20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 smtClean="0"/>
              <a:t>2020.01</a:t>
            </a:r>
          </a:p>
          <a:p>
            <a:pPr algn="r"/>
            <a:r>
              <a:rPr lang="en-US" altLang="ko-KR" sz="1200" dirty="0" smtClean="0"/>
              <a:t>V 0.01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2-3. </a:t>
            </a:r>
            <a:r>
              <a:rPr lang="ko-KR" altLang="en-US" sz="2000" dirty="0" smtClean="0"/>
              <a:t>판정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작성중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0"/>
            <a:ext cx="5400675" cy="227518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기능</a:t>
            </a:r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096000" y="3429000"/>
            <a:ext cx="5400675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49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2-4. </a:t>
            </a:r>
            <a:r>
              <a:rPr lang="ko-KR" altLang="en-US" sz="2000" dirty="0" smtClean="0"/>
              <a:t>일반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공격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1"/>
            <a:ext cx="5400675" cy="704110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일반 </a:t>
            </a:r>
            <a:r>
              <a:rPr lang="ko-KR" altLang="en-US" sz="1400" dirty="0" err="1"/>
              <a:t>공격키</a:t>
            </a:r>
            <a:r>
              <a:rPr lang="ko-KR" altLang="en-US" sz="1400" dirty="0"/>
              <a:t> 입력으로 발생되는 </a:t>
            </a:r>
            <a:r>
              <a:rPr lang="ko-KR" altLang="en-US" sz="1400" dirty="0" smtClean="0"/>
              <a:t>전투 행동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ko-KR" sz="1400" dirty="0" smtClean="0"/>
              <a:t>사거리</a:t>
            </a:r>
            <a:r>
              <a:rPr lang="en-US" altLang="ko-KR" sz="1400" dirty="0"/>
              <a:t>, </a:t>
            </a:r>
            <a:r>
              <a:rPr lang="ko-KR" altLang="ko-KR" sz="1400" dirty="0"/>
              <a:t>범위는 캐릭터 정면을 </a:t>
            </a:r>
            <a:r>
              <a:rPr lang="en-US" altLang="ko-KR" sz="1400" dirty="0"/>
              <a:t>5</a:t>
            </a:r>
            <a:r>
              <a:rPr lang="ko-KR" altLang="ko-KR" sz="1400" dirty="0"/>
              <a:t>단계로 구분하여 </a:t>
            </a:r>
            <a:r>
              <a:rPr lang="ko-KR" altLang="ko-KR" sz="1400" dirty="0" smtClean="0"/>
              <a:t>분류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20000" y="4513968"/>
            <a:ext cx="5400675" cy="1035186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ko-KR" sz="1400" dirty="0" smtClean="0"/>
              <a:t>활을 </a:t>
            </a:r>
            <a:r>
              <a:rPr lang="ko-KR" altLang="ko-KR" sz="1400" dirty="0"/>
              <a:t>이용한 </a:t>
            </a:r>
            <a:r>
              <a:rPr lang="ko-KR" altLang="ko-KR" sz="1400" dirty="0" err="1"/>
              <a:t>공격시</a:t>
            </a:r>
            <a:r>
              <a:rPr lang="ko-KR" altLang="ko-KR" sz="1400" dirty="0"/>
              <a:t> 사거리 안에 들어오는 경우에만 피해를 입는다</a:t>
            </a:r>
            <a:r>
              <a:rPr lang="en-US" altLang="ko-KR" sz="1400" dirty="0"/>
              <a:t>. </a:t>
            </a:r>
            <a:r>
              <a:rPr lang="ko-KR" altLang="ko-KR" sz="1400" dirty="0"/>
              <a:t>사거리 바깥으로 나가 있으면 피해 </a:t>
            </a:r>
            <a:r>
              <a:rPr lang="ko-KR" altLang="ko-KR" sz="1400" dirty="0" smtClean="0"/>
              <a:t>없</a:t>
            </a:r>
            <a:r>
              <a:rPr lang="ko-KR" altLang="en-US" sz="1400" dirty="0" smtClean="0"/>
              <a:t>음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20000" y="3639726"/>
            <a:ext cx="5400675" cy="1035186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err="1" smtClean="0"/>
              <a:t>몬스터가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스테이지에 들어오면 캐릭터에 접근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ko-KR" altLang="en-US" sz="1400" dirty="0" err="1"/>
              <a:t>몬스터의</a:t>
            </a:r>
            <a:r>
              <a:rPr lang="ko-KR" altLang="en-US" sz="1400" dirty="0"/>
              <a:t> 범위 </a:t>
            </a:r>
            <a:r>
              <a:rPr lang="en-US" altLang="ko-KR" sz="1400" dirty="0"/>
              <a:t>3</a:t>
            </a:r>
            <a:r>
              <a:rPr lang="ko-KR" altLang="en-US" sz="1400" dirty="0"/>
              <a:t>이하</a:t>
            </a:r>
            <a:r>
              <a:rPr lang="en-US" altLang="ko-KR" sz="1400" dirty="0"/>
              <a:t>(</a:t>
            </a:r>
            <a:r>
              <a:rPr lang="ko-KR" altLang="en-US" sz="1400" dirty="0"/>
              <a:t>원거리 </a:t>
            </a:r>
            <a:r>
              <a:rPr lang="en-US" altLang="ko-KR" sz="1400" dirty="0"/>
              <a:t>5</a:t>
            </a:r>
            <a:r>
              <a:rPr lang="ko-KR" altLang="en-US" sz="1400" dirty="0"/>
              <a:t>이하</a:t>
            </a:r>
            <a:r>
              <a:rPr lang="en-US" altLang="ko-KR" sz="1400" dirty="0"/>
              <a:t>)</a:t>
            </a:r>
            <a:r>
              <a:rPr lang="ko-KR" altLang="en-US" sz="1400" dirty="0"/>
              <a:t>에 캐릭터가 들어오면 공격시작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58796"/>
              </p:ext>
            </p:extLst>
          </p:nvPr>
        </p:nvGraphicFramePr>
        <p:xfrm>
          <a:off x="720001" y="2302758"/>
          <a:ext cx="5372274" cy="115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9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사거리 단계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구분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무기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2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근거리공격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몽둥이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검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중거리공격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창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5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원거리공격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투척형</a:t>
                      </a:r>
                      <a:r>
                        <a:rPr lang="ko-KR" altLang="en-US" sz="1200" dirty="0" smtClean="0"/>
                        <a:t> 소모성 무기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응용전투 참조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7549291" y="1308675"/>
            <a:ext cx="3471134" cy="2146083"/>
            <a:chOff x="7241833" y="1064523"/>
            <a:chExt cx="3962525" cy="2686455"/>
          </a:xfrm>
        </p:grpSpPr>
        <p:grpSp>
          <p:nvGrpSpPr>
            <p:cNvPr id="30" name="그룹 29"/>
            <p:cNvGrpSpPr/>
            <p:nvPr/>
          </p:nvGrpSpPr>
          <p:grpSpPr>
            <a:xfrm>
              <a:off x="7241833" y="1064523"/>
              <a:ext cx="3962525" cy="2686455"/>
              <a:chOff x="6996171" y="1237777"/>
              <a:chExt cx="4008939" cy="2717922"/>
            </a:xfrm>
          </p:grpSpPr>
          <p:pic>
            <p:nvPicPr>
              <p:cNvPr id="5" name="그림 4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996171" y="1440001"/>
                <a:ext cx="3979943" cy="25156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7972382" y="1237777"/>
                <a:ext cx="3032728" cy="1041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모서리가 둥근 직사각형 13"/>
            <p:cNvSpPr/>
            <p:nvPr/>
          </p:nvSpPr>
          <p:spPr>
            <a:xfrm>
              <a:off x="7241833" y="1202155"/>
              <a:ext cx="412364" cy="154550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034" y="1426520"/>
            <a:ext cx="1219048" cy="146648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16" y="4082668"/>
            <a:ext cx="1219047" cy="146648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604" y="4082668"/>
            <a:ext cx="1219047" cy="1466485"/>
          </a:xfrm>
          <a:prstGeom prst="rect">
            <a:avLst/>
          </a:prstGeom>
        </p:spPr>
      </p:pic>
      <p:sp>
        <p:nvSpPr>
          <p:cNvPr id="18" name="제목 1"/>
          <p:cNvSpPr txBox="1">
            <a:spLocks/>
          </p:cNvSpPr>
          <p:nvPr/>
        </p:nvSpPr>
        <p:spPr>
          <a:xfrm>
            <a:off x="7251358" y="5596679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000" dirty="0" smtClean="0"/>
              <a:t>캐릭터</a:t>
            </a:r>
            <a:endParaRPr lang="en-US" altLang="ko-KR" sz="1000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9530281" y="5596679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000" dirty="0" smtClean="0"/>
              <a:t>몬스터</a:t>
            </a:r>
            <a:endParaRPr lang="en-US" altLang="ko-KR" sz="1000" dirty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7213173" y="1167573"/>
            <a:ext cx="727341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000" dirty="0" smtClean="0"/>
              <a:t>캐릭터</a:t>
            </a:r>
            <a:endParaRPr lang="en-US" altLang="ko-KR" sz="10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7962636" y="5453288"/>
            <a:ext cx="14910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8416388" y="5596679"/>
            <a:ext cx="583575" cy="30321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000" dirty="0" smtClean="0"/>
              <a:t>사거리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65520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2-5. </a:t>
            </a:r>
            <a:r>
              <a:rPr lang="ko-KR" altLang="en-US" sz="2000" dirty="0" smtClean="0"/>
              <a:t>연계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공격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0"/>
            <a:ext cx="5400675" cy="227518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일반공격에서 </a:t>
            </a:r>
            <a:r>
              <a:rPr lang="ko-KR" altLang="en-US" sz="1400" dirty="0" err="1"/>
              <a:t>공격키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연속입력시</a:t>
            </a:r>
            <a:r>
              <a:rPr lang="ko-KR" altLang="en-US" sz="1400" dirty="0"/>
              <a:t> 발생되는 전투 행동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06907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2-6. </a:t>
            </a:r>
            <a:r>
              <a:rPr lang="ko-KR" altLang="en-US" sz="2000" dirty="0" smtClean="0"/>
              <a:t>스킬 공격</a:t>
            </a:r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20000" y="1440000"/>
            <a:ext cx="5400675" cy="227518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/>
              <a:t>활성화 조건이 충족된 상태에서 </a:t>
            </a:r>
            <a:r>
              <a:rPr lang="ko-KR" altLang="en-US" sz="1400" dirty="0" err="1"/>
              <a:t>특수공격키를</a:t>
            </a:r>
            <a:r>
              <a:rPr lang="ko-KR" altLang="en-US" sz="1400" dirty="0"/>
              <a:t> 눌러 발생되는 전투 행동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253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2-7. </a:t>
            </a:r>
            <a:r>
              <a:rPr lang="ko-KR" altLang="en-US" sz="2000" dirty="0" smtClean="0"/>
              <a:t>응용 전투</a:t>
            </a:r>
            <a:endParaRPr lang="ko-KR" altLang="en-US" sz="2000" dirty="0"/>
          </a:p>
        </p:txBody>
      </p:sp>
      <p:pic>
        <p:nvPicPr>
          <p:cNvPr id="4" name="그림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78" y="4521804"/>
            <a:ext cx="5337998" cy="230233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20000" y="2160000"/>
            <a:ext cx="5400675" cy="1035186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ko-KR" sz="1400" dirty="0" smtClean="0"/>
              <a:t>표창 </a:t>
            </a:r>
            <a:r>
              <a:rPr lang="ko-KR" altLang="ko-KR" sz="1400" dirty="0"/>
              <a:t>등을 이용한 </a:t>
            </a:r>
            <a:r>
              <a:rPr lang="ko-KR" altLang="ko-KR" sz="1400" dirty="0" err="1"/>
              <a:t>공격시</a:t>
            </a:r>
            <a:r>
              <a:rPr lang="ko-KR" altLang="ko-KR" sz="1400" dirty="0"/>
              <a:t> 사거리 안에 들어오는 경우에만 피해를 입는다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err="1" smtClean="0"/>
              <a:t>몬스터가</a:t>
            </a:r>
            <a:r>
              <a:rPr lang="ko-KR" altLang="en-US" sz="1400" dirty="0" smtClean="0"/>
              <a:t> </a:t>
            </a:r>
            <a:r>
              <a:rPr lang="ko-KR" altLang="ko-KR" sz="1400" dirty="0" smtClean="0"/>
              <a:t>사거리 </a:t>
            </a:r>
            <a:r>
              <a:rPr lang="ko-KR" altLang="ko-KR" sz="1400" dirty="0"/>
              <a:t>바깥으로 나가 있으면 피해 없음</a:t>
            </a:r>
            <a:r>
              <a:rPr lang="en-US" altLang="ko-KR" sz="1400" dirty="0"/>
              <a:t>.</a:t>
            </a:r>
            <a:endParaRPr lang="ko-KR" altLang="ko-KR" sz="14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20000" y="4680000"/>
            <a:ext cx="5400675" cy="1035186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ko-KR" sz="1400" dirty="0" err="1" smtClean="0"/>
              <a:t>투척형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무기는 낙하지점을 중심으로 피해범위가 </a:t>
            </a:r>
            <a:r>
              <a:rPr lang="ko-KR" altLang="ko-KR" sz="1400" dirty="0" smtClean="0"/>
              <a:t>발생</a:t>
            </a:r>
            <a:r>
              <a:rPr lang="en-US" altLang="ko-KR" sz="1400" dirty="0" smtClean="0"/>
              <a:t>.</a:t>
            </a:r>
          </a:p>
          <a:p>
            <a:endParaRPr lang="ko-KR" altLang="ko-KR" sz="14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159270" y="1750639"/>
            <a:ext cx="5337406" cy="2302329"/>
            <a:chOff x="6159270" y="1126671"/>
            <a:chExt cx="5337406" cy="2302329"/>
          </a:xfrm>
        </p:grpSpPr>
        <p:pic>
          <p:nvPicPr>
            <p:cNvPr id="5" name="그림 4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9270" y="1126671"/>
              <a:ext cx="5337406" cy="2302329"/>
            </a:xfrm>
            <a:prstGeom prst="rect">
              <a:avLst/>
            </a:prstGeom>
          </p:spPr>
        </p:pic>
        <p:cxnSp>
          <p:nvCxnSpPr>
            <p:cNvPr id="14" name="직선 화살표 연결선 13"/>
            <p:cNvCxnSpPr/>
            <p:nvPr/>
          </p:nvCxnSpPr>
          <p:spPr>
            <a:xfrm>
              <a:off x="7719935" y="2263515"/>
              <a:ext cx="1918741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1"/>
          <p:cNvSpPr txBox="1">
            <a:spLocks/>
          </p:cNvSpPr>
          <p:nvPr/>
        </p:nvSpPr>
        <p:spPr>
          <a:xfrm>
            <a:off x="720000" y="1440000"/>
            <a:ext cx="5400675" cy="530690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소지 </a:t>
            </a:r>
            <a:r>
              <a:rPr lang="ko-KR" altLang="en-US" sz="1400" dirty="0"/>
              <a:t>중인</a:t>
            </a:r>
            <a:r>
              <a:rPr lang="en-US" altLang="ko-KR" sz="1400" dirty="0"/>
              <a:t> </a:t>
            </a:r>
            <a:r>
              <a:rPr lang="ko-KR" altLang="en-US" sz="1400" dirty="0"/>
              <a:t>아이템을 소모하여 발생되는 전투 행동</a:t>
            </a:r>
            <a:r>
              <a:rPr lang="en-US" altLang="ko-KR" sz="1400" dirty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454" y="1590191"/>
            <a:ext cx="1219047" cy="14664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614" y="1590191"/>
            <a:ext cx="1219047" cy="14664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073" y="4680000"/>
            <a:ext cx="982809" cy="118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8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5325" y="3026535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3. </a:t>
            </a:r>
            <a:r>
              <a:rPr lang="ko-KR" altLang="en-US" sz="2000" dirty="0" smtClean="0"/>
              <a:t>캐릭터 설계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276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3-1. </a:t>
            </a:r>
            <a:r>
              <a:rPr lang="ko-KR" altLang="en-US" sz="2000" dirty="0" smtClean="0"/>
              <a:t>캐릭터</a:t>
            </a:r>
            <a:endParaRPr lang="ko-KR" altLang="en-US" sz="20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80001" y="1440000"/>
            <a:ext cx="5844866" cy="440564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ko-KR" sz="1600" dirty="0" err="1" smtClean="0"/>
              <a:t>돌쇠</a:t>
            </a:r>
            <a:r>
              <a:rPr lang="ko-KR" altLang="ko-KR" sz="1600" dirty="0" smtClean="0"/>
              <a:t> </a:t>
            </a:r>
            <a:endParaRPr lang="ko-KR" altLang="ko-KR" sz="1600" dirty="0"/>
          </a:p>
          <a:p>
            <a:r>
              <a:rPr lang="ko-KR" altLang="ko-KR" sz="1600" dirty="0" smtClean="0"/>
              <a:t>노비</a:t>
            </a:r>
            <a:endParaRPr lang="ko-KR" altLang="ko-KR" sz="1600" dirty="0"/>
          </a:p>
          <a:p>
            <a:r>
              <a:rPr lang="ko-KR" altLang="ko-KR" sz="1600" dirty="0" err="1" smtClean="0"/>
              <a:t>돌쇠는</a:t>
            </a:r>
            <a:r>
              <a:rPr lang="ko-KR" altLang="ko-KR" sz="1600" dirty="0" smtClean="0"/>
              <a:t> </a:t>
            </a:r>
            <a:r>
              <a:rPr lang="ko-KR" altLang="ko-KR" sz="1600" dirty="0" err="1"/>
              <a:t>김대감</a:t>
            </a:r>
            <a:r>
              <a:rPr lang="ko-KR" altLang="ko-KR" sz="1600" dirty="0"/>
              <a:t> 집의 노비다</a:t>
            </a:r>
            <a:r>
              <a:rPr lang="en-US" altLang="ko-KR" sz="1600" dirty="0"/>
              <a:t>. </a:t>
            </a:r>
            <a:r>
              <a:rPr lang="ko-KR" altLang="ko-KR" sz="1600" dirty="0"/>
              <a:t>평소 </a:t>
            </a:r>
            <a:r>
              <a:rPr lang="ko-KR" altLang="ko-KR" sz="1600" dirty="0" err="1"/>
              <a:t>김대감의</a:t>
            </a:r>
            <a:r>
              <a:rPr lang="ko-KR" altLang="ko-KR" sz="1600" dirty="0"/>
              <a:t> 가족들로부터 온갖 구박과 차별 대우를 받고 있었다</a:t>
            </a:r>
            <a:r>
              <a:rPr lang="en-US" altLang="ko-KR" sz="1600" dirty="0"/>
              <a:t>. </a:t>
            </a:r>
            <a:r>
              <a:rPr lang="ko-KR" altLang="ko-KR" sz="1600" dirty="0"/>
              <a:t>어느 날</a:t>
            </a:r>
            <a:r>
              <a:rPr lang="en-US" altLang="ko-KR" sz="1600" dirty="0"/>
              <a:t>, </a:t>
            </a:r>
            <a:r>
              <a:rPr lang="ko-KR" altLang="ko-KR" sz="1600" dirty="0"/>
              <a:t>부당한 사건으로 인해 </a:t>
            </a:r>
            <a:r>
              <a:rPr lang="ko-KR" altLang="ko-KR" sz="1600" dirty="0" err="1"/>
              <a:t>김대감의</a:t>
            </a:r>
            <a:r>
              <a:rPr lang="ko-KR" altLang="ko-KR" sz="1600" dirty="0"/>
              <a:t> 아들에 의해 부모가 죽임을 당한다</a:t>
            </a:r>
            <a:r>
              <a:rPr lang="en-US" altLang="ko-KR" sz="1600" dirty="0"/>
              <a:t>. </a:t>
            </a:r>
            <a:r>
              <a:rPr lang="ko-KR" altLang="ko-KR" sz="1600" dirty="0"/>
              <a:t>이에 분노한 </a:t>
            </a:r>
            <a:r>
              <a:rPr lang="ko-KR" altLang="ko-KR" sz="1600" dirty="0" err="1"/>
              <a:t>돌쇠는</a:t>
            </a:r>
            <a:r>
              <a:rPr lang="ko-KR" altLang="ko-KR" sz="1600" dirty="0"/>
              <a:t> </a:t>
            </a:r>
            <a:r>
              <a:rPr lang="ko-KR" altLang="ko-KR" sz="1600" dirty="0" err="1"/>
              <a:t>김대감의</a:t>
            </a:r>
            <a:r>
              <a:rPr lang="ko-KR" altLang="ko-KR" sz="1600" dirty="0"/>
              <a:t> 아들을 죽이고 그 집에서 뛰쳐나와 도주한다</a:t>
            </a:r>
            <a:r>
              <a:rPr lang="en-US" altLang="ko-KR" sz="1600" dirty="0"/>
              <a:t>. </a:t>
            </a:r>
            <a:r>
              <a:rPr lang="ko-KR" altLang="ko-KR" sz="1600" dirty="0"/>
              <a:t>관청의 포졸과 </a:t>
            </a:r>
            <a:r>
              <a:rPr lang="ko-KR" altLang="ko-KR" sz="1600" dirty="0" err="1"/>
              <a:t>김대감의</a:t>
            </a:r>
            <a:r>
              <a:rPr lang="ko-KR" altLang="ko-KR" sz="1600" dirty="0"/>
              <a:t> 의뢰를 받은 </a:t>
            </a:r>
            <a:r>
              <a:rPr lang="ko-KR" altLang="ko-KR" sz="1600" dirty="0" err="1"/>
              <a:t>추노꾼이</a:t>
            </a:r>
            <a:r>
              <a:rPr lang="ko-KR" altLang="ko-KR" sz="1600" dirty="0"/>
              <a:t> 그를 뒤쫓기 시작한다</a:t>
            </a:r>
            <a:r>
              <a:rPr lang="en-US" altLang="ko-KR" sz="1600" dirty="0"/>
              <a:t>. </a:t>
            </a:r>
            <a:r>
              <a:rPr lang="ko-KR" altLang="ko-KR" sz="1600" dirty="0" err="1"/>
              <a:t>돌쇠는</a:t>
            </a:r>
            <a:r>
              <a:rPr lang="ko-KR" altLang="ko-KR" sz="1600" dirty="0"/>
              <a:t> 관청에 들어가 노비문서를 불태우고 항구에 정박 중인 외국 선박에 몸을 숨겨 조선을 떠나는 여정을 시작한다</a:t>
            </a:r>
            <a:r>
              <a:rPr lang="en-US" altLang="ko-KR" sz="1600" dirty="0"/>
              <a:t>.</a:t>
            </a:r>
            <a:endParaRPr lang="ko-KR" altLang="ko-KR" sz="1600" dirty="0"/>
          </a:p>
          <a:p>
            <a:r>
              <a:rPr lang="ko-KR" altLang="ko-KR" sz="1600" dirty="0" smtClean="0"/>
              <a:t>각진 </a:t>
            </a:r>
            <a:r>
              <a:rPr lang="ko-KR" altLang="ko-KR" sz="1600" dirty="0"/>
              <a:t>얼굴</a:t>
            </a:r>
            <a:r>
              <a:rPr lang="en-US" altLang="ko-KR" sz="1600" dirty="0"/>
              <a:t>, </a:t>
            </a:r>
            <a:r>
              <a:rPr lang="ko-KR" altLang="ko-KR" sz="1600" dirty="0"/>
              <a:t>다부진 체구</a:t>
            </a:r>
            <a:r>
              <a:rPr lang="en-US" altLang="ko-KR" sz="1600" dirty="0"/>
              <a:t>. </a:t>
            </a:r>
            <a:r>
              <a:rPr lang="ko-KR" altLang="ko-KR" sz="1600" dirty="0"/>
              <a:t>흰색 한복을 입었다</a:t>
            </a:r>
            <a:r>
              <a:rPr lang="en-US" altLang="ko-KR" sz="1600" dirty="0"/>
              <a:t>. </a:t>
            </a:r>
            <a:r>
              <a:rPr lang="ko-KR" altLang="ko-KR" sz="1600" dirty="0"/>
              <a:t>짚신을 신었다</a:t>
            </a:r>
            <a:r>
              <a:rPr lang="en-US" altLang="ko-KR" sz="1600" dirty="0"/>
              <a:t>. </a:t>
            </a:r>
            <a:r>
              <a:rPr lang="ko-KR" altLang="ko-KR" sz="1600" dirty="0"/>
              <a:t>조선시대 상투</a:t>
            </a:r>
            <a:r>
              <a:rPr lang="en-US" altLang="ko-KR" sz="1600" dirty="0"/>
              <a:t>. </a:t>
            </a:r>
            <a:r>
              <a:rPr lang="ko-KR" altLang="ko-KR" sz="1600" dirty="0"/>
              <a:t>절굿공이를 등에 매고 있다</a:t>
            </a:r>
            <a:r>
              <a:rPr lang="en-US" altLang="ko-KR" sz="1600" dirty="0"/>
              <a:t>. </a:t>
            </a:r>
            <a:r>
              <a:rPr lang="ko-KR" altLang="ko-KR" sz="1600" dirty="0"/>
              <a:t>두 손에 주 무기인 낫을 하나씩 들고 있다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endParaRPr lang="ko-KR" altLang="en-US" sz="16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0"/>
            <a:ext cx="1249853" cy="440564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algn="r"/>
            <a:r>
              <a:rPr lang="ko-KR" altLang="ko-KR" sz="1600" dirty="0"/>
              <a:t>이름 </a:t>
            </a:r>
            <a:endParaRPr lang="en-US" altLang="ko-KR" sz="1600" dirty="0" smtClean="0"/>
          </a:p>
          <a:p>
            <a:pPr algn="r"/>
            <a:r>
              <a:rPr lang="ko-KR" altLang="ko-KR" sz="1600" dirty="0" smtClean="0"/>
              <a:t>직업</a:t>
            </a:r>
            <a:endParaRPr lang="ko-KR" altLang="ko-KR" sz="1600" dirty="0"/>
          </a:p>
          <a:p>
            <a:pPr algn="r"/>
            <a:r>
              <a:rPr lang="ko-KR" altLang="ko-KR" sz="1600" dirty="0" smtClean="0"/>
              <a:t>배경설정</a:t>
            </a:r>
            <a:endParaRPr lang="en-US" altLang="ko-KR" sz="1600" dirty="0" smtClean="0"/>
          </a:p>
          <a:p>
            <a:pPr algn="r"/>
            <a:endParaRPr lang="en-US" altLang="ko-KR" sz="1600" dirty="0"/>
          </a:p>
          <a:p>
            <a:pPr algn="r"/>
            <a:endParaRPr lang="en-US" altLang="ko-KR" sz="1600" dirty="0" smtClean="0"/>
          </a:p>
          <a:p>
            <a:pPr algn="r"/>
            <a:endParaRPr lang="en-US" altLang="ko-KR" sz="1600" dirty="0"/>
          </a:p>
          <a:p>
            <a:pPr algn="r"/>
            <a:endParaRPr lang="en-US" altLang="ko-KR" sz="1600" dirty="0" smtClean="0"/>
          </a:p>
          <a:p>
            <a:pPr algn="r"/>
            <a:endParaRPr lang="en-US" altLang="ko-KR" sz="1600" dirty="0"/>
          </a:p>
          <a:p>
            <a:pPr algn="r"/>
            <a:endParaRPr lang="en-US" altLang="ko-KR" sz="1600" dirty="0" smtClean="0"/>
          </a:p>
          <a:p>
            <a:pPr algn="r"/>
            <a:endParaRPr lang="en-US" altLang="ko-KR" sz="1600" dirty="0"/>
          </a:p>
          <a:p>
            <a:pPr algn="r"/>
            <a:r>
              <a:rPr lang="ko-KR" altLang="ko-KR" sz="1600" dirty="0" smtClean="0"/>
              <a:t>외형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8336193" y="1345959"/>
            <a:ext cx="3160482" cy="4405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6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3-2. </a:t>
            </a:r>
            <a:r>
              <a:rPr lang="ko-KR" altLang="en-US" sz="2000" dirty="0" err="1" smtClean="0"/>
              <a:t>스탯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설계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97222"/>
              </p:ext>
            </p:extLst>
          </p:nvPr>
        </p:nvGraphicFramePr>
        <p:xfrm>
          <a:off x="720000" y="2091343"/>
          <a:ext cx="10776675" cy="426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24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4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최대값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10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근력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(STR)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근접 공격 시 상대에게 주는 </a:t>
                      </a:r>
                      <a:r>
                        <a:rPr kumimoji="0" lang="ko-KR" altLang="ko-KR" sz="140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데미지에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영향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근접 무기의 공격력과 시너지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들 수 있는 장비 무게의 한계 관여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근력이 높으면 지력에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(INT)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기술 숙련도에 영향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지력이 높으면 근력에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(VIT)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내성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회복속도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HP, 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방어력 영향</a:t>
                      </a: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체력이 높으면 민첩에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민첩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(AGI)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이동과 공격의 빠르기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회피 성공률 영향</a:t>
                      </a: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민첩이 높으면 체력에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79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손재주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(DEX)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원거리 공격 시 명중률 관여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아이템 제조 성공률에 영향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손재주가 높으면 운에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(LUK)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치명타와 회피 확률을 높이고 지속성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독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공격과 상태이상 등에 걸릴 확률을 감소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아이템 제조 성공률에도 관여하지만 </a:t>
                      </a:r>
                      <a:r>
                        <a:rPr kumimoji="0" lang="ko-KR" altLang="ko-KR" sz="140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몬스터의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아이템 </a:t>
                      </a:r>
                      <a:r>
                        <a:rPr kumimoji="0" lang="ko-KR" altLang="ko-KR" sz="1400" b="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드랍</a:t>
                      </a:r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확률에는 관여하지 않음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운이 높으면 손재주에 페널티 발생</a:t>
                      </a:r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b="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720000" y="1440000"/>
            <a:ext cx="10776675" cy="48855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캐릭터의 </a:t>
            </a:r>
            <a:r>
              <a:rPr lang="en-US" altLang="ko-KR" sz="1400" dirty="0" smtClean="0"/>
              <a:t>Status</a:t>
            </a:r>
            <a:r>
              <a:rPr lang="ko-KR" altLang="en-US" sz="1400" dirty="0" smtClean="0"/>
              <a:t>는 다음과 같이 구성된다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127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3-3. </a:t>
            </a:r>
            <a:r>
              <a:rPr lang="ko-KR" altLang="en-US" sz="2000" dirty="0" err="1" smtClean="0"/>
              <a:t>스탯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UI</a:t>
            </a:r>
            <a:endParaRPr lang="ko-KR" altLang="en-US" sz="2000" dirty="0"/>
          </a:p>
        </p:txBody>
      </p:sp>
      <p:sp>
        <p:nvSpPr>
          <p:cNvPr id="2" name="직사각형 1"/>
          <p:cNvSpPr/>
          <p:nvPr/>
        </p:nvSpPr>
        <p:spPr>
          <a:xfrm>
            <a:off x="4540434" y="1345959"/>
            <a:ext cx="3160482" cy="4405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6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3-4. </a:t>
            </a:r>
            <a:r>
              <a:rPr lang="ko-KR" altLang="en-US" sz="2000" dirty="0" smtClean="0"/>
              <a:t>동작리스트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07054"/>
              </p:ext>
            </p:extLst>
          </p:nvPr>
        </p:nvGraphicFramePr>
        <p:xfrm>
          <a:off x="720000" y="1440001"/>
          <a:ext cx="10776676" cy="5170527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2218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6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4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동작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상세분류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설명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예상 소모 프레임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Idle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우측면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숨을 쉬는 듯이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rowSpan="5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Move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Right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우측면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–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전진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Left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우측면</a:t>
                      </a: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좌우반전</a:t>
                      </a: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 –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후진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up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후면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숨겨진 장소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던전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문 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입장시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페이드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아웃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down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캐릭터 전면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Run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전진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후진 달리기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jump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Jump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점프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2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Run &amp; Jump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달리기 중 점프 키 입력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도약 점프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 + 5f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 row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Normal 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낫을 휘두른다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Move &amp; 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걸으며 낫을 휘두른다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Jump &amp; 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점프 상태에서 낫을 휘두른다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Double 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낫 두 개를 번갈아 휘두른다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첫 공격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+ 3f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연속공격 모션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Special Attack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등에 매고 있던 절굿공이로 풍차돌기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3f(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준비</a:t>
                      </a: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 + 5f (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액션</a:t>
                      </a: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3</a:t>
                      </a:r>
                      <a:r>
                        <a:rPr lang="ko-KR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회 반복</a:t>
                      </a:r>
                      <a:r>
                        <a:rPr lang="en-US" sz="13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endParaRPr lang="ko-KR" sz="13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Throw Attack A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투척형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무기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표창류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를 꺼내 던진다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팔을 짧게 휘둘러 투척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Throw Attack B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투척형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무기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sz="13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폭탄류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를 꺼내 던진다</a:t>
                      </a: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팔을 큰 궤적으로 돌려 투척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325" y="1143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 smtClean="0"/>
              <a:t>업데이트 내용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010"/>
              </p:ext>
            </p:extLst>
          </p:nvPr>
        </p:nvGraphicFramePr>
        <p:xfrm>
          <a:off x="695325" y="1930280"/>
          <a:ext cx="10801350" cy="3708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88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4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4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2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작성날짜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작성자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최초작성목록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수정항목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수정내용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버전</a:t>
                      </a:r>
                      <a:endParaRPr lang="ko-KR" altLang="en-US" sz="1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2020.01.22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김병훈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디자인</a:t>
                      </a:r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구성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0.01</a:t>
                      </a:r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372380"/>
              </p:ext>
            </p:extLst>
          </p:nvPr>
        </p:nvGraphicFramePr>
        <p:xfrm>
          <a:off x="720000" y="1440000"/>
          <a:ext cx="10776675" cy="509651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2218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5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4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동작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상세분류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설명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예상 소모 프레임</a:t>
                      </a:r>
                      <a:endParaRPr lang="ko-KR" sz="13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7741" marR="87741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rowSpan="7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Hit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Upper Hit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상체 피격</a:t>
                      </a: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상체를 뒤로 젖힌다</a:t>
                      </a: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200" b="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Lower Hit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하체 피격</a:t>
                      </a: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상체를 앞으로 젖힌다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200" b="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Fire Hit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불공격에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의한 피격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불 탄다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 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Ice Hit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얼음 마법 공격에 의한 피격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몸이 언다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1f 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프레임 정지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(+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얼음 효과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3f 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오버랩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3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Stun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선 채로 기절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 </a:t>
                      </a: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반복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1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Falling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몸이 떠오르는 피격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큰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데미지의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피격시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몬스터의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연속공격 중 마무리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피격시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HP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완전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소비시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– Landing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으로 연결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날아가 뻗는 모션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7f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일어나는 모션</a:t>
                      </a: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+5f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0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Landing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사망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, HP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완전 소비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Falling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이후 땅에 쓰러진 모습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大자로 뻗는다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.(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옆모습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날아가 뻗는 모션 후 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1f 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추가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사망시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프레임 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회 반복 후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페이드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아웃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Defend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방어 자세를 취한다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피격으로얻는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데미지의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상쇄</a:t>
                      </a:r>
                      <a:r>
                        <a:rPr lang="en-US" sz="1200" kern="1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Victory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미션 </a:t>
                      </a: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완료시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3f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411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Use item</a:t>
                      </a:r>
                      <a:endParaRPr lang="ko-KR" sz="1200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Pick up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필드에 떨어진 아이템을 줍는다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허리를 굽혀 줍기 모션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5f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Use Portion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포션을</a:t>
                      </a: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사용한다</a:t>
                      </a: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허리춤에서 병을 꺼내 마시는 모션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아이템에 의한 효과 발동 모션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7f</a:t>
                      </a:r>
                      <a:endParaRPr lang="ko-KR" sz="1200" kern="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1770" marR="8177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3-4. </a:t>
            </a:r>
            <a:r>
              <a:rPr lang="ko-KR" altLang="en-US" sz="2000" dirty="0" smtClean="0"/>
              <a:t>동작리스트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912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3-5. </a:t>
            </a:r>
            <a:r>
              <a:rPr lang="ko-KR" altLang="en-US" sz="2000" dirty="0" smtClean="0"/>
              <a:t>캐릭터 </a:t>
            </a:r>
            <a:r>
              <a:rPr lang="en-US" altLang="ko-KR" sz="2000" dirty="0" smtClean="0"/>
              <a:t>FSM </a:t>
            </a:r>
            <a:r>
              <a:rPr lang="ko-KR" altLang="en-US" sz="2000" dirty="0" smtClean="0"/>
              <a:t>설계</a:t>
            </a:r>
            <a:endParaRPr lang="ko-KR" altLang="en-US" sz="2000" dirty="0"/>
          </a:p>
        </p:txBody>
      </p:sp>
      <p:pic>
        <p:nvPicPr>
          <p:cNvPr id="4" name="그림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62" y="1182414"/>
            <a:ext cx="6777675" cy="537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2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5325" y="3026535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/>
              <a:t>4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몬스터</a:t>
            </a:r>
            <a:r>
              <a:rPr lang="ko-KR" altLang="en-US" sz="2000" dirty="0" smtClean="0"/>
              <a:t> 설계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316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/>
              <a:t>4</a:t>
            </a:r>
            <a:r>
              <a:rPr lang="en-US" altLang="ko-KR" sz="2000" dirty="0" smtClean="0"/>
              <a:t>-1. </a:t>
            </a:r>
            <a:r>
              <a:rPr lang="ko-KR" altLang="en-US" sz="2000" dirty="0" err="1" smtClean="0"/>
              <a:t>일반몬스터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9993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3-2. </a:t>
            </a:r>
            <a:r>
              <a:rPr lang="ko-KR" altLang="en-US" sz="2000" dirty="0" err="1" smtClean="0"/>
              <a:t>스탯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설계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39084"/>
              </p:ext>
            </p:extLst>
          </p:nvPr>
        </p:nvGraphicFramePr>
        <p:xfrm>
          <a:off x="720000" y="2091343"/>
          <a:ext cx="10776675" cy="243858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24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4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최대값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10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HP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0~5000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기본 체력이다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latinLnBrk="1"/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모두 소진하면 죽는다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죽은 후 아이템 박스를 남긴다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공격속도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공격의 빠르기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높은 수일수록 공격을 자주한다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공격력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kern="12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데미지의</a:t>
                      </a:r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크기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의지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0~100</a:t>
                      </a:r>
                      <a:endParaRPr lang="ko-KR" altLang="en-US" sz="1400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의지가 강할수록 적극적으로 공격한다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kern="1200" dirty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ko-KR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이하면 전투 중 도망가는 확률이 높아진다</a:t>
                      </a:r>
                      <a:r>
                        <a:rPr kumimoji="0" lang="en-US" altLang="ko-KR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kumimoji="0" lang="ko-KR" altLang="ko-KR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720000" y="1440000"/>
            <a:ext cx="10776675" cy="488553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err="1" smtClean="0"/>
              <a:t>몬스터의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Status</a:t>
            </a:r>
            <a:r>
              <a:rPr lang="ko-KR" altLang="en-US" sz="1400" dirty="0" smtClean="0"/>
              <a:t>는 다음과 같이 구성된다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633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27504"/>
            <a:ext cx="1481665" cy="505446"/>
          </a:xfrm>
        </p:spPr>
        <p:txBody>
          <a:bodyPr rtlCol="0">
            <a:normAutofit/>
          </a:bodyPr>
          <a:lstStyle/>
          <a:p>
            <a:pPr marL="109728" indent="0" rtl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개  요</a:t>
            </a:r>
            <a:endParaRPr lang="en-US" altLang="ko-KR" sz="1800" dirty="0"/>
          </a:p>
          <a:p>
            <a:pPr marL="624078" indent="-514350" rtl="0">
              <a:buAutoNum type="arabicPeriod"/>
            </a:pPr>
            <a:endParaRPr lang="en-US" altLang="ko-KR" sz="1800" dirty="0"/>
          </a:p>
          <a:p>
            <a:pPr rtl="0"/>
            <a:endParaRPr lang="ko-KR" altLang="en-US" sz="18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 smtClean="0"/>
              <a:t>목차</a:t>
            </a:r>
            <a:endParaRPr lang="ko-KR" altLang="en-US" sz="20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032931" y="2039219"/>
            <a:ext cx="4114799" cy="754781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altLang="ko-KR" sz="1800" dirty="0" smtClean="0"/>
              <a:t>1-1 </a:t>
            </a:r>
            <a:r>
              <a:rPr lang="ko-KR" altLang="en-US" sz="1800" dirty="0" smtClean="0"/>
              <a:t>기획의도</a:t>
            </a:r>
            <a:endParaRPr lang="en-US" altLang="ko-KR" sz="1800" dirty="0"/>
          </a:p>
          <a:p>
            <a:pPr marL="109728" indent="0">
              <a:buNone/>
            </a:pPr>
            <a:r>
              <a:rPr lang="en-US" altLang="ko-KR" sz="1800" dirty="0" smtClean="0"/>
              <a:t>1-2 </a:t>
            </a:r>
            <a:r>
              <a:rPr lang="ko-KR" altLang="en-US" sz="1800" dirty="0" smtClean="0"/>
              <a:t>게임 </a:t>
            </a:r>
            <a:r>
              <a:rPr lang="ko-KR" altLang="en-US" sz="1800" dirty="0" err="1"/>
              <a:t>컨셉</a:t>
            </a:r>
            <a:endParaRPr lang="en-US" altLang="ko-KR" sz="1800" dirty="0"/>
          </a:p>
          <a:p>
            <a:pPr marL="624078" indent="-514350">
              <a:buFont typeface="Georgia"/>
              <a:buAutoNum type="arabicPeriod"/>
            </a:pPr>
            <a:endParaRPr lang="en-US" altLang="ko-KR" sz="1800" dirty="0" smtClean="0"/>
          </a:p>
          <a:p>
            <a:endParaRPr lang="ko-KR" altLang="en-US" sz="18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609600" y="3049888"/>
            <a:ext cx="4487332" cy="2661087"/>
            <a:chOff x="609600" y="3655046"/>
            <a:chExt cx="4487332" cy="2661087"/>
          </a:xfrm>
        </p:grpSpPr>
        <p:sp>
          <p:nvSpPr>
            <p:cNvPr id="15" name="내용 개체 틀 2"/>
            <p:cNvSpPr txBox="1">
              <a:spLocks/>
            </p:cNvSpPr>
            <p:nvPr/>
          </p:nvSpPr>
          <p:spPr>
            <a:xfrm>
              <a:off x="609600" y="3655046"/>
              <a:ext cx="2480731" cy="505446"/>
            </a:xfrm>
            <a:prstGeom prst="rect">
              <a:avLst/>
            </a:prstGeom>
          </p:spPr>
          <p:txBody>
            <a:bodyPr vert="horz" rtlCol="0">
              <a:norm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 smtClean="0"/>
                <a:t>2. </a:t>
              </a:r>
              <a:r>
                <a:rPr lang="ko-KR" altLang="en-US" sz="1800" dirty="0" smtClean="0"/>
                <a:t>전투시스템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16" name="내용 개체 틀 2"/>
            <p:cNvSpPr txBox="1">
              <a:spLocks/>
            </p:cNvSpPr>
            <p:nvPr/>
          </p:nvSpPr>
          <p:spPr>
            <a:xfrm>
              <a:off x="982133" y="4160492"/>
              <a:ext cx="4114799" cy="215564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/>
                <a:t>2</a:t>
              </a:r>
              <a:r>
                <a:rPr lang="en-US" altLang="ko-KR" sz="1800" dirty="0" smtClean="0"/>
                <a:t>-1 </a:t>
              </a:r>
              <a:r>
                <a:rPr lang="ko-KR" altLang="en-US" sz="1800" dirty="0" smtClean="0"/>
                <a:t>전투 정의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2-2 </a:t>
              </a:r>
              <a:r>
                <a:rPr lang="ko-KR" altLang="en-US" sz="1800" dirty="0" smtClean="0"/>
                <a:t>이동과 판정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/>
                <a:t>2</a:t>
              </a:r>
              <a:r>
                <a:rPr lang="en-US" altLang="ko-KR" sz="1800" dirty="0" smtClean="0"/>
                <a:t>-2 </a:t>
              </a:r>
              <a:r>
                <a:rPr lang="ko-KR" altLang="en-US" sz="1800" dirty="0" smtClean="0"/>
                <a:t>일반 전투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2-3 </a:t>
              </a:r>
              <a:r>
                <a:rPr lang="ko-KR" altLang="en-US" sz="1800" dirty="0" smtClean="0"/>
                <a:t>연계 전투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2-4 </a:t>
              </a:r>
              <a:r>
                <a:rPr lang="ko-KR" altLang="en-US" sz="1800" dirty="0" smtClean="0"/>
                <a:t>스킬 전투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2-5 </a:t>
              </a:r>
              <a:r>
                <a:rPr lang="ko-KR" altLang="en-US" sz="1800" dirty="0" smtClean="0"/>
                <a:t>응용 전투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373534" y="1527504"/>
            <a:ext cx="4487332" cy="1260227"/>
            <a:chOff x="6096000" y="3655046"/>
            <a:chExt cx="4487332" cy="1260227"/>
          </a:xfrm>
        </p:grpSpPr>
        <p:sp>
          <p:nvSpPr>
            <p:cNvPr id="17" name="내용 개체 틀 2"/>
            <p:cNvSpPr txBox="1">
              <a:spLocks/>
            </p:cNvSpPr>
            <p:nvPr/>
          </p:nvSpPr>
          <p:spPr>
            <a:xfrm>
              <a:off x="6096000" y="3655046"/>
              <a:ext cx="1769535" cy="505446"/>
            </a:xfrm>
            <a:prstGeom prst="rect">
              <a:avLst/>
            </a:prstGeom>
          </p:spPr>
          <p:txBody>
            <a:bodyPr vert="horz" rtlCol="0">
              <a:normAutofit fontScale="92500"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 smtClean="0"/>
                <a:t>5. </a:t>
              </a:r>
              <a:r>
                <a:rPr lang="ko-KR" altLang="en-US" sz="1800" dirty="0" smtClean="0"/>
                <a:t>스킬 시스템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18" name="내용 개체 틀 2"/>
            <p:cNvSpPr txBox="1">
              <a:spLocks/>
            </p:cNvSpPr>
            <p:nvPr/>
          </p:nvSpPr>
          <p:spPr>
            <a:xfrm>
              <a:off x="6468533" y="4160492"/>
              <a:ext cx="4114799" cy="75478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/>
                <a:t>5</a:t>
              </a:r>
              <a:r>
                <a:rPr lang="en-US" altLang="ko-KR" sz="1800" dirty="0" smtClean="0"/>
                <a:t>-1 </a:t>
              </a:r>
              <a:r>
                <a:rPr lang="ko-KR" altLang="en-US" sz="1800" dirty="0" smtClean="0"/>
                <a:t>스킬 개요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258734" y="1527504"/>
            <a:ext cx="4487333" cy="2179177"/>
            <a:chOff x="609599" y="5350432"/>
            <a:chExt cx="4487333" cy="2179177"/>
          </a:xfrm>
        </p:grpSpPr>
        <p:sp>
          <p:nvSpPr>
            <p:cNvPr id="19" name="내용 개체 틀 2"/>
            <p:cNvSpPr txBox="1">
              <a:spLocks/>
            </p:cNvSpPr>
            <p:nvPr/>
          </p:nvSpPr>
          <p:spPr>
            <a:xfrm>
              <a:off x="609599" y="5350432"/>
              <a:ext cx="2845327" cy="505446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 smtClean="0"/>
                <a:t>3. </a:t>
              </a:r>
              <a:r>
                <a:rPr lang="ko-KR" altLang="en-US" sz="1800" dirty="0" smtClean="0"/>
                <a:t>캐릭터 설계</a:t>
              </a:r>
              <a:endParaRPr lang="en-US" altLang="ko-KR" sz="1800" dirty="0" smtClean="0"/>
            </a:p>
            <a:p>
              <a:pPr marL="624078" indent="-514350">
                <a:buFont typeface="Georgia"/>
                <a:buAutoNum type="arabicPeriod"/>
              </a:pP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20" name="내용 개체 틀 2"/>
            <p:cNvSpPr txBox="1">
              <a:spLocks/>
            </p:cNvSpPr>
            <p:nvPr/>
          </p:nvSpPr>
          <p:spPr>
            <a:xfrm>
              <a:off x="982133" y="5855878"/>
              <a:ext cx="4114799" cy="167373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/>
                <a:t>3</a:t>
              </a:r>
              <a:r>
                <a:rPr lang="en-US" altLang="ko-KR" sz="1800" dirty="0" smtClean="0"/>
                <a:t>-1 </a:t>
              </a:r>
              <a:r>
                <a:rPr lang="ko-KR" altLang="en-US" sz="1800" dirty="0" smtClean="0"/>
                <a:t>캐릭터</a:t>
              </a:r>
              <a:endParaRPr lang="en-US" altLang="ko-KR" sz="1800" dirty="0"/>
            </a:p>
            <a:p>
              <a:pPr marL="109728" indent="0">
                <a:buNone/>
              </a:pPr>
              <a:r>
                <a:rPr lang="en-US" altLang="ko-KR" sz="1800" dirty="0"/>
                <a:t>3</a:t>
              </a:r>
              <a:r>
                <a:rPr lang="en-US" altLang="ko-KR" sz="1800" dirty="0" smtClean="0"/>
                <a:t>-2 </a:t>
              </a:r>
              <a:r>
                <a:rPr lang="ko-KR" altLang="en-US" sz="1800" dirty="0" err="1" smtClean="0"/>
                <a:t>스탯</a:t>
              </a:r>
              <a:r>
                <a:rPr lang="ko-KR" altLang="en-US" sz="1800" dirty="0" smtClean="0"/>
                <a:t> 설계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3-3 </a:t>
              </a:r>
              <a:r>
                <a:rPr lang="ko-KR" altLang="en-US" sz="1800" dirty="0" err="1" smtClean="0"/>
                <a:t>스탯</a:t>
              </a:r>
              <a:r>
                <a:rPr lang="ko-KR" altLang="en-US" sz="1800" dirty="0" smtClean="0"/>
                <a:t> </a:t>
              </a:r>
              <a:r>
                <a:rPr lang="en-US" altLang="ko-KR" sz="1800" dirty="0" smtClean="0"/>
                <a:t>UI</a:t>
              </a:r>
            </a:p>
            <a:p>
              <a:pPr marL="109728" indent="0">
                <a:buNone/>
              </a:pPr>
              <a:r>
                <a:rPr lang="en-US" altLang="ko-KR" sz="1800" dirty="0" smtClean="0"/>
                <a:t>3-4 </a:t>
              </a:r>
              <a:r>
                <a:rPr lang="ko-KR" altLang="en-US" sz="1800" dirty="0" smtClean="0"/>
                <a:t>동작리스트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3-5 </a:t>
              </a:r>
              <a:r>
                <a:rPr lang="ko-KR" altLang="en-US" sz="1800" dirty="0" smtClean="0"/>
                <a:t>캐릭터 </a:t>
              </a:r>
              <a:r>
                <a:rPr lang="en-US" altLang="ko-KR" sz="1800" dirty="0" smtClean="0"/>
                <a:t>FSM </a:t>
              </a:r>
              <a:r>
                <a:rPr lang="ko-KR" altLang="en-US" sz="1800" dirty="0" smtClean="0"/>
                <a:t>설계</a:t>
              </a:r>
              <a:endParaRPr lang="en-US" altLang="ko-KR" sz="1800" dirty="0"/>
            </a:p>
            <a:p>
              <a:pPr marL="624078" indent="-514350">
                <a:buFont typeface="Georgia"/>
                <a:buAutoNum type="arabicPeriod"/>
              </a:pP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8373534" y="3874990"/>
            <a:ext cx="4487332" cy="1260227"/>
            <a:chOff x="6096000" y="5350432"/>
            <a:chExt cx="4487332" cy="1260227"/>
          </a:xfrm>
        </p:grpSpPr>
        <p:sp>
          <p:nvSpPr>
            <p:cNvPr id="21" name="내용 개체 틀 2"/>
            <p:cNvSpPr txBox="1">
              <a:spLocks/>
            </p:cNvSpPr>
            <p:nvPr/>
          </p:nvSpPr>
          <p:spPr>
            <a:xfrm>
              <a:off x="6096000" y="5350432"/>
              <a:ext cx="1337735" cy="505446"/>
            </a:xfrm>
            <a:prstGeom prst="rect">
              <a:avLst/>
            </a:prstGeom>
          </p:spPr>
          <p:txBody>
            <a:bodyPr vert="horz" rtlCol="0">
              <a:norm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 smtClean="0"/>
                <a:t>6. </a:t>
              </a:r>
              <a:r>
                <a:rPr lang="ko-KR" altLang="en-US" sz="1800" dirty="0" smtClean="0"/>
                <a:t>아이템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22" name="내용 개체 틀 2"/>
            <p:cNvSpPr txBox="1">
              <a:spLocks/>
            </p:cNvSpPr>
            <p:nvPr/>
          </p:nvSpPr>
          <p:spPr>
            <a:xfrm>
              <a:off x="6468533" y="5855878"/>
              <a:ext cx="4114799" cy="75478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/>
                <a:t>6</a:t>
              </a:r>
              <a:r>
                <a:rPr lang="en-US" altLang="ko-KR" sz="1800" dirty="0" smtClean="0"/>
                <a:t>-1 </a:t>
              </a:r>
              <a:r>
                <a:rPr lang="ko-KR" altLang="en-US" sz="1800" dirty="0" smtClean="0"/>
                <a:t>아이템 개요</a:t>
              </a: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258734" y="3874990"/>
            <a:ext cx="4487333" cy="1260227"/>
            <a:chOff x="609599" y="5350432"/>
            <a:chExt cx="4487333" cy="1260227"/>
          </a:xfrm>
        </p:grpSpPr>
        <p:sp>
          <p:nvSpPr>
            <p:cNvPr id="29" name="내용 개체 틀 2"/>
            <p:cNvSpPr txBox="1">
              <a:spLocks/>
            </p:cNvSpPr>
            <p:nvPr/>
          </p:nvSpPr>
          <p:spPr>
            <a:xfrm>
              <a:off x="609599" y="5350432"/>
              <a:ext cx="2845327" cy="505446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Font typeface="Georgia"/>
                <a:buNone/>
              </a:pPr>
              <a:r>
                <a:rPr lang="en-US" altLang="ko-KR" sz="1800" dirty="0"/>
                <a:t>4</a:t>
              </a:r>
              <a:r>
                <a:rPr lang="en-US" altLang="ko-KR" sz="1800" dirty="0" smtClean="0"/>
                <a:t>. </a:t>
              </a:r>
              <a:r>
                <a:rPr lang="ko-KR" altLang="en-US" sz="1800" dirty="0" err="1" smtClean="0"/>
                <a:t>몬스터</a:t>
              </a:r>
              <a:r>
                <a:rPr lang="ko-KR" altLang="en-US" sz="1800" dirty="0" smtClean="0"/>
                <a:t> 설계</a:t>
              </a:r>
              <a:endParaRPr lang="en-US" altLang="ko-KR" sz="1800" dirty="0" smtClean="0"/>
            </a:p>
            <a:p>
              <a:pPr marL="624078" indent="-514350">
                <a:buFont typeface="Georgia"/>
                <a:buAutoNum type="arabicPeriod"/>
              </a:pPr>
              <a:endParaRPr lang="en-US" altLang="ko-KR" sz="1800" dirty="0" smtClean="0"/>
            </a:p>
            <a:p>
              <a:endParaRPr lang="ko-KR" altLang="en-US" sz="1800" dirty="0"/>
            </a:p>
          </p:txBody>
        </p:sp>
        <p:sp>
          <p:nvSpPr>
            <p:cNvPr id="30" name="내용 개체 틀 2"/>
            <p:cNvSpPr txBox="1">
              <a:spLocks/>
            </p:cNvSpPr>
            <p:nvPr/>
          </p:nvSpPr>
          <p:spPr>
            <a:xfrm>
              <a:off x="982133" y="5855878"/>
              <a:ext cx="4114799" cy="754781"/>
            </a:xfrm>
            <a:prstGeom prst="rect">
              <a:avLst/>
            </a:prstGeom>
          </p:spPr>
          <p:txBody>
            <a:bodyPr vert="horz" rtlCol="0">
              <a:noAutofit/>
            </a:bodyPr>
            <a:lstStyle>
              <a:lvl1pPr marL="365760" indent="-256032" algn="l" rtl="0" eaLnBrk="1" latinLnBrk="1" hangingPunct="1">
                <a:spcBef>
                  <a:spcPts val="300"/>
                </a:spcBef>
                <a:buClr>
                  <a:schemeClr val="accent3">
                    <a:lumMod val="75000"/>
                  </a:schemeClr>
                </a:buClr>
                <a:buFont typeface="Georgia"/>
                <a:buChar char="•"/>
                <a:defRPr kumimoji="0" sz="28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1pPr>
              <a:lvl2pPr marL="658368" indent="-246888" algn="l" rtl="0" eaLnBrk="1" latinLnBrk="1" hangingPunct="1">
                <a:spcBef>
                  <a:spcPts val="300"/>
                </a:spcBef>
                <a:buClr>
                  <a:schemeClr val="accent2">
                    <a:lumMod val="75000"/>
                  </a:schemeClr>
                </a:buClr>
                <a:buFont typeface="Georgia"/>
                <a:buChar char="▫"/>
                <a:defRPr kumimoji="0" sz="26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2pPr>
              <a:lvl3pPr marL="923544" indent="-219456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4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3pPr>
              <a:lvl4pPr marL="1179576" indent="-201168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2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4pPr>
              <a:lvl5pPr marL="138988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2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n-ea"/>
                  <a:cs typeface="+mn-cs"/>
                </a:defRPr>
              </a:lvl5pPr>
              <a:lvl6pPr marL="1609344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5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240280" indent="-182880" algn="l" rtl="0" eaLnBrk="1" latinLnBrk="1" hangingPunct="1">
                <a:spcBef>
                  <a:spcPts val="300"/>
                </a:spcBef>
                <a:buClr>
                  <a:schemeClr val="accent1">
                    <a:lumMod val="50000"/>
                  </a:schemeClr>
                </a:buClr>
                <a:buFont typeface="Wingdings 2" panose="05020102010507070707" pitchFamily="18" charset="2"/>
                <a:buChar char=""/>
                <a:defRPr kumimoji="0"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728" indent="0">
                <a:buNone/>
              </a:pPr>
              <a:r>
                <a:rPr lang="en-US" altLang="ko-KR" sz="1800" dirty="0" smtClean="0"/>
                <a:t>4-1 </a:t>
              </a:r>
              <a:r>
                <a:rPr lang="ko-KR" altLang="en-US" sz="1800" dirty="0" err="1"/>
                <a:t>스탯</a:t>
              </a:r>
              <a:r>
                <a:rPr lang="ko-KR" altLang="en-US" sz="1800" dirty="0"/>
                <a:t> 설계</a:t>
              </a:r>
              <a:endParaRPr lang="en-US" altLang="ko-KR" sz="1800" dirty="0"/>
            </a:p>
            <a:p>
              <a:pPr marL="109728" indent="0">
                <a:buNone/>
              </a:pPr>
              <a:r>
                <a:rPr lang="en-US" altLang="ko-KR" sz="1800" dirty="0" smtClean="0"/>
                <a:t>4-2 </a:t>
              </a:r>
              <a:r>
                <a:rPr lang="ko-KR" altLang="en-US" sz="1800" dirty="0" smtClean="0"/>
                <a:t>일반 </a:t>
              </a:r>
              <a:r>
                <a:rPr lang="ko-KR" altLang="en-US" sz="1800" dirty="0" err="1" smtClean="0"/>
                <a:t>몬스터</a:t>
              </a:r>
              <a:endParaRPr lang="en-US" altLang="ko-KR" sz="1800" dirty="0"/>
            </a:p>
            <a:p>
              <a:pPr marL="109728" indent="0">
                <a:buNone/>
              </a:pPr>
              <a:r>
                <a:rPr lang="en-US" altLang="ko-KR" sz="1800" dirty="0" smtClean="0"/>
                <a:t>4-3 </a:t>
              </a:r>
              <a:r>
                <a:rPr lang="ko-KR" altLang="en-US" sz="1800" dirty="0" smtClean="0"/>
                <a:t>보스 </a:t>
              </a:r>
              <a:r>
                <a:rPr lang="ko-KR" altLang="en-US" sz="1800" dirty="0" err="1" smtClean="0"/>
                <a:t>몬스터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 smtClean="0"/>
                <a:t>4-4 </a:t>
              </a:r>
              <a:r>
                <a:rPr lang="ko-KR" altLang="en-US" sz="1800" dirty="0" smtClean="0"/>
                <a:t>동작리스트</a:t>
              </a:r>
              <a:endParaRPr lang="en-US" altLang="ko-KR" sz="1800" dirty="0" smtClean="0"/>
            </a:p>
            <a:p>
              <a:pPr marL="109728" indent="0">
                <a:buNone/>
              </a:pPr>
              <a:r>
                <a:rPr lang="en-US" altLang="ko-KR" sz="1800" dirty="0"/>
                <a:t>4</a:t>
              </a:r>
              <a:r>
                <a:rPr lang="en-US" altLang="ko-KR" sz="1800" dirty="0" smtClean="0"/>
                <a:t>-5 </a:t>
              </a:r>
              <a:r>
                <a:rPr lang="ko-KR" altLang="en-US" sz="1800" dirty="0" err="1" smtClean="0"/>
                <a:t>몬스터</a:t>
              </a:r>
              <a:r>
                <a:rPr lang="ko-KR" altLang="en-US" sz="1800" dirty="0" smtClean="0"/>
                <a:t> </a:t>
              </a:r>
              <a:r>
                <a:rPr lang="en-US" altLang="ko-KR" sz="1800" dirty="0" smtClean="0"/>
                <a:t>FSM </a:t>
              </a:r>
              <a:r>
                <a:rPr lang="ko-KR" altLang="en-US" sz="1800" dirty="0" smtClean="0"/>
                <a:t>설계</a:t>
              </a:r>
              <a:endParaRPr lang="en-US" altLang="ko-KR" sz="1800" dirty="0"/>
            </a:p>
            <a:p>
              <a:pPr marL="624078" indent="-514350">
                <a:buFont typeface="Georgia"/>
                <a:buAutoNum type="arabicPeriod"/>
              </a:pPr>
              <a:endParaRPr lang="en-US" altLang="ko-KR" sz="1800" dirty="0" smtClean="0"/>
            </a:p>
            <a:p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5325" y="3026535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1. </a:t>
            </a:r>
            <a:r>
              <a:rPr lang="ko-KR" altLang="en-US" sz="2000" dirty="0" smtClean="0"/>
              <a:t>개  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1-1. </a:t>
            </a:r>
            <a:r>
              <a:rPr lang="ko-KR" altLang="en-US" sz="2000" dirty="0" smtClean="0"/>
              <a:t>기획의도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작성중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980000" y="2789682"/>
            <a:ext cx="6244331" cy="46762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빠른 템포의 전투</a:t>
            </a:r>
            <a:endParaRPr lang="en-US" altLang="ko-KR" sz="2000" dirty="0" smtClean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279545" y="3257310"/>
            <a:ext cx="9217130" cy="420331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한 스테이지의 총 플레이 시간을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분 이하로 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간편한 </a:t>
            </a:r>
            <a:r>
              <a:rPr lang="en-US" altLang="ko-KR" sz="1400" dirty="0" smtClean="0"/>
              <a:t>UI </a:t>
            </a:r>
            <a:r>
              <a:rPr lang="ko-KR" altLang="en-US" sz="1400" dirty="0" smtClean="0"/>
              <a:t>디자인으로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전투 중 빠른 스킬 사용과 아이템 선택 및 사용이 가능하도록 할 것이다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 </a:t>
            </a:r>
            <a:endParaRPr lang="en-US" altLang="ko-KR" sz="1400" dirty="0" smtClean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980000" y="4139364"/>
            <a:ext cx="6244331" cy="46762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2000" dirty="0" smtClean="0"/>
              <a:t>누구나 할 수 있는 게임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279545" y="4606992"/>
            <a:ext cx="9217130" cy="420331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간편한 조작과 단순한 </a:t>
            </a:r>
            <a:r>
              <a:rPr lang="en-US" altLang="ko-KR" sz="1400" dirty="0" smtClean="0"/>
              <a:t>UI, </a:t>
            </a:r>
            <a:r>
              <a:rPr lang="ko-KR" altLang="en-US" sz="1400" dirty="0" smtClean="0"/>
              <a:t>한눈에 들어오는 전투 상황을 유저에게 제공하고자 하였다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 </a:t>
            </a:r>
          </a:p>
          <a:p>
            <a:r>
              <a:rPr lang="ko-KR" altLang="en-US" sz="1400" dirty="0" smtClean="0"/>
              <a:t>진입 장벽을 낮추어 누구나 손쉽게 할 수 있는 게임을 </a:t>
            </a:r>
            <a:r>
              <a:rPr lang="ko-KR" altLang="en-US" sz="1400" dirty="0"/>
              <a:t>기획하고자 하였다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1980000" y="1440000"/>
            <a:ext cx="9516675" cy="887959"/>
            <a:chOff x="1980000" y="1411829"/>
            <a:chExt cx="9516675" cy="887959"/>
          </a:xfrm>
        </p:grpSpPr>
        <p:sp>
          <p:nvSpPr>
            <p:cNvPr id="12" name="제목 1"/>
            <p:cNvSpPr txBox="1">
              <a:spLocks/>
            </p:cNvSpPr>
            <p:nvPr/>
          </p:nvSpPr>
          <p:spPr>
            <a:xfrm>
              <a:off x="1980000" y="1411829"/>
              <a:ext cx="6244331" cy="467628"/>
            </a:xfrm>
            <a:prstGeom prst="rect">
              <a:avLst/>
            </a:prstGeom>
          </p:spPr>
          <p:txBody>
            <a:bodyPr vert="horz" rtlCol="0" anchor="t">
              <a:noAutofit/>
            </a:bodyPr>
            <a:lstStyle>
              <a:lvl1pPr algn="l" rtl="0" eaLnBrk="1" latinLnBrk="1" hangingPunct="1">
                <a:spcBef>
                  <a:spcPct val="0"/>
                </a:spcBef>
                <a:buNone/>
                <a:defRPr kumimoji="0" sz="4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j-ea"/>
                  <a:cs typeface="+mj-cs"/>
                </a:defRPr>
              </a:lvl1pPr>
            </a:lstStyle>
            <a:p>
              <a:r>
                <a:rPr lang="ko-KR" altLang="en-US" sz="2000" dirty="0" smtClean="0"/>
                <a:t>누구나 할 수 있는 게임</a:t>
              </a:r>
              <a:r>
                <a:rPr lang="en-US" altLang="ko-KR" sz="2000" dirty="0" smtClean="0"/>
                <a:t>.</a:t>
              </a:r>
            </a:p>
          </p:txBody>
        </p:sp>
        <p:sp>
          <p:nvSpPr>
            <p:cNvPr id="13" name="제목 1"/>
            <p:cNvSpPr txBox="1">
              <a:spLocks/>
            </p:cNvSpPr>
            <p:nvPr/>
          </p:nvSpPr>
          <p:spPr>
            <a:xfrm>
              <a:off x="2279545" y="1879457"/>
              <a:ext cx="9217130" cy="420331"/>
            </a:xfrm>
            <a:prstGeom prst="rect">
              <a:avLst/>
            </a:prstGeom>
          </p:spPr>
          <p:txBody>
            <a:bodyPr vert="horz" rtlCol="0" anchor="t">
              <a:noAutofit/>
            </a:bodyPr>
            <a:lstStyle>
              <a:lvl1pPr algn="l" rtl="0" eaLnBrk="1" latinLnBrk="1" hangingPunct="1">
                <a:spcBef>
                  <a:spcPct val="0"/>
                </a:spcBef>
                <a:buNone/>
                <a:defRPr kumimoji="0" sz="4000" kern="1200">
                  <a:solidFill>
                    <a:schemeClr val="tx2"/>
                  </a:solidFill>
                  <a:latin typeface="맑은 고딕" panose="020B0503020000020004" pitchFamily="50" charset="-127"/>
                  <a:ea typeface="+mj-ea"/>
                  <a:cs typeface="+mj-cs"/>
                </a:defRPr>
              </a:lvl1pPr>
            </a:lstStyle>
            <a:p>
              <a:r>
                <a:rPr lang="ko-KR" altLang="en-US" sz="1400" dirty="0" smtClean="0"/>
                <a:t>간편한 조작과 단순한 </a:t>
              </a:r>
              <a:r>
                <a:rPr lang="en-US" altLang="ko-KR" sz="1400" dirty="0" smtClean="0"/>
                <a:t>UI, </a:t>
              </a:r>
              <a:r>
                <a:rPr lang="ko-KR" altLang="en-US" sz="1400" dirty="0" smtClean="0"/>
                <a:t>한눈에 들어오는 전투 상황을 유저에게 제공하고자 하였다</a:t>
              </a:r>
              <a:r>
                <a:rPr lang="en-US" altLang="ko-KR" sz="1400" dirty="0" smtClean="0"/>
                <a:t>.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 </a:t>
              </a:r>
            </a:p>
            <a:p>
              <a:r>
                <a:rPr lang="ko-KR" altLang="en-US" sz="1400" dirty="0" smtClean="0"/>
                <a:t>진입 장벽을 낮추어 누구나 손쉽게 할 수 있는 게임을 기획하고자 하였다</a:t>
              </a:r>
              <a:r>
                <a:rPr lang="en-US" altLang="ko-KR" sz="1400" dirty="0" smtClean="0"/>
                <a:t>.</a:t>
              </a:r>
            </a:p>
            <a:p>
              <a:endParaRPr lang="en-US" altLang="ko-KR" sz="1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8107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1-2. </a:t>
            </a:r>
            <a:r>
              <a:rPr lang="ko-KR" altLang="en-US" sz="2000" dirty="0" smtClean="0"/>
              <a:t>게임 </a:t>
            </a:r>
            <a:r>
              <a:rPr lang="ko-KR" altLang="en-US" sz="2000" dirty="0" err="1" smtClean="0"/>
              <a:t>컨셉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작성중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63470" y="1440000"/>
            <a:ext cx="6244331" cy="467628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2D </a:t>
            </a:r>
            <a:r>
              <a:rPr lang="ko-KR" altLang="en-US" sz="2000" dirty="0" err="1" smtClean="0"/>
              <a:t>횡스크롤</a:t>
            </a:r>
            <a:r>
              <a:rPr lang="ko-KR" altLang="en-US" sz="2000" dirty="0" smtClean="0"/>
              <a:t> 액션 </a:t>
            </a:r>
            <a:r>
              <a:rPr lang="en-US" altLang="ko-KR" sz="2000" dirty="0" smtClean="0"/>
              <a:t>RPG</a:t>
            </a:r>
            <a:endParaRPr lang="en-US" altLang="ko-KR" sz="1400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063015" y="1907628"/>
            <a:ext cx="5032985" cy="1521372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한국형 </a:t>
            </a:r>
            <a:r>
              <a:rPr lang="en-US" altLang="ko-KR" sz="1400" dirty="0" smtClean="0"/>
              <a:t>&lt;</a:t>
            </a:r>
            <a:r>
              <a:rPr lang="ko-KR" altLang="en-US" sz="1400" dirty="0" err="1" smtClean="0"/>
              <a:t>던전</a:t>
            </a:r>
            <a:r>
              <a:rPr lang="ko-KR" altLang="en-US" sz="1400" dirty="0" smtClean="0"/>
              <a:t> 앤 </a:t>
            </a:r>
            <a:r>
              <a:rPr lang="ko-KR" altLang="en-US" sz="1400" dirty="0" err="1" smtClean="0"/>
              <a:t>드래곤</a:t>
            </a:r>
            <a:r>
              <a:rPr lang="en-US" altLang="ko-KR" sz="1400" dirty="0" smtClean="0"/>
              <a:t>&gt;, &lt;</a:t>
            </a:r>
            <a:r>
              <a:rPr lang="ko-KR" altLang="en-US" sz="1400" dirty="0" smtClean="0"/>
              <a:t>천지를 먹다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 스타일의 </a:t>
            </a:r>
            <a:r>
              <a:rPr lang="ko-KR" altLang="en-US" sz="1400" dirty="0" err="1" smtClean="0"/>
              <a:t>횡스크롤</a:t>
            </a:r>
            <a:r>
              <a:rPr lang="ko-KR" altLang="en-US" sz="1400" dirty="0" smtClean="0"/>
              <a:t> 액션 게임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좌에서 우로 게임을 진행</a:t>
            </a:r>
            <a:r>
              <a:rPr lang="en-US" altLang="ko-KR" sz="1400" dirty="0" smtClean="0"/>
              <a:t>.)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007801" y="1440000"/>
            <a:ext cx="4488874" cy="5107500"/>
            <a:chOff x="6096001" y="-144767"/>
            <a:chExt cx="5425349" cy="6173034"/>
          </a:xfrm>
        </p:grpSpPr>
        <p:pic>
          <p:nvPicPr>
            <p:cNvPr id="3074" name="Picture 2" descr="천지를 먹다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1" y="2944791"/>
              <a:ext cx="5425349" cy="3083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관련 이미지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1" y="-144767"/>
              <a:ext cx="5425349" cy="3090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532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95325" y="3026535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전투시스템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282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2-1. </a:t>
            </a:r>
            <a:r>
              <a:rPr lang="ko-KR" altLang="en-US" sz="2000" dirty="0" smtClean="0"/>
              <a:t>전투 정의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0"/>
            <a:ext cx="5400675" cy="281896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전투는 캐릭터가 공격을 시작하거나 </a:t>
            </a:r>
            <a:r>
              <a:rPr lang="ko-KR" altLang="en-US" sz="1400" dirty="0" err="1" smtClean="0"/>
              <a:t>몬스터에게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피격당하는</a:t>
            </a:r>
            <a:r>
              <a:rPr lang="ko-KR" altLang="en-US" sz="1400" dirty="0" smtClean="0"/>
              <a:t> 상태이다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캐릭터의 전투행동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ko-KR" altLang="en-US" sz="1400" dirty="0" smtClean="0"/>
              <a:t>일반공격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일반 </a:t>
            </a:r>
            <a:r>
              <a:rPr lang="ko-KR" altLang="en-US" sz="1400" dirty="0" err="1" smtClean="0"/>
              <a:t>공격키</a:t>
            </a:r>
            <a:r>
              <a:rPr lang="ko-KR" altLang="en-US" sz="1400" dirty="0" smtClean="0"/>
              <a:t> 입력으로 발생되는 전투행동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/>
              <a:t>연계공격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일반공격에서 </a:t>
            </a:r>
            <a:r>
              <a:rPr lang="ko-KR" altLang="en-US" sz="1400" dirty="0" err="1" smtClean="0"/>
              <a:t>공격키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연속입력시</a:t>
            </a:r>
            <a:r>
              <a:rPr lang="ko-KR" altLang="en-US" sz="1400" dirty="0" smtClean="0"/>
              <a:t> 발생되는 전투행동</a:t>
            </a:r>
            <a:endParaRPr lang="en-US" altLang="ko-KR" sz="1400" dirty="0" smtClean="0"/>
          </a:p>
          <a:p>
            <a:pPr marL="800100" indent="-800100"/>
            <a:r>
              <a:rPr lang="ko-KR" altLang="en-US" sz="1400" dirty="0" err="1"/>
              <a:t>스킬공격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활성화 조건이 충족된 상태에서 </a:t>
            </a:r>
            <a:r>
              <a:rPr lang="ko-KR" altLang="en-US" sz="1400" dirty="0" err="1" smtClean="0"/>
              <a:t>특수공격키를</a:t>
            </a:r>
            <a:r>
              <a:rPr lang="ko-KR" altLang="en-US" sz="1400" dirty="0" smtClean="0"/>
              <a:t> 눌러 발생되는 전투행동</a:t>
            </a:r>
            <a:endParaRPr lang="en-US" altLang="ko-KR" sz="1400" dirty="0" smtClean="0"/>
          </a:p>
          <a:p>
            <a:r>
              <a:rPr lang="ko-KR" altLang="en-US" sz="1400" dirty="0"/>
              <a:t>응용공격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소지 중인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아이템을 소모하여 발생되는 전투행동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전투 조건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764" y="955130"/>
            <a:ext cx="3590817" cy="2993592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35183"/>
              </p:ext>
            </p:extLst>
          </p:nvPr>
        </p:nvGraphicFramePr>
        <p:xfrm>
          <a:off x="695324" y="4225549"/>
          <a:ext cx="10826026" cy="232765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58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7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7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7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7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549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활성화조건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조건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조건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조건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아이템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공격형태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일반공격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상태 이상 상태가 아님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적이 사거리 안에 접근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피격 당하지 않은 상태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기본</a:t>
                      </a:r>
                      <a:r>
                        <a:rPr lang="ko-KR" altLang="en-US" sz="1000" baseline="0" dirty="0" smtClean="0"/>
                        <a:t> 무기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낫 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창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활 등 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장비 아이템</a:t>
                      </a:r>
                      <a:endParaRPr lang="en-US" altLang="ko-KR" sz="10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근거리공격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중거리공격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원거리공격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연계공격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일반공격키</a:t>
                      </a:r>
                      <a:r>
                        <a:rPr lang="ko-KR" altLang="en-US" sz="1000" dirty="0" smtClean="0"/>
                        <a:t> 연속입력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일반공격 조건 충족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연속공격이 가능한 환경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지형지물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피격 등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기본</a:t>
                      </a:r>
                      <a:r>
                        <a:rPr lang="ko-KR" altLang="en-US" sz="1000" baseline="0" dirty="0" smtClean="0"/>
                        <a:t> 무기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낫 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창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활 등 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장비 아이템</a:t>
                      </a:r>
                      <a:endParaRPr lang="en-US" altLang="ko-KR" sz="10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연계공격 </a:t>
                      </a:r>
                      <a:r>
                        <a:rPr lang="en-US" altLang="ko-KR" sz="1000" dirty="0" smtClean="0"/>
                        <a:t>1,2,3,4,5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스킬공격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일반공격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회 또는 </a:t>
                      </a:r>
                      <a:r>
                        <a:rPr lang="en-US" altLang="ko-KR" sz="1000" dirty="0" smtClean="0"/>
                        <a:t>15</a:t>
                      </a:r>
                      <a:r>
                        <a:rPr lang="ko-KR" altLang="en-US" sz="1000" dirty="0" smtClean="0"/>
                        <a:t>회 연속 </a:t>
                      </a:r>
                      <a:r>
                        <a:rPr lang="ko-KR" altLang="en-US" sz="1000" dirty="0" err="1" smtClean="0"/>
                        <a:t>성공시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활성화조건 충족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일반공격 조건 충족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스킬공격이</a:t>
                      </a:r>
                      <a:r>
                        <a:rPr lang="ko-KR" altLang="en-US" sz="1000" dirty="0" smtClean="0"/>
                        <a:t> 가능한 환경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지형지물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피격 등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기본</a:t>
                      </a:r>
                      <a:r>
                        <a:rPr lang="ko-KR" altLang="en-US" sz="1000" baseline="0" dirty="0" smtClean="0"/>
                        <a:t> 무기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낫 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검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창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활 등 </a:t>
                      </a:r>
                      <a:endParaRPr lang="en-US" altLang="ko-KR" sz="1000" baseline="0" dirty="0" smtClean="0"/>
                    </a:p>
                    <a:p>
                      <a:pPr algn="ctr" latinLnBrk="1"/>
                      <a:r>
                        <a:rPr lang="ko-KR" altLang="en-US" sz="1000" baseline="0" dirty="0" smtClean="0"/>
                        <a:t>장비 아이템</a:t>
                      </a:r>
                      <a:endParaRPr lang="en-US" altLang="ko-KR" sz="10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스킬공격</a:t>
                      </a:r>
                      <a:r>
                        <a:rPr lang="en-US" altLang="ko-KR" sz="1000" dirty="0" smtClean="0"/>
                        <a:t>A, </a:t>
                      </a:r>
                      <a:r>
                        <a:rPr lang="ko-KR" altLang="en-US" sz="1000" dirty="0" err="1" smtClean="0"/>
                        <a:t>스킬공격</a:t>
                      </a:r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응용공격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해당 아이템 소지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사용할 아이템 선택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일반공격 조건 충족</a:t>
                      </a:r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응용공격이 가능한 환경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지형지물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피격 등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표창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폭탄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기름항아리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스킬시스템</a:t>
                      </a:r>
                      <a:r>
                        <a:rPr lang="ko-KR" altLang="en-US" sz="1000" dirty="0" smtClean="0"/>
                        <a:t> 참조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80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00" y="468000"/>
            <a:ext cx="10801350" cy="40246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 smtClean="0"/>
              <a:t>2-2. </a:t>
            </a:r>
            <a:r>
              <a:rPr lang="ko-KR" altLang="en-US" sz="2000" dirty="0" smtClean="0"/>
              <a:t>이동</a:t>
            </a:r>
            <a:endParaRPr lang="ko-KR" altLang="en-US" sz="2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20000" y="1440000"/>
            <a:ext cx="5400675" cy="2275185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기능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캐릭터는 오른쪽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전진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왼쪽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후진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상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하로 이동 가능하다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규칙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상하로 이동 중 공격은 불가능하다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좌우 이동 시 </a:t>
            </a:r>
            <a:r>
              <a:rPr lang="ko-KR" altLang="en-US" sz="1400" dirty="0" err="1" smtClean="0"/>
              <a:t>이동키를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두번</a:t>
            </a:r>
            <a:r>
              <a:rPr lang="ko-KR" altLang="en-US" sz="1400" dirty="0" smtClean="0"/>
              <a:t> 연타하면 달리기 가능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/>
              <a:t>왼쪽</a:t>
            </a:r>
            <a:r>
              <a:rPr lang="en-US" altLang="ko-KR" sz="1400" dirty="0"/>
              <a:t>(</a:t>
            </a:r>
            <a:r>
              <a:rPr lang="ko-KR" altLang="en-US" sz="1400" dirty="0"/>
              <a:t>후진</a:t>
            </a:r>
            <a:r>
              <a:rPr lang="en-US" altLang="ko-KR" sz="1400" dirty="0"/>
              <a:t>)</a:t>
            </a:r>
            <a:r>
              <a:rPr lang="ko-KR" altLang="en-US" sz="1400" dirty="0"/>
              <a:t>은 오른쪽</a:t>
            </a:r>
            <a:r>
              <a:rPr lang="en-US" altLang="ko-KR" sz="1400" dirty="0"/>
              <a:t>(</a:t>
            </a:r>
            <a:r>
              <a:rPr lang="ko-KR" altLang="en-US" sz="1400" dirty="0"/>
              <a:t>전진</a:t>
            </a:r>
            <a:r>
              <a:rPr lang="en-US" altLang="ko-KR" sz="1400" dirty="0"/>
              <a:t>) </a:t>
            </a:r>
            <a:r>
              <a:rPr lang="ko-KR" altLang="en-US" sz="1400" dirty="0"/>
              <a:t>이동 애니메이션의 좌우반전이다</a:t>
            </a:r>
            <a:r>
              <a:rPr lang="en-US" altLang="ko-KR" sz="1400" dirty="0"/>
              <a:t>.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045525" cy="44367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426" y="1485142"/>
            <a:ext cx="1219048" cy="146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5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교육 프레젠테이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24_TF03460604" id="{DA5E4C40-5A47-42F1-801D-BABF1BF9987A}" vid="{8DF00170-5B8B-46C1-BA83-DC8E6D007D2A}"/>
    </a:ext>
  </a:extLst>
</a:theme>
</file>

<file path=ppt/theme/theme2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프레젠테이션</Template>
  <TotalTime>1009</TotalTime>
  <Words>2019</Words>
  <Application>Microsoft Office PowerPoint</Application>
  <PresentationFormat>와이드스크린</PresentationFormat>
  <Paragraphs>475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Calibri</vt:lpstr>
      <vt:lpstr>Georgia</vt:lpstr>
      <vt:lpstr>Times New Roman</vt:lpstr>
      <vt:lpstr>Wingdings 2</vt:lpstr>
      <vt:lpstr>교육 프레젠테이션</vt:lpstr>
      <vt:lpstr>표지 – 디자인 수정할 것</vt:lpstr>
      <vt:lpstr>업데이트 내용</vt:lpstr>
      <vt:lpstr>목차</vt:lpstr>
      <vt:lpstr>1. 개  요</vt:lpstr>
      <vt:lpstr>1-1. 기획의도(작성중)</vt:lpstr>
      <vt:lpstr>1-2. 게임 컨셉(작성중)</vt:lpstr>
      <vt:lpstr>2. 전투시스템</vt:lpstr>
      <vt:lpstr>2-1. 전투 정의</vt:lpstr>
      <vt:lpstr>2-2. 이동</vt:lpstr>
      <vt:lpstr>2-3. 판정(작성중)</vt:lpstr>
      <vt:lpstr>2-4. 일반 공격</vt:lpstr>
      <vt:lpstr>2-5. 연계 공격</vt:lpstr>
      <vt:lpstr>2-6. 스킬 공격</vt:lpstr>
      <vt:lpstr>2-7. 응용 전투</vt:lpstr>
      <vt:lpstr>3. 캐릭터 설계</vt:lpstr>
      <vt:lpstr>3-1. 캐릭터</vt:lpstr>
      <vt:lpstr>3-2. 스탯 설계</vt:lpstr>
      <vt:lpstr>3-3. 스탯 UI</vt:lpstr>
      <vt:lpstr>3-4. 동작리스트</vt:lpstr>
      <vt:lpstr>3-4. 동작리스트</vt:lpstr>
      <vt:lpstr>3-5. 캐릭터 FSM 설계</vt:lpstr>
      <vt:lpstr>4. 몬스터 설계</vt:lpstr>
      <vt:lpstr>4-1. 일반몬스터</vt:lpstr>
      <vt:lpstr>3-2. 스탯 설계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교육 프레젠테이션 제목</dc:title>
  <dc:creator>student</dc:creator>
  <cp:lastModifiedBy>kbh</cp:lastModifiedBy>
  <cp:revision>70</cp:revision>
  <dcterms:created xsi:type="dcterms:W3CDTF">2020-01-22T01:04:23Z</dcterms:created>
  <dcterms:modified xsi:type="dcterms:W3CDTF">2020-01-28T15:28:59Z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