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4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</p14:sldIdLst>
        </p14:section>
        <p14:section name="Основная часть" id="{93878CE5-A944-47CD-A435-4106DB216F18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колов Станислав Сергеевич" initials="УСС" lastIdx="1" clrIdx="0">
    <p:extLst>
      <p:ext uri="{19B8F6BF-5375-455C-9EA6-DF929625EA0E}">
        <p15:presenceInfo xmlns:p15="http://schemas.microsoft.com/office/powerpoint/2012/main" userId="Уколов Станислав Серге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9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90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34076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Маршрутные процессы в задачах последовательного обхода множеств при наличии ограничений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 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А.А. Петунин,   А.Г. Ченцов,  П.А. Ченцов</a:t>
            </a:r>
            <a:endParaRPr lang="en-AU" altLang="ja-JP" sz="2400" dirty="0">
              <a:ea typeface="新細明體" charset="-120"/>
            </a:endParaRPr>
          </a:p>
        </p:txBody>
      </p:sp>
      <p:pic>
        <p:nvPicPr>
          <p:cNvPr id="5124" name="Picture 4" descr="Компания «ИММ УрО РАН» — о компании, фотографии офиса, контакты — Хабр  Карьера">
            <a:extLst>
              <a:ext uri="{FF2B5EF4-FFF2-40B4-BE49-F238E27FC236}">
                <a16:creationId xmlns:a16="http://schemas.microsoft.com/office/drawing/2014/main" id="{BD7BC8CB-DA88-445D-8E29-4E3B1B877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055" r="6419" b="3563"/>
          <a:stretch/>
        </p:blipFill>
        <p:spPr bwMode="auto">
          <a:xfrm>
            <a:off x="0" y="0"/>
            <a:ext cx="985679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A313B-E6FA-4DAE-9BEA-7D66D0F3E8B8}"/>
              </a:ext>
            </a:extLst>
          </p:cNvPr>
          <p:cNvSpPr txBox="1"/>
          <p:nvPr/>
        </p:nvSpPr>
        <p:spPr>
          <a:xfrm>
            <a:off x="985679" y="132958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Институт математики </a:t>
            </a:r>
          </a:p>
          <a:p>
            <a:r>
              <a:rPr lang="ru-RU" dirty="0"/>
              <a:t>и механики</a:t>
            </a:r>
          </a:p>
          <a:p>
            <a:r>
              <a:rPr lang="ru-RU" dirty="0"/>
              <a:t>им. Н.Н. Красовского</a:t>
            </a:r>
          </a:p>
        </p:txBody>
      </p:sp>
      <p:pic>
        <p:nvPicPr>
          <p:cNvPr id="5130" name="Picture 10" descr="Волонтёры Урала — О проекте">
            <a:extLst>
              <a:ext uri="{FF2B5EF4-FFF2-40B4-BE49-F238E27FC236}">
                <a16:creationId xmlns:a16="http://schemas.microsoft.com/office/drawing/2014/main" id="{1C278C54-4DB9-476E-9B15-93A499AC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40" y="0"/>
            <a:ext cx="2815216" cy="12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25F77E-244F-45E2-A76A-F6044791F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000" y="1307252"/>
            <a:ext cx="8610600" cy="5195147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ru-RU" b="1" dirty="0"/>
              <a:t>3. Построение системы слоев функции Беллмана</a:t>
            </a:r>
          </a:p>
          <a:p>
            <a:pPr marL="45720" indent="0" algn="just">
              <a:buNone/>
            </a:pPr>
            <a:r>
              <a:rPr lang="ru-RU" dirty="0"/>
              <a:t>На основе уравнения Беллмана (вид которого нам теперь известен) конструируем систему преобразований, действующих на функции, определяемые на слоях пространства позиций. Простейший (терминальный) слой определяется терминальной компонентой аддитивного критерия, а далее «включается» рекуррентная процедура, имеющая своей логической основой уравнение Беллмана.</a:t>
            </a:r>
          </a:p>
          <a:p>
            <a:pPr marL="45720" indent="0" algn="just">
              <a:buNone/>
            </a:pPr>
            <a:r>
              <a:rPr lang="ru-RU" dirty="0"/>
              <a:t> Функции, реализуемые данной процедурой, являются сужениями нашей основной функции Беллмана. В частности, последний этап упомянутой рекуррентной процедуры определяет экстремум задачи маршрутизации с фиксированной точкой старта. Это позволяет </a:t>
            </a:r>
            <a:r>
              <a:rPr lang="ru-RU" dirty="0" err="1"/>
              <a:t>прооптимизировать</a:t>
            </a:r>
            <a:r>
              <a:rPr lang="ru-RU" dirty="0"/>
              <a:t> точку старта, что определяет содержание следующего этапа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BBFA-A1F4-4A32-AB22-860D4F7F709F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87926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25F77E-244F-45E2-A76A-F6044791F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000" y="1307252"/>
            <a:ext cx="8610600" cy="519514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b="1" dirty="0"/>
              <a:t>4. Оптимизация точки старта</a:t>
            </a:r>
          </a:p>
          <a:p>
            <a:pPr marL="45720" indent="0" algn="just">
              <a:buNone/>
            </a:pPr>
            <a:r>
              <a:rPr lang="ru-RU" dirty="0"/>
              <a:t>После реализации последнего слоя функции Беллмана, отвечающего полному списку заданий, мы располагаем зависимостью экстремума задачи от точки старта. Минимизируя эту зависимость (а это - совсем несложная процедура), мы определяем глобальный экстремум и оптимальную (по результату) точку старта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BBFA-A1F4-4A32-AB22-860D4F7F709F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4163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25F77E-244F-45E2-A76A-F6044791F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000" y="1307252"/>
            <a:ext cx="8610600" cy="5195147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ru-RU" b="1" dirty="0"/>
              <a:t>5. Построение оптимального решения</a:t>
            </a:r>
          </a:p>
          <a:p>
            <a:pPr marL="45720" lvl="0" indent="0" algn="just">
              <a:buNone/>
            </a:pPr>
            <a:r>
              <a:rPr lang="ru-RU" dirty="0"/>
              <a:t>Фиксируем оптимальную точку старта, найденную на предыдущем этапе. Далее, используя стандартную в теории ДП процедуру пошагового выбора индексов и упорядоченных пар с элементами в виде точек врезки и точек выключения инструмента, определяем допустимое решение, оптимальное для данной точки старта. Дополняя этой точкой полученное решение, реализованное в виде упорядоченной пары маршрут-траектория, получаем оптимальный маршрутный процесс. В частности, в первом примере такой процесс был построен и указана оптимальная точка старта. Во втором примере, как отмечено выше, оптимизация точки старта не осуществлялась.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BBFA-A1F4-4A32-AB22-860D4F7F709F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74561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19009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02059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Станислав Уколов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Институт новых материалов и технологий</a:t>
            </a:r>
            <a:r>
              <a:rPr lang="en-US" dirty="0"/>
              <a:t>,</a:t>
            </a:r>
            <a:br>
              <a:rPr lang="en-US" dirty="0"/>
            </a:br>
            <a:r>
              <a:rPr lang="ru-RU" dirty="0"/>
              <a:t>Уральский федеральный университет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000" y="2285846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C51249-7657-4A9D-ADA0-11EFF6F430DF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ХVI-й Всероссийская </a:t>
            </a:r>
          </a:p>
          <a:p>
            <a:pPr algn="ctr"/>
            <a:r>
              <a:rPr lang="ru-RU" sz="2400" dirty="0"/>
              <a:t>научно-практическая конференция</a:t>
            </a:r>
          </a:p>
          <a:p>
            <a:pPr algn="ctr"/>
            <a:r>
              <a:rPr lang="ru-RU" sz="2400" dirty="0"/>
              <a:t>«Перспективные системы и задачи управления»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C3931-42B1-445F-BBE0-F29A8B17E7CF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5 - 9 апреля</a:t>
            </a:r>
            <a:r>
              <a:rPr lang="en-US" sz="1400" dirty="0"/>
              <a:t> 202</a:t>
            </a:r>
            <a:r>
              <a:rPr lang="ru-RU" sz="1400" dirty="0"/>
              <a:t>1</a:t>
            </a:r>
            <a:endParaRPr lang="en-US" sz="1400" dirty="0"/>
          </a:p>
          <a:p>
            <a:pPr algn="ctr"/>
            <a:r>
              <a:rPr lang="ru-RU" sz="1400" dirty="0"/>
              <a:t>Домбай</a:t>
            </a:r>
          </a:p>
        </p:txBody>
      </p:sp>
      <p:pic>
        <p:nvPicPr>
          <p:cNvPr id="15" name="Picture 4" descr="Компания «ИММ УрО РАН» — о компании, фотографии офиса, контакты — Хабр  Карьера">
            <a:extLst>
              <a:ext uri="{FF2B5EF4-FFF2-40B4-BE49-F238E27FC236}">
                <a16:creationId xmlns:a16="http://schemas.microsoft.com/office/drawing/2014/main" id="{E5397DBD-6651-425E-80C3-EE57859B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055" r="6419" b="3563"/>
          <a:stretch/>
        </p:blipFill>
        <p:spPr bwMode="auto">
          <a:xfrm>
            <a:off x="0" y="0"/>
            <a:ext cx="985679" cy="10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F6F01-A469-4114-9DE5-C4A948306FE2}"/>
              </a:ext>
            </a:extLst>
          </p:cNvPr>
          <p:cNvSpPr txBox="1"/>
          <p:nvPr/>
        </p:nvSpPr>
        <p:spPr>
          <a:xfrm>
            <a:off x="985679" y="132958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Институт математики </a:t>
            </a:r>
          </a:p>
          <a:p>
            <a:r>
              <a:rPr lang="ru-RU" dirty="0"/>
              <a:t>и механики</a:t>
            </a:r>
          </a:p>
          <a:p>
            <a:r>
              <a:rPr lang="ru-RU" dirty="0"/>
              <a:t>им. Н.Н. Красовского</a:t>
            </a:r>
          </a:p>
        </p:txBody>
      </p:sp>
      <p:pic>
        <p:nvPicPr>
          <p:cNvPr id="17" name="Picture 10" descr="Волонтёры Урала — О проекте">
            <a:extLst>
              <a:ext uri="{FF2B5EF4-FFF2-40B4-BE49-F238E27FC236}">
                <a16:creationId xmlns:a16="http://schemas.microsoft.com/office/drawing/2014/main" id="{A0B9564E-CF81-4FAE-9F97-19E43A25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40" y="0"/>
            <a:ext cx="2815216" cy="12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5A34B0-48B2-4F2E-B448-B6FAD68408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26543"/>
            <a:ext cx="9005976" cy="58314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Объектом исследования являются экстремальные задачи маршрутизации перемещений с ограничениями различных типов; среди последних особо выделяем условия предшествования и динамические ограничения, возникающие по мере развития процесса и проведения тех или иных работ. При соответствующей формализации возникает постановка, идейно близкая к дискретным задачам управления (имеется в виду дискретность и по времени, и по фазовому состоянию). Оптимизируется комплекс, включающий точку старта, вариант очередности исполнения заданий (далее – маршрут) и конкретную траекторию; сам возникающий при этом комплекс (триплет) именуем маршрутным процессом. Возможные применения могут быть, в частности, связаны с атомной энергетикой (имеется в виду  задача минимизации дозовой нагрузки работников при демонтаже системы </a:t>
            </a:r>
            <a:r>
              <a:rPr lang="ru-RU" dirty="0" err="1"/>
              <a:t>радиационно</a:t>
            </a:r>
            <a:r>
              <a:rPr lang="ru-RU" dirty="0"/>
              <a:t> опасных объектов) и машиностроением; имеются и другие приложения. В настоящей работе мы ориентируемся на применение разрабатываемых методов в машиностроении.</a:t>
            </a:r>
          </a:p>
          <a:p>
            <a:pPr algn="just"/>
            <a:r>
              <a:rPr lang="ru-RU" dirty="0"/>
              <a:t>Первоначальная задача управления режущим инструментом с условиями предшествования и динамическими ограничениями преобразуется к математической постановке оптимизационной задачи в классе вышеупомянутых маршрутных процессов; нашей целью является нахождение глобального экстремума и соответствующего оптимального решения. Обсуждаются элементы общей теории и конструируемый на основе этой теории оптимальный алгоритм, реализованный на многоядерной ПЭВМ.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4B226-E2AE-4754-826F-2805087A611D}"/>
              </a:ext>
            </a:extLst>
          </p:cNvPr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553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ECA012-B7C9-4F76-B9D3-C54ACA5207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2354025"/>
                <a:ext cx="8892480" cy="4936934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ru-RU" dirty="0"/>
                  <a:t>Задан прямоугольник на плоскости </a:t>
                </a:r>
                <a14:m>
                  <m:oMath xmlns:m="http://schemas.openxmlformats.org/officeDocument/2006/math">
                    <m:r>
                      <a:rPr lang="ru-RU" i="1"/>
                      <m:t>𝑋</m:t>
                    </m:r>
                    <m:r>
                      <a:rPr lang="ru-RU" i="1"/>
                      <m:t>=[0,</m:t>
                    </m:r>
                    <m:r>
                      <a:rPr lang="ru-RU" i="1"/>
                      <m:t>𝑎</m:t>
                    </m:r>
                    <m:r>
                      <a:rPr lang="ru-RU" i="1"/>
                      <m:t>]×[0,</m:t>
                    </m:r>
                    <m:r>
                      <a:rPr lang="ru-RU" i="1"/>
                      <m:t>𝑏</m:t>
                    </m:r>
                    <m:r>
                      <a:rPr lang="ru-RU" i="1"/>
                      <m:t>]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/>
                      <m:t>𝑎</m:t>
                    </m:r>
                    <m:r>
                      <a:rPr lang="ru-RU" i="1"/>
                      <m:t>&gt;0,</m:t>
                    </m:r>
                    <m:r>
                      <a:rPr lang="ru-RU" i="1"/>
                      <m:t>𝑏</m:t>
                    </m:r>
                    <m:r>
                      <a:rPr lang="ru-RU" i="1"/>
                      <m:t>&gt;0</m:t>
                    </m:r>
                  </m:oMath>
                </a14:m>
                <a:r>
                  <a:rPr lang="ru-RU" dirty="0"/>
                  <a:t>. Имеется раскройный план; намечены контуры попарно дизъюнктных деталей. У каждой детали имеется внешний контур и, возможно, несколько внутренних контуров. Реально контуры окружены близкими к ним эквидистантами. Однако сейчас для простоты полагаем их совпадающими с контурами, то есть будем говорить о резке по контурам. По технологическим соображениям резка внутренних контуров каждой детали (если они есть) должна предшествовать резке внешнего контура. Возникает естественный вариант условий предшествования. В интересах компьютерной реализации считаем, что возле каждого контура намечены возможные точки врезки и соответствующие им точки выключения инструмента: итак, процедура врезки должным образом </a:t>
                </a:r>
                <a:r>
                  <a:rPr lang="ru-RU" dirty="0" err="1"/>
                  <a:t>дискретизируется</a:t>
                </a:r>
                <a:r>
                  <a:rPr lang="ru-RU" dirty="0"/>
                  <a:t>. В результате возникают непустые конечные множества – мегаполисы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,…,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𝑁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/>
                      <m:t>𝑁</m:t>
                    </m:r>
                  </m:oMath>
                </a14:m>
                <a:r>
                  <a:rPr lang="ru-RU" dirty="0"/>
                  <a:t> – натуральное число, для которого </a:t>
                </a:r>
                <a14:m>
                  <m:oMath xmlns:m="http://schemas.openxmlformats.org/officeDocument/2006/math">
                    <m:r>
                      <a:rPr lang="ru-RU" i="1"/>
                      <m:t>𝑁</m:t>
                    </m:r>
                    <m:r>
                      <a:rPr lang="ru-RU" i="1"/>
                      <m:t>⩾2</m:t>
                    </m:r>
                  </m:oMath>
                </a14:m>
                <a:r>
                  <a:rPr lang="ru-RU" dirty="0"/>
                  <a:t>. Элементами этих множеств являются точки врезки и точки выключения инструмента. Точки этих двух типов группируются в пары. Для каждого мегаполиса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определено отношение в виде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  <m:r>
                      <a:rPr lang="ru-RU" i="1"/>
                      <m:t>×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; оно всякий раз состоит из упорядоченных пар. Элементами каждой такой пары являются точка врезки и соответствующая ей точка выключения инструмента. Предполагается, что инструмент, покидая точку старта, перемещается к мегаполису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𝑀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, занумерованному первым, прибывает к некоторой (из намеченных заранее) точке врезки </a:t>
                </a:r>
                <a:r>
                  <a:rPr lang="en-US" dirty="0"/>
                  <a:t>x</a:t>
                </a:r>
                <a:r>
                  <a:rPr lang="ru-RU" dirty="0"/>
                  <a:t>, после чего выполняется врезка и работа по вырезанию контура с последующим перемещением в точку выключения инструмента </a:t>
                </a:r>
                <a14:m>
                  <m:oMath xmlns:m="http://schemas.openxmlformats.org/officeDocument/2006/math">
                    <m:r>
                      <a:rPr lang="ru-RU" i="1"/>
                      <m:t>𝑦</m:t>
                    </m:r>
                  </m:oMath>
                </a14:m>
                <a:r>
                  <a:rPr lang="ru-RU" dirty="0"/>
                  <a:t>; затем  инструмент перемещается к мегаполису, занумерованному вторым и т.д.; при этом </a:t>
                </a:r>
                <a14:m>
                  <m:oMath xmlns:m="http://schemas.openxmlformats.org/officeDocument/2006/math">
                    <m:r>
                      <a:rPr lang="ru-RU" i="1"/>
                      <m:t>𝑧</m:t>
                    </m:r>
                    <m:r>
                      <a:rPr lang="ru-RU" i="1"/>
                      <m:t>=(</m:t>
                    </m:r>
                    <m:r>
                      <a:rPr lang="ru-RU" i="1"/>
                      <m:t>𝑥</m:t>
                    </m:r>
                    <m:r>
                      <a:rPr lang="ru-RU" i="1"/>
                      <m:t>,</m:t>
                    </m:r>
                    <m:r>
                      <a:rPr lang="ru-RU" i="1"/>
                      <m:t>𝑦</m:t>
                    </m:r>
                    <m:r>
                      <a:rPr lang="ru-RU" i="1"/>
                      <m:t>)∈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𝕄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  С учетом последнего замечания можно принять, что развитие маршрутного процесса характеризуется схемой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𝑧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𝕄</m:t>
                        </m:r>
                      </m:e>
                      <m:sub>
                        <m:r>
                          <a:rPr lang="ru-RU" i="1"/>
                          <m:t>𝛼</m:t>
                        </m:r>
                        <m:r>
                          <a:rPr lang="ru-RU" i="1"/>
                          <m:t>(1)</m:t>
                        </m:r>
                      </m:sub>
                    </m:sSub>
                    <m:r>
                      <a:rPr lang="ru-RU" i="1"/>
                      <m:t>→⋯→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𝑧</m:t>
                        </m:r>
                      </m:e>
                      <m:sub>
                        <m:r>
                          <a:rPr lang="ru-RU" i="1"/>
                          <m:t>𝑁</m:t>
                        </m:r>
                      </m:sub>
                    </m:sSub>
                    <m:r>
                      <a:rPr lang="ru-RU" i="1"/>
                      <m:t>∈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𝕄</m:t>
                        </m:r>
                      </m:e>
                      <m:sub>
                        <m:r>
                          <a:rPr lang="ru-RU" i="1"/>
                          <m:t>𝛼</m:t>
                        </m:r>
                        <m:r>
                          <a:rPr lang="ru-RU" i="1"/>
                          <m:t>(</m:t>
                        </m:r>
                        <m:r>
                          <a:rPr lang="ru-RU" i="1"/>
                          <m:t>𝑁</m:t>
                        </m:r>
                        <m:r>
                          <a:rPr lang="ru-RU" i="1"/>
                          <m:t>)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/>
                      <m:t>𝑁</m:t>
                    </m:r>
                  </m:oMath>
                </a14:m>
                <a:r>
                  <a:rPr lang="ru-RU" dirty="0"/>
                  <a:t> есть количество контуров,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– точка старта, </a:t>
                </a:r>
                <a14:m>
                  <m:oMath xmlns:m="http://schemas.openxmlformats.org/officeDocument/2006/math">
                    <m:r>
                      <a:rPr lang="ru-RU" i="1"/>
                      <m:t>𝛼</m:t>
                    </m:r>
                    <m:r>
                      <a:rPr lang="ru-RU" i="1"/>
                      <m:t>=(</m:t>
                    </m:r>
                    <m:r>
                      <a:rPr lang="ru-RU" i="1"/>
                      <m:t>𝛼</m:t>
                    </m:r>
                    <m:r>
                      <a:rPr lang="ru-RU" i="1"/>
                      <m:t>(1),…,</m:t>
                    </m:r>
                    <m:r>
                      <a:rPr lang="ru-RU" i="1"/>
                      <m:t>𝛼</m:t>
                    </m:r>
                    <m:r>
                      <a:rPr lang="ru-RU" i="1"/>
                      <m:t>(</m:t>
                    </m:r>
                    <m:r>
                      <a:rPr lang="ru-RU" i="1"/>
                      <m:t>𝑁</m:t>
                    </m:r>
                    <m:r>
                      <a:rPr lang="ru-RU" i="1"/>
                      <m:t>))</m:t>
                    </m:r>
                  </m:oMath>
                </a14:m>
                <a:r>
                  <a:rPr lang="ru-RU" dirty="0"/>
                  <a:t> – перестановка индексов.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ECA012-B7C9-4F76-B9D3-C54ACA52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2354025"/>
                <a:ext cx="8892480" cy="4936934"/>
              </a:xfrm>
              <a:blipFill>
                <a:blip r:embed="rId2"/>
                <a:stretch>
                  <a:fillRect l="-69" t="-2469" r="-2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6FA02DA-DE39-4FB1-B6EA-89ED7C607315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Постановка задачи</a:t>
            </a:r>
          </a:p>
        </p:txBody>
      </p:sp>
      <p:pic>
        <p:nvPicPr>
          <p:cNvPr id="5" name="Рисунок 4" descr="E:\My\Work\Asp\Latex\HomeWork\MiM2019\media\3211-gtsp.png">
            <a:extLst>
              <a:ext uri="{FF2B5EF4-FFF2-40B4-BE49-F238E27FC236}">
                <a16:creationId xmlns:a16="http://schemas.microsoft.com/office/drawing/2014/main" id="{E3D66CC2-1E18-4C1F-8872-ED003E7F53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3" y="132312"/>
            <a:ext cx="4241779" cy="213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0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FD6006-3F1B-4FED-8BDF-B8A24C955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778" y="1194364"/>
            <a:ext cx="8539702" cy="553381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Имеются условия предшествования: резка внутренних контуров детали должна предшествовать резке внешнего контура. Возможны и другие варианты упомянутых условий предшествования; например, может использоваться правило: сначала режутся «большие» детали. Из других ограничений сейчас отметим условия, имеющие смысл тепловых допусков. Имеется в виду обеспечение ситуации, при которой возле точек врезки сохранялось бы достаточно большая (в смысле площади) область </a:t>
            </a:r>
            <a:r>
              <a:rPr lang="ru-RU" dirty="0" err="1"/>
              <a:t>невырезанного</a:t>
            </a:r>
            <a:r>
              <a:rPr lang="ru-RU" dirty="0"/>
              <a:t> металла с тем, чтобы обеспечивался удовлетворительный отвод тепла (имеется в виду случай термической резки). </a:t>
            </a:r>
          </a:p>
          <a:p>
            <a:pPr algn="just"/>
            <a:r>
              <a:rPr lang="ru-RU" dirty="0"/>
              <a:t>В рассматриваемой модели резки по замкнутому контуру на этапе математической постановки исключено собственно время резки контуров, поскольку оно одинаково для всех вариантов решения и может быть легко учтено введением дополнительного слагаемого. Функция стоимости внешних перемещений определена как время, затрачиваемое в режиме холостого хода. Аналогично оценивается терминальное состояние: учитывается время перемещения до точки парковки в режиме холостого хода. Стоимость внутренних работ получается суммированием двух компонент. Одна из них определяется суммой времен, затрачиваемых на перемещение от точки врезки до точки начала реза, и от последней – до точки выключения инструмента (перемещение со скоростью рабочего хода). Вторая компонента определяется функцией штрафа и «включается» при нарушении тепловых допусков. Предполагается, что точка начала реза сопоставляется каждой паре с элементами в виде точки врезки и точки выключения инструмента. Таким образом, формируется значение суммарного времени для каждого маршрутного процесса.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F32A8-525F-4097-9638-AC16BAAAAA8B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4485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7D30FD-6CA2-4B40-9DB4-F14D6EC199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576" y="4323644"/>
            <a:ext cx="8994423" cy="253435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Предполагается заданным раскройный план, предусматривающий резку тридцати контуров у 16 деталей; итак, в данном примере </a:t>
            </a:r>
            <a:r>
              <a:rPr lang="ru-RU" i="1" dirty="0"/>
              <a:t>N </a:t>
            </a:r>
            <a:r>
              <a:rPr lang="ru-RU" dirty="0"/>
              <a:t>= 30. Полезно ввести специальное понятие порта, включая в это понятие триплет, содержащий точку врезки, соответствующую ей точку выключения инструмента, а также точку начала реза. Точка выключения инструмента близка к точке врезки. В примере предполагается, что общее число точек врезки (по всем контурам) равно 508. Количество адресных пар, определяющих  условия предшествования в данном примере равно 20. Имеются в виду пары индексов мегаполисов (по смыслу «отправитель» и «получатель»; условия предшествования предполагают перемещение во времени только в направлении от «отправителя» к «получателю»). Имеются в виду оговоренные в предыдущем разделе условия, связывающие резку внутренних контуров (и «внутренних» деталей) и резку внешнего контура у каждой детали.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8735-8E4C-4C14-8B12-A4113CFE3C35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Модельный пример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85C4435-1DA6-4578-B35B-08448D3E7B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55" y="897091"/>
            <a:ext cx="5934863" cy="29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477A3A-F003-4F11-B65D-9DEC1EBEA3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2466" y="1038578"/>
            <a:ext cx="8779933" cy="572346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Для проведения вычислений использовался компьютер с процессором </a:t>
            </a:r>
            <a:r>
              <a:rPr lang="ru-RU" dirty="0" err="1"/>
              <a:t>Intel</a:t>
            </a:r>
            <a:r>
              <a:rPr lang="ru-RU" dirty="0"/>
              <a:t> i7-2630QM и 8 Гб оперативной памяти, работающий под управлением </a:t>
            </a:r>
            <a:r>
              <a:rPr lang="ru-RU" dirty="0" err="1"/>
              <a:t>Windows</a:t>
            </a:r>
            <a:r>
              <a:rPr lang="ru-RU" dirty="0"/>
              <a:t> 7 (64-bit). Программа разработана на языке C++, скомпилирована при помощи компилятора </a:t>
            </a:r>
            <a:r>
              <a:rPr lang="ru-RU" dirty="0" err="1"/>
              <a:t>MinGW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Qt</a:t>
            </a:r>
            <a:r>
              <a:rPr lang="ru-RU" dirty="0"/>
              <a:t>. Мегаполисы конструируются из точек врезки и точек выключения инструмента. Их упорядоченные пары образуют отношения, т.е. множества упорядоченных пар. Вместе с тем, с каждым мегаполисом удобно связать сейчас набор портов. Предполагается, что минимальное количество портов для мегаполиса равно 4 (при этом число «городов» мегаполиса равно 8), а максимальное количество портов для мегаполиса равно 34. Количество возможных точек старта (мощность множества упомянутого множества) равно 58. Они расположены на сторонах исходного прямоугольника с координатами углов (0,0), (0,1000), (1900,1000), (1900,0) равномерно с шагом 100 (по часовой стрелке). Точка финиша имеет координаты (0, 0). Все размеры даны в миллиметрах. Скорость холостого хода 500 мм/с, скорость реза 10 мм/с. </a:t>
            </a:r>
          </a:p>
          <a:p>
            <a:pPr algn="just"/>
            <a:r>
              <a:rPr lang="ru-RU" dirty="0"/>
              <a:t>Предполагается, что внутренние работы определяются суммой времен перемещения в режиме реза (рабочего хода) от точки врезки до точки начала реза и от этой последней точки до точки выключения инструмента, а также значения штрафной функции. Для штрафной функции длина области завершения реза имеет значение 100 мм, ширина – 25 мм, пороговое значение 0,25. Если больше 25% площади области завершения реза приходится на пустоты в металле или на пространство за пределами листа, то штрафная функция имеет значение 1000000, иначе 0.</a:t>
            </a:r>
          </a:p>
          <a:p>
            <a:pPr algn="just"/>
            <a:r>
              <a:rPr lang="ru-RU" dirty="0"/>
              <a:t>В ходе счета получено значение экстремума 67,555. Время счета 51 мин. 58 сек. Координаты точки старта (1600 мм, 0 мм).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92228-994B-4231-8FF4-3BEC05F32CCC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Модельный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324134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B01078-A32E-4632-961A-CAEAAA62E8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84" y="3459666"/>
            <a:ext cx="8939460" cy="309851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Модель мегаполисов применима и при использовании нестандартных техник резки, в частности, т.н. мульти-контурной резки, которая предполагает использование только одной точки врезки для вырезки двух и более контуров внутри одного сегмента резки. Под сегментом резки подразумевается траектория рабочего хода инструмента между точкой врезки и соответствующей ей точкой выключения инструмента. </a:t>
            </a:r>
          </a:p>
          <a:p>
            <a:r>
              <a:rPr lang="ru-RU" dirty="0"/>
              <a:t>Следует отметить, что описанная математическая модель позволяет получать на обычном персональном компьютере точные варианты решения для задач маршрутизации инструмента машин листовой резки с ЧПУ для раскройных карт, содержащих 30 и более деталей. Заметим также, что применение алгоритмов, которые бы обеспечивали достижение глобального экстремума при решении подобных задач реальной размерности, не описано в научных публикациях.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CFD91-2EE3-4A03-BBE0-706333EBFF99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Модельный пример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18AF445E-4E6C-4A05-982A-CF0DFD63A2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56" y="179869"/>
            <a:ext cx="4048986" cy="294047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9EAA932-B7E4-4E71-A0CB-F0B6F425357A}"/>
              </a:ext>
            </a:extLst>
          </p:cNvPr>
          <p:cNvSpPr txBox="1">
            <a:spLocks/>
          </p:cNvSpPr>
          <p:nvPr/>
        </p:nvSpPr>
        <p:spPr>
          <a:xfrm>
            <a:off x="4287960" y="1205413"/>
            <a:ext cx="4526844" cy="1363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i="1" dirty="0"/>
              <a:t>Пример расчета оптимальной траектории инструмента при резке 19 деталей, заданных 24-мя контурами. Для пар деталей, отмеченных цифрами 1–2, 3–4, 5–6 были сформированы три отдельных мегаполиса, всего 21 мегаполис. Расчет оптимальной точки старта в данном примере не производился.</a:t>
            </a:r>
          </a:p>
        </p:txBody>
      </p:sp>
    </p:spTree>
    <p:extLst>
      <p:ext uri="{BB962C8B-B14F-4D97-AF65-F5344CB8AC3E}">
        <p14:creationId xmlns:p14="http://schemas.microsoft.com/office/powerpoint/2010/main" val="1010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25F77E-244F-45E2-A76A-F6044791F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000" y="1307252"/>
            <a:ext cx="8610600" cy="519514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b="1" dirty="0"/>
              <a:t>1. Построение существенных списков заданий</a:t>
            </a:r>
          </a:p>
          <a:p>
            <a:pPr marL="45720" indent="0" algn="just">
              <a:buNone/>
            </a:pPr>
            <a:r>
              <a:rPr lang="ru-RU" dirty="0"/>
              <a:t>Для целей снижения вычислительной сложности удается использовать условия предшествования. Реализация данной процедуры связана прежде всего с тем, что </a:t>
            </a:r>
            <a:r>
              <a:rPr lang="ru-RU" dirty="0" err="1"/>
              <a:t>насчитывание</a:t>
            </a:r>
            <a:r>
              <a:rPr lang="ru-RU" dirty="0"/>
              <a:t> всего массива значений функции Беллмана подменяется построением некоторых ее слоев и первым шагом в этом направлении является исключение из рассмотрения некоторых списков заданий. Остающиеся после данного исключения списки называем существенными; соответствующее свойство, определяющее существенность, связано с условиями предшествования. Семейства существенных списков ранжируются по мощности, получающиеся подсемейства реализуются посредством итерационной процедуры, которая доставляет все семейство существенных списков.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BBFA-A1F4-4A32-AB22-860D4F7F709F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7062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25F77E-244F-45E2-A76A-F6044791F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000" y="1307252"/>
            <a:ext cx="8610600" cy="519514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b="1" dirty="0"/>
              <a:t>2. Построение слоев пространства позиций</a:t>
            </a:r>
          </a:p>
          <a:p>
            <a:pPr marL="45720" indent="0" algn="just">
              <a:buNone/>
            </a:pPr>
            <a:r>
              <a:rPr lang="ru-RU" dirty="0"/>
              <a:t>Позициями называем упорядоченные пары, элементами которых являются всякий раз состояние, определяющее положение инструмента, и список заданий, подлежащих исполнению. Позиции являются аргументами функции Беллмана (данная функция определена на пространстве позиций). В целях экономии вычислений в пространстве позиций выделяем систему взаимосвязанных   слоев и ограничиваемся использованием в качестве аргументов функции Беллмана только позиций из упомянутых слоев. </a:t>
            </a:r>
          </a:p>
          <a:p>
            <a:pPr marL="45720" indent="0" algn="just">
              <a:buNone/>
            </a:pPr>
            <a:r>
              <a:rPr lang="ru-RU" dirty="0"/>
              <a:t>Эффект применения слоев связан с условиями предшествования. Итак, эти условия используются «в положительном направлении» в смысле снижения вычислительной сложности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BBFA-A1F4-4A32-AB22-860D4F7F709F}"/>
              </a:ext>
            </a:extLst>
          </p:cNvPr>
          <p:cNvSpPr txBox="1"/>
          <p:nvPr/>
        </p:nvSpPr>
        <p:spPr>
          <a:xfrm>
            <a:off x="3821502" y="219759"/>
            <a:ext cx="507097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Структура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235662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1226</TotalTime>
  <Words>1918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237</cp:revision>
  <dcterms:created xsi:type="dcterms:W3CDTF">2016-05-25T08:56:41Z</dcterms:created>
  <dcterms:modified xsi:type="dcterms:W3CDTF">2021-03-29T10:39:30Z</dcterms:modified>
</cp:coreProperties>
</file>