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94" r:id="rId16"/>
    <p:sldId id="266" r:id="rId17"/>
    <p:sldId id="268" r:id="rId18"/>
    <p:sldId id="269" r:id="rId19"/>
    <p:sldId id="271" r:id="rId20"/>
    <p:sldId id="276" r:id="rId21"/>
    <p:sldId id="259"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94"/>
            <p14:sldId id="266"/>
            <p14:sldId id="268"/>
            <p14:sldId id="269"/>
            <p14:sldId id="271"/>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8" autoAdjust="0"/>
    <p:restoredTop sz="96357" autoAdjust="0"/>
  </p:normalViewPr>
  <p:slideViewPr>
    <p:cSldViewPr>
      <p:cViewPr varScale="1">
        <p:scale>
          <a:sx n="111" d="100"/>
          <a:sy n="111" d="100"/>
        </p:scale>
        <p:origin x="97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05.06.2024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05.06.2024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05.06.2024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05.06.2024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05.06.2024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05.06.2024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60"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61"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3752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𝑎𝑑𝑑</m:t>
                    </m:r>
                    <m:r>
                      <a:rPr lang="en-US" sz="1200" i="1">
                        <a:latin typeface="Cambria Math" panose="02040503050406030204" pitchFamily="18" charset="0"/>
                      </a:rPr>
                      <m:t>_</m:t>
                    </m:r>
                    <m:r>
                      <a:rPr lang="en-US" sz="1200" i="1">
                        <a:latin typeface="Cambria Math" panose="02040503050406030204" pitchFamily="18" charset="0"/>
                      </a:rPr>
                      <m:t>𝑏𝑟𝑖𝑑𝑔𝑒𝑠</m:t>
                    </m:r>
                    <m:r>
                      <a:rPr lang="en-US" sz="1200" i="1">
                        <a:latin typeface="Cambria Math" panose="02040503050406030204" pitchFamily="18" charset="0"/>
                      </a:rPr>
                      <m:t>(</m:t>
                    </m:r>
                    <m:r>
                      <a:rPr lang="en-US" sz="1200" i="1">
                        <a:latin typeface="Cambria Math" panose="02040503050406030204" pitchFamily="18" charset="0"/>
                      </a:rPr>
                      <m:t>𝑁𝑒𝑠𝑡</m:t>
                    </m:r>
                    <m:r>
                      <a:rPr lang="en-US" sz="1200" i="1">
                        <a:latin typeface="Cambria Math" panose="02040503050406030204" pitchFamily="18" charset="0"/>
                      </a:rPr>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r>
                      <a:rPr lang="en-US" sz="1200" i="1">
                        <a:latin typeface="Cambria Math" panose="02040503050406030204" pitchFamily="18" charset="0"/>
                      </a:rPr>
                      <m:t>←</m:t>
                    </m:r>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𝑝𝑡</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𝑝𝑡</m:t>
                            </m:r>
                          </m:sub>
                        </m:sSub>
                        <m:r>
                          <a:rPr lang="en-US" sz="1200" i="1">
                            <a:latin typeface="Cambria Math" panose="02040503050406030204" pitchFamily="18" charset="0"/>
                          </a:rPr>
                          <m:t>+</m:t>
                        </m:r>
                        <m:f>
                          <m:fPr>
                            <m:ctrlPr>
                              <a:rPr lang="ru-RU" sz="1200" i="1">
                                <a:latin typeface="Cambria Math" panose="02040503050406030204" pitchFamily="18" charset="0"/>
                              </a:rPr>
                            </m:ctrlPr>
                          </m:fPr>
                          <m:num>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𝑜𝑛</m:t>
                                </m:r>
                              </m:sub>
                            </m:sSub>
                          </m:num>
                          <m:den>
                            <m:sSub>
                              <m:sSubPr>
                                <m:ctrlPr>
                                  <a:rPr lang="ru-RU" sz="1200" i="1">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𝑜𝑛</m:t>
                                </m:r>
                              </m:sub>
                            </m:sSub>
                          </m:den>
                        </m:f>
                      </m:e>
                    </m:d>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a:latin typeface="Cambria Math" panose="02040503050406030204" pitchFamily="18" charset="0"/>
                      </a:rPr>
                      <m:t>𝑈𝐵</m:t>
                    </m:r>
                    <m:r>
                      <a:rPr lang="en-US" sz="1200" i="1">
                        <a:latin typeface="Cambria Math" panose="02040503050406030204" pitchFamily="18" charset="0"/>
                      </a:rPr>
                      <m:t>←</m:t>
                    </m:r>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min</m:t>
                        </m:r>
                      </m:e>
                      <m:lim>
                        <m:r>
                          <a:rPr lang="en-US" sz="1200" i="1">
                            <a:latin typeface="Cambria Math" panose="02040503050406030204" pitchFamily="18" charset="0"/>
                          </a:rPr>
                          <m:t>𝑖</m:t>
                        </m:r>
                      </m:lim>
                    </m:limLow>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func>
                      <m:funcPr>
                        <m:ctrlPr>
                          <a:rPr lang="ru-RU" sz="1200" i="1">
                            <a:latin typeface="Cambria Math" panose="02040503050406030204" pitchFamily="18" charset="0"/>
                          </a:rPr>
                        </m:ctrlPr>
                      </m:funcPr>
                      <m:fName>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min</m:t>
                            </m:r>
                          </m:e>
                          <m:lim/>
                        </m:limLow>
                      </m:fName>
                      <m:e>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𝑏𝑟𝑎𝑛𝑐h</m:t>
                        </m:r>
                        <m:r>
                          <a:rPr lang="en-US" sz="1200" i="1">
                            <a:latin typeface="Cambria Math" panose="02040503050406030204" pitchFamily="18" charset="0"/>
                          </a:rPr>
                          <m:t>_</m:t>
                        </m:r>
                        <m:r>
                          <a:rPr lang="en-US" sz="1200" i="1">
                            <a:latin typeface="Cambria Math" panose="02040503050406030204" pitchFamily="18" charset="0"/>
                          </a:rPr>
                          <m:t>𝑏𝑜𝑢𝑛𝑑</m:t>
                        </m:r>
                        <m:r>
                          <a:rPr lang="en-US" sz="1200" i="1">
                            <a:latin typeface="Cambria Math" panose="02040503050406030204" pitchFamily="18" charset="0"/>
                          </a:rPr>
                          <m:t>(</m:t>
                        </m:r>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 </m:t>
                    </m:r>
                    <m:r>
                      <m:rPr>
                        <m:sty m:val="p"/>
                      </m:rPr>
                      <a:rPr lang="en-US" sz="1200">
                        <a:latin typeface="Cambria Math" panose="02040503050406030204" pitchFamily="18" charset="0"/>
                      </a:rPr>
                      <m:t>Δt</m:t>
                    </m:r>
                    <m:r>
                      <a:rPr lang="en-US" sz="1200">
                        <a:latin typeface="Cambria Math" panose="02040503050406030204" pitchFamily="18" charset="0"/>
                      </a:rPr>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&lt;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oMath>
                </a14:m>
                <a:endParaRPr lang="ru-RU" sz="1200" dirty="0"/>
              </a:p>
              <a:p>
                <a:pPr defTabSz="360000"/>
                <a:r>
                  <a:rPr lang="en-US" sz="1200" dirty="0"/>
                  <a:t>			</a:t>
                </a:r>
                <a14:m>
                  <m:oMath xmlns:m="http://schemas.openxmlformats.org/officeDocument/2006/math">
                    <m:r>
                      <a:rPr lang="en-US" sz="1200" i="1">
                        <a:latin typeface="Cambria Math" panose="02040503050406030204" pitchFamily="18" charset="0"/>
                      </a:rPr>
                      <m:t>𝑁</m:t>
                    </m:r>
                    <m:r>
                      <a:rPr lang="en-US" sz="1200" i="1">
                        <a:latin typeface="Cambria Math" panose="02040503050406030204" pitchFamily="18" charset="0"/>
                      </a:rPr>
                      <m:t>←</m:t>
                    </m:r>
                    <m:r>
                      <a:rPr lang="en-US" sz="1200" i="1">
                        <a:latin typeface="Cambria Math" panose="02040503050406030204" pitchFamily="18" charset="0"/>
                      </a:rPr>
                      <m:t>𝑁</m:t>
                    </m:r>
                    <m:r>
                      <a:rPr lang="en-US" sz="1200" i="1">
                        <a:latin typeface="Cambria Math" panose="02040503050406030204" pitchFamily="18" charset="0"/>
                      </a:rPr>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𝑖</m:t>
                      </m:r>
                      <m:r>
                        <a:rPr lang="en-US" sz="1200" i="1">
                          <a:latin typeface="Cambria Math" panose="02040503050406030204" pitchFamily="18" charset="0"/>
                        </a:rPr>
                        <m:t>←</m:t>
                      </m:r>
                      <m:func>
                        <m:funcPr>
                          <m:ctrlPr>
                            <a:rPr lang="ru-RU" sz="1200" i="1">
                              <a:latin typeface="Cambria Math" panose="02040503050406030204" pitchFamily="18" charset="0"/>
                            </a:rPr>
                          </m:ctrlPr>
                        </m:funcPr>
                        <m:fName>
                          <m:limLow>
                            <m:limLowPr>
                              <m:ctrlPr>
                                <a:rPr lang="ru-RU" sz="1200" i="1">
                                  <a:latin typeface="Cambria Math" panose="02040503050406030204" pitchFamily="18" charset="0"/>
                                </a:rPr>
                              </m:ctrlPr>
                            </m:limLowPr>
                            <m:e>
                              <m:r>
                                <m:rPr>
                                  <m:sty m:val="p"/>
                                </m:rPr>
                                <a:rPr lang="en-US" sz="1200">
                                  <a:latin typeface="Cambria Math" panose="02040503050406030204" pitchFamily="18" charset="0"/>
                                </a:rPr>
                                <m:t>argmin</m:t>
                              </m:r>
                            </m:e>
                            <m:lim>
                              <m:r>
                                <a:rPr lang="en-US" sz="1200" i="1">
                                  <a:latin typeface="Cambria Math" panose="02040503050406030204" pitchFamily="18" charset="0"/>
                                </a:rPr>
                                <m:t>𝑖</m:t>
                              </m:r>
                            </m:lim>
                          </m:limLow>
                        </m:fName>
                        <m:e>
                          <m:d>
                            <m:dPr>
                              <m:ctrlPr>
                                <a:rPr lang="ru-RU" sz="1200" i="1">
                                  <a:latin typeface="Cambria Math" panose="02040503050406030204" pitchFamily="18" charset="0"/>
                                </a:rPr>
                              </m:ctrlPr>
                            </m:dPr>
                            <m:e>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m:rPr>
                                  <m:sty m:val="p"/>
                                </m:rPr>
                                <a:rPr lang="en-US" sz="1200">
                                  <a:latin typeface="Cambria Math" panose="02040503050406030204" pitchFamily="18" charset="0"/>
                                </a:rPr>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𝑁𝑜𝑑𝑒𝑠</m:t>
                    </m:r>
                  </m:oMath>
                </a14:m>
                <a:endParaRPr lang="ru-RU" sz="1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a:latin typeface="Cambria Math" panose="02040503050406030204" pitchFamily="18" charset="0"/>
                                  </a:rPr>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a:latin typeface="Cambria Math" panose="02040503050406030204" pitchFamily="18" charset="0"/>
                                  </a:rPr>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a:latin typeface="Cambria Math" panose="02040503050406030204" pitchFamily="18" charset="0"/>
                                </a:rPr>
                                <m:t>𝑇</m:t>
                              </m:r>
                              <m:r>
                                <a:rPr lang="en-US" sz="1000" i="1">
                                  <a:latin typeface="Cambria Math" panose="02040503050406030204" pitchFamily="18" charset="0"/>
                                </a:rPr>
                                <m:t> ⩽</m:t>
                              </m:r>
                              <m:r>
                                <a:rPr lang="en-US" sz="1000" i="1">
                                  <a:latin typeface="Cambria Math" panose="02040503050406030204" pitchFamily="18" charset="0"/>
                                </a:rPr>
                                <m:t>𝐾</m:t>
                              </m:r>
                              <m:r>
                                <a:rPr lang="en-US" sz="1000" i="1">
                                  <a:latin typeface="Cambria Math" panose="02040503050406030204" pitchFamily="18" charset="0"/>
                                </a:rPr>
                                <m:t>⋅</m:t>
                              </m:r>
                              <m:r>
                                <a:rPr lang="en-US" sz="1000" i="1">
                                  <a:latin typeface="Cambria Math" panose="02040503050406030204" pitchFamily="18" charset="0"/>
                                </a:rPr>
                                <m:t>𝑁</m:t>
                              </m:r>
                              <m:r>
                                <a:rPr lang="en-US" sz="1000" i="1">
                                  <a:latin typeface="Cambria Math" panose="02040503050406030204" pitchFamily="18" charset="0"/>
                                </a:rPr>
                                <m:t>⋅</m:t>
                              </m:r>
                              <m:r>
                                <a:rPr lang="en-US" sz="1000" i="1">
                                  <a:latin typeface="Cambria Math" panose="02040503050406030204" pitchFamily="18" charset="0"/>
                                </a:rPr>
                                <m:t>𝛥</m:t>
                              </m:r>
                              <m:r>
                                <a:rPr lang="en-US" sz="1000" i="1">
                                  <a:latin typeface="Cambria Math" panose="02040503050406030204" pitchFamily="18" charset="0"/>
                                </a:rPr>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xmlns="">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5797" t="-112500" r="-723188" b="-4975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5797" t="-212500" r="-723188" b="-3975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5797" t="-312500" r="-723188" b="-2975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5797" t="-412500" r="-723188" b="-1975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726" t="-320313" r="-3085" b="-23438"/>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xmlns:a14="http://schemas.microsoft.com/office/drawing/2010/main">
        <mc:Choice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r>
                      <a:rPr lang="en-US" sz="1200" i="1">
                        <a:latin typeface="Cambria Math" panose="02040503050406030204" pitchFamily="18" charset="0"/>
                      </a:rPr>
                      <m:t>𝑈𝐵</m:t>
                    </m:r>
                    <m:r>
                      <a:rPr lang="en-US" sz="1200" i="1">
                        <a:latin typeface="Cambria Math" panose="02040503050406030204" pitchFamily="18" charset="0"/>
                      </a:rPr>
                      <m:t>←</m:t>
                    </m:r>
                    <m:r>
                      <a:rPr lang="en-US" sz="1200" i="1">
                        <a:latin typeface="Cambria Math" panose="02040503050406030204" pitchFamily="18" charset="0"/>
                      </a:rPr>
                      <m:t>𝑃𝐶𝐺𝐿𝑁𝑆</m:t>
                    </m:r>
                    <m:r>
                      <a:rPr lang="en-US" sz="1200" i="1">
                        <a:latin typeface="Cambria Math" panose="02040503050406030204" pitchFamily="18" charset="0"/>
                      </a:rPr>
                      <m:t>(</m:t>
                    </m:r>
                    <m:sSub>
                      <m:sSubPr>
                        <m:ctrlPr>
                          <a:rPr lang="ru-RU" sz="1200" i="1">
                            <a:latin typeface="Cambria Math" panose="02040503050406030204" pitchFamily="18" charset="0"/>
                          </a:rPr>
                        </m:ctrlPr>
                      </m:sSubPr>
                      <m:e>
                        <m:r>
                          <a:rPr lang="en-US" sz="1200" i="1">
                            <a:latin typeface="Cambria Math" panose="02040503050406030204" pitchFamily="18" charset="0"/>
                          </a:rPr>
                          <m:t>𝑇𝑎𝑠𝑘</m:t>
                        </m:r>
                      </m:e>
                      <m:sub>
                        <m:r>
                          <a:rPr lang="en-US" sz="1200" i="1">
                            <a:latin typeface="Cambria Math" panose="02040503050406030204" pitchFamily="18" charset="0"/>
                          </a:rPr>
                          <m:t>𝑖</m:t>
                        </m:r>
                        <m:r>
                          <a:rPr lang="en-US" sz="1200" i="1">
                            <a:latin typeface="Cambria Math" panose="02040503050406030204" pitchFamily="18" charset="0"/>
                          </a:rPr>
                          <m:t> </m:t>
                        </m:r>
                      </m:sub>
                    </m:sSub>
                    <m:r>
                      <a:rPr lang="en-US" sz="1200" i="1">
                        <a:latin typeface="Cambria Math" panose="02040503050406030204" pitchFamily="18" charset="0"/>
                      </a:rPr>
                      <m:t>)</m:t>
                    </m:r>
                  </m:oMath>
                </a14:m>
                <a:endParaRPr lang="ru-RU" sz="1200" dirty="0"/>
              </a:p>
              <a:p>
                <a:r>
                  <a:rPr lang="en-US" sz="1200" b="1" dirty="0"/>
                  <a:t>end</a:t>
                </a:r>
                <a:r>
                  <a:rPr lang="en-US" sz="1200" dirty="0"/>
                  <a:t> </a:t>
                </a:r>
                <a:r>
                  <a:rPr lang="en-US" sz="1200" b="1" dirty="0" smtClean="0"/>
                  <a:t>for</a:t>
                </a:r>
                <a:endParaRPr lang="ru-RU"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latin typeface="Cambria Math" panose="02040503050406030204" pitchFamily="18" charset="0"/>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xmlns="">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4237" t="-113333" r="-213559" b="-31111"/>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Δ</m:t>
                          </m:r>
                        </m:e>
                        <m:sub>
                          <m:r>
                            <a:rPr lang="en-US" sz="2400" i="1">
                              <a:latin typeface="Cambria Math" panose="02040503050406030204" pitchFamily="18" charset="0"/>
                            </a:rPr>
                            <m:t>𝑖</m:t>
                          </m:r>
                          <m:r>
                            <a:rPr lang="en-US" sz="2400">
                              <a:latin typeface="Cambria Math" panose="02040503050406030204" pitchFamily="18" charset="0"/>
                            </a:rPr>
                            <m:t> </m:t>
                          </m:r>
                        </m:sub>
                      </m:sSub>
                      <m:r>
                        <a:rPr lang="en-US" sz="2400">
                          <a:latin typeface="Cambria Math" panose="02040503050406030204" pitchFamily="18" charset="0"/>
                        </a:rPr>
                        <m:t>=</m:t>
                      </m:r>
                      <m:d>
                        <m:dPr>
                          <m:ctrlPr>
                            <a:rPr lang="ru-RU" sz="2400" i="1">
                              <a:latin typeface="Cambria Math" panose="02040503050406030204" pitchFamily="18" charset="0"/>
                            </a:rPr>
                          </m:ctrlPr>
                        </m:dPr>
                        <m:e>
                          <m:sSub>
                            <m:sSubPr>
                              <m:ctrlPr>
                                <a:rPr lang="ru-RU"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𝑝𝑡</m:t>
                              </m:r>
                            </m:sub>
                          </m:sSub>
                          <m:r>
                            <a:rPr lang="en-US" sz="240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𝑝𝑡</m:t>
                              </m:r>
                            </m:sub>
                          </m:sSub>
                          <m:r>
                            <a:rPr lang="en-US" sz="2400">
                              <a:latin typeface="Cambria Math" panose="02040503050406030204" pitchFamily="18" charset="0"/>
                            </a:rPr>
                            <m:t>+</m:t>
                          </m:r>
                          <m:f>
                            <m:fPr>
                              <m:ctrlPr>
                                <a:rPr lang="ru-RU" sz="2400" i="1">
                                  <a:latin typeface="Cambria Math" panose="02040503050406030204" pitchFamily="18" charset="0"/>
                                </a:rPr>
                              </m:ctrlPr>
                            </m:fPr>
                            <m:num>
                              <m:sSub>
                                <m:sSubPr>
                                  <m:ctrlPr>
                                    <a:rPr lang="ru-RU"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𝑜𝑛</m:t>
                                  </m:r>
                                </m:sub>
                              </m:sSub>
                            </m:num>
                            <m:den>
                              <m:sSub>
                                <m:sSubPr>
                                  <m:ctrlPr>
                                    <a:rPr lang="ru-RU"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𝑜𝑛</m:t>
                                  </m:r>
                                </m:sub>
                              </m:sSub>
                            </m:den>
                          </m:f>
                        </m:e>
                      </m:d>
                      <m:r>
                        <a:rPr lang="en-US" sz="2400">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𝑜𝑓𝑓</m:t>
                          </m:r>
                        </m:sub>
                      </m:sSub>
                    </m:oMath>
                  </m:oMathPara>
                </a14:m>
                <a:endParaRPr lang="ru-RU"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𝐿𝐵</m:t>
                          </m:r>
                        </m:e>
                        <m:sub>
                          <m:r>
                            <a:rPr lang="en-US" sz="3200" i="1">
                              <a:latin typeface="Cambria Math" panose="02040503050406030204" pitchFamily="18" charset="0"/>
                            </a:rPr>
                            <m:t>𝑖</m:t>
                          </m:r>
                        </m:sub>
                      </m:sSub>
                      <m:r>
                        <a:rPr lang="en-US" sz="3200">
                          <a:latin typeface="Cambria Math" panose="02040503050406030204" pitchFamily="18" charset="0"/>
                        </a:rPr>
                        <m:t>&gt;</m:t>
                      </m:r>
                      <m:func>
                        <m:funcPr>
                          <m:ctrlPr>
                            <a:rPr lang="ru-RU" sz="3200" i="1">
                              <a:latin typeface="Cambria Math" panose="02040503050406030204" pitchFamily="18" charset="0"/>
                            </a:rPr>
                          </m:ctrlPr>
                        </m:funcPr>
                        <m:fName>
                          <m:limLow>
                            <m:limLowPr>
                              <m:ctrlPr>
                                <a:rPr lang="ru-RU" sz="3200" i="1">
                                  <a:latin typeface="Cambria Math" panose="02040503050406030204" pitchFamily="18" charset="0"/>
                                </a:rPr>
                              </m:ctrlPr>
                            </m:limLowPr>
                            <m:e>
                              <m:r>
                                <m:rPr>
                                  <m:sty m:val="p"/>
                                </m:rPr>
                                <a:rPr lang="en-US" sz="3200">
                                  <a:latin typeface="Cambria Math" panose="02040503050406030204" pitchFamily="18" charset="0"/>
                                </a:rPr>
                                <m:t>min</m:t>
                              </m:r>
                            </m:e>
                            <m:lim/>
                          </m:limLow>
                        </m:fName>
                        <m:e>
                          <m:d>
                            <m:dPr>
                              <m:ctrlPr>
                                <a:rPr lang="ru-RU" sz="3200" i="1">
                                  <a:latin typeface="Cambria Math" panose="02040503050406030204" pitchFamily="18" charset="0"/>
                                </a:rPr>
                              </m:ctrlPr>
                            </m:dPr>
                            <m:e>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r>
                                <a:rPr lang="en-US" sz="3200">
                                  <a:latin typeface="Cambria Math" panose="02040503050406030204" pitchFamily="18" charset="0"/>
                                </a:rPr>
                                <m:t>,</m:t>
                              </m:r>
                              <m:r>
                                <a:rPr lang="en-US" sz="3200" i="1">
                                  <a:latin typeface="Cambria Math" panose="02040503050406030204" pitchFamily="18" charset="0"/>
                                </a:rPr>
                                <m:t>𝑈𝐵</m:t>
                              </m:r>
                              <m:r>
                                <a:rPr lang="en-US" sz="3200" i="1">
                                  <a:latin typeface="Cambria Math" panose="02040503050406030204" pitchFamily="18" charset="0"/>
                                </a:rPr>
                                <m:t>−</m:t>
                              </m:r>
                              <m:sSub>
                                <m:sSubPr>
                                  <m:ctrlPr>
                                    <a:rPr lang="ru-RU" sz="3200" i="1">
                                      <a:latin typeface="Cambria Math" panose="02040503050406030204" pitchFamily="18" charset="0"/>
                                    </a:rPr>
                                  </m:ctrlPr>
                                </m:sSubPr>
                                <m:e>
                                  <m:r>
                                    <m:rPr>
                                      <m:sty m:val="p"/>
                                    </m:rPr>
                                    <a:rPr lang="en-US" sz="3200">
                                      <a:latin typeface="Cambria Math" panose="02040503050406030204" pitchFamily="18" charset="0"/>
                                    </a:rPr>
                                    <m:t>Δ</m:t>
                                  </m:r>
                                </m:e>
                                <m:sub>
                                  <m:r>
                                    <a:rPr lang="en-US" sz="3200" i="1">
                                      <a:latin typeface="Cambria Math" panose="02040503050406030204" pitchFamily="18" charset="0"/>
                                    </a:rPr>
                                    <m:t>𝑖</m:t>
                                  </m:r>
                                  <m:r>
                                    <a:rPr lang="en-US" sz="3200">
                                      <a:latin typeface="Cambria Math" panose="02040503050406030204" pitchFamily="18" charset="0"/>
                                    </a:rPr>
                                    <m:t> </m:t>
                                  </m:r>
                                </m:sub>
                              </m:sSub>
                            </m:e>
                          </m:d>
                        </m:e>
                      </m:func>
                    </m:oMath>
                  </m:oMathPara>
                </a14:m>
                <a:endParaRPr lang="ru-RU" sz="3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𝐿𝐵</m:t>
                          </m:r>
                        </m:e>
                        <m:sub>
                          <m:r>
                            <a:rPr lang="en-US" sz="3200" i="1">
                              <a:latin typeface="Cambria Math" panose="02040503050406030204" pitchFamily="18" charset="0"/>
                            </a:rPr>
                            <m:t>𝑖</m:t>
                          </m:r>
                        </m:sub>
                      </m:sSub>
                      <m:r>
                        <a:rPr lang="en-US" sz="3200">
                          <a:latin typeface="Cambria Math" panose="02040503050406030204" pitchFamily="18" charset="0"/>
                        </a:rPr>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716145684"/>
              </p:ext>
            </p:extLst>
          </p:nvPr>
        </p:nvGraphicFramePr>
        <p:xfrm>
          <a:off x="2295326" y="1097542"/>
          <a:ext cx="5047800" cy="1790377"/>
        </p:xfrm>
        <a:graphic>
          <a:graphicData uri="http://schemas.openxmlformats.org/drawingml/2006/table">
            <a:tbl>
              <a:tblPr firstRow="1" firstCol="1" bandCol="1">
                <a:effectLst>
                  <a:outerShdw blurRad="50800" dist="38100" dir="2700000" algn="tl" rotWithShape="0">
                    <a:prstClr val="black">
                      <a:alpha val="40000"/>
                    </a:prstClr>
                  </a:outerShdw>
                </a:effectLst>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51997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265034">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0">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265034">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265034">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a:effectLst>
            <a:outerShdw blurRad="50800" dist="38100" dir="2700000" algn="tl" rotWithShape="0">
              <a:prstClr val="black">
                <a:alpha val="40000"/>
              </a:prstClr>
            </a:outerShdw>
          </a:effectLst>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118735938"/>
              </p:ext>
            </p:extLst>
          </p:nvPr>
        </p:nvGraphicFramePr>
        <p:xfrm>
          <a:off x="1332000" y="1084770"/>
          <a:ext cx="7560000" cy="558639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741350">
                  <a:extLst>
                    <a:ext uri="{9D8B030D-6E8A-4147-A177-3AD203B41FA5}">
                      <a16:colId xmlns:a16="http://schemas.microsoft.com/office/drawing/2014/main" val="1355078451"/>
                    </a:ext>
                  </a:extLst>
                </a:gridCol>
                <a:gridCol w="1404925">
                  <a:extLst>
                    <a:ext uri="{9D8B030D-6E8A-4147-A177-3AD203B41FA5}">
                      <a16:colId xmlns:a16="http://schemas.microsoft.com/office/drawing/2014/main" val="2199935166"/>
                    </a:ext>
                  </a:extLst>
                </a:gridCol>
                <a:gridCol w="939971">
                  <a:extLst>
                    <a:ext uri="{9D8B030D-6E8A-4147-A177-3AD203B41FA5}">
                      <a16:colId xmlns:a16="http://schemas.microsoft.com/office/drawing/2014/main" val="1322912571"/>
                    </a:ext>
                  </a:extLst>
                </a:gridCol>
                <a:gridCol w="1342335">
                  <a:extLst>
                    <a:ext uri="{9D8B030D-6E8A-4147-A177-3AD203B41FA5}">
                      <a16:colId xmlns:a16="http://schemas.microsoft.com/office/drawing/2014/main" val="4165497892"/>
                    </a:ext>
                  </a:extLst>
                </a:gridCol>
                <a:gridCol w="1342335">
                  <a:extLst>
                    <a:ext uri="{9D8B030D-6E8A-4147-A177-3AD203B41FA5}">
                      <a16:colId xmlns:a16="http://schemas.microsoft.com/office/drawing/2014/main" val="2642513248"/>
                    </a:ext>
                  </a:extLst>
                </a:gridCol>
                <a:gridCol w="789084">
                  <a:extLst>
                    <a:ext uri="{9D8B030D-6E8A-4147-A177-3AD203B41FA5}">
                      <a16:colId xmlns:a16="http://schemas.microsoft.com/office/drawing/2014/main" val="3318030883"/>
                    </a:ext>
                  </a:extLst>
                </a:gridCol>
              </a:tblGrid>
              <a:tr h="186213">
                <a:tc rowSpan="2">
                  <a:txBody>
                    <a:bodyPr/>
                    <a:lstStyle/>
                    <a:p>
                      <a:pPr indent="0" algn="ctr" hangingPunct="0">
                        <a:lnSpc>
                          <a:spcPts val="1200"/>
                        </a:lnSpc>
                        <a:spcAft>
                          <a:spcPts val="0"/>
                        </a:spcAft>
                      </a:pPr>
                      <a:r>
                        <a:rPr lang="en-US" sz="1100" dirty="0">
                          <a:effectLst/>
                        </a:rPr>
                        <a:t>Material</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a:effectLst/>
                        </a:rPr>
                        <a:t>Thickness</a:t>
                      </a:r>
                      <a:r>
                        <a:rPr lang="ru-RU" sz="1100">
                          <a:effectLst/>
                        </a:rPr>
                        <a:t>,</a:t>
                      </a:r>
                      <a:br>
                        <a:rPr lang="ru-RU" sz="1100">
                          <a:effectLst/>
                        </a:rPr>
                      </a:br>
                      <a:r>
                        <a:rPr lang="en-US" sz="1100">
                          <a:effectLst/>
                        </a:rPr>
                        <a:t>mm</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dirty="0" err="1">
                          <a:effectLst/>
                        </a:rPr>
                        <a:t>T</a:t>
                      </a:r>
                      <a:r>
                        <a:rPr lang="en-US" sz="1100" baseline="-25000" dirty="0" err="1">
                          <a:effectLst/>
                        </a:rPr>
                        <a:t>pt</a:t>
                      </a:r>
                      <a:r>
                        <a:rPr lang="ru-RU" sz="1100" dirty="0">
                          <a:effectLst/>
                        </a:rPr>
                        <a:t>,</a:t>
                      </a:r>
                      <a:r>
                        <a:rPr lang="en-US" sz="1100" dirty="0">
                          <a:effectLst/>
                        </a:rPr>
                        <a:t> 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gridSpan="2">
                  <a:txBody>
                    <a:bodyPr/>
                    <a:lstStyle/>
                    <a:p>
                      <a:pPr indent="0" algn="ctr" hangingPunct="0">
                        <a:lnSpc>
                          <a:spcPts val="1200"/>
                        </a:lnSpc>
                        <a:spcAft>
                          <a:spcPts val="0"/>
                        </a:spcAft>
                      </a:pPr>
                      <a:r>
                        <a:rPr lang="en-US" sz="1100" dirty="0">
                          <a:effectLst/>
                        </a:rPr>
                        <a:t>V</a:t>
                      </a:r>
                      <a:r>
                        <a:rPr lang="en-US" sz="1100" baseline="-25000" dirty="0">
                          <a:effectLst/>
                        </a:rPr>
                        <a:t>on</a:t>
                      </a:r>
                      <a:r>
                        <a:rPr lang="ru-RU" sz="1100" dirty="0">
                          <a:effectLst/>
                        </a:rPr>
                        <a:t>, </a:t>
                      </a:r>
                      <a:r>
                        <a:rPr lang="en-US" sz="1100" dirty="0">
                          <a:effectLst/>
                        </a:rPr>
                        <a:t>m</a:t>
                      </a:r>
                      <a:r>
                        <a:rPr lang="ru-RU" sz="1100" dirty="0">
                          <a:effectLst/>
                        </a:rPr>
                        <a:t>/</a:t>
                      </a:r>
                      <a:r>
                        <a:rPr lang="en-US" sz="1100" dirty="0">
                          <a:effectLst/>
                        </a:rPr>
                        <a:t>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hMerge="1">
                  <a:txBody>
                    <a:bodyPr/>
                    <a:lstStyle/>
                    <a:p>
                      <a:endParaRPr lang="ru-RU"/>
                    </a:p>
                  </a:txBody>
                  <a:tcPr/>
                </a:tc>
                <a:tc rowSpan="2">
                  <a:txBody>
                    <a:bodyPr/>
                    <a:lstStyle/>
                    <a:p>
                      <a:pPr indent="0" algn="ctr" hangingPunct="0">
                        <a:lnSpc>
                          <a:spcPts val="1200"/>
                        </a:lnSpc>
                        <a:spcAft>
                          <a:spcPts val="0"/>
                        </a:spcAft>
                      </a:pPr>
                      <a:r>
                        <a:rPr lang="en-US" sz="1100">
                          <a:effectLst/>
                        </a:rPr>
                        <a:t>V</a:t>
                      </a:r>
                      <a:r>
                        <a:rPr lang="en-US" sz="1100" baseline="-25000">
                          <a:effectLst/>
                        </a:rPr>
                        <a:t>off</a:t>
                      </a:r>
                      <a:r>
                        <a:rPr lang="ru-RU" sz="1100">
                          <a:effectLst/>
                        </a:rPr>
                        <a:t>,</a:t>
                      </a:r>
                      <a:br>
                        <a:rPr lang="ru-RU" sz="1100">
                          <a:effectLst/>
                        </a:rPr>
                      </a:br>
                      <a:r>
                        <a:rPr lang="en-US" sz="1100">
                          <a:effectLst/>
                        </a:rPr>
                        <a:t>m</a:t>
                      </a:r>
                      <a:r>
                        <a:rPr lang="ru-RU" sz="1100">
                          <a:effectLst/>
                        </a:rPr>
                        <a:t>/s</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3536268070"/>
                  </a:ext>
                </a:extLst>
              </a:tr>
              <a:tr h="37242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0" algn="ctr" hangingPunct="0">
                        <a:lnSpc>
                          <a:spcPts val="1200"/>
                        </a:lnSpc>
                        <a:spcAft>
                          <a:spcPts val="0"/>
                        </a:spcAft>
                      </a:pPr>
                      <a:r>
                        <a:rPr lang="en-US" sz="1100" dirty="0">
                          <a:effectLst/>
                        </a:rPr>
                        <a:t>Good</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92D050"/>
                    </a:solidFill>
                  </a:tcPr>
                </a:tc>
                <a:tc>
                  <a:txBody>
                    <a:bodyPr/>
                    <a:lstStyle/>
                    <a:p>
                      <a:pPr indent="0" algn="ctr" hangingPunct="0">
                        <a:lnSpc>
                          <a:spcPts val="1200"/>
                        </a:lnSpc>
                        <a:spcAft>
                          <a:spcPts val="0"/>
                        </a:spcAft>
                      </a:pPr>
                      <a:r>
                        <a:rPr lang="en-US" sz="1100" dirty="0">
                          <a:effectLst/>
                        </a:rPr>
                        <a:t>Medium</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FFFF00"/>
                    </a:solidFill>
                  </a:tcPr>
                </a:tc>
                <a:tc vMerge="1">
                  <a:txBody>
                    <a:bodyPr/>
                    <a:lstStyle/>
                    <a:p>
                      <a:endParaRPr lang="ru-RU"/>
                    </a:p>
                  </a:txBody>
                  <a:tcPr/>
                </a:tc>
                <a:extLst>
                  <a:ext uri="{0D108BD9-81ED-4DB2-BD59-A6C34878D82A}">
                    <a16:rowId xmlns:a16="http://schemas.microsoft.com/office/drawing/2014/main" val="2724435961"/>
                  </a:ext>
                </a:extLst>
              </a:tr>
              <a:tr h="186213">
                <a:tc rowSpan="13">
                  <a:txBody>
                    <a:bodyPr/>
                    <a:lstStyle/>
                    <a:p>
                      <a:pPr indent="0" algn="ctr" hangingPunct="0">
                        <a:lnSpc>
                          <a:spcPts val="1200"/>
                        </a:lnSpc>
                        <a:spcAft>
                          <a:spcPts val="0"/>
                        </a:spcAft>
                      </a:pPr>
                      <a:r>
                        <a:rPr lang="en-US" sz="1100" dirty="0">
                          <a:effectLst/>
                        </a:rPr>
                        <a:t>Carbon steel</a:t>
                      </a:r>
                      <a:r>
                        <a:rPr lang="ru-RU" sz="1100" dirty="0">
                          <a:effectLst/>
                        </a:rPr>
                        <a:t/>
                      </a:r>
                      <a:br>
                        <a:rPr lang="ru-RU" sz="1100" dirty="0">
                          <a:effectLst/>
                        </a:rPr>
                      </a:br>
                      <a:r>
                        <a:rPr lang="ru-RU" sz="1100" dirty="0">
                          <a:effectLst/>
                        </a:rPr>
                        <a:t>Ст10кп</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0,158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7">
                  <a:txBody>
                    <a:bodyPr/>
                    <a:lstStyle/>
                    <a:p>
                      <a:pPr indent="0" algn="just" hangingPunct="0">
                        <a:lnSpc>
                          <a:spcPts val="1200"/>
                        </a:lnSpc>
                        <a:spcAft>
                          <a:spcPts val="0"/>
                        </a:spcAft>
                      </a:pPr>
                      <a:r>
                        <a:rPr lang="en-US" sz="1100" dirty="0">
                          <a:solidFill>
                            <a:schemeClr val="accent6"/>
                          </a:solidFill>
                          <a:effectLst/>
                        </a:rPr>
                        <a:t>0,85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51852265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0,9</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5084579"/>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35306268"/>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09876426"/>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83121193"/>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504145465"/>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03405324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3,9</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128051812"/>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9017940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0,037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95058879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366188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702774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143024156"/>
                  </a:ext>
                </a:extLst>
              </a:tr>
              <a:tr h="186213">
                <a:tc rowSpan="4">
                  <a:txBody>
                    <a:bodyPr/>
                    <a:lstStyle/>
                    <a:p>
                      <a:pPr indent="0" algn="ctr" hangingPunct="0">
                        <a:lnSpc>
                          <a:spcPts val="1200"/>
                        </a:lnSpc>
                        <a:spcAft>
                          <a:spcPts val="0"/>
                        </a:spcAft>
                      </a:pPr>
                      <a:r>
                        <a:rPr lang="ru-RU" sz="1100">
                          <a:effectLst/>
                        </a:rPr>
                        <a:t>Aluminium</a:t>
                      </a:r>
                      <a:br>
                        <a:rPr lang="ru-RU" sz="1100">
                          <a:effectLst/>
                        </a:rPr>
                      </a:br>
                      <a:r>
                        <a:rPr lang="ru-RU" sz="1100">
                          <a:effectLst/>
                        </a:rPr>
                        <a:t>Амг3М</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solidFill>
                            <a:schemeClr val="accent6"/>
                          </a:solidFill>
                          <a:effectLst/>
                        </a:rPr>
                        <a:t>0,105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33368631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80990777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594213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16730907"/>
                  </a:ext>
                </a:extLst>
              </a:tr>
              <a:tr h="186213">
                <a:tc rowSpan="10">
                  <a:txBody>
                    <a:bodyPr/>
                    <a:lstStyle/>
                    <a:p>
                      <a:pPr indent="0" algn="ctr" hangingPunct="0">
                        <a:lnSpc>
                          <a:spcPts val="1200"/>
                        </a:lnSpc>
                        <a:spcAft>
                          <a:spcPts val="0"/>
                        </a:spcAft>
                      </a:pPr>
                      <a:r>
                        <a:rPr lang="ru-RU" sz="1100">
                          <a:effectLst/>
                        </a:rPr>
                        <a:t>Stainless Steel</a:t>
                      </a:r>
                      <a:br>
                        <a:rPr lang="ru-RU" sz="1100">
                          <a:effectLst/>
                        </a:rPr>
                      </a:br>
                      <a:r>
                        <a:rPr lang="ru-RU" sz="1100">
                          <a:effectLst/>
                        </a:rPr>
                        <a:t>12Х18Н10Т</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129769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0,083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0,140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00003904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0,062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956377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0,050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4865864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819179754"/>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3,3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43075889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24406170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096260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7853519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0471550"/>
                  </a:ext>
                </a:extLst>
              </a:tr>
            </a:tbl>
          </a:graphicData>
        </a:graphic>
      </p:graphicFrame>
      <p:sp>
        <p:nvSpPr>
          <p:cNvPr id="4" name="TextBox 3"/>
          <p:cNvSpPr txBox="1"/>
          <p:nvPr/>
        </p:nvSpPr>
        <p:spPr>
          <a:xfrm>
            <a:off x="435168" y="1088008"/>
            <a:ext cx="461665" cy="5583152"/>
          </a:xfrm>
          <a:prstGeom prst="rect">
            <a:avLst/>
          </a:prstGeom>
          <a:noFill/>
        </p:spPr>
        <p:txBody>
          <a:bodyPr vert="vert270" wrap="square" rtlCol="0">
            <a:spAutoFit/>
          </a:bodyPr>
          <a:lstStyle/>
          <a:p>
            <a:pPr algn="ctr"/>
            <a:r>
              <a:rPr lang="en-US" dirty="0"/>
              <a:t>CNC laser cutting machine </a:t>
            </a:r>
            <a:r>
              <a:rPr lang="en-US" dirty="0" err="1"/>
              <a:t>B</a:t>
            </a:r>
            <a:r>
              <a:rPr lang="en-US" dirty="0" err="1" smtClean="0"/>
              <a:t>ystronic</a:t>
            </a:r>
            <a:r>
              <a:rPr lang="en-US" dirty="0" smtClean="0"/>
              <a:t> ByStar3015</a:t>
            </a:r>
            <a:endParaRPr lang="ru-RU" dirty="0"/>
          </a:p>
        </p:txBody>
      </p:sp>
    </p:spTree>
    <p:extLst>
      <p:ext uri="{BB962C8B-B14F-4D97-AF65-F5344CB8AC3E}">
        <p14:creationId xmlns:p14="http://schemas.microsoft.com/office/powerpoint/2010/main" val="73267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252000" y="5949000"/>
            <a:ext cx="8708832" cy="369332"/>
          </a:xfrm>
          <a:prstGeom prst="rect">
            <a:avLst/>
          </a:prstGeom>
          <a:noFill/>
        </p:spPr>
        <p:txBody>
          <a:bodyPr vert="horz" wrap="square" rtlCol="0">
            <a:spAutoFit/>
          </a:bodyPr>
          <a:lstStyle/>
          <a:p>
            <a:pPr algn="ctr"/>
            <a:r>
              <a:rPr lang="en-US" dirty="0"/>
              <a:t>CNC laser cutting machine </a:t>
            </a:r>
            <a:r>
              <a:rPr lang="en-US" dirty="0" err="1"/>
              <a:t>B</a:t>
            </a:r>
            <a:r>
              <a:rPr lang="en-US" dirty="0" err="1" smtClean="0"/>
              <a:t>ystronic</a:t>
            </a:r>
            <a:r>
              <a:rPr lang="en-US" dirty="0" smtClean="0"/>
              <a:t> ByStar3015</a:t>
            </a:r>
            <a:endParaRPr lang="ru-RU" dirty="0"/>
          </a:p>
        </p:txBody>
      </p:sp>
      <p:pic>
        <p:nvPicPr>
          <p:cNvPr id="5122" name="Picture 2" descr="BYSTRONIC Bystar 3015-2 Станки лазерной резки - MachineTool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00" y="1989000"/>
            <a:ext cx="8524859" cy="356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29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Generating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2200297267"/>
              </p:ext>
            </p:extLst>
          </p:nvPr>
        </p:nvGraphicFramePr>
        <p:xfrm>
          <a:off x="1692000" y="1085849"/>
          <a:ext cx="5760000" cy="5420959"/>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102046">
                  <a:extLst>
                    <a:ext uri="{9D8B030D-6E8A-4147-A177-3AD203B41FA5}">
                      <a16:colId xmlns:a16="http://schemas.microsoft.com/office/drawing/2014/main" val="4262559659"/>
                    </a:ext>
                  </a:extLst>
                </a:gridCol>
                <a:gridCol w="968329">
                  <a:extLst>
                    <a:ext uri="{9D8B030D-6E8A-4147-A177-3AD203B41FA5}">
                      <a16:colId xmlns:a16="http://schemas.microsoft.com/office/drawing/2014/main" val="3568356750"/>
                    </a:ext>
                  </a:extLst>
                </a:gridCol>
                <a:gridCol w="1013697">
                  <a:extLst>
                    <a:ext uri="{9D8B030D-6E8A-4147-A177-3AD203B41FA5}">
                      <a16:colId xmlns:a16="http://schemas.microsoft.com/office/drawing/2014/main" val="1425661161"/>
                    </a:ext>
                  </a:extLst>
                </a:gridCol>
                <a:gridCol w="1059066">
                  <a:extLst>
                    <a:ext uri="{9D8B030D-6E8A-4147-A177-3AD203B41FA5}">
                      <a16:colId xmlns:a16="http://schemas.microsoft.com/office/drawing/2014/main" val="3518856772"/>
                    </a:ext>
                  </a:extLst>
                </a:gridCol>
                <a:gridCol w="610159">
                  <a:extLst>
                    <a:ext uri="{9D8B030D-6E8A-4147-A177-3AD203B41FA5}">
                      <a16:colId xmlns:a16="http://schemas.microsoft.com/office/drawing/2014/main" val="3066412779"/>
                    </a:ext>
                  </a:extLst>
                </a:gridCol>
                <a:gridCol w="1006703">
                  <a:extLst>
                    <a:ext uri="{9D8B030D-6E8A-4147-A177-3AD203B41FA5}">
                      <a16:colId xmlns:a16="http://schemas.microsoft.com/office/drawing/2014/main" val="2909594161"/>
                    </a:ext>
                  </a:extLst>
                </a:gridCol>
              </a:tblGrid>
              <a:tr h="323399">
                <a:tc>
                  <a:txBody>
                    <a:bodyPr/>
                    <a:lstStyle/>
                    <a:p>
                      <a:pPr indent="144145" algn="just" hangingPunct="0">
                        <a:lnSpc>
                          <a:spcPts val="1200"/>
                        </a:lnSpc>
                        <a:spcAft>
                          <a:spcPts val="0"/>
                        </a:spcAft>
                      </a:pPr>
                      <a:r>
                        <a:rPr lang="en-US" sz="1200" dirty="0">
                          <a:effectLst/>
                        </a:rPr>
                        <a:t>Name</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Bridges</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UB</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LB</a:t>
                      </a:r>
                      <a:r>
                        <a:rPr lang="ru-RU" sz="1200" baseline="-25000" dirty="0">
                          <a:effectLst/>
                        </a:rPr>
                        <a:t>0</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err="1">
                          <a:effectLst/>
                        </a:rPr>
                        <a:t>N</a:t>
                      </a:r>
                      <a:r>
                        <a:rPr lang="ru-RU" sz="1200" baseline="-25000" dirty="0" err="1">
                          <a:effectLst/>
                        </a:rPr>
                        <a:t>pt</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L</a:t>
                      </a:r>
                      <a:r>
                        <a:rPr lang="en-US" sz="1200" baseline="-25000" dirty="0">
                          <a:effectLst/>
                        </a:rPr>
                        <a:t>on</a:t>
                      </a:r>
                      <a:r>
                        <a:rPr lang="ru-RU" sz="1200" dirty="0">
                          <a:effectLst/>
                        </a:rPr>
                        <a:t>, мм</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extLst>
                  <a:ext uri="{0D108BD9-81ED-4DB2-BD59-A6C34878D82A}">
                    <a16:rowId xmlns:a16="http://schemas.microsoft.com/office/drawing/2014/main" val="2882467217"/>
                  </a:ext>
                </a:extLst>
              </a:tr>
              <a:tr h="221998">
                <a:tc>
                  <a:txBody>
                    <a:bodyPr/>
                    <a:lstStyle/>
                    <a:p>
                      <a:pPr indent="144145" algn="just" hangingPunct="0">
                        <a:lnSpc>
                          <a:spcPts val="1200"/>
                        </a:lnSpc>
                        <a:spcAft>
                          <a:spcPts val="0"/>
                        </a:spcAft>
                      </a:pPr>
                      <a:r>
                        <a:rPr lang="ru-RU" sz="1200">
                          <a:effectLst/>
                        </a:rPr>
                        <a:t>p3xl_1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0</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1296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12040</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206402906"/>
                  </a:ext>
                </a:extLst>
              </a:tr>
              <a:tr h="265838">
                <a:tc>
                  <a:txBody>
                    <a:bodyPr/>
                    <a:lstStyle/>
                    <a:p>
                      <a:pPr indent="144145" algn="just" hangingPunct="0">
                        <a:lnSpc>
                          <a:spcPts val="1200"/>
                        </a:lnSpc>
                        <a:spcAft>
                          <a:spcPts val="0"/>
                        </a:spcAft>
                      </a:pPr>
                      <a:r>
                        <a:rPr lang="ru-RU" sz="1200">
                          <a:effectLst/>
                        </a:rPr>
                        <a:t>p3xl_1-A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1314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36583225"/>
                  </a:ext>
                </a:extLst>
              </a:tr>
              <a:tr h="265838">
                <a:tc>
                  <a:txBody>
                    <a:bodyPr/>
                    <a:lstStyle/>
                    <a:p>
                      <a:pPr indent="144145" algn="just" hangingPunct="0">
                        <a:lnSpc>
                          <a:spcPts val="1200"/>
                        </a:lnSpc>
                        <a:spcAft>
                          <a:spcPts val="0"/>
                        </a:spcAft>
                      </a:pPr>
                      <a:r>
                        <a:rPr lang="ru-RU" sz="1200">
                          <a:effectLst/>
                        </a:rPr>
                        <a:t>p3xl_1-B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755860563"/>
                  </a:ext>
                </a:extLst>
              </a:tr>
              <a:tr h="265838">
                <a:tc>
                  <a:txBody>
                    <a:bodyPr/>
                    <a:lstStyle/>
                    <a:p>
                      <a:pPr indent="144145" algn="just" hangingPunct="0">
                        <a:lnSpc>
                          <a:spcPts val="1200"/>
                        </a:lnSpc>
                        <a:spcAft>
                          <a:spcPts val="0"/>
                        </a:spcAft>
                      </a:pPr>
                      <a:r>
                        <a:rPr lang="ru-RU" sz="1200">
                          <a:effectLst/>
                        </a:rPr>
                        <a:t>p3xl_1-C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2283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051944460"/>
                  </a:ext>
                </a:extLst>
              </a:tr>
              <a:tr h="221998">
                <a:tc>
                  <a:txBody>
                    <a:bodyPr/>
                    <a:lstStyle/>
                    <a:p>
                      <a:pPr indent="144145" algn="just" hangingPunct="0">
                        <a:lnSpc>
                          <a:spcPts val="1200"/>
                        </a:lnSpc>
                        <a:spcAft>
                          <a:spcPts val="0"/>
                        </a:spcAft>
                      </a:pPr>
                      <a:r>
                        <a:rPr lang="ru-RU" sz="1200">
                          <a:effectLst/>
                        </a:rPr>
                        <a:t>p3xl_2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8783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43165441"/>
                  </a:ext>
                </a:extLst>
              </a:tr>
              <a:tr h="265838">
                <a:tc>
                  <a:txBody>
                    <a:bodyPr/>
                    <a:lstStyle/>
                    <a:p>
                      <a:pPr indent="144145" algn="just" hangingPunct="0">
                        <a:lnSpc>
                          <a:spcPts val="1200"/>
                        </a:lnSpc>
                        <a:spcAft>
                          <a:spcPts val="0"/>
                        </a:spcAft>
                      </a:pPr>
                      <a:r>
                        <a:rPr lang="ru-RU" sz="1200">
                          <a:effectLst/>
                        </a:rPr>
                        <a:t>p3xl_2-A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8845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79650810"/>
                  </a:ext>
                </a:extLst>
              </a:tr>
              <a:tr h="265838">
                <a:tc>
                  <a:txBody>
                    <a:bodyPr/>
                    <a:lstStyle/>
                    <a:p>
                      <a:pPr indent="144145" algn="just" hangingPunct="0">
                        <a:lnSpc>
                          <a:spcPts val="1200"/>
                        </a:lnSpc>
                        <a:spcAft>
                          <a:spcPts val="0"/>
                        </a:spcAft>
                      </a:pPr>
                      <a:r>
                        <a:rPr lang="ru-RU" sz="1200">
                          <a:effectLst/>
                        </a:rPr>
                        <a:t>p3xl_2-B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1627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892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8873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60537254"/>
                  </a:ext>
                </a:extLst>
              </a:tr>
              <a:tr h="265838">
                <a:tc>
                  <a:txBody>
                    <a:bodyPr/>
                    <a:lstStyle/>
                    <a:p>
                      <a:pPr indent="144145" algn="just" hangingPunct="0">
                        <a:lnSpc>
                          <a:spcPts val="1200"/>
                        </a:lnSpc>
                        <a:spcAft>
                          <a:spcPts val="0"/>
                        </a:spcAft>
                      </a:pPr>
                      <a:r>
                        <a:rPr lang="ru-RU" sz="1200">
                          <a:effectLst/>
                        </a:rPr>
                        <a:t>p3xl_2-C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968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8971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787218667"/>
                  </a:ext>
                </a:extLst>
              </a:tr>
              <a:tr h="221998">
                <a:tc>
                  <a:txBody>
                    <a:bodyPr/>
                    <a:lstStyle/>
                    <a:p>
                      <a:pPr indent="144145" algn="just" hangingPunct="0">
                        <a:lnSpc>
                          <a:spcPts val="1200"/>
                        </a:lnSpc>
                        <a:spcAft>
                          <a:spcPts val="0"/>
                        </a:spcAft>
                      </a:pPr>
                      <a:r>
                        <a:rPr lang="ru-RU" sz="1200">
                          <a:effectLst/>
                        </a:rPr>
                        <a:t>p3xl_3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2114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321199092"/>
                  </a:ext>
                </a:extLst>
              </a:tr>
              <a:tr h="265838">
                <a:tc>
                  <a:txBody>
                    <a:bodyPr/>
                    <a:lstStyle/>
                    <a:p>
                      <a:pPr indent="144145" algn="just" hangingPunct="0">
                        <a:lnSpc>
                          <a:spcPts val="1200"/>
                        </a:lnSpc>
                        <a:spcAft>
                          <a:spcPts val="0"/>
                        </a:spcAft>
                      </a:pPr>
                      <a:r>
                        <a:rPr lang="ru-RU" sz="1200">
                          <a:effectLst/>
                        </a:rPr>
                        <a:t>p3xl_3-A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10782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583402580"/>
                  </a:ext>
                </a:extLst>
              </a:tr>
              <a:tr h="265838">
                <a:tc>
                  <a:txBody>
                    <a:bodyPr/>
                    <a:lstStyle/>
                    <a:p>
                      <a:pPr indent="144145" algn="just" hangingPunct="0">
                        <a:lnSpc>
                          <a:spcPts val="1200"/>
                        </a:lnSpc>
                        <a:spcAft>
                          <a:spcPts val="0"/>
                        </a:spcAft>
                      </a:pPr>
                      <a:r>
                        <a:rPr lang="ru-RU" sz="1200">
                          <a:effectLst/>
                        </a:rPr>
                        <a:t>p3xl_3-B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1156</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09140402"/>
                  </a:ext>
                </a:extLst>
              </a:tr>
              <a:tr h="265838">
                <a:tc>
                  <a:txBody>
                    <a:bodyPr/>
                    <a:lstStyle/>
                    <a:p>
                      <a:pPr indent="144145" algn="just" hangingPunct="0">
                        <a:lnSpc>
                          <a:spcPts val="1200"/>
                        </a:lnSpc>
                        <a:spcAft>
                          <a:spcPts val="0"/>
                        </a:spcAft>
                      </a:pPr>
                      <a:r>
                        <a:rPr lang="ru-RU" sz="1200">
                          <a:effectLst/>
                        </a:rPr>
                        <a:t>p3xl_3-C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1149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10837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71276664"/>
                  </a:ext>
                </a:extLst>
              </a:tr>
              <a:tr h="221998">
                <a:tc>
                  <a:txBody>
                    <a:bodyPr/>
                    <a:lstStyle/>
                    <a:p>
                      <a:pPr indent="144145" algn="just" hangingPunct="0">
                        <a:lnSpc>
                          <a:spcPts val="1200"/>
                        </a:lnSpc>
                        <a:spcAft>
                          <a:spcPts val="0"/>
                        </a:spcAft>
                      </a:pPr>
                      <a:r>
                        <a:rPr lang="ru-RU" sz="1200">
                          <a:effectLst/>
                        </a:rPr>
                        <a:t>p3xl_4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7193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234798796"/>
                  </a:ext>
                </a:extLst>
              </a:tr>
              <a:tr h="265838">
                <a:tc>
                  <a:txBody>
                    <a:bodyPr/>
                    <a:lstStyle/>
                    <a:p>
                      <a:pPr indent="144145" algn="just" hangingPunct="0">
                        <a:lnSpc>
                          <a:spcPts val="1200"/>
                        </a:lnSpc>
                        <a:spcAft>
                          <a:spcPts val="0"/>
                        </a:spcAft>
                      </a:pPr>
                      <a:r>
                        <a:rPr lang="ru-RU" sz="1200">
                          <a:effectLst/>
                        </a:rPr>
                        <a:t>p3xl_4-A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7263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892235630"/>
                  </a:ext>
                </a:extLst>
              </a:tr>
              <a:tr h="265838">
                <a:tc>
                  <a:txBody>
                    <a:bodyPr/>
                    <a:lstStyle/>
                    <a:p>
                      <a:pPr indent="144145" algn="just" hangingPunct="0">
                        <a:lnSpc>
                          <a:spcPts val="1200"/>
                        </a:lnSpc>
                        <a:spcAft>
                          <a:spcPts val="0"/>
                        </a:spcAft>
                      </a:pPr>
                      <a:r>
                        <a:rPr lang="ru-RU" sz="1200">
                          <a:effectLst/>
                        </a:rPr>
                        <a:t>p3xl_4-B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972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7297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73986740"/>
                  </a:ext>
                </a:extLst>
              </a:tr>
              <a:tr h="265838">
                <a:tc>
                  <a:txBody>
                    <a:bodyPr/>
                    <a:lstStyle/>
                    <a:p>
                      <a:pPr indent="144145" algn="just" hangingPunct="0">
                        <a:lnSpc>
                          <a:spcPts val="1200"/>
                        </a:lnSpc>
                        <a:spcAft>
                          <a:spcPts val="0"/>
                        </a:spcAft>
                      </a:pPr>
                      <a:r>
                        <a:rPr lang="ru-RU" sz="1200">
                          <a:effectLst/>
                        </a:rPr>
                        <a:t>p3xl_4-C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7405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223759706"/>
                  </a:ext>
                </a:extLst>
              </a:tr>
              <a:tr h="221998">
                <a:tc>
                  <a:txBody>
                    <a:bodyPr/>
                    <a:lstStyle/>
                    <a:p>
                      <a:pPr indent="144145" algn="just" hangingPunct="0">
                        <a:lnSpc>
                          <a:spcPts val="1200"/>
                        </a:lnSpc>
                        <a:spcAft>
                          <a:spcPts val="0"/>
                        </a:spcAft>
                      </a:pPr>
                      <a:r>
                        <a:rPr lang="ru-RU" sz="1200">
                          <a:effectLst/>
                        </a:rPr>
                        <a:t>p3xl_5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1908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17233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41689108"/>
                  </a:ext>
                </a:extLst>
              </a:tr>
              <a:tr h="265838">
                <a:tc>
                  <a:txBody>
                    <a:bodyPr/>
                    <a:lstStyle/>
                    <a:p>
                      <a:pPr indent="144145" algn="just" hangingPunct="0">
                        <a:lnSpc>
                          <a:spcPts val="1200"/>
                        </a:lnSpc>
                        <a:spcAft>
                          <a:spcPts val="0"/>
                        </a:spcAft>
                      </a:pPr>
                      <a:r>
                        <a:rPr lang="ru-RU" sz="1200">
                          <a:effectLst/>
                        </a:rPr>
                        <a:t>p3xl_5-A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35</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17302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30097159"/>
                  </a:ext>
                </a:extLst>
              </a:tr>
              <a:tr h="265838">
                <a:tc>
                  <a:txBody>
                    <a:bodyPr/>
                    <a:lstStyle/>
                    <a:p>
                      <a:pPr indent="144145" algn="just" hangingPunct="0">
                        <a:lnSpc>
                          <a:spcPts val="1200"/>
                        </a:lnSpc>
                        <a:spcAft>
                          <a:spcPts val="0"/>
                        </a:spcAft>
                      </a:pPr>
                      <a:r>
                        <a:rPr lang="ru-RU" sz="1200">
                          <a:effectLst/>
                        </a:rPr>
                        <a:t>p3xl_5-B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17371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450186880"/>
                  </a:ext>
                </a:extLst>
              </a:tr>
              <a:tr h="265838">
                <a:tc>
                  <a:txBody>
                    <a:bodyPr/>
                    <a:lstStyle/>
                    <a:p>
                      <a:pPr indent="144145" algn="just" hangingPunct="0">
                        <a:lnSpc>
                          <a:spcPts val="1200"/>
                        </a:lnSpc>
                        <a:spcAft>
                          <a:spcPts val="0"/>
                        </a:spcAft>
                      </a:pPr>
                      <a:r>
                        <a:rPr lang="ru-RU" sz="1200">
                          <a:effectLst/>
                        </a:rPr>
                        <a:t>p3xl_5-C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3253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17439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31303297"/>
                  </a:ext>
                </a:extLst>
              </a:tr>
            </a:tbl>
          </a:graphicData>
        </a:graphic>
      </p:graphicFrame>
    </p:spTree>
    <p:extLst>
      <p:ext uri="{BB962C8B-B14F-4D97-AF65-F5344CB8AC3E}">
        <p14:creationId xmlns:p14="http://schemas.microsoft.com/office/powerpoint/2010/main" val="1817060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Solutions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Рисунок 6" descr="Изображение выглядит как текст, снимок экрана, диаграмма&#10;&#10;Автоматически созданное описание"/>
          <p:cNvPicPr/>
          <p:nvPr/>
        </p:nvPicPr>
        <p:blipFill rotWithShape="1">
          <a:blip r:embed="rId3"/>
          <a:srcRect l="5219" t="21234" b="14236"/>
          <a:stretch/>
        </p:blipFill>
        <p:spPr bwMode="auto">
          <a:xfrm>
            <a:off x="252480" y="1629000"/>
            <a:ext cx="8640000" cy="375713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8" name="TextBox 7"/>
          <p:cNvSpPr txBox="1"/>
          <p:nvPr/>
        </p:nvSpPr>
        <p:spPr>
          <a:xfrm>
            <a:off x="3527963" y="5559952"/>
            <a:ext cx="2089033" cy="369332"/>
          </a:xfrm>
          <a:prstGeom prst="rect">
            <a:avLst/>
          </a:prstGeom>
          <a:noFill/>
        </p:spPr>
        <p:txBody>
          <a:bodyPr wrap="none" rtlCol="0">
            <a:spAutoFit/>
          </a:bodyPr>
          <a:lstStyle/>
          <a:p>
            <a:r>
              <a:rPr lang="en-US" dirty="0" smtClean="0"/>
              <a:t>Subtasks of p3xl_2</a:t>
            </a:r>
            <a:endParaRPr lang="ru-RU" dirty="0"/>
          </a:p>
        </p:txBody>
      </p:sp>
    </p:spTree>
    <p:extLst>
      <p:ext uri="{BB962C8B-B14F-4D97-AF65-F5344CB8AC3E}">
        <p14:creationId xmlns:p14="http://schemas.microsoft.com/office/powerpoint/2010/main" val="372395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Mutual influence of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23" name="Таблица 22"/>
          <p:cNvGraphicFramePr>
            <a:graphicFrameLocks noGrp="1"/>
          </p:cNvGraphicFramePr>
          <p:nvPr>
            <p:extLst>
              <p:ext uri="{D42A27DB-BD31-4B8C-83A1-F6EECF244321}">
                <p14:modId xmlns:p14="http://schemas.microsoft.com/office/powerpoint/2010/main" val="2691341413"/>
              </p:ext>
            </p:extLst>
          </p:nvPr>
        </p:nvGraphicFramePr>
        <p:xfrm>
          <a:off x="236555" y="1269000"/>
          <a:ext cx="5400001" cy="540484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894737">
                  <a:extLst>
                    <a:ext uri="{9D8B030D-6E8A-4147-A177-3AD203B41FA5}">
                      <a16:colId xmlns:a16="http://schemas.microsoft.com/office/drawing/2014/main" val="1577682036"/>
                    </a:ext>
                  </a:extLst>
                </a:gridCol>
                <a:gridCol w="912282">
                  <a:extLst>
                    <a:ext uri="{9D8B030D-6E8A-4147-A177-3AD203B41FA5}">
                      <a16:colId xmlns:a16="http://schemas.microsoft.com/office/drawing/2014/main" val="2254032967"/>
                    </a:ext>
                  </a:extLst>
                </a:gridCol>
                <a:gridCol w="912282">
                  <a:extLst>
                    <a:ext uri="{9D8B030D-6E8A-4147-A177-3AD203B41FA5}">
                      <a16:colId xmlns:a16="http://schemas.microsoft.com/office/drawing/2014/main" val="1494526947"/>
                    </a:ext>
                  </a:extLst>
                </a:gridCol>
                <a:gridCol w="982455">
                  <a:extLst>
                    <a:ext uri="{9D8B030D-6E8A-4147-A177-3AD203B41FA5}">
                      <a16:colId xmlns:a16="http://schemas.microsoft.com/office/drawing/2014/main" val="1602890963"/>
                    </a:ext>
                  </a:extLst>
                </a:gridCol>
                <a:gridCol w="803508">
                  <a:extLst>
                    <a:ext uri="{9D8B030D-6E8A-4147-A177-3AD203B41FA5}">
                      <a16:colId xmlns:a16="http://schemas.microsoft.com/office/drawing/2014/main" val="2659538921"/>
                    </a:ext>
                  </a:extLst>
                </a:gridCol>
                <a:gridCol w="894737">
                  <a:extLst>
                    <a:ext uri="{9D8B030D-6E8A-4147-A177-3AD203B41FA5}">
                      <a16:colId xmlns:a16="http://schemas.microsoft.com/office/drawing/2014/main" val="4120439561"/>
                    </a:ext>
                  </a:extLst>
                </a:gridCol>
              </a:tblGrid>
              <a:tr h="233683">
                <a:tc>
                  <a:txBody>
                    <a:bodyPr/>
                    <a:lstStyle/>
                    <a:p>
                      <a:pPr indent="144145" algn="ctr" hangingPunct="0">
                        <a:lnSpc>
                          <a:spcPts val="1200"/>
                        </a:lnSpc>
                        <a:spcAft>
                          <a:spcPts val="0"/>
                        </a:spcAft>
                      </a:pPr>
                      <a:r>
                        <a:rPr lang="en-US" sz="1000" dirty="0">
                          <a:effectLst/>
                        </a:rPr>
                        <a:t>Name</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LB</a:t>
                      </a:r>
                      <a:r>
                        <a:rPr lang="ru-RU" sz="1000" baseline="-25000">
                          <a:effectLst/>
                        </a:rPr>
                        <a:t>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a:t>
                      </a:r>
                      <a:r>
                        <a:rPr lang="ru-RU" sz="1000" baseline="-25000">
                          <a:effectLst/>
                        </a:rPr>
                        <a:t>on</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Δ</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69201754"/>
                  </a:ext>
                </a:extLst>
              </a:tr>
              <a:tr h="258558">
                <a:tc>
                  <a:txBody>
                    <a:bodyPr/>
                    <a:lstStyle/>
                    <a:p>
                      <a:pPr indent="144145" algn="just" hangingPunct="0">
                        <a:lnSpc>
                          <a:spcPts val="1200"/>
                        </a:lnSpc>
                        <a:spcAft>
                          <a:spcPts val="0"/>
                        </a:spcAft>
                      </a:pPr>
                      <a:r>
                        <a:rPr lang="ru-RU" sz="1000">
                          <a:effectLst/>
                        </a:rPr>
                        <a:t>p3xl_1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2289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12040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97467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96319648"/>
                  </a:ext>
                </a:extLst>
              </a:tr>
              <a:tr h="258558">
                <a:tc>
                  <a:txBody>
                    <a:bodyPr/>
                    <a:lstStyle/>
                    <a:p>
                      <a:pPr indent="144145" algn="just" hangingPunct="0">
                        <a:lnSpc>
                          <a:spcPts val="1200"/>
                        </a:lnSpc>
                        <a:spcAft>
                          <a:spcPts val="0"/>
                        </a:spcAft>
                      </a:pPr>
                      <a:r>
                        <a:rPr lang="ru-RU" sz="1000">
                          <a:effectLst/>
                        </a:rPr>
                        <a:t>p3xl_1-A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1314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12104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97985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080721308"/>
                  </a:ext>
                </a:extLst>
              </a:tr>
              <a:tr h="258558">
                <a:tc>
                  <a:txBody>
                    <a:bodyPr/>
                    <a:lstStyle/>
                    <a:p>
                      <a:pPr indent="144145" algn="just" hangingPunct="0">
                        <a:lnSpc>
                          <a:spcPts val="1200"/>
                        </a:lnSpc>
                        <a:spcAft>
                          <a:spcPts val="0"/>
                        </a:spcAft>
                      </a:pPr>
                      <a:r>
                        <a:rPr lang="ru-RU" sz="1000">
                          <a:effectLst/>
                        </a:rPr>
                        <a:t>p3xl_1-B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1304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12131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98203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1552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259522210"/>
                  </a:ext>
                </a:extLst>
              </a:tr>
              <a:tr h="258558">
                <a:tc>
                  <a:txBody>
                    <a:bodyPr/>
                    <a:lstStyle/>
                    <a:p>
                      <a:pPr indent="144145" algn="just" hangingPunct="0">
                        <a:lnSpc>
                          <a:spcPts val="1200"/>
                        </a:lnSpc>
                        <a:spcAft>
                          <a:spcPts val="0"/>
                        </a:spcAft>
                      </a:pPr>
                      <a:r>
                        <a:rPr lang="ru-RU" sz="1000">
                          <a:effectLst/>
                        </a:rPr>
                        <a:t>p3xl_1-C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1360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12172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98535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1220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1773003"/>
                  </a:ext>
                </a:extLst>
              </a:tr>
              <a:tr h="258558">
                <a:tc>
                  <a:txBody>
                    <a:bodyPr/>
                    <a:lstStyle/>
                    <a:p>
                      <a:pPr indent="144145" algn="just" hangingPunct="0">
                        <a:lnSpc>
                          <a:spcPts val="1200"/>
                        </a:lnSpc>
                        <a:spcAft>
                          <a:spcPts val="0"/>
                        </a:spcAft>
                      </a:pPr>
                      <a:r>
                        <a:rPr lang="ru-RU" sz="1000">
                          <a:effectLst/>
                        </a:rPr>
                        <a:t>p3xl_2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919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71100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434892228"/>
                  </a:ext>
                </a:extLst>
              </a:tr>
              <a:tr h="258558">
                <a:tc>
                  <a:txBody>
                    <a:bodyPr/>
                    <a:lstStyle/>
                    <a:p>
                      <a:pPr indent="144145" algn="just" hangingPunct="0">
                        <a:lnSpc>
                          <a:spcPts val="1200"/>
                        </a:lnSpc>
                        <a:spcAft>
                          <a:spcPts val="0"/>
                        </a:spcAft>
                      </a:pPr>
                      <a:r>
                        <a:rPr lang="ru-RU" sz="1000">
                          <a:effectLst/>
                        </a:rPr>
                        <a:t>p3xl_2-A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8845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71602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637148927"/>
                  </a:ext>
                </a:extLst>
              </a:tr>
              <a:tr h="258558">
                <a:tc>
                  <a:txBody>
                    <a:bodyPr/>
                    <a:lstStyle/>
                    <a:p>
                      <a:pPr indent="144145" algn="just" hangingPunct="0">
                        <a:lnSpc>
                          <a:spcPts val="1200"/>
                        </a:lnSpc>
                        <a:spcAft>
                          <a:spcPts val="0"/>
                        </a:spcAft>
                      </a:pPr>
                      <a:r>
                        <a:rPr lang="ru-RU" sz="1000">
                          <a:effectLst/>
                        </a:rPr>
                        <a:t>p3xl_2-B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8873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71829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126684766"/>
                  </a:ext>
                </a:extLst>
              </a:tr>
              <a:tr h="258558">
                <a:tc>
                  <a:txBody>
                    <a:bodyPr/>
                    <a:lstStyle/>
                    <a:p>
                      <a:pPr indent="144145" algn="just" hangingPunct="0">
                        <a:lnSpc>
                          <a:spcPts val="1200"/>
                        </a:lnSpc>
                        <a:spcAft>
                          <a:spcPts val="0"/>
                        </a:spcAft>
                      </a:pPr>
                      <a:r>
                        <a:rPr lang="ru-RU" sz="1000">
                          <a:effectLst/>
                        </a:rPr>
                        <a:t>p3xl_2-C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968</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8971</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72622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969434949"/>
                  </a:ext>
                </a:extLst>
              </a:tr>
              <a:tr h="258558">
                <a:tc>
                  <a:txBody>
                    <a:bodyPr/>
                    <a:lstStyle/>
                    <a:p>
                      <a:pPr indent="144145" algn="just" hangingPunct="0">
                        <a:lnSpc>
                          <a:spcPts val="1200"/>
                        </a:lnSpc>
                        <a:spcAft>
                          <a:spcPts val="0"/>
                        </a:spcAft>
                      </a:pPr>
                      <a:r>
                        <a:rPr lang="ru-RU" sz="1000">
                          <a:effectLst/>
                        </a:rPr>
                        <a:t>p3xl_3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86603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568524295"/>
                  </a:ext>
                </a:extLst>
              </a:tr>
              <a:tr h="258558">
                <a:tc>
                  <a:txBody>
                    <a:bodyPr/>
                    <a:lstStyle/>
                    <a:p>
                      <a:pPr indent="144145" algn="just" hangingPunct="0">
                        <a:lnSpc>
                          <a:spcPts val="1200"/>
                        </a:lnSpc>
                        <a:spcAft>
                          <a:spcPts val="0"/>
                        </a:spcAft>
                      </a:pPr>
                      <a:r>
                        <a:rPr lang="ru-RU" sz="1000">
                          <a:effectLst/>
                        </a:rPr>
                        <a:t>p3xl_3-A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10782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1434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19458317"/>
                  </a:ext>
                </a:extLst>
              </a:tr>
              <a:tr h="258558">
                <a:tc>
                  <a:txBody>
                    <a:bodyPr/>
                    <a:lstStyle/>
                    <a:p>
                      <a:pPr indent="144145" algn="just" hangingPunct="0">
                        <a:lnSpc>
                          <a:spcPts val="1200"/>
                        </a:lnSpc>
                        <a:spcAft>
                          <a:spcPts val="0"/>
                        </a:spcAft>
                      </a:pPr>
                      <a:r>
                        <a:rPr lang="ru-RU" sz="1000">
                          <a:effectLst/>
                        </a:rPr>
                        <a:t>p3xl_3-B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10799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87420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5071114"/>
                  </a:ext>
                </a:extLst>
              </a:tr>
              <a:tr h="258558">
                <a:tc>
                  <a:txBody>
                    <a:bodyPr/>
                    <a:lstStyle/>
                    <a:p>
                      <a:pPr indent="144145" algn="just" hangingPunct="0">
                        <a:lnSpc>
                          <a:spcPts val="1200"/>
                        </a:lnSpc>
                        <a:spcAft>
                          <a:spcPts val="0"/>
                        </a:spcAft>
                      </a:pPr>
                      <a:r>
                        <a:rPr lang="ru-RU" sz="1000">
                          <a:effectLst/>
                        </a:rPr>
                        <a:t>p3xl_3-C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1149</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10837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87728</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27549658"/>
                  </a:ext>
                </a:extLst>
              </a:tr>
              <a:tr h="258558">
                <a:tc>
                  <a:txBody>
                    <a:bodyPr/>
                    <a:lstStyle/>
                    <a:p>
                      <a:pPr indent="144145" algn="just" hangingPunct="0">
                        <a:lnSpc>
                          <a:spcPts val="1200"/>
                        </a:lnSpc>
                        <a:spcAft>
                          <a:spcPts val="0"/>
                        </a:spcAft>
                      </a:pPr>
                      <a:r>
                        <a:rPr lang="ru-RU" sz="1000">
                          <a:effectLst/>
                        </a:rPr>
                        <a:t>p3xl_4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7193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58229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256574938"/>
                  </a:ext>
                </a:extLst>
              </a:tr>
              <a:tr h="258558">
                <a:tc>
                  <a:txBody>
                    <a:bodyPr/>
                    <a:lstStyle/>
                    <a:p>
                      <a:pPr indent="144145" algn="just" hangingPunct="0">
                        <a:lnSpc>
                          <a:spcPts val="1200"/>
                        </a:lnSpc>
                        <a:spcAft>
                          <a:spcPts val="0"/>
                        </a:spcAft>
                      </a:pPr>
                      <a:r>
                        <a:rPr lang="ru-RU" sz="1000">
                          <a:effectLst/>
                        </a:rPr>
                        <a:t>p3xl_4-A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7263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58796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1135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6719596"/>
                  </a:ext>
                </a:extLst>
              </a:tr>
              <a:tr h="258558">
                <a:tc>
                  <a:txBody>
                    <a:bodyPr/>
                    <a:lstStyle/>
                    <a:p>
                      <a:pPr indent="144145" algn="just" hangingPunct="0">
                        <a:lnSpc>
                          <a:spcPts val="1200"/>
                        </a:lnSpc>
                        <a:spcAft>
                          <a:spcPts val="0"/>
                        </a:spcAft>
                      </a:pPr>
                      <a:r>
                        <a:rPr lang="ru-RU" sz="1000">
                          <a:effectLst/>
                        </a:rPr>
                        <a:t>p3xl_4-B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7297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59071</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11874004"/>
                  </a:ext>
                </a:extLst>
              </a:tr>
              <a:tr h="258558">
                <a:tc>
                  <a:txBody>
                    <a:bodyPr/>
                    <a:lstStyle/>
                    <a:p>
                      <a:pPr indent="144145" algn="just" hangingPunct="0">
                        <a:lnSpc>
                          <a:spcPts val="1200"/>
                        </a:lnSpc>
                        <a:spcAft>
                          <a:spcPts val="0"/>
                        </a:spcAft>
                      </a:pPr>
                      <a:r>
                        <a:rPr lang="ru-RU" sz="1000">
                          <a:effectLst/>
                        </a:rPr>
                        <a:t>p3xl_4-C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7405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59945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977835920"/>
                  </a:ext>
                </a:extLst>
              </a:tr>
              <a:tr h="258558">
                <a:tc>
                  <a:txBody>
                    <a:bodyPr/>
                    <a:lstStyle/>
                    <a:p>
                      <a:pPr indent="144145" algn="just" hangingPunct="0">
                        <a:lnSpc>
                          <a:spcPts val="1200"/>
                        </a:lnSpc>
                        <a:spcAft>
                          <a:spcPts val="0"/>
                        </a:spcAft>
                      </a:pPr>
                      <a:r>
                        <a:rPr lang="ru-RU" sz="1000">
                          <a:effectLst/>
                        </a:rPr>
                        <a:t>p3xl_5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1908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17233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139505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8792682"/>
                  </a:ext>
                </a:extLst>
              </a:tr>
              <a:tr h="258558">
                <a:tc>
                  <a:txBody>
                    <a:bodyPr/>
                    <a:lstStyle/>
                    <a:p>
                      <a:pPr indent="144145" algn="just" hangingPunct="0">
                        <a:lnSpc>
                          <a:spcPts val="1200"/>
                        </a:lnSpc>
                        <a:spcAft>
                          <a:spcPts val="0"/>
                        </a:spcAft>
                      </a:pPr>
                      <a:r>
                        <a:rPr lang="ru-RU" sz="1000">
                          <a:effectLst/>
                        </a:rPr>
                        <a:t>p3xl_5-A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140064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2713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52039147"/>
                  </a:ext>
                </a:extLst>
              </a:tr>
              <a:tr h="258558">
                <a:tc>
                  <a:txBody>
                    <a:bodyPr/>
                    <a:lstStyle/>
                    <a:p>
                      <a:pPr indent="144145" algn="just" hangingPunct="0">
                        <a:lnSpc>
                          <a:spcPts val="1200"/>
                        </a:lnSpc>
                        <a:spcAft>
                          <a:spcPts val="0"/>
                        </a:spcAft>
                      </a:pPr>
                      <a:r>
                        <a:rPr lang="ru-RU" sz="1000">
                          <a:effectLst/>
                        </a:rPr>
                        <a:t>p3xl_5-B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140622</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2155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34919988"/>
                  </a:ext>
                </a:extLst>
              </a:tr>
              <a:tr h="258558">
                <a:tc>
                  <a:txBody>
                    <a:bodyPr/>
                    <a:lstStyle/>
                    <a:p>
                      <a:pPr indent="144145" algn="just" hangingPunct="0">
                        <a:lnSpc>
                          <a:spcPts val="1200"/>
                        </a:lnSpc>
                        <a:spcAft>
                          <a:spcPts val="0"/>
                        </a:spcAft>
                      </a:pPr>
                      <a:r>
                        <a:rPr lang="ru-RU" sz="1000">
                          <a:effectLst/>
                        </a:rPr>
                        <a:t>p3xl_5-C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3253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1935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17439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141173</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1604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871468270"/>
                  </a:ext>
                </a:extLst>
              </a:tr>
            </a:tbl>
          </a:graphicData>
        </a:graphic>
      </p:graphicFrame>
      <mc:AlternateContent xmlns:mc="http://schemas.openxmlformats.org/markup-compatibility/2006" xmlns:a14="http://schemas.microsoft.com/office/drawing/2010/main">
        <mc:Choice Requires="a14">
          <p:sp>
            <p:nvSpPr>
              <p:cNvPr id="24" name="TextBox 23"/>
              <p:cNvSpPr txBox="1"/>
              <p:nvPr/>
            </p:nvSpPr>
            <p:spPr>
              <a:xfrm>
                <a:off x="6012000" y="3171202"/>
                <a:ext cx="2880480" cy="1600438"/>
              </a:xfrm>
              <a:prstGeom prst="rect">
                <a:avLst/>
              </a:prstGeom>
              <a:noFill/>
            </p:spPr>
            <p:txBody>
              <a:bodyPr wrap="square" rtlCol="0">
                <a:spAutoFit/>
              </a:bodyPr>
              <a:lstStyle/>
              <a:p>
                <a:pPr algn="just"/>
                <a:r>
                  <a:rPr lang="en-US" sz="1400" i="1" dirty="0" smtClean="0"/>
                  <a:t>With </a:t>
                </a:r>
                <a:r>
                  <a:rPr lang="en-US" sz="1400" i="1" dirty="0"/>
                  <a:t>the selected technological parameters, virtually all fourth instances (-C) will be excluded from the calculation after the first pass of the branch-and-bound algorithm </a:t>
                </a:r>
                <a:r>
                  <a:rPr lang="en-US" sz="1400" i="1" dirty="0" smtClean="0"/>
                  <a:t>according </a:t>
                </a:r>
                <a:r>
                  <a:rPr lang="en-US" sz="1400" i="1" dirty="0"/>
                  <a:t>to the condition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𝐿𝐵</m:t>
                        </m:r>
                      </m:e>
                      <m:sub>
                        <m:r>
                          <a:rPr lang="en-US" sz="1400" i="1">
                            <a:latin typeface="Cambria Math" panose="02040503050406030204" pitchFamily="18" charset="0"/>
                          </a:rPr>
                          <m:t>0</m:t>
                        </m:r>
                      </m:sub>
                    </m:sSub>
                    <m:r>
                      <a:rPr lang="en-US" sz="1400" i="1">
                        <a:latin typeface="Cambria Math" panose="02040503050406030204" pitchFamily="18" charset="0"/>
                      </a:rPr>
                      <m:t>&gt;</m:t>
                    </m:r>
                    <m:r>
                      <a:rPr lang="en-US" sz="1400" i="1">
                        <a:latin typeface="Cambria Math" panose="02040503050406030204" pitchFamily="18" charset="0"/>
                      </a:rPr>
                      <m:t>𝑈𝐵</m:t>
                    </m:r>
                    <m:r>
                      <a:rPr lang="en-US" sz="1400" i="1">
                        <a:latin typeface="Cambria Math" panose="02040503050406030204" pitchFamily="18" charset="0"/>
                      </a:rPr>
                      <m:t>′</m:t>
                    </m:r>
                  </m:oMath>
                </a14:m>
                <a:r>
                  <a:rPr lang="en-US" sz="1400" i="1" dirty="0"/>
                  <a:t>.</a:t>
                </a:r>
                <a:endParaRPr lang="ru-RU" sz="1400" i="1" dirty="0"/>
              </a:p>
            </p:txBody>
          </p:sp>
        </mc:Choice>
        <mc:Fallback xmlns="">
          <p:sp>
            <p:nvSpPr>
              <p:cNvPr id="24" name="TextBox 23"/>
              <p:cNvSpPr txBox="1">
                <a:spLocks noRot="1" noChangeAspect="1" noMove="1" noResize="1" noEditPoints="1" noAdjustHandles="1" noChangeArrowheads="1" noChangeShapeType="1" noTextEdit="1"/>
              </p:cNvSpPr>
              <p:nvPr/>
            </p:nvSpPr>
            <p:spPr>
              <a:xfrm>
                <a:off x="6012000" y="3171202"/>
                <a:ext cx="2880480" cy="1600438"/>
              </a:xfrm>
              <a:prstGeom prst="rect">
                <a:avLst/>
              </a:prstGeom>
              <a:blipFill>
                <a:blip r:embed="rId3"/>
                <a:stretch>
                  <a:fillRect l="-634" t="-1141" r="-423" b="-2662"/>
                </a:stretch>
              </a:blipFill>
            </p:spPr>
            <p:txBody>
              <a:bodyPr/>
              <a:lstStyle/>
              <a:p>
                <a:r>
                  <a:rPr lang="ru-RU">
                    <a:noFill/>
                  </a:rPr>
                  <a:t> </a:t>
                </a:r>
              </a:p>
            </p:txBody>
          </p:sp>
        </mc:Fallback>
      </mc:AlternateContent>
    </p:spTree>
    <p:extLst>
      <p:ext uri="{BB962C8B-B14F-4D97-AF65-F5344CB8AC3E}">
        <p14:creationId xmlns:p14="http://schemas.microsoft.com/office/powerpoint/2010/main" val="201622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Performance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3" name="Таблица 12"/>
          <p:cNvGraphicFramePr>
            <a:graphicFrameLocks noGrp="1"/>
          </p:cNvGraphicFramePr>
          <p:nvPr>
            <p:extLst>
              <p:ext uri="{D42A27DB-BD31-4B8C-83A1-F6EECF244321}">
                <p14:modId xmlns:p14="http://schemas.microsoft.com/office/powerpoint/2010/main" val="4194349196"/>
              </p:ext>
            </p:extLst>
          </p:nvPr>
        </p:nvGraphicFramePr>
        <p:xfrm>
          <a:off x="612004" y="1345184"/>
          <a:ext cx="7980698"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70181">
                  <a:extLst>
                    <a:ext uri="{9D8B030D-6E8A-4147-A177-3AD203B41FA5}">
                      <a16:colId xmlns:a16="http://schemas.microsoft.com/office/drawing/2014/main" val="2097539011"/>
                    </a:ext>
                  </a:extLst>
                </a:gridCol>
                <a:gridCol w="1158896">
                  <a:extLst>
                    <a:ext uri="{9D8B030D-6E8A-4147-A177-3AD203B41FA5}">
                      <a16:colId xmlns:a16="http://schemas.microsoft.com/office/drawing/2014/main" val="4170461441"/>
                    </a:ext>
                  </a:extLst>
                </a:gridCol>
                <a:gridCol w="1089313">
                  <a:extLst>
                    <a:ext uri="{9D8B030D-6E8A-4147-A177-3AD203B41FA5}">
                      <a16:colId xmlns:a16="http://schemas.microsoft.com/office/drawing/2014/main" val="1856285151"/>
                    </a:ext>
                  </a:extLst>
                </a:gridCol>
                <a:gridCol w="1229746">
                  <a:extLst>
                    <a:ext uri="{9D8B030D-6E8A-4147-A177-3AD203B41FA5}">
                      <a16:colId xmlns:a16="http://schemas.microsoft.com/office/drawing/2014/main" val="884829297"/>
                    </a:ext>
                  </a:extLst>
                </a:gridCol>
                <a:gridCol w="905861">
                  <a:extLst>
                    <a:ext uri="{9D8B030D-6E8A-4147-A177-3AD203B41FA5}">
                      <a16:colId xmlns:a16="http://schemas.microsoft.com/office/drawing/2014/main" val="489029960"/>
                    </a:ext>
                  </a:extLst>
                </a:gridCol>
                <a:gridCol w="969121">
                  <a:extLst>
                    <a:ext uri="{9D8B030D-6E8A-4147-A177-3AD203B41FA5}">
                      <a16:colId xmlns:a16="http://schemas.microsoft.com/office/drawing/2014/main" val="3730484347"/>
                    </a:ext>
                  </a:extLst>
                </a:gridCol>
                <a:gridCol w="1257580">
                  <a:extLst>
                    <a:ext uri="{9D8B030D-6E8A-4147-A177-3AD203B41FA5}">
                      <a16:colId xmlns:a16="http://schemas.microsoft.com/office/drawing/2014/main" val="3439337831"/>
                    </a:ext>
                  </a:extLst>
                </a:gridCol>
              </a:tblGrid>
              <a:tr h="237951">
                <a:tc>
                  <a:txBody>
                    <a:bodyPr/>
                    <a:lstStyle/>
                    <a:p>
                      <a:pPr indent="144145" algn="ctr" hangingPunct="0">
                        <a:lnSpc>
                          <a:spcPts val="1200"/>
                        </a:lnSpc>
                        <a:spcAft>
                          <a:spcPts val="0"/>
                        </a:spcAft>
                      </a:pPr>
                      <a:r>
                        <a:rPr lang="en-US" sz="1400" dirty="0">
                          <a:effectLst/>
                        </a:rPr>
                        <a:t>Subtask</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 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Layers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LB</a:t>
                      </a:r>
                      <a:r>
                        <a:rPr lang="en-US" sz="1400" baseline="-25000" dirty="0">
                          <a:effectLst/>
                        </a:rPr>
                        <a:t>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err="1">
                          <a:effectLst/>
                        </a:rPr>
                        <a:t>LB</a:t>
                      </a:r>
                      <a:r>
                        <a:rPr lang="en-US" sz="1400" baseline="-25000" dirty="0" err="1">
                          <a:effectLst/>
                        </a:rPr>
                        <a:t>max</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302858618"/>
                  </a:ext>
                </a:extLst>
              </a:tr>
              <a:tr h="237951">
                <a:tc>
                  <a:txBody>
                    <a:bodyPr/>
                    <a:lstStyle/>
                    <a:p>
                      <a:pPr indent="144145" algn="l" hangingPunct="0">
                        <a:lnSpc>
                          <a:spcPts val="1200"/>
                        </a:lnSpc>
                        <a:spcAft>
                          <a:spcPts val="0"/>
                        </a:spcAft>
                      </a:pPr>
                      <a:r>
                        <a:rPr lang="en-US" sz="1400" dirty="0">
                          <a:effectLst/>
                        </a:rPr>
                        <a:t>p3xl_1-A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70072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538704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2130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2283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214020903"/>
                  </a:ext>
                </a:extLst>
              </a:tr>
              <a:tr h="237951">
                <a:tc>
                  <a:txBody>
                    <a:bodyPr/>
                    <a:lstStyle/>
                    <a:p>
                      <a:pPr indent="144145" algn="l" hangingPunct="0">
                        <a:lnSpc>
                          <a:spcPts val="1200"/>
                        </a:lnSpc>
                        <a:spcAft>
                          <a:spcPts val="0"/>
                        </a:spcAft>
                      </a:pPr>
                      <a:r>
                        <a:rPr lang="en-US" sz="1400" dirty="0">
                          <a:effectLst/>
                        </a:rPr>
                        <a:t>p3xl_1-B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271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18363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2140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2302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902953803"/>
                  </a:ext>
                </a:extLst>
              </a:tr>
              <a:tr h="237951">
                <a:tc>
                  <a:txBody>
                    <a:bodyPr/>
                    <a:lstStyle/>
                    <a:p>
                      <a:pPr indent="144145" algn="l" hangingPunct="0">
                        <a:lnSpc>
                          <a:spcPts val="1200"/>
                        </a:lnSpc>
                        <a:spcAft>
                          <a:spcPts val="0"/>
                        </a:spcAft>
                      </a:pPr>
                      <a:r>
                        <a:rPr lang="en-US" sz="1400" dirty="0">
                          <a:effectLst/>
                        </a:rPr>
                        <a:t>p3xl_2-A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30756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10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261442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1629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770434517"/>
                  </a:ext>
                </a:extLst>
              </a:tr>
              <a:tr h="237951">
                <a:tc>
                  <a:txBody>
                    <a:bodyPr/>
                    <a:lstStyle/>
                    <a:p>
                      <a:pPr indent="144145" algn="l" hangingPunct="0">
                        <a:lnSpc>
                          <a:spcPts val="1200"/>
                        </a:lnSpc>
                        <a:spcAft>
                          <a:spcPts val="0"/>
                        </a:spcAft>
                      </a:pPr>
                      <a:r>
                        <a:rPr lang="en-US" sz="1400" dirty="0">
                          <a:effectLst/>
                        </a:rPr>
                        <a:t>p3xl_2-B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22433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253358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6914694"/>
                  </a:ext>
                </a:extLst>
              </a:tr>
              <a:tr h="237951">
                <a:tc>
                  <a:txBody>
                    <a:bodyPr/>
                    <a:lstStyle/>
                    <a:p>
                      <a:pPr indent="144145" algn="l" hangingPunct="0">
                        <a:lnSpc>
                          <a:spcPts val="1200"/>
                        </a:lnSpc>
                        <a:spcAft>
                          <a:spcPts val="0"/>
                        </a:spcAft>
                      </a:pPr>
                      <a:r>
                        <a:rPr lang="en-US" sz="1400" dirty="0">
                          <a:effectLst/>
                        </a:rPr>
                        <a:t>p3xl_3-A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1271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36867161"/>
                  </a:ext>
                </a:extLst>
              </a:tr>
              <a:tr h="237951">
                <a:tc>
                  <a:txBody>
                    <a:bodyPr/>
                    <a:lstStyle/>
                    <a:p>
                      <a:pPr indent="144145" algn="l" hangingPunct="0">
                        <a:lnSpc>
                          <a:spcPts val="1200"/>
                        </a:lnSpc>
                        <a:spcAft>
                          <a:spcPts val="0"/>
                        </a:spcAft>
                      </a:pPr>
                      <a:r>
                        <a:rPr lang="en-US" sz="1400" dirty="0">
                          <a:effectLst/>
                        </a:rPr>
                        <a:t>p3xl_3-B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35175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345857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1835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2012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663568043"/>
                  </a:ext>
                </a:extLst>
              </a:tr>
              <a:tr h="237951">
                <a:tc>
                  <a:txBody>
                    <a:bodyPr/>
                    <a:lstStyle/>
                    <a:p>
                      <a:pPr indent="144145" algn="l" hangingPunct="0">
                        <a:lnSpc>
                          <a:spcPts val="1200"/>
                        </a:lnSpc>
                        <a:spcAft>
                          <a:spcPts val="0"/>
                        </a:spcAft>
                      </a:pPr>
                      <a:r>
                        <a:rPr lang="en-US" sz="1400" dirty="0">
                          <a:effectLst/>
                        </a:rPr>
                        <a:t>p3xl_4-A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12541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185483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501127011"/>
                  </a:ext>
                </a:extLst>
              </a:tr>
              <a:tr h="237951">
                <a:tc>
                  <a:txBody>
                    <a:bodyPr/>
                    <a:lstStyle/>
                    <a:p>
                      <a:pPr indent="144145" algn="l" hangingPunct="0">
                        <a:lnSpc>
                          <a:spcPts val="1200"/>
                        </a:lnSpc>
                        <a:spcAft>
                          <a:spcPts val="0"/>
                        </a:spcAft>
                      </a:pPr>
                      <a:r>
                        <a:rPr lang="en-US" sz="1400" dirty="0">
                          <a:effectLst/>
                        </a:rPr>
                        <a:t>p3xl_5-A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10317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194378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2129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030101486"/>
                  </a:ext>
                </a:extLst>
              </a:tr>
              <a:tr h="237951">
                <a:tc>
                  <a:txBody>
                    <a:bodyPr/>
                    <a:lstStyle/>
                    <a:p>
                      <a:pPr indent="144145" algn="l" hangingPunct="0">
                        <a:lnSpc>
                          <a:spcPts val="1200"/>
                        </a:lnSpc>
                        <a:spcAft>
                          <a:spcPts val="0"/>
                        </a:spcAft>
                      </a:pPr>
                      <a:r>
                        <a:rPr lang="en-US" sz="1400" dirty="0">
                          <a:effectLst/>
                        </a:rPr>
                        <a:t>p3xl_5-B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42097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327747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2117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240624347"/>
                  </a:ext>
                </a:extLst>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3386805402"/>
              </p:ext>
            </p:extLst>
          </p:nvPr>
        </p:nvGraphicFramePr>
        <p:xfrm>
          <a:off x="612000" y="4149000"/>
          <a:ext cx="7980702"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38356">
                  <a:extLst>
                    <a:ext uri="{9D8B030D-6E8A-4147-A177-3AD203B41FA5}">
                      <a16:colId xmlns:a16="http://schemas.microsoft.com/office/drawing/2014/main" val="3276133883"/>
                    </a:ext>
                  </a:extLst>
                </a:gridCol>
                <a:gridCol w="1131980">
                  <a:extLst>
                    <a:ext uri="{9D8B030D-6E8A-4147-A177-3AD203B41FA5}">
                      <a16:colId xmlns:a16="http://schemas.microsoft.com/office/drawing/2014/main" val="1961785015"/>
                    </a:ext>
                  </a:extLst>
                </a:gridCol>
                <a:gridCol w="1249379">
                  <a:extLst>
                    <a:ext uri="{9D8B030D-6E8A-4147-A177-3AD203B41FA5}">
                      <a16:colId xmlns:a16="http://schemas.microsoft.com/office/drawing/2014/main" val="3558185497"/>
                    </a:ext>
                  </a:extLst>
                </a:gridCol>
                <a:gridCol w="1201183">
                  <a:extLst>
                    <a:ext uri="{9D8B030D-6E8A-4147-A177-3AD203B41FA5}">
                      <a16:colId xmlns:a16="http://schemas.microsoft.com/office/drawing/2014/main" val="1419051908"/>
                    </a:ext>
                  </a:extLst>
                </a:gridCol>
                <a:gridCol w="884822">
                  <a:extLst>
                    <a:ext uri="{9D8B030D-6E8A-4147-A177-3AD203B41FA5}">
                      <a16:colId xmlns:a16="http://schemas.microsoft.com/office/drawing/2014/main" val="3022806104"/>
                    </a:ext>
                  </a:extLst>
                </a:gridCol>
                <a:gridCol w="946611">
                  <a:extLst>
                    <a:ext uri="{9D8B030D-6E8A-4147-A177-3AD203B41FA5}">
                      <a16:colId xmlns:a16="http://schemas.microsoft.com/office/drawing/2014/main" val="1896298529"/>
                    </a:ext>
                  </a:extLst>
                </a:gridCol>
                <a:gridCol w="1228371">
                  <a:extLst>
                    <a:ext uri="{9D8B030D-6E8A-4147-A177-3AD203B41FA5}">
                      <a16:colId xmlns:a16="http://schemas.microsoft.com/office/drawing/2014/main" val="3274745331"/>
                    </a:ext>
                  </a:extLst>
                </a:gridCol>
              </a:tblGrid>
              <a:tr h="237951">
                <a:tc>
                  <a:txBody>
                    <a:bodyPr/>
                    <a:lstStyle/>
                    <a:p>
                      <a:pPr indent="144145" algn="just" hangingPunct="0">
                        <a:lnSpc>
                          <a:spcPts val="1200"/>
                        </a:lnSpc>
                        <a:spcAft>
                          <a:spcPts val="0"/>
                        </a:spcAft>
                      </a:pPr>
                      <a:r>
                        <a:rPr lang="en-US" sz="1400">
                          <a:effectLst/>
                        </a:rPr>
                        <a:t>Subtask</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Time, 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Layers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max</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507193404"/>
                  </a:ext>
                </a:extLst>
              </a:tr>
              <a:tr h="237951">
                <a:tc>
                  <a:txBody>
                    <a:bodyPr/>
                    <a:lstStyle/>
                    <a:p>
                      <a:pPr indent="144145" algn="just" hangingPunct="0">
                        <a:lnSpc>
                          <a:spcPts val="1200"/>
                        </a:lnSpc>
                        <a:spcAft>
                          <a:spcPts val="0"/>
                        </a:spcAft>
                      </a:pPr>
                      <a:r>
                        <a:rPr lang="en-US" sz="1400">
                          <a:effectLst/>
                        </a:rPr>
                        <a:t>p3xl_1-A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92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652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1736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472116411"/>
                  </a:ext>
                </a:extLst>
              </a:tr>
              <a:tr h="237951">
                <a:tc>
                  <a:txBody>
                    <a:bodyPr/>
                    <a:lstStyle/>
                    <a:p>
                      <a:pPr indent="144145" algn="just" hangingPunct="0">
                        <a:lnSpc>
                          <a:spcPts val="1200"/>
                        </a:lnSpc>
                        <a:spcAft>
                          <a:spcPts val="0"/>
                        </a:spcAft>
                      </a:pPr>
                      <a:r>
                        <a:rPr lang="en-US" sz="1400">
                          <a:effectLst/>
                        </a:rPr>
                        <a:t>p3xl_1-B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75</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61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1473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92940381"/>
                  </a:ext>
                </a:extLst>
              </a:tr>
              <a:tr h="237951">
                <a:tc>
                  <a:txBody>
                    <a:bodyPr/>
                    <a:lstStyle/>
                    <a:p>
                      <a:pPr indent="144145" algn="just" hangingPunct="0">
                        <a:lnSpc>
                          <a:spcPts val="1200"/>
                        </a:lnSpc>
                        <a:spcAft>
                          <a:spcPts val="0"/>
                        </a:spcAft>
                      </a:pPr>
                      <a:r>
                        <a:rPr lang="en-US" sz="1400">
                          <a:effectLst/>
                        </a:rPr>
                        <a:t>p3xl_2-A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853381360"/>
                  </a:ext>
                </a:extLst>
              </a:tr>
              <a:tr h="237951">
                <a:tc>
                  <a:txBody>
                    <a:bodyPr/>
                    <a:lstStyle/>
                    <a:p>
                      <a:pPr indent="144145" algn="just" hangingPunct="0">
                        <a:lnSpc>
                          <a:spcPts val="1200"/>
                        </a:lnSpc>
                        <a:spcAft>
                          <a:spcPts val="0"/>
                        </a:spcAft>
                      </a:pPr>
                      <a:r>
                        <a:rPr lang="en-US" sz="1400">
                          <a:effectLst/>
                        </a:rPr>
                        <a:t>p3xl_2-B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352986899"/>
                  </a:ext>
                </a:extLst>
              </a:tr>
              <a:tr h="237951">
                <a:tc>
                  <a:txBody>
                    <a:bodyPr/>
                    <a:lstStyle/>
                    <a:p>
                      <a:pPr indent="144145" algn="just" hangingPunct="0">
                        <a:lnSpc>
                          <a:spcPts val="1200"/>
                        </a:lnSpc>
                        <a:spcAft>
                          <a:spcPts val="0"/>
                        </a:spcAft>
                      </a:pPr>
                      <a:r>
                        <a:rPr lang="en-US" sz="1400">
                          <a:effectLst/>
                        </a:rPr>
                        <a:t>p3xl_3-A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61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05062942"/>
                  </a:ext>
                </a:extLst>
              </a:tr>
              <a:tr h="237951">
                <a:tc>
                  <a:txBody>
                    <a:bodyPr/>
                    <a:lstStyle/>
                    <a:p>
                      <a:pPr indent="144145" algn="just" hangingPunct="0">
                        <a:lnSpc>
                          <a:spcPts val="1200"/>
                        </a:lnSpc>
                        <a:spcAft>
                          <a:spcPts val="0"/>
                        </a:spcAft>
                      </a:pPr>
                      <a:r>
                        <a:rPr lang="en-US" sz="1400">
                          <a:effectLst/>
                        </a:rPr>
                        <a:t>p3xl_3-B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44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701961319"/>
                  </a:ext>
                </a:extLst>
              </a:tr>
              <a:tr h="237951">
                <a:tc>
                  <a:txBody>
                    <a:bodyPr/>
                    <a:lstStyle/>
                    <a:p>
                      <a:pPr indent="144145" algn="just" hangingPunct="0">
                        <a:lnSpc>
                          <a:spcPts val="1200"/>
                        </a:lnSpc>
                        <a:spcAft>
                          <a:spcPts val="0"/>
                        </a:spcAft>
                      </a:pPr>
                      <a:r>
                        <a:rPr lang="en-US" sz="1400">
                          <a:effectLst/>
                        </a:rPr>
                        <a:t>p3xl_4-A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290043999"/>
                  </a:ext>
                </a:extLst>
              </a:tr>
              <a:tr h="237951">
                <a:tc>
                  <a:txBody>
                    <a:bodyPr/>
                    <a:lstStyle/>
                    <a:p>
                      <a:pPr indent="144145" algn="just" hangingPunct="0">
                        <a:lnSpc>
                          <a:spcPts val="1200"/>
                        </a:lnSpc>
                        <a:spcAft>
                          <a:spcPts val="0"/>
                        </a:spcAft>
                      </a:pPr>
                      <a:r>
                        <a:rPr lang="en-US" sz="1400">
                          <a:effectLst/>
                        </a:rPr>
                        <a:t>p3xl_5-A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1779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76269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2637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149065968"/>
                  </a:ext>
                </a:extLst>
              </a:tr>
              <a:tr h="237951">
                <a:tc>
                  <a:txBody>
                    <a:bodyPr/>
                    <a:lstStyle/>
                    <a:p>
                      <a:pPr indent="144145" algn="just" hangingPunct="0">
                        <a:lnSpc>
                          <a:spcPts val="1200"/>
                        </a:lnSpc>
                        <a:spcAft>
                          <a:spcPts val="0"/>
                        </a:spcAft>
                      </a:pPr>
                      <a:r>
                        <a:rPr lang="en-US" sz="1400">
                          <a:effectLst/>
                        </a:rPr>
                        <a:t>p3xl_5-B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2117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Stop</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33062126"/>
                  </a:ext>
                </a:extLst>
              </a:tr>
            </a:tbl>
          </a:graphicData>
        </a:graphic>
      </p:graphicFrame>
      <p:sp>
        <p:nvSpPr>
          <p:cNvPr id="20" name="TextBox 19"/>
          <p:cNvSpPr txBox="1"/>
          <p:nvPr/>
        </p:nvSpPr>
        <p:spPr>
          <a:xfrm>
            <a:off x="2772000" y="936277"/>
            <a:ext cx="4320000" cy="369332"/>
          </a:xfrm>
          <a:prstGeom prst="rect">
            <a:avLst/>
          </a:prstGeom>
          <a:noFill/>
        </p:spPr>
        <p:txBody>
          <a:bodyPr wrap="square" rtlCol="0">
            <a:spAutoFit/>
          </a:bodyPr>
          <a:lstStyle/>
          <a:p>
            <a:r>
              <a:rPr lang="en-US" dirty="0" smtClean="0"/>
              <a:t>Independent solution of subtasks</a:t>
            </a:r>
            <a:endParaRPr lang="ru-RU" dirty="0"/>
          </a:p>
        </p:txBody>
      </p:sp>
      <p:sp>
        <p:nvSpPr>
          <p:cNvPr id="29" name="TextBox 28"/>
          <p:cNvSpPr txBox="1"/>
          <p:nvPr/>
        </p:nvSpPr>
        <p:spPr>
          <a:xfrm>
            <a:off x="2772000" y="3799362"/>
            <a:ext cx="4320000" cy="369332"/>
          </a:xfrm>
          <a:prstGeom prst="rect">
            <a:avLst/>
          </a:prstGeom>
          <a:noFill/>
        </p:spPr>
        <p:txBody>
          <a:bodyPr wrap="square" rtlCol="0">
            <a:spAutoFit/>
          </a:bodyPr>
          <a:lstStyle/>
          <a:p>
            <a:r>
              <a:rPr lang="en-US" dirty="0"/>
              <a:t>Collaborative </a:t>
            </a:r>
            <a:r>
              <a:rPr lang="en-US" dirty="0" smtClean="0"/>
              <a:t> solution of subtasks</a:t>
            </a:r>
            <a:endParaRPr lang="ru-RU" dirty="0"/>
          </a:p>
        </p:txBody>
      </p:sp>
    </p:spTree>
    <p:extLst>
      <p:ext uri="{BB962C8B-B14F-4D97-AF65-F5344CB8AC3E}">
        <p14:creationId xmlns:p14="http://schemas.microsoft.com/office/powerpoint/2010/main" val="2432610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52000" y="1305609"/>
            <a:ext cx="8568952" cy="5262979"/>
          </a:xfrm>
          <a:prstGeom prst="rect">
            <a:avLst/>
          </a:prstGeom>
          <a:noFill/>
        </p:spPr>
        <p:txBody>
          <a:bodyPr wrap="square" rtlCol="0">
            <a:spAutoFit/>
          </a:bodyPr>
          <a:lstStyle/>
          <a:p>
            <a:pPr marL="342900" lvl="0" indent="-342900">
              <a:buFont typeface="Arial" panose="020B0604020202020204" pitchFamily="34" charset="0"/>
              <a:buChar char="•"/>
            </a:pPr>
            <a:r>
              <a:rPr lang="en-US" sz="2400" dirty="0" smtClean="0"/>
              <a:t>A new algorithm </a:t>
            </a:r>
            <a:r>
              <a:rPr lang="en-US" sz="2400" dirty="0"/>
              <a:t>for solving the cutting tool routing problem for the class of GSCCP routing </a:t>
            </a:r>
            <a:r>
              <a:rPr lang="en-US" sz="2400" dirty="0" smtClean="0"/>
              <a:t>problems is proposed</a:t>
            </a:r>
            <a:endParaRPr lang="en-US" sz="2400" dirty="0"/>
          </a:p>
          <a:p>
            <a:pPr marL="800100" lvl="1" indent="-342900">
              <a:buFont typeface="Arial" panose="020B0604020202020204" pitchFamily="34" charset="0"/>
              <a:buChar char="•"/>
            </a:pPr>
            <a:r>
              <a:rPr lang="en-US" sz="2400" dirty="0"/>
              <a:t>A cooperative pruning mechanism has been developed to radically reduce </a:t>
            </a:r>
            <a:r>
              <a:rPr lang="en-US" sz="2400" dirty="0" smtClean="0"/>
              <a:t>computational complexity along with size and depth of search tree</a:t>
            </a:r>
          </a:p>
          <a:p>
            <a:pPr marL="342900" indent="-342900">
              <a:buFont typeface="Arial" panose="020B0604020202020204" pitchFamily="34" charset="0"/>
              <a:buChar char="•"/>
            </a:pPr>
            <a:r>
              <a:rPr lang="en-US" sz="2400" dirty="0" smtClean="0"/>
              <a:t>Performance of new algorithm heavily depends on</a:t>
            </a:r>
          </a:p>
          <a:p>
            <a:pPr marL="800100" lvl="1" indent="-342900">
              <a:buFont typeface="Arial" panose="020B0604020202020204" pitchFamily="34" charset="0"/>
              <a:buChar char="•"/>
            </a:pPr>
            <a:r>
              <a:rPr lang="en-US" sz="2400" dirty="0"/>
              <a:t>technological parameters of the </a:t>
            </a:r>
            <a:r>
              <a:rPr lang="en-US" sz="2400" dirty="0" smtClean="0"/>
              <a:t>equipment</a:t>
            </a:r>
          </a:p>
          <a:p>
            <a:pPr marL="800100" lvl="1" indent="-342900">
              <a:buFont typeface="Arial" panose="020B0604020202020204" pitchFamily="34" charset="0"/>
              <a:buChar char="•"/>
            </a:pPr>
            <a:r>
              <a:rPr lang="en-US" sz="2400" dirty="0"/>
              <a:t>cutting allowance </a:t>
            </a:r>
            <a:endParaRPr lang="en-US" sz="2400" dirty="0" smtClean="0"/>
          </a:p>
          <a:p>
            <a:pPr marL="800100" lvl="1" indent="-342900">
              <a:buFont typeface="Arial" panose="020B0604020202020204" pitchFamily="34" charset="0"/>
              <a:buChar char="•"/>
            </a:pPr>
            <a:r>
              <a:rPr lang="en-US" sz="2400" dirty="0" smtClean="0"/>
              <a:t>geometry </a:t>
            </a:r>
            <a:r>
              <a:rPr lang="en-US" sz="2400" dirty="0"/>
              <a:t>of the “bridges</a:t>
            </a:r>
            <a:r>
              <a:rPr lang="en-US" sz="2400" dirty="0" smtClean="0"/>
              <a:t>”</a:t>
            </a:r>
          </a:p>
          <a:p>
            <a:pPr marL="800100" lvl="1" indent="-342900">
              <a:buFont typeface="Arial" panose="020B0604020202020204" pitchFamily="34" charset="0"/>
              <a:buChar char="•"/>
            </a:pPr>
            <a:r>
              <a:rPr lang="en-US" sz="2400" dirty="0" smtClean="0"/>
              <a:t>Deserves further investigation</a:t>
            </a:r>
          </a:p>
          <a:p>
            <a:pPr marL="342900" indent="-342900">
              <a:buFont typeface="Arial" panose="020B0604020202020204" pitchFamily="34" charset="0"/>
              <a:buChar char="•"/>
            </a:pPr>
            <a:r>
              <a:rPr lang="en-US" sz="2400" dirty="0" smtClean="0"/>
              <a:t>Computational </a:t>
            </a:r>
            <a:r>
              <a:rPr lang="en-US" sz="2400" dirty="0"/>
              <a:t>complexity of </a:t>
            </a:r>
            <a:r>
              <a:rPr lang="en-US" sz="2400" dirty="0" smtClean="0"/>
              <a:t>GSCCP algorithms may be comparable to well-studied TSP/GTSP algorithms</a:t>
            </a:r>
          </a:p>
          <a:p>
            <a:pPr marL="800100" lvl="1" indent="-342900">
              <a:buFont typeface="Arial" panose="020B0604020202020204" pitchFamily="34" charset="0"/>
              <a:buChar char="•"/>
            </a:pPr>
            <a:r>
              <a:rPr lang="en-US" sz="2400" dirty="0" smtClean="0"/>
              <a:t>Opens possibility to explore full ICP routing problem</a:t>
            </a:r>
          </a:p>
        </p:txBody>
      </p:sp>
    </p:spTree>
    <p:extLst>
      <p:ext uri="{BB962C8B-B14F-4D97-AF65-F5344CB8AC3E}">
        <p14:creationId xmlns:p14="http://schemas.microsoft.com/office/powerpoint/2010/main" val="1142808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252000" y="4966880"/>
            <a:ext cx="8640000" cy="923330"/>
          </a:xfrm>
          <a:prstGeom prst="rect">
            <a:avLst/>
          </a:prstGeom>
          <a:noFill/>
        </p:spPr>
        <p:txBody>
          <a:bodyPr wrap="square" rtlCol="0">
            <a:spAutoFit/>
          </a:bodyPr>
          <a:lstStyle/>
          <a:p>
            <a:pPr algn="ctr"/>
            <a:r>
              <a:rPr lang="en-US" dirty="0"/>
              <a:t>Cutting of six </a:t>
            </a:r>
            <a:r>
              <a:rPr lang="en-US" dirty="0" smtClean="0"/>
              <a:t>pentagons</a:t>
            </a:r>
            <a:br>
              <a:rPr lang="en-US" dirty="0" smtClean="0"/>
            </a:br>
            <a:r>
              <a:rPr lang="en-US" dirty="0" smtClean="0"/>
              <a:t>using </a:t>
            </a:r>
            <a:r>
              <a:rPr lang="en-US" dirty="0"/>
              <a:t>single cutting </a:t>
            </a:r>
            <a:r>
              <a:rPr lang="en-US" dirty="0" smtClean="0"/>
              <a:t>segment</a:t>
            </a:r>
            <a:br>
              <a:rPr lang="en-US" dirty="0" smtClean="0"/>
            </a:br>
            <a:r>
              <a:rPr lang="en-US" dirty="0" smtClean="0"/>
              <a:t>and </a:t>
            </a:r>
            <a:r>
              <a:rPr lang="en-US" dirty="0"/>
              <a:t>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70"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71"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72"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a:effectLst>
            <a:outerShdw blurRad="50800" dist="38100" dir="2700000" algn="tl" rotWithShape="0">
              <a:prstClr val="black">
                <a:alpha val="40000"/>
              </a:prstClr>
            </a:outerShdw>
          </a:effectLst>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7CEF5E72-DE23-4982-B3CB-6C965F97EAB9}"/>
              </a:ext>
            </a:extLst>
          </p:cNvPr>
          <p:cNvSpPr txBox="1"/>
          <p:nvPr/>
        </p:nvSpPr>
        <p:spPr>
          <a:xfrm>
            <a:off x="229255" y="4471491"/>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444368"/>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368681"/>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
        <p:nvSpPr>
          <p:cNvPr id="10" name="TextBox 9"/>
          <p:cNvSpPr txBox="1"/>
          <p:nvPr/>
        </p:nvSpPr>
        <p:spPr>
          <a:xfrm>
            <a:off x="274745" y="5818254"/>
            <a:ext cx="8640000" cy="923330"/>
          </a:xfrm>
          <a:prstGeom prst="rect">
            <a:avLst/>
          </a:prstGeom>
          <a:noFill/>
        </p:spPr>
        <p:txBody>
          <a:bodyPr wrap="square" rtlCol="0">
            <a:spAutoFit/>
          </a:bodyPr>
          <a:lstStyle/>
          <a:p>
            <a:pPr algn="just"/>
            <a:r>
              <a:rPr lang="en-US" i="1" dirty="0" smtClean="0"/>
              <a:t>The </a:t>
            </a:r>
            <a:r>
              <a:rPr lang="en-US" i="1" dirty="0"/>
              <a:t>problem of forming "promising" subtasks of GSCCP for searching a global extremum belongs to the class of clustering </a:t>
            </a:r>
            <a:r>
              <a:rPr lang="en-US" i="1" dirty="0" smtClean="0"/>
              <a:t>problem. </a:t>
            </a:r>
            <a:r>
              <a:rPr lang="en-US" i="1" dirty="0"/>
              <a:t>In the future, neural networks are supposed to be used to generate the ensemble of subtasks GSCCP</a:t>
            </a:r>
            <a:endParaRPr lang="ru-RU" i="1" dirty="0"/>
          </a:p>
        </p:txBody>
      </p:sp>
    </p:spTree>
    <p:extLst>
      <p:ext uri="{BB962C8B-B14F-4D97-AF65-F5344CB8AC3E}">
        <p14:creationId xmlns:p14="http://schemas.microsoft.com/office/powerpoint/2010/main" val="1217306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1340</TotalTime>
  <Words>1432</Words>
  <Application>Microsoft Office PowerPoint</Application>
  <PresentationFormat>Экран (4:3)</PresentationFormat>
  <Paragraphs>734</Paragraphs>
  <Slides>21</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21</vt:i4>
      </vt:variant>
    </vt:vector>
  </HeadingPairs>
  <TitlesOfParts>
    <vt:vector size="32" baseType="lpstr">
      <vt:lpstr>新細明體</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249</cp:revision>
  <dcterms:created xsi:type="dcterms:W3CDTF">2016-05-25T08:56:41Z</dcterms:created>
  <dcterms:modified xsi:type="dcterms:W3CDTF">2024-06-05T09:21:45Z</dcterms:modified>
</cp:coreProperties>
</file>