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58" r:id="rId6"/>
    <p:sldId id="262" r:id="rId7"/>
    <p:sldId id="261" r:id="rId8"/>
    <p:sldId id="260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70F-E7AE-478F-A47F-87375EAE517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5DAF-3698-4CC2-8653-EDE49E64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5DAF-3698-4CC2-8653-EDE49E64B4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4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0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1320" y="0"/>
            <a:ext cx="9144000" cy="2387600"/>
          </a:xfrm>
        </p:spPr>
        <p:txBody>
          <a:bodyPr/>
          <a:lstStyle/>
          <a:p>
            <a:pPr algn="r"/>
            <a:r>
              <a:rPr lang="ru-RU" dirty="0" smtClean="0"/>
              <a:t>Облачные</a:t>
            </a:r>
            <a:br>
              <a:rPr lang="ru-RU" dirty="0" smtClean="0"/>
            </a:br>
            <a:r>
              <a:rPr lang="ru-RU" dirty="0" smtClean="0"/>
              <a:t>вычисления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42" y="335354"/>
            <a:ext cx="7985526" cy="72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1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839077" y="0"/>
            <a:ext cx="4352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Модели развёртывания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6656" y="1349138"/>
            <a:ext cx="4599432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Публичное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public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инфраструктура, предназначенная для свободного использования широкой публикой. Публичное облако может находиться в собственности, управлении и эксплуатации коммерческих, научных и правительственных организаций (или какой-либо их комбинации). Публичное облако физически существует в юрисдикции владельца — поставщика услуг.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5584" y="1003834"/>
            <a:ext cx="602589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Частное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private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инфраструктура, предназначенная для использования одной организацией, включающей несколько потребителей (например, подразделений одной организации), возможно также клиентами и подрядчиками данной организации. Частное облако </a:t>
            </a:r>
            <a:r>
              <a:rPr lang="ru-RU" sz="1400" dirty="0" smtClean="0"/>
              <a:t>может </a:t>
            </a:r>
            <a:r>
              <a:rPr lang="ru-RU" sz="1400" dirty="0"/>
              <a:t>находиться в собственности, управлении и эксплуатации как самой организации, так и третьей стороны (или какой-либо их комбинации), и оно может физически существовать как внутри, так и вне юрисдикции владельца.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432" y="3587780"/>
            <a:ext cx="4910328" cy="2462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Общественное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community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вид инфраструктуры, предназначенный для использования конкретным сообществом потребителей из организаций, имеющих общие задачи (например, миссии, требований безопасности, политики, и соответствия различным требованиям). Общественное облако может находиться в кооперативной (совместной) собственности, управлении и эксплуатации одной или более из организаций сообщества или третьей стороны (или какой-либо их комбинации), и оно может физически существовать как внутри, так и вне юрисдикции владельца.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8856" y="3492328"/>
            <a:ext cx="4096512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Гибридное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hybrid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это комбинация из двух или более различных облачных инфраструктур (частных, публичных или общественных), остающихся уникальными объектами, но связанных между собой стандартизованными или частными технологиями передачи данных и приложений (например, кратковременное использование ресурсов публичных облаков </a:t>
            </a:r>
            <a:r>
              <a:rPr lang="ru-RU" sz="1400" dirty="0" smtClean="0"/>
              <a:t>для балансировки нагрузки</a:t>
            </a:r>
            <a:r>
              <a:rPr lang="ru-RU" sz="1400" dirty="0"/>
              <a:t> между облаками).</a:t>
            </a:r>
          </a:p>
        </p:txBody>
      </p:sp>
    </p:spTree>
    <p:extLst>
      <p:ext uri="{BB962C8B-B14F-4D97-AF65-F5344CB8AC3E}">
        <p14:creationId xmlns:p14="http://schemas.microsoft.com/office/powerpoint/2010/main" val="13386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11266" name="Picture 2" descr="Big Misconceptions about Bare Metal, Virtual Machines, and Containers - 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1002149"/>
            <a:ext cx="10698481" cy="60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365584" y="0"/>
            <a:ext cx="2826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Виртуализация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19211" y="5657898"/>
            <a:ext cx="1815085" cy="1169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/>
              <a:t>Мощность</a:t>
            </a:r>
          </a:p>
          <a:p>
            <a:r>
              <a:rPr lang="ru-RU" sz="1400" dirty="0"/>
              <a:t>Безопасность</a:t>
            </a:r>
          </a:p>
          <a:p>
            <a:r>
              <a:rPr lang="ru-RU" sz="1400" dirty="0" err="1"/>
              <a:t>Preconfigured</a:t>
            </a:r>
            <a:r>
              <a:rPr lang="ru-RU" sz="1400" dirty="0"/>
              <a:t> 30 мин</a:t>
            </a:r>
          </a:p>
          <a:p>
            <a:r>
              <a:rPr lang="ru-RU" sz="1400" dirty="0"/>
              <a:t>Заказной - 1 день</a:t>
            </a:r>
          </a:p>
          <a:p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64563" y="1624513"/>
            <a:ext cx="1815085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Гипервизор</a:t>
            </a:r>
            <a:endParaRPr lang="ru-RU" sz="1400" dirty="0"/>
          </a:p>
          <a:p>
            <a:r>
              <a:rPr lang="ru-RU" sz="1400" dirty="0" smtClean="0"/>
              <a:t>Изоляция </a:t>
            </a:r>
            <a:r>
              <a:rPr lang="en-US" sz="1400" dirty="0" smtClean="0"/>
              <a:t>VM</a:t>
            </a:r>
            <a:endParaRPr lang="ru-RU" sz="1400" dirty="0"/>
          </a:p>
          <a:p>
            <a:r>
              <a:rPr lang="ru-RU" sz="1400" dirty="0" smtClean="0"/>
              <a:t>Миграция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+</a:t>
            </a:r>
            <a:r>
              <a:rPr lang="en-US" sz="1400" dirty="0" smtClean="0"/>
              <a:t>Live!</a:t>
            </a:r>
            <a:endParaRPr lang="ru-RU" sz="1400" dirty="0" smtClean="0"/>
          </a:p>
          <a:p>
            <a:r>
              <a:rPr lang="ru-RU" sz="1400" dirty="0" smtClean="0"/>
              <a:t>1 мин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32139" y="5126665"/>
            <a:ext cx="1411921" cy="11695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Общее ядро ОС</a:t>
            </a:r>
            <a:endParaRPr lang="ru-RU" sz="1400" dirty="0"/>
          </a:p>
          <a:p>
            <a:r>
              <a:rPr lang="ru-RU" sz="1400" dirty="0" smtClean="0"/>
              <a:t>Экономия</a:t>
            </a:r>
            <a:endParaRPr lang="ru-RU" sz="1400" dirty="0"/>
          </a:p>
          <a:p>
            <a:r>
              <a:rPr lang="en-US" sz="1400" dirty="0" smtClean="0"/>
              <a:t>Registry</a:t>
            </a:r>
            <a:endParaRPr lang="ru-RU" sz="1400" dirty="0" smtClean="0"/>
          </a:p>
          <a:p>
            <a:r>
              <a:rPr lang="ru-RU" sz="1400" dirty="0" smtClean="0"/>
              <a:t>1 сек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11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365584" y="0"/>
            <a:ext cx="2826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Виртуализация</a:t>
            </a:r>
            <a:endParaRPr lang="ru-RU" sz="3200" dirty="0"/>
          </a:p>
        </p:txBody>
      </p:sp>
      <p:pic>
        <p:nvPicPr>
          <p:cNvPr id="12292" name="Picture 4" descr="Virtualization and Containerization | Blue Sentry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9" y="1105983"/>
            <a:ext cx="4493695" cy="55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Virtualization and Containerization | Blue Sentry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07" y="758952"/>
            <a:ext cx="5230808" cy="58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6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6966531" y="0"/>
            <a:ext cx="522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Примерные темы рефератов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64" y="1502688"/>
            <a:ext cx="12060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1.     </a:t>
            </a:r>
            <a:r>
              <a:rPr lang="ru-RU" i="1" dirty="0"/>
              <a:t>История возникновения и развития облачных </a:t>
            </a:r>
            <a:r>
              <a:rPr lang="ru-RU" i="1" dirty="0" smtClean="0"/>
              <a:t>вычислений </a:t>
            </a:r>
            <a:r>
              <a:rPr lang="ru-RU" i="1" strike="sngStrike" dirty="0" smtClean="0"/>
              <a:t>на Руси</a:t>
            </a:r>
            <a:endParaRPr lang="ru-RU" strike="sngStrike" dirty="0"/>
          </a:p>
          <a:p>
            <a:r>
              <a:rPr lang="ru-RU" dirty="0"/>
              <a:t>2.     </a:t>
            </a:r>
            <a:r>
              <a:rPr lang="ru-RU" i="1" dirty="0"/>
              <a:t>Облачные вычисления: за и против</a:t>
            </a:r>
            <a:endParaRPr lang="ru-RU" dirty="0"/>
          </a:p>
          <a:p>
            <a:r>
              <a:rPr lang="ru-RU" dirty="0"/>
              <a:t>3.     </a:t>
            </a:r>
            <a:r>
              <a:rPr lang="ru-RU" i="1" dirty="0"/>
              <a:t>Основные модели обслуживания облачных вычислений (</a:t>
            </a:r>
            <a:r>
              <a:rPr lang="ru-RU" i="1" dirty="0" err="1"/>
              <a:t>Iaas</a:t>
            </a:r>
            <a:r>
              <a:rPr lang="ru-RU" i="1" dirty="0"/>
              <a:t>, </a:t>
            </a:r>
            <a:r>
              <a:rPr lang="ru-RU" i="1" dirty="0" err="1"/>
              <a:t>Paas</a:t>
            </a:r>
            <a:r>
              <a:rPr lang="ru-RU" i="1" dirty="0"/>
              <a:t>, </a:t>
            </a:r>
            <a:r>
              <a:rPr lang="ru-RU" i="1" dirty="0" err="1"/>
              <a:t>SaaS</a:t>
            </a:r>
            <a:r>
              <a:rPr lang="ru-RU" i="1" dirty="0"/>
              <a:t>...)</a:t>
            </a:r>
            <a:endParaRPr lang="ru-RU" dirty="0"/>
          </a:p>
          <a:p>
            <a:r>
              <a:rPr lang="ru-RU" dirty="0"/>
              <a:t>4.     </a:t>
            </a:r>
            <a:r>
              <a:rPr lang="ru-RU" i="1" dirty="0"/>
              <a:t>Основные модели развёртывания облачных вычислений (Частное, Публичное, Гибридное (Мульти-)Облако...)</a:t>
            </a:r>
            <a:endParaRPr lang="ru-RU" dirty="0"/>
          </a:p>
          <a:p>
            <a:r>
              <a:rPr lang="ru-RU" dirty="0"/>
              <a:t>5.     </a:t>
            </a:r>
            <a:r>
              <a:rPr lang="ru-RU" i="1" dirty="0"/>
              <a:t>Облачные вычисления: основные характеристики </a:t>
            </a:r>
            <a:endParaRPr lang="ru-RU" dirty="0"/>
          </a:p>
          <a:p>
            <a:r>
              <a:rPr lang="ru-RU" dirty="0"/>
              <a:t>6.     </a:t>
            </a:r>
            <a:r>
              <a:rPr lang="ru-RU" i="1" dirty="0"/>
              <a:t>Крупнейшие облачные провайдеры в мире и России</a:t>
            </a:r>
            <a:endParaRPr lang="ru-RU" dirty="0"/>
          </a:p>
          <a:p>
            <a:r>
              <a:rPr lang="ru-RU" dirty="0"/>
              <a:t>7.     </a:t>
            </a:r>
            <a:r>
              <a:rPr lang="ru-RU" i="1" dirty="0" err="1"/>
              <a:t>Микросервисная</a:t>
            </a:r>
            <a:r>
              <a:rPr lang="ru-RU" i="1" dirty="0"/>
              <a:t> архитектура</a:t>
            </a:r>
            <a:endParaRPr lang="ru-RU" dirty="0"/>
          </a:p>
          <a:p>
            <a:r>
              <a:rPr lang="ru-RU" dirty="0"/>
              <a:t>8.     </a:t>
            </a:r>
            <a:r>
              <a:rPr lang="ru-RU" i="1" dirty="0" err="1"/>
              <a:t>Бессерверные</a:t>
            </a:r>
            <a:r>
              <a:rPr lang="ru-RU" i="1" dirty="0"/>
              <a:t> вычисления</a:t>
            </a:r>
            <a:endParaRPr lang="ru-RU" dirty="0"/>
          </a:p>
          <a:p>
            <a:r>
              <a:rPr lang="ru-RU" dirty="0"/>
              <a:t>9.     </a:t>
            </a:r>
            <a:r>
              <a:rPr lang="ru-RU" i="1" dirty="0"/>
              <a:t>ML: Машинное обучение (AI: Искусственный Интеллект) и Облачные вычисления</a:t>
            </a:r>
            <a:endParaRPr lang="ru-RU" dirty="0"/>
          </a:p>
          <a:p>
            <a:r>
              <a:rPr lang="ru-RU" dirty="0"/>
              <a:t>10.  </a:t>
            </a:r>
            <a:r>
              <a:rPr lang="ru-RU" i="1" dirty="0" err="1"/>
              <a:t>IoT</a:t>
            </a:r>
            <a:r>
              <a:rPr lang="ru-RU" i="1" dirty="0"/>
              <a:t>: Интернет вещей</a:t>
            </a:r>
            <a:endParaRPr lang="ru-RU" dirty="0"/>
          </a:p>
          <a:p>
            <a:r>
              <a:rPr lang="ru-RU" dirty="0"/>
              <a:t>11.  </a:t>
            </a:r>
            <a:r>
              <a:rPr lang="ru-RU" i="1" dirty="0" err="1"/>
              <a:t>Blockchain</a:t>
            </a:r>
            <a:r>
              <a:rPr lang="ru-RU" i="1" dirty="0"/>
              <a:t> и облака</a:t>
            </a:r>
            <a:endParaRPr lang="ru-RU" dirty="0"/>
          </a:p>
          <a:p>
            <a:r>
              <a:rPr lang="ru-RU" dirty="0"/>
              <a:t>12.  </a:t>
            </a:r>
            <a:r>
              <a:rPr lang="ru-RU" i="1" dirty="0" err="1"/>
              <a:t>DevOps</a:t>
            </a:r>
            <a:r>
              <a:rPr lang="ru-RU" i="1" dirty="0"/>
              <a:t> и облачные вычисления</a:t>
            </a:r>
            <a:endParaRPr lang="ru-RU" dirty="0"/>
          </a:p>
          <a:p>
            <a:r>
              <a:rPr lang="ru-RU" dirty="0"/>
              <a:t>13.  </a:t>
            </a:r>
            <a:r>
              <a:rPr lang="ru-RU" i="1" dirty="0"/>
              <a:t>Основные виды облачных хранилищ: блочное, файловое, объектное...</a:t>
            </a:r>
            <a:endParaRPr lang="ru-RU" dirty="0"/>
          </a:p>
          <a:p>
            <a:r>
              <a:rPr lang="ru-RU" dirty="0"/>
              <a:t>14.  </a:t>
            </a:r>
            <a:r>
              <a:rPr lang="ru-RU" i="1" dirty="0"/>
              <a:t>Проблемы безопасности в облачных вычислениях</a:t>
            </a:r>
            <a:endParaRPr lang="ru-RU" dirty="0"/>
          </a:p>
          <a:p>
            <a:r>
              <a:rPr lang="ru-RU" dirty="0"/>
              <a:t>15.  </a:t>
            </a:r>
            <a:r>
              <a:rPr lang="ru-RU" i="1" dirty="0"/>
              <a:t>Виртуализация и Виртуальные машины</a:t>
            </a:r>
            <a:endParaRPr lang="ru-RU" dirty="0"/>
          </a:p>
          <a:p>
            <a:r>
              <a:rPr lang="ru-RU" dirty="0"/>
              <a:t>16.  </a:t>
            </a:r>
            <a:r>
              <a:rPr lang="ru-RU" i="1" dirty="0" err="1"/>
              <a:t>Bare</a:t>
            </a:r>
            <a:r>
              <a:rPr lang="ru-RU" i="1" dirty="0"/>
              <a:t> </a:t>
            </a:r>
            <a:r>
              <a:rPr lang="ru-RU" i="1" dirty="0" err="1"/>
              <a:t>Metal</a:t>
            </a:r>
            <a:r>
              <a:rPr lang="ru-RU" i="1" dirty="0"/>
              <a:t> </a:t>
            </a:r>
            <a:r>
              <a:rPr lang="ru-RU" i="1" dirty="0" err="1"/>
              <a:t>Server</a:t>
            </a:r>
            <a:r>
              <a:rPr lang="ru-RU" i="1" dirty="0"/>
              <a:t>: Физические сервера в облаках</a:t>
            </a:r>
            <a:endParaRPr lang="ru-RU" dirty="0"/>
          </a:p>
          <a:p>
            <a:r>
              <a:rPr lang="ru-RU" dirty="0"/>
              <a:t>17.  </a:t>
            </a:r>
            <a:r>
              <a:rPr lang="ru-RU" i="1" dirty="0"/>
              <a:t>Контейнеризация как новый этап виртуализации</a:t>
            </a:r>
            <a:endParaRPr lang="ru-RU" dirty="0"/>
          </a:p>
          <a:p>
            <a:r>
              <a:rPr lang="ru-RU" dirty="0"/>
              <a:t>18.  </a:t>
            </a:r>
            <a:r>
              <a:rPr lang="ru-RU" i="1" dirty="0"/>
              <a:t>CDN: Сети доставки (и дистрибуции) содержимого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55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627067" y="0"/>
            <a:ext cx="256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Определение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" y="1097280"/>
            <a:ext cx="9811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Облачные вычисления – </a:t>
            </a:r>
            <a:r>
              <a:rPr lang="ru-RU" sz="2800" dirty="0"/>
              <a:t>предоставление по требованию компьютерных ресурсов (в широком смысле слова) по сети Интернет на платной (измеримой основе).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1888" y="3086220"/>
            <a:ext cx="5829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Ресурсы</a:t>
            </a:r>
            <a:r>
              <a:rPr lang="ru-RU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вычислительная мощность (процессор)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дисковая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сеть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службы (SQL-сервер)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приложения (</a:t>
            </a:r>
            <a:r>
              <a:rPr lang="ru-RU" sz="2400" dirty="0" smtClean="0"/>
              <a:t>G</a:t>
            </a:r>
            <a:r>
              <a:rPr lang="en-US" sz="2400" dirty="0" err="1" smtClean="0"/>
              <a:t>oogle</a:t>
            </a:r>
            <a:r>
              <a:rPr lang="en-US" sz="2400" dirty="0" smtClean="0"/>
              <a:t> </a:t>
            </a:r>
            <a:r>
              <a:rPr lang="ru-RU" sz="2400" dirty="0" err="1" smtClean="0"/>
              <a:t>Apps</a:t>
            </a:r>
            <a:r>
              <a:rPr lang="ru-RU" sz="2400" dirty="0"/>
              <a:t>, MS </a:t>
            </a:r>
            <a:r>
              <a:rPr lang="ru-RU" sz="2400" dirty="0" err="1"/>
              <a:t>Teams</a:t>
            </a:r>
            <a:r>
              <a:rPr lang="ru-RU" sz="2400" dirty="0"/>
              <a:t>)</a:t>
            </a:r>
          </a:p>
          <a:p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2779548"/>
            <a:ext cx="5431536" cy="40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569248" y="0"/>
            <a:ext cx="16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История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0360" y="1376537"/>
            <a:ext cx="8976360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1950 - Mainframe Time sharing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1970 - Virtual machines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1977 -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Пиктограмма Облако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1980 - Локальные сети. Конвергенция 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LAN+WAN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1991 - WWW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Интернет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1996 - Термин Облако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2000 - 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VMWare -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Пионеры виртуализации. ВМ. Снимок ВМ. Миграция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2006 - </a:t>
            </a:r>
            <a:r>
              <a:rPr lang="en-US" sz="2000" b="1" i="0" dirty="0" smtClean="0">
                <a:solidFill>
                  <a:srgbClr val="212121"/>
                </a:solidFill>
                <a:effectLst/>
                <a:latin typeface="Roboto"/>
              </a:rPr>
              <a:t>AWS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 Amazon Web Services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2008 - Google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2010 - Microsoft Azure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2018 - </a:t>
            </a:r>
            <a:r>
              <a:rPr lang="en-US" sz="2000" b="0" i="0" dirty="0" err="1" smtClean="0">
                <a:solidFill>
                  <a:srgbClr val="212121"/>
                </a:solidFill>
                <a:effectLst/>
                <a:latin typeface="Roboto"/>
              </a:rPr>
              <a:t>Yandex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 Cloud</a:t>
            </a:r>
            <a:endParaRPr lang="en-US" sz="20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69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cdn.ttgtmedia.com/rms/onlineimages/cloud_computing_timeline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6409263" y="0"/>
            <a:ext cx="578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Свойства </a:t>
            </a:r>
            <a:r>
              <a:rPr lang="ru-RU" sz="3200" dirty="0" smtClean="0"/>
              <a:t>облачных вычислений</a:t>
            </a:r>
            <a:endParaRPr lang="ru-RU" sz="3200" dirty="0"/>
          </a:p>
        </p:txBody>
      </p:sp>
      <p:pic>
        <p:nvPicPr>
          <p:cNvPr id="7174" name="Picture 6" descr="Features and Characteristics of Cloud comp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7" y="1124712"/>
            <a:ext cx="10955325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5496" y="137160"/>
            <a:ext cx="7205472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700" dirty="0" err="1" smtClean="0"/>
              <a:t>On</a:t>
            </a:r>
            <a:r>
              <a:rPr lang="ru-RU" sz="1700" dirty="0" smtClean="0"/>
              <a:t> </a:t>
            </a:r>
            <a:r>
              <a:rPr lang="ru-RU" sz="1700" dirty="0" err="1"/>
              <a:t>demand</a:t>
            </a:r>
            <a:r>
              <a:rPr lang="ru-RU" sz="1700" dirty="0"/>
              <a:t> </a:t>
            </a:r>
            <a:r>
              <a:rPr lang="ru-RU" sz="1700" dirty="0" err="1"/>
              <a:t>service</a:t>
            </a:r>
            <a:r>
              <a:rPr lang="ru-RU" sz="1700" dirty="0"/>
              <a:t> </a:t>
            </a:r>
            <a:r>
              <a:rPr lang="ru-RU" sz="1700" b="1" dirty="0"/>
              <a:t>обслуживание по запросу</a:t>
            </a:r>
          </a:p>
          <a:p>
            <a:pPr lvl="2"/>
            <a:r>
              <a:rPr lang="ru-RU" sz="1700" dirty="0"/>
              <a:t>За короткое время</a:t>
            </a:r>
          </a:p>
          <a:p>
            <a:pPr lvl="2"/>
            <a:r>
              <a:rPr lang="ru-RU" sz="1700" dirty="0"/>
              <a:t>Без взаимодействия с людьми</a:t>
            </a:r>
          </a:p>
          <a:p>
            <a:pPr lvl="2"/>
            <a:r>
              <a:rPr lang="ru-RU" sz="1700" dirty="0"/>
              <a:t>В простейшем интерфейсе</a:t>
            </a:r>
          </a:p>
          <a:p>
            <a:pPr lvl="2"/>
            <a:r>
              <a:rPr lang="ru-RU" sz="1700" dirty="0"/>
              <a:t>Автоматизировано</a:t>
            </a:r>
          </a:p>
          <a:p>
            <a:pPr lvl="1"/>
            <a:r>
              <a:rPr lang="ru-RU" sz="1700" dirty="0" err="1"/>
              <a:t>Broad</a:t>
            </a:r>
            <a:r>
              <a:rPr lang="ru-RU" sz="1700" dirty="0"/>
              <a:t> </a:t>
            </a:r>
            <a:r>
              <a:rPr lang="ru-RU" sz="1700" dirty="0" err="1"/>
              <a:t>Network</a:t>
            </a:r>
            <a:r>
              <a:rPr lang="ru-RU" sz="1700" dirty="0"/>
              <a:t> </a:t>
            </a:r>
            <a:r>
              <a:rPr lang="ru-RU" sz="1700" dirty="0" err="1" smtClean="0"/>
              <a:t>Access</a:t>
            </a:r>
            <a:r>
              <a:rPr lang="ru-RU" sz="1700" dirty="0" smtClean="0"/>
              <a:t> </a:t>
            </a:r>
            <a:r>
              <a:rPr lang="ru-RU" sz="1700" b="1" dirty="0" smtClean="0"/>
              <a:t>Доступ по сети</a:t>
            </a:r>
            <a:endParaRPr lang="ru-RU" sz="1700" b="1" dirty="0"/>
          </a:p>
          <a:p>
            <a:pPr lvl="2"/>
            <a:r>
              <a:rPr lang="ru-RU" sz="1700" dirty="0"/>
              <a:t>Сервер </a:t>
            </a:r>
            <a:r>
              <a:rPr lang="ru-RU" sz="1700" dirty="0" smtClean="0"/>
              <a:t>где угодно</a:t>
            </a:r>
            <a:endParaRPr lang="ru-RU" sz="1700" dirty="0"/>
          </a:p>
          <a:p>
            <a:pPr lvl="2"/>
            <a:r>
              <a:rPr lang="ru-RU" sz="1700" dirty="0"/>
              <a:t>Автоматическая миграция</a:t>
            </a:r>
          </a:p>
          <a:p>
            <a:pPr lvl="2"/>
            <a:r>
              <a:rPr lang="ru-RU" sz="1700" dirty="0"/>
              <a:t>Обращение откуда угодно</a:t>
            </a:r>
          </a:p>
          <a:p>
            <a:pPr lvl="2"/>
            <a:r>
              <a:rPr lang="ru-RU" sz="1700" dirty="0" smtClean="0"/>
              <a:t>Безопасность / Надёжность ?!!</a:t>
            </a:r>
            <a:endParaRPr lang="ru-RU" sz="1700" dirty="0"/>
          </a:p>
          <a:p>
            <a:pPr lvl="2"/>
            <a:r>
              <a:rPr lang="ru-RU" sz="1700" dirty="0"/>
              <a:t>С любого оборудования</a:t>
            </a:r>
          </a:p>
          <a:p>
            <a:pPr lvl="1"/>
            <a:r>
              <a:rPr lang="ru-RU" sz="1700" dirty="0" err="1"/>
              <a:t>Resource</a:t>
            </a:r>
            <a:r>
              <a:rPr lang="ru-RU" sz="1700" dirty="0"/>
              <a:t> </a:t>
            </a:r>
            <a:r>
              <a:rPr lang="ru-RU" sz="1700" dirty="0" err="1"/>
              <a:t>pooling</a:t>
            </a:r>
            <a:r>
              <a:rPr lang="ru-RU" sz="1700" dirty="0"/>
              <a:t> </a:t>
            </a:r>
            <a:r>
              <a:rPr lang="ru-RU" sz="1700" b="1" dirty="0"/>
              <a:t>Объединение ресурсов в (большие) пулы</a:t>
            </a:r>
          </a:p>
          <a:p>
            <a:pPr lvl="2"/>
            <a:r>
              <a:rPr lang="ru-RU" sz="1700" dirty="0"/>
              <a:t>Экономия $</a:t>
            </a:r>
          </a:p>
          <a:p>
            <a:pPr lvl="2"/>
            <a:r>
              <a:rPr lang="ru-RU" sz="1700" dirty="0"/>
              <a:t>Экономия на масштабе</a:t>
            </a:r>
          </a:p>
          <a:p>
            <a:pPr lvl="2"/>
            <a:r>
              <a:rPr lang="ru-RU" sz="1700" dirty="0" smtClean="0"/>
              <a:t>«Первая </a:t>
            </a:r>
            <a:r>
              <a:rPr lang="ru-RU" sz="1700" dirty="0"/>
              <a:t>доза </a:t>
            </a:r>
            <a:r>
              <a:rPr lang="ru-RU" sz="1700" dirty="0" smtClean="0"/>
              <a:t>бесплатно»</a:t>
            </a:r>
            <a:endParaRPr lang="ru-RU" sz="1700" dirty="0"/>
          </a:p>
          <a:p>
            <a:pPr lvl="1"/>
            <a:r>
              <a:rPr lang="ru-RU" sz="1700" dirty="0" err="1"/>
              <a:t>Rapid</a:t>
            </a:r>
            <a:r>
              <a:rPr lang="ru-RU" sz="1700" dirty="0"/>
              <a:t> </a:t>
            </a:r>
            <a:r>
              <a:rPr lang="ru-RU" sz="1700" dirty="0" err="1"/>
              <a:t>Elasticity</a:t>
            </a:r>
            <a:r>
              <a:rPr lang="ru-RU" sz="1700" dirty="0"/>
              <a:t> </a:t>
            </a:r>
            <a:r>
              <a:rPr lang="ru-RU" sz="1700" b="1" dirty="0"/>
              <a:t>Эластичность</a:t>
            </a:r>
          </a:p>
          <a:p>
            <a:pPr lvl="2"/>
            <a:r>
              <a:rPr lang="ru-RU" sz="1700" dirty="0"/>
              <a:t>Легко (1 минута) добавлять мощность</a:t>
            </a:r>
          </a:p>
          <a:p>
            <a:pPr lvl="2"/>
            <a:r>
              <a:rPr lang="ru-RU" sz="1700" dirty="0" smtClean="0"/>
              <a:t>Автоматически или вручную</a:t>
            </a:r>
            <a:endParaRPr lang="ru-RU" sz="1700" dirty="0"/>
          </a:p>
          <a:p>
            <a:pPr lvl="2"/>
            <a:r>
              <a:rPr lang="ru-RU" sz="1700" dirty="0"/>
              <a:t>Легко убавляется мощность</a:t>
            </a:r>
          </a:p>
          <a:p>
            <a:pPr lvl="1"/>
            <a:r>
              <a:rPr lang="ru-RU" sz="1700" dirty="0" err="1"/>
              <a:t>Measured</a:t>
            </a:r>
            <a:r>
              <a:rPr lang="ru-RU" sz="1700" dirty="0"/>
              <a:t> (</a:t>
            </a:r>
            <a:r>
              <a:rPr lang="ru-RU" sz="1700" dirty="0" err="1"/>
              <a:t>Payed</a:t>
            </a:r>
            <a:r>
              <a:rPr lang="ru-RU" sz="1700" dirty="0"/>
              <a:t>) </a:t>
            </a:r>
            <a:r>
              <a:rPr lang="ru-RU" sz="1700" dirty="0" err="1" smtClean="0"/>
              <a:t>Service</a:t>
            </a:r>
            <a:r>
              <a:rPr lang="ru-RU" sz="1700" dirty="0" smtClean="0"/>
              <a:t> </a:t>
            </a:r>
            <a:r>
              <a:rPr lang="ru-RU" sz="1700" b="1" dirty="0" smtClean="0"/>
              <a:t>Измеримость / Оплата</a:t>
            </a:r>
            <a:endParaRPr lang="ru-RU" sz="1700" b="1" dirty="0"/>
          </a:p>
          <a:p>
            <a:pPr lvl="2"/>
            <a:r>
              <a:rPr lang="ru-RU" sz="1700" dirty="0"/>
              <a:t>Всё измеряется (</a:t>
            </a:r>
            <a:r>
              <a:rPr lang="ru-RU" sz="1700" dirty="0" err="1"/>
              <a:t>посекундно</a:t>
            </a:r>
            <a:r>
              <a:rPr lang="ru-RU" sz="1700" dirty="0"/>
              <a:t>)</a:t>
            </a:r>
          </a:p>
          <a:p>
            <a:pPr lvl="2"/>
            <a:r>
              <a:rPr lang="ru-RU" sz="1700" dirty="0" err="1"/>
              <a:t>CapEx</a:t>
            </a:r>
            <a:r>
              <a:rPr lang="ru-RU" sz="1700" dirty="0"/>
              <a:t> -&gt; </a:t>
            </a:r>
            <a:r>
              <a:rPr lang="ru-RU" sz="1700" dirty="0" err="1"/>
              <a:t>OpEx</a:t>
            </a:r>
            <a:endParaRPr lang="ru-RU" sz="1700" dirty="0"/>
          </a:p>
          <a:p>
            <a:pPr lvl="2"/>
            <a:r>
              <a:rPr lang="ru-RU" sz="1700" dirty="0"/>
              <a:t>Плата за реально использовано</a:t>
            </a:r>
          </a:p>
          <a:p>
            <a:pPr lvl="2"/>
            <a:r>
              <a:rPr lang="ru-RU" sz="1700" dirty="0"/>
              <a:t>Всё </a:t>
            </a:r>
            <a:r>
              <a:rPr lang="ru-RU" sz="1700" dirty="0" err="1"/>
              <a:t>мониторится</a:t>
            </a:r>
            <a:endParaRPr lang="ru-RU" sz="1700" dirty="0"/>
          </a:p>
          <a:p>
            <a:pPr lvl="2"/>
            <a:r>
              <a:rPr lang="ru-RU" sz="1700" dirty="0"/>
              <a:t>Автоматическое </a:t>
            </a:r>
            <a:r>
              <a:rPr lang="ru-RU" sz="1700" dirty="0" smtClean="0"/>
              <a:t>восстановление</a:t>
            </a:r>
            <a:endParaRPr lang="ru-RU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594925" y="0"/>
            <a:ext cx="359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Пять характеристик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6936" y="5134534"/>
            <a:ext cx="2130552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NIST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US </a:t>
            </a:r>
            <a:r>
              <a:rPr lang="en-US" dirty="0"/>
              <a:t>National Institute of Standards and Technology)</a:t>
            </a:r>
            <a:endParaRPr lang="ru-RU" dirty="0"/>
          </a:p>
        </p:txBody>
      </p:sp>
      <p:pic>
        <p:nvPicPr>
          <p:cNvPr id="3074" name="Picture 2" descr="Characteristics of Cloud Comput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41" y="3453452"/>
            <a:ext cx="4120359" cy="33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650197" y="0"/>
            <a:ext cx="354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Сервисные модели</a:t>
            </a:r>
            <a:endParaRPr lang="ru-RU" sz="3200" dirty="0"/>
          </a:p>
        </p:txBody>
      </p:sp>
      <p:pic>
        <p:nvPicPr>
          <p:cNvPr id="4100" name="Picture 4" descr="Cloud Computing Service Models: SaaS, PaaS and IaaS - Finoit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52" y="0"/>
            <a:ext cx="5687595" cy="36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70" y="3387600"/>
            <a:ext cx="4234106" cy="32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650197" y="0"/>
            <a:ext cx="354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Сервисные модели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26985" y="292387"/>
            <a:ext cx="572414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600" b="1" dirty="0" err="1" smtClean="0"/>
              <a:t>IaaS</a:t>
            </a:r>
            <a:r>
              <a:rPr lang="ru-RU" sz="1600" b="1" dirty="0" smtClean="0"/>
              <a:t> </a:t>
            </a:r>
            <a:r>
              <a:rPr lang="en-US" sz="1600" dirty="0" smtClean="0"/>
              <a:t>Infrastructure as a Service</a:t>
            </a:r>
            <a:endParaRPr lang="ru-RU" sz="1600" b="1" dirty="0"/>
          </a:p>
          <a:p>
            <a:r>
              <a:rPr lang="ru-RU" sz="1600" dirty="0"/>
              <a:t>Для системного администратора</a:t>
            </a:r>
          </a:p>
          <a:p>
            <a:r>
              <a:rPr lang="ru-RU" sz="1600" dirty="0"/>
              <a:t>Серверы (виртуальные) - количество и модель процессоров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ОЗУ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 </a:t>
            </a:r>
            <a:r>
              <a:rPr lang="ru-RU" sz="1600" dirty="0"/>
              <a:t>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Дисковое пространство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 </a:t>
            </a:r>
            <a:r>
              <a:rPr lang="ru-RU" sz="1600" dirty="0"/>
              <a:t>Тб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Сетевое подключение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100 </a:t>
            </a:r>
            <a:r>
              <a:rPr lang="ru-RU" sz="1600" dirty="0"/>
              <a:t>Мбит/с 1 Тб/месяц</a:t>
            </a:r>
          </a:p>
          <a:p>
            <a:r>
              <a:rPr lang="ru-RU" sz="1600" dirty="0"/>
              <a:t>Тарификация по времени</a:t>
            </a:r>
          </a:p>
          <a:p>
            <a:r>
              <a:rPr lang="ru-RU" sz="1600" dirty="0"/>
              <a:t>Выбор образов ОС</a:t>
            </a:r>
          </a:p>
          <a:p>
            <a:r>
              <a:rPr lang="ru-RU" sz="1600" dirty="0" smtClean="0"/>
              <a:t>Развёртывание – 1 мин</a:t>
            </a:r>
          </a:p>
          <a:p>
            <a:r>
              <a:rPr lang="ru-RU" sz="1600" dirty="0" smtClean="0"/>
              <a:t>ПО </a:t>
            </a:r>
            <a:r>
              <a:rPr lang="ru-RU" sz="1600" dirty="0"/>
              <a:t>- ответственность </a:t>
            </a:r>
            <a:r>
              <a:rPr lang="ru-RU" sz="1600" dirty="0" smtClean="0"/>
              <a:t>клиента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1306" y="3673123"/>
            <a:ext cx="6096000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ru-RU" sz="1600" b="1" i="0" dirty="0" err="1" smtClean="0">
                <a:solidFill>
                  <a:srgbClr val="212121"/>
                </a:solidFill>
                <a:effectLst/>
              </a:rPr>
              <a:t>PaaS</a:t>
            </a:r>
            <a:r>
              <a:rPr lang="en-US" sz="1600" b="1" i="0" dirty="0" smtClean="0">
                <a:solidFill>
                  <a:srgbClr val="212121"/>
                </a:solidFill>
                <a:effectLst/>
              </a:rPr>
              <a:t> </a:t>
            </a:r>
            <a:r>
              <a:rPr lang="en-US" sz="1600" i="0" dirty="0" smtClean="0">
                <a:solidFill>
                  <a:srgbClr val="212121"/>
                </a:solidFill>
                <a:effectLst/>
              </a:rPr>
              <a:t>Platform as a Service</a:t>
            </a:r>
            <a:endParaRPr lang="ru-RU" sz="1600" b="1" i="0" dirty="0" smtClean="0">
              <a:solidFill>
                <a:srgbClr val="212121"/>
              </a:solidFill>
              <a:effectLst/>
            </a:endParaRP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Для программиста / </a:t>
            </a: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DevOps</a:t>
            </a:r>
            <a:endParaRPr lang="ru-RU" sz="1600" b="0" i="0" dirty="0" smtClean="0">
              <a:solidFill>
                <a:srgbClr val="212121"/>
              </a:solidFill>
              <a:effectLst/>
            </a:endParaRP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Системное 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Платформа Языков программирования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Платформа тестирования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Каталог - регистрации и авторизации пользователей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Балансировщики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нагрузки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Middleware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- </a:t>
            </a: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связующуее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ПО</a:t>
            </a: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Разработка, отладка и запуск своего ПО</a:t>
            </a: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Время, кол-во операций, сетевой трафик</a:t>
            </a:r>
            <a:endParaRPr lang="ru-RU" sz="16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7229" y="2184385"/>
            <a:ext cx="4998796" cy="40318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b="1" i="0" dirty="0" err="1" smtClean="0">
                <a:solidFill>
                  <a:srgbClr val="212121"/>
                </a:solidFill>
                <a:effectLst/>
              </a:rPr>
              <a:t>SaaS</a:t>
            </a:r>
            <a:r>
              <a:rPr lang="en-US" sz="1600" b="1" i="0" dirty="0" smtClean="0">
                <a:solidFill>
                  <a:srgbClr val="212121"/>
                </a:solidFill>
                <a:effectLst/>
              </a:rPr>
              <a:t> </a:t>
            </a:r>
            <a:r>
              <a:rPr lang="en-US" sz="1600" i="0" dirty="0" smtClean="0">
                <a:solidFill>
                  <a:srgbClr val="212121"/>
                </a:solidFill>
                <a:effectLst/>
              </a:rPr>
              <a:t>Software as a Service</a:t>
            </a:r>
            <a:endParaRPr lang="ru-RU" sz="1600" b="1" i="0" dirty="0" smtClean="0">
              <a:solidFill>
                <a:srgbClr val="2121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Конечный пользователь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Прикладное ПО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99% Веб-доступ / Браузер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Специализированное ПО / Тонкий клиент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Не требуется установка ПО у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Централизовано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Обновляется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Единая версия ПО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Оплата - лицензия: за 1 пользователя / месяц (год)</a:t>
            </a:r>
            <a:endParaRPr lang="en-US" sz="1600" b="0" i="0" dirty="0" smtClean="0">
              <a:solidFill>
                <a:srgbClr val="21212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2121"/>
                </a:solidFill>
              </a:rPr>
              <a:t>Бывает бесплатно</a:t>
            </a:r>
            <a:endParaRPr lang="ru-RU" sz="1600" b="0" i="0" dirty="0" smtClean="0">
              <a:solidFill>
                <a:srgbClr val="2121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Не может и не должен обслуживать ПО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Ограниченная настройка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Уровень обслуживания выше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Безопасность и надёжность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Вопросы по утечкам данных</a:t>
            </a:r>
            <a:endParaRPr lang="ru-RU" sz="1600" b="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839077" y="0"/>
            <a:ext cx="4352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Модели развёртывания</a:t>
            </a:r>
            <a:endParaRPr lang="ru-RU" sz="3200" dirty="0"/>
          </a:p>
        </p:txBody>
      </p:sp>
      <p:pic>
        <p:nvPicPr>
          <p:cNvPr id="14340" name="Picture 4" descr="cloud deployment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86" y="999172"/>
            <a:ext cx="8425089" cy="5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04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407</Words>
  <Application>Microsoft Office PowerPoint</Application>
  <PresentationFormat>Широкоэкранный</PresentationFormat>
  <Paragraphs>131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Облачные вычисления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Уколов Станислав Сергеевич</dc:creator>
  <cp:lastModifiedBy>Уколов Станислав Сергеевич</cp:lastModifiedBy>
  <cp:revision>18</cp:revision>
  <dcterms:created xsi:type="dcterms:W3CDTF">2023-10-31T11:26:52Z</dcterms:created>
  <dcterms:modified xsi:type="dcterms:W3CDTF">2023-10-31T12:47:37Z</dcterms:modified>
</cp:coreProperties>
</file>