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6357" autoAdjust="0"/>
  </p:normalViewPr>
  <p:slideViewPr>
    <p:cSldViewPr>
      <p:cViewPr>
        <p:scale>
          <a:sx n="112" d="100"/>
          <a:sy n="112" d="100"/>
        </p:scale>
        <p:origin x="1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image" Target="../media/image35.jpe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30"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31"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𝑎𝑑𝑑</m:t>
                    </m:r>
                    <m:r>
                      <a:rPr lang="en-US" sz="1200" i="1"/>
                      <m:t>_</m:t>
                    </m:r>
                    <m:r>
                      <a:rPr lang="en-US" sz="1200" i="1"/>
                      <m:t>𝑏𝑟𝑖𝑑𝑔𝑒𝑠</m:t>
                    </m:r>
                    <m:r>
                      <a:rPr lang="en-US" sz="1200" i="1"/>
                      <m:t>(</m:t>
                    </m:r>
                    <m:r>
                      <a:rPr lang="en-US" sz="1200" i="1"/>
                      <m:t>𝑁𝑒𝑠𝑡</m:t>
                    </m:r>
                    <m:r>
                      <a:rPr lang="en-US" sz="1200" i="1"/>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r>
                      <a:rPr lang="en-US" sz="1200" i="1"/>
                      <m:t>←</m:t>
                    </m:r>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𝑁</m:t>
                            </m:r>
                          </m:e>
                          <m:sub>
                            <m:r>
                              <a:rPr lang="en-US" sz="1200" i="1"/>
                              <m:t>𝑝𝑡</m:t>
                            </m:r>
                          </m:sub>
                        </m:sSub>
                        <m:r>
                          <a:rPr lang="en-US" sz="1200" i="1"/>
                          <m:t>⋅</m:t>
                        </m:r>
                        <m:sSub>
                          <m:sSubPr>
                            <m:ctrlPr>
                              <a:rPr lang="ru-RU" sz="1200" i="1"/>
                            </m:ctrlPr>
                          </m:sSubPr>
                          <m:e>
                            <m:r>
                              <a:rPr lang="en-US" sz="1200" i="1"/>
                              <m:t>𝑇</m:t>
                            </m:r>
                          </m:e>
                          <m:sub>
                            <m:r>
                              <a:rPr lang="en-US" sz="1200" i="1"/>
                              <m:t>𝑝𝑡</m:t>
                            </m:r>
                          </m:sub>
                        </m:sSub>
                        <m:r>
                          <a:rPr lang="en-US" sz="1200" i="1"/>
                          <m:t>+</m:t>
                        </m:r>
                        <m:f>
                          <m:fPr>
                            <m:ctrlPr>
                              <a:rPr lang="ru-RU" sz="1200" i="1"/>
                            </m:ctrlPr>
                          </m:fPr>
                          <m:num>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𝐿</m:t>
                                </m:r>
                              </m:e>
                              <m:sub>
                                <m:r>
                                  <a:rPr lang="en-US" sz="1200" i="1"/>
                                  <m:t>𝑜𝑛</m:t>
                                </m:r>
                              </m:sub>
                            </m:sSub>
                          </m:num>
                          <m:den>
                            <m:sSub>
                              <m:sSubPr>
                                <m:ctrlPr>
                                  <a:rPr lang="ru-RU" sz="1200" i="1"/>
                                </m:ctrlPr>
                              </m:sSubPr>
                              <m:e>
                                <m:r>
                                  <a:rPr lang="en-US" sz="1200" i="1"/>
                                  <m:t>𝑉</m:t>
                                </m:r>
                              </m:e>
                              <m:sub>
                                <m:r>
                                  <a:rPr lang="en-US" sz="1200" i="1"/>
                                  <m:t>𝑜𝑛</m:t>
                                </m:r>
                              </m:sub>
                            </m:sSub>
                          </m:den>
                        </m:f>
                      </m:e>
                    </m:d>
                    <m:r>
                      <a:rPr lang="en-US" sz="1200" i="1"/>
                      <m:t>⋅</m:t>
                    </m:r>
                    <m:sSub>
                      <m:sSubPr>
                        <m:ctrlPr>
                          <a:rPr lang="ru-RU" sz="1200" i="1"/>
                        </m:ctrlPr>
                      </m:sSubPr>
                      <m:e>
                        <m:r>
                          <a:rPr lang="en-US" sz="1200" i="1"/>
                          <m:t>𝑉</m:t>
                        </m:r>
                      </m:e>
                      <m:sub>
                        <m:r>
                          <a:rPr lang="en-US" sz="1200" i="1"/>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m:t>𝑈𝐵</m:t>
                    </m:r>
                    <m:r>
                      <a:rPr lang="en-US" sz="1200" i="1"/>
                      <m:t>←</m:t>
                    </m:r>
                    <m:limLow>
                      <m:limLowPr>
                        <m:ctrlPr>
                          <a:rPr lang="ru-RU" sz="1200" i="1"/>
                        </m:ctrlPr>
                      </m:limLowPr>
                      <m:e>
                        <m:r>
                          <m:rPr>
                            <m:sty m:val="p"/>
                          </m:rPr>
                          <a:rPr lang="en-US" sz="1200"/>
                          <m:t>min</m:t>
                        </m:r>
                      </m:e>
                      <m:lim>
                        <m:r>
                          <a:rPr lang="en-US" sz="1200" i="1"/>
                          <m:t>𝑖</m:t>
                        </m:r>
                      </m:lim>
                    </m:limLow>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func>
                      <m:funcPr>
                        <m:ctrlPr>
                          <a:rPr lang="ru-RU" sz="1200" i="1"/>
                        </m:ctrlPr>
                      </m:funcPr>
                      <m:fName>
                        <m:limLow>
                          <m:limLowPr>
                            <m:ctrlPr>
                              <a:rPr lang="ru-RU" sz="1200" i="1"/>
                            </m:ctrlPr>
                          </m:limLowPr>
                          <m:e>
                            <m:r>
                              <m:rPr>
                                <m:sty m:val="p"/>
                              </m:rPr>
                              <a:rPr lang="en-US" sz="1200"/>
                              <m:t>min</m:t>
                            </m:r>
                          </m:e>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m:ctrlPr>
                      </m:sSubPr>
                      <m:e>
                        <m:r>
                          <a:rPr lang="en-US" sz="1200" i="1"/>
                          <m:t>𝑏𝑟𝑎𝑛𝑐h</m:t>
                        </m:r>
                        <m:r>
                          <a:rPr lang="en-US" sz="1200" i="1"/>
                          <m:t>_</m:t>
                        </m:r>
                        <m:r>
                          <a:rPr lang="en-US" sz="1200" i="1"/>
                          <m:t>𝑏𝑜𝑢𝑛𝑑</m:t>
                        </m:r>
                        <m:r>
                          <a:rPr lang="en-US" sz="1200" i="1"/>
                          <m:t>(</m:t>
                        </m:r>
                        <m:r>
                          <a:rPr lang="en-US" sz="1200" i="1"/>
                          <m:t>𝑇𝑎𝑠𝑘</m:t>
                        </m:r>
                      </m:e>
                      <m:sub>
                        <m:r>
                          <a:rPr lang="en-US" sz="1200" i="1"/>
                          <m:t>𝑖</m:t>
                        </m:r>
                        <m:r>
                          <a:rPr lang="en-US" sz="1200" i="1"/>
                          <m:t> </m:t>
                        </m:r>
                      </m:sub>
                    </m:sSub>
                    <m:r>
                      <a:rPr lang="en-US" sz="1200" i="1"/>
                      <m:t>, </m:t>
                    </m:r>
                    <m:r>
                      <m:rPr>
                        <m:sty m:val="p"/>
                      </m:rPr>
                      <a:rPr lang="en-US" sz="1200"/>
                      <m:t>Δt</m:t>
                    </m:r>
                    <m:r>
                      <a:rPr lang="en-US" sz="1200"/>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&lt;</m:t>
                    </m:r>
                    <m:sSub>
                      <m:sSubPr>
                        <m:ctrlPr>
                          <a:rPr lang="ru-RU" sz="1200" i="1"/>
                        </m:ctrlPr>
                      </m:sSubPr>
                      <m:e>
                        <m:r>
                          <a:rPr lang="en-US" sz="1200" i="1"/>
                          <m:t>𝑇𝑎𝑠𝑘</m:t>
                        </m:r>
                      </m:e>
                      <m:sub>
                        <m:r>
                          <a:rPr lang="en-US" sz="1200" i="1"/>
                          <m:t>𝑖</m:t>
                        </m:r>
                        <m:r>
                          <a:rPr lang="en-US" sz="1200" i="1"/>
                          <m:t> </m:t>
                        </m:r>
                      </m:sub>
                    </m:sSub>
                    <m:r>
                      <a:rPr lang="en-US" sz="1200" i="1"/>
                      <m:t>.</m:t>
                    </m:r>
                    <m:r>
                      <a:rPr lang="en-US" sz="1200" i="1"/>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oMath>
                </a14:m>
                <a:endParaRPr lang="ru-RU" sz="1200" dirty="0"/>
              </a:p>
              <a:p>
                <a:pPr defTabSz="360000"/>
                <a:r>
                  <a:rPr lang="en-US" sz="1200" dirty="0"/>
                  <a:t>			</a:t>
                </a:r>
                <a14:m>
                  <m:oMath xmlns:m="http://schemas.openxmlformats.org/officeDocument/2006/math">
                    <m:r>
                      <a:rPr lang="en-US" sz="1200" i="1"/>
                      <m:t>𝑁</m:t>
                    </m:r>
                    <m:r>
                      <a:rPr lang="en-US" sz="1200" i="1"/>
                      <m:t>←</m:t>
                    </m:r>
                    <m:r>
                      <a:rPr lang="en-US" sz="1200" i="1"/>
                      <m:t>𝑁</m:t>
                    </m:r>
                    <m:r>
                      <a:rPr lang="en-US" sz="1200" i="1"/>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m:t>𝑖</m:t>
                      </m:r>
                      <m:r>
                        <a:rPr lang="en-US" sz="1200" i="1"/>
                        <m:t>←</m:t>
                      </m:r>
                      <m:func>
                        <m:funcPr>
                          <m:ctrlPr>
                            <a:rPr lang="ru-RU" sz="1200" i="1"/>
                          </m:ctrlPr>
                        </m:funcPr>
                        <m:fName>
                          <m:limLow>
                            <m:limLowPr>
                              <m:ctrlPr>
                                <a:rPr lang="ru-RU" sz="1200" i="1"/>
                              </m:ctrlPr>
                            </m:limLowPr>
                            <m:e>
                              <m:r>
                                <m:rPr>
                                  <m:sty m:val="p"/>
                                </m:rPr>
                                <a:rPr lang="en-US" sz="1200"/>
                                <m:t>argmin</m:t>
                              </m:r>
                            </m:e>
                            <m:lim>
                              <m:r>
                                <a:rPr lang="en-US" sz="1200" i="1"/>
                                <m:t>𝑖</m:t>
                              </m:r>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𝑁𝑜𝑑𝑒𝑠</m:t>
                    </m:r>
                  </m:oMath>
                </a14:m>
                <a:endParaRPr lang="ru-RU" sz="1200" dirty="0"/>
              </a:p>
            </p:txBody>
          </p:sp>
        </mc:Choice>
        <mc:Fallback>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m:t>𝑇</m:t>
                              </m:r>
                              <m:r>
                                <a:rPr lang="en-US" sz="1000" i="1"/>
                                <m:t> ⩽</m:t>
                              </m:r>
                              <m:r>
                                <a:rPr lang="en-US" sz="1000" i="1"/>
                                <m:t>𝐾</m:t>
                              </m:r>
                              <m:r>
                                <a:rPr lang="en-US" sz="1000" i="1"/>
                                <m:t>⋅</m:t>
                              </m:r>
                              <m:r>
                                <a:rPr lang="en-US" sz="1000" i="1"/>
                                <m:t>𝑁</m:t>
                              </m:r>
                              <m:r>
                                <a:rPr lang="en-US" sz="1000" i="1"/>
                                <m:t>⋅</m:t>
                              </m:r>
                              <m:r>
                                <a:rPr lang="en-US" sz="1000" i="1"/>
                                <m:t>𝛥</m:t>
                              </m:r>
                              <m:r>
                                <a:rPr lang="en-US" sz="1000" i="1"/>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p:graphicFrame>
            <p:nvGraphicFramePr>
              <p:cNvPr id="19" name="Таблица 18"/>
              <p:cNvGraphicFramePr>
                <a:graphicFrameLocks noGrp="1"/>
              </p:cNvGraphicFramePr>
              <p:nvPr>
                <p:extLst>
                  <p:ext uri="{D42A27DB-BD31-4B8C-83A1-F6EECF244321}">
                    <p14:modId xmlns:p14="http://schemas.microsoft.com/office/powerpoint/2010/main" val="1939110138"/>
                  </p:ext>
                </p:extLst>
              </p:nvPr>
            </p:nvGraphicFramePr>
            <p:xfrm>
              <a:off x="115766" y="1128096"/>
              <a:ext cx="3347853" cy="1606220"/>
            </p:xfrm>
            <a:graphic>
              <a:graphicData uri="http://schemas.openxmlformats.org/drawingml/2006/table">
                <a:tbl>
                  <a:tblPr firstRow="1" bandRow="1">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1449" t="-102500" r="-704348" b="-4650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1449" t="-202500" r="-704348" b="-3650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1449" t="-302500" r="-704348" b="-2650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1449" t="-402500" r="-704348" b="-165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181" t="-314063" r="-726" b="-3125"/>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mc:Choice xmlns:a14="http://schemas.microsoft.com/office/drawing/2010/main"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𝑃𝐶𝐺𝐿𝑁𝑆</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oMath>
                </a14:m>
                <a:endParaRPr lang="ru-RU" sz="1200" dirty="0"/>
              </a:p>
              <a:p>
                <a:r>
                  <a:rPr lang="en-US" sz="1200" b="1" dirty="0"/>
                  <a:t>end</a:t>
                </a:r>
                <a:r>
                  <a:rPr lang="en-US" sz="1200" dirty="0"/>
                  <a:t> </a:t>
                </a:r>
                <a:r>
                  <a:rPr lang="en-US" sz="1200" b="1" dirty="0" smtClean="0"/>
                  <a:t>for</a:t>
                </a:r>
                <a:endParaRPr lang="ru-RU" sz="1200" dirty="0"/>
              </a:p>
            </p:txBody>
          </p:sp>
        </mc:Choice>
        <mc:Fallback>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p:graphicFrame>
            <p:nvGraphicFramePr>
              <p:cNvPr id="34" name="Таблица 33"/>
              <p:cNvGraphicFramePr>
                <a:graphicFrameLocks noGrp="1"/>
              </p:cNvGraphicFramePr>
              <p:nvPr>
                <p:extLst>
                  <p:ext uri="{D42A27DB-BD31-4B8C-83A1-F6EECF244321}">
                    <p14:modId xmlns:p14="http://schemas.microsoft.com/office/powerpoint/2010/main" val="3764577741"/>
                  </p:ext>
                </p:extLst>
              </p:nvPr>
            </p:nvGraphicFramePr>
            <p:xfrm>
              <a:off x="6732000" y="6102614"/>
              <a:ext cx="2160000" cy="548640"/>
            </p:xfrm>
            <a:graphic>
              <a:graphicData uri="http://schemas.openxmlformats.org/drawingml/2006/table">
                <a:tbl>
                  <a:tblPr firstRow="1" bandRow="1">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6780" t="-104444" r="-208475" b="-44444"/>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14:m>
                  <m:oMathPara xmlns:m="http://schemas.openxmlformats.org/officeDocument/2006/math">
                    <m:oMathParaPr>
                      <m:jc m:val="centerGroup"/>
                    </m:oMathParaPr>
                    <m:oMath xmlns:m="http://schemas.openxmlformats.org/officeDocument/2006/math">
                      <m:sSub>
                        <m:sSubPr>
                          <m:ctrlPr>
                            <a:rPr lang="ru-RU" sz="2400" i="1"/>
                          </m:ctrlPr>
                        </m:sSubPr>
                        <m:e>
                          <m:r>
                            <m:rPr>
                              <m:sty m:val="p"/>
                            </m:rPr>
                            <a:rPr lang="en-US" sz="2400"/>
                            <m:t>Δ</m:t>
                          </m:r>
                        </m:e>
                        <m:sub>
                          <m:r>
                            <a:rPr lang="en-US" sz="2400" i="1"/>
                            <m:t>𝑖</m:t>
                          </m:r>
                          <m:r>
                            <a:rPr lang="en-US" sz="2400"/>
                            <m:t> </m:t>
                          </m:r>
                        </m:sub>
                      </m:sSub>
                      <m:r>
                        <a:rPr lang="en-US" sz="2400"/>
                        <m:t>=</m:t>
                      </m:r>
                      <m:d>
                        <m:dPr>
                          <m:ctrlPr>
                            <a:rPr lang="ru-RU" sz="2400" i="1"/>
                          </m:ctrlPr>
                        </m:dPr>
                        <m:e>
                          <m:sSub>
                            <m:sSubPr>
                              <m:ctrlPr>
                                <a:rPr lang="ru-RU" sz="2400" i="1"/>
                              </m:ctrlPr>
                            </m:sSubPr>
                            <m:e>
                              <m:r>
                                <a:rPr lang="en-US" sz="2400" i="1"/>
                                <m:t>𝑁</m:t>
                              </m:r>
                            </m:e>
                            <m:sub>
                              <m:r>
                                <a:rPr lang="en-US" sz="2400" i="1"/>
                                <m:t>𝑝𝑡</m:t>
                              </m:r>
                            </m:sub>
                          </m:sSub>
                          <m:r>
                            <a:rPr lang="en-US" sz="2400"/>
                            <m:t>⋅</m:t>
                          </m:r>
                          <m:sSub>
                            <m:sSubPr>
                              <m:ctrlPr>
                                <a:rPr lang="ru-RU" sz="2400" i="1"/>
                              </m:ctrlPr>
                            </m:sSubPr>
                            <m:e>
                              <m:r>
                                <a:rPr lang="en-US" sz="2400" i="1"/>
                                <m:t>𝑇</m:t>
                              </m:r>
                            </m:e>
                            <m:sub>
                              <m:r>
                                <a:rPr lang="en-US" sz="2400" i="1"/>
                                <m:t>𝑝𝑡</m:t>
                              </m:r>
                            </m:sub>
                          </m:sSub>
                          <m:r>
                            <a:rPr lang="en-US" sz="2400"/>
                            <m:t>+</m:t>
                          </m:r>
                          <m:f>
                            <m:fPr>
                              <m:ctrlPr>
                                <a:rPr lang="ru-RU" sz="2400" i="1"/>
                              </m:ctrlPr>
                            </m:fPr>
                            <m:num>
                              <m:sSub>
                                <m:sSubPr>
                                  <m:ctrlPr>
                                    <a:rPr lang="ru-RU" sz="2400" i="1"/>
                                  </m:ctrlPr>
                                </m:sSubPr>
                                <m:e>
                                  <m:r>
                                    <a:rPr lang="en-US" sz="2400" i="1"/>
                                    <m:t>𝐿</m:t>
                                  </m:r>
                                </m:e>
                                <m:sub>
                                  <m:r>
                                    <a:rPr lang="en-US" sz="2400" i="1"/>
                                    <m:t>𝑜𝑛</m:t>
                                  </m:r>
                                </m:sub>
                              </m:sSub>
                            </m:num>
                            <m:den>
                              <m:sSub>
                                <m:sSubPr>
                                  <m:ctrlPr>
                                    <a:rPr lang="ru-RU" sz="2400" i="1"/>
                                  </m:ctrlPr>
                                </m:sSubPr>
                                <m:e>
                                  <m:r>
                                    <a:rPr lang="en-US" sz="2400" i="1"/>
                                    <m:t>𝑉</m:t>
                                  </m:r>
                                </m:e>
                                <m:sub>
                                  <m:r>
                                    <a:rPr lang="en-US" sz="2400" i="1"/>
                                    <m:t>𝑜𝑛</m:t>
                                  </m:r>
                                </m:sub>
                              </m:sSub>
                            </m:den>
                          </m:f>
                        </m:e>
                      </m:d>
                      <m:r>
                        <a:rPr lang="en-US" sz="2400"/>
                        <m:t>⋅</m:t>
                      </m:r>
                      <m:sSub>
                        <m:sSubPr>
                          <m:ctrlPr>
                            <a:rPr lang="ru-RU" sz="2400" i="1"/>
                          </m:ctrlPr>
                        </m:sSubPr>
                        <m:e>
                          <m:r>
                            <a:rPr lang="en-US" sz="2400" i="1"/>
                            <m:t>𝑉</m:t>
                          </m:r>
                        </m:e>
                        <m:sub>
                          <m:r>
                            <a:rPr lang="en-US" sz="2400" i="1"/>
                            <m:t>𝑜𝑓𝑓</m:t>
                          </m:r>
                        </m:sub>
                      </m:sSub>
                    </m:oMath>
                  </m:oMathPara>
                </a14:m>
                <a:endParaRPr lang="ru-RU" sz="2400" dirty="0"/>
              </a:p>
            </p:txBody>
          </p:sp>
        </mc:Choice>
        <mc:Fallback>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func>
                        <m:funcPr>
                          <m:ctrlPr>
                            <a:rPr lang="ru-RU" sz="3200" i="1"/>
                          </m:ctrlPr>
                        </m:funcPr>
                        <m:fName>
                          <m:limLow>
                            <m:limLowPr>
                              <m:ctrlPr>
                                <a:rPr lang="ru-RU" sz="3200" i="1"/>
                              </m:ctrlPr>
                            </m:limLowPr>
                            <m:e>
                              <m:r>
                                <m:rPr>
                                  <m:sty m:val="p"/>
                                </m:rPr>
                                <a:rPr lang="en-US" sz="3200"/>
                                <m:t>min</m:t>
                              </m:r>
                            </m:e>
                            <m:lim/>
                          </m:limLow>
                        </m:fName>
                        <m:e>
                          <m:d>
                            <m:dPr>
                              <m:ctrlPr>
                                <a:rPr lang="ru-RU" sz="3200" i="1"/>
                              </m:ctrlPr>
                            </m:dPr>
                            <m:e>
                              <m:sSub>
                                <m:sSubPr>
                                  <m:ctrlPr>
                                    <a:rPr lang="ru-RU" sz="3200" i="1"/>
                                  </m:ctrlPr>
                                </m:sSubPr>
                                <m:e>
                                  <m:r>
                                    <a:rPr lang="en-US" sz="3200" i="1"/>
                                    <m:t>𝑈𝐵</m:t>
                                  </m:r>
                                </m:e>
                                <m:sub>
                                  <m:r>
                                    <a:rPr lang="en-US" sz="3200" i="1"/>
                                    <m:t>𝑖</m:t>
                                  </m:r>
                                  <m:r>
                                    <a:rPr lang="en-US" sz="3200"/>
                                    <m:t> </m:t>
                                  </m:r>
                                </m:sub>
                              </m:sSub>
                              <m:r>
                                <a:rPr lang="en-US" sz="3200"/>
                                <m:t>,</m:t>
                              </m:r>
                              <m:r>
                                <a:rPr lang="en-US" sz="3200" i="1"/>
                                <m:t>𝑈𝐵</m:t>
                              </m:r>
                              <m:r>
                                <a:rPr lang="en-US" sz="3200" i="1"/>
                                <m:t>−</m:t>
                              </m:r>
                              <m:sSub>
                                <m:sSubPr>
                                  <m:ctrlPr>
                                    <a:rPr lang="ru-RU" sz="3200" i="1"/>
                                  </m:ctrlPr>
                                </m:sSubPr>
                                <m:e>
                                  <m:r>
                                    <m:rPr>
                                      <m:sty m:val="p"/>
                                    </m:rPr>
                                    <a:rPr lang="en-US" sz="3200"/>
                                    <m:t>Δ</m:t>
                                  </m:r>
                                </m:e>
                                <m:sub>
                                  <m:r>
                                    <a:rPr lang="en-US" sz="3200" i="1"/>
                                    <m:t>𝑖</m:t>
                                  </m:r>
                                  <m:r>
                                    <a:rPr lang="en-US" sz="3200"/>
                                    <m:t> </m:t>
                                  </m:r>
                                </m:sub>
                              </m:sSub>
                            </m:e>
                          </m:d>
                        </m:e>
                      </m:func>
                    </m:oMath>
                  </m:oMathPara>
                </a14:m>
                <a:endParaRPr lang="ru-RU" sz="3200" dirty="0"/>
              </a:p>
            </p:txBody>
          </p:sp>
        </mc:Choice>
        <mc:Fallback>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73507997"/>
              </p:ext>
            </p:extLst>
          </p:nvPr>
        </p:nvGraphicFramePr>
        <p:xfrm>
          <a:off x="2134677" y="1003569"/>
          <a:ext cx="5047800" cy="1852025"/>
        </p:xfrm>
        <a:graphic>
          <a:graphicData uri="http://schemas.openxmlformats.org/drawingml/2006/table">
            <a:tbl>
              <a:tblPr firstRow="1" firstCol="1" bandCol="1">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29672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190475">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312825">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36000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0">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185625">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764011519"/>
              </p:ext>
            </p:extLst>
          </p:nvPr>
        </p:nvGraphicFramePr>
        <p:xfrm>
          <a:off x="974950" y="1060745"/>
          <a:ext cx="7560000" cy="5586390"/>
        </p:xfrm>
        <a:graphic>
          <a:graphicData uri="http://schemas.openxmlformats.org/drawingml/2006/table">
            <a:tbl>
              <a:tblPr firstRow="1" firstCol="1" bandRow="1">
                <a:tableStyleId>{5C22544A-7EE6-4342-B048-85BDC9FD1C3A}</a:tableStyleId>
              </a:tblPr>
              <a:tblGrid>
                <a:gridCol w="1741350">
                  <a:extLst>
                    <a:ext uri="{9D8B030D-6E8A-4147-A177-3AD203B41FA5}">
                      <a16:colId xmlns:a16="http://schemas.microsoft.com/office/drawing/2014/main" val="1355078451"/>
                    </a:ext>
                  </a:extLst>
                </a:gridCol>
                <a:gridCol w="1404925">
                  <a:extLst>
                    <a:ext uri="{9D8B030D-6E8A-4147-A177-3AD203B41FA5}">
                      <a16:colId xmlns:a16="http://schemas.microsoft.com/office/drawing/2014/main" val="2199935166"/>
                    </a:ext>
                  </a:extLst>
                </a:gridCol>
                <a:gridCol w="939971">
                  <a:extLst>
                    <a:ext uri="{9D8B030D-6E8A-4147-A177-3AD203B41FA5}">
                      <a16:colId xmlns:a16="http://schemas.microsoft.com/office/drawing/2014/main" val="1322912571"/>
                    </a:ext>
                  </a:extLst>
                </a:gridCol>
                <a:gridCol w="1342335">
                  <a:extLst>
                    <a:ext uri="{9D8B030D-6E8A-4147-A177-3AD203B41FA5}">
                      <a16:colId xmlns:a16="http://schemas.microsoft.com/office/drawing/2014/main" val="4165497892"/>
                    </a:ext>
                  </a:extLst>
                </a:gridCol>
                <a:gridCol w="1342335">
                  <a:extLst>
                    <a:ext uri="{9D8B030D-6E8A-4147-A177-3AD203B41FA5}">
                      <a16:colId xmlns:a16="http://schemas.microsoft.com/office/drawing/2014/main" val="2642513248"/>
                    </a:ext>
                  </a:extLst>
                </a:gridCol>
                <a:gridCol w="789084">
                  <a:extLst>
                    <a:ext uri="{9D8B030D-6E8A-4147-A177-3AD203B41FA5}">
                      <a16:colId xmlns:a16="http://schemas.microsoft.com/office/drawing/2014/main" val="3318030883"/>
                    </a:ext>
                  </a:extLst>
                </a:gridCol>
              </a:tblGrid>
              <a:tr h="186213">
                <a:tc rowSpan="2">
                  <a:txBody>
                    <a:bodyPr/>
                    <a:lstStyle/>
                    <a:p>
                      <a:pPr indent="0" algn="ctr" hangingPunct="0">
                        <a:lnSpc>
                          <a:spcPts val="1200"/>
                        </a:lnSpc>
                        <a:spcAft>
                          <a:spcPts val="0"/>
                        </a:spcAft>
                      </a:pPr>
                      <a:r>
                        <a:rPr lang="en-US" sz="1100" dirty="0">
                          <a:effectLst/>
                        </a:rPr>
                        <a:t>Material</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a:effectLst/>
                        </a:rPr>
                        <a:t>Thickness</a:t>
                      </a:r>
                      <a:r>
                        <a:rPr lang="ru-RU" sz="1100">
                          <a:effectLst/>
                        </a:rPr>
                        <a:t>,</a:t>
                      </a:r>
                      <a:br>
                        <a:rPr lang="ru-RU" sz="1100">
                          <a:effectLst/>
                        </a:rPr>
                      </a:br>
                      <a:r>
                        <a:rPr lang="en-US" sz="1100">
                          <a:effectLst/>
                        </a:rPr>
                        <a:t>mm</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dirty="0" err="1">
                          <a:effectLst/>
                        </a:rPr>
                        <a:t>T</a:t>
                      </a:r>
                      <a:r>
                        <a:rPr lang="en-US" sz="1100" baseline="-25000" dirty="0" err="1">
                          <a:effectLst/>
                        </a:rPr>
                        <a:t>pt</a:t>
                      </a:r>
                      <a:r>
                        <a:rPr lang="ru-RU" sz="1100" dirty="0">
                          <a:effectLst/>
                        </a:rPr>
                        <a:t>,</a:t>
                      </a:r>
                      <a:r>
                        <a:rPr lang="en-US" sz="1100" dirty="0">
                          <a:effectLst/>
                        </a:rPr>
                        <a:t> 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gridSpan="2">
                  <a:txBody>
                    <a:bodyPr/>
                    <a:lstStyle/>
                    <a:p>
                      <a:pPr indent="0" algn="ctr" hangingPunct="0">
                        <a:lnSpc>
                          <a:spcPts val="1200"/>
                        </a:lnSpc>
                        <a:spcAft>
                          <a:spcPts val="0"/>
                        </a:spcAft>
                      </a:pPr>
                      <a:r>
                        <a:rPr lang="en-US" sz="1100" dirty="0">
                          <a:effectLst/>
                        </a:rPr>
                        <a:t>V</a:t>
                      </a:r>
                      <a:r>
                        <a:rPr lang="en-US" sz="1100" baseline="-25000" dirty="0">
                          <a:effectLst/>
                        </a:rPr>
                        <a:t>on</a:t>
                      </a:r>
                      <a:r>
                        <a:rPr lang="ru-RU" sz="1100" dirty="0">
                          <a:effectLst/>
                        </a:rPr>
                        <a:t>, </a:t>
                      </a:r>
                      <a:r>
                        <a:rPr lang="en-US" sz="1100" dirty="0">
                          <a:effectLst/>
                        </a:rPr>
                        <a:t>m</a:t>
                      </a:r>
                      <a:r>
                        <a:rPr lang="ru-RU" sz="1100" dirty="0">
                          <a:effectLst/>
                        </a:rPr>
                        <a:t>/</a:t>
                      </a:r>
                      <a:r>
                        <a:rPr lang="en-US" sz="1100" dirty="0">
                          <a:effectLst/>
                        </a:rPr>
                        <a:t>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hMerge="1">
                  <a:txBody>
                    <a:bodyPr/>
                    <a:lstStyle/>
                    <a:p>
                      <a:endParaRPr lang="ru-RU"/>
                    </a:p>
                  </a:txBody>
                  <a:tcPr/>
                </a:tc>
                <a:tc rowSpan="2">
                  <a:txBody>
                    <a:bodyPr/>
                    <a:lstStyle/>
                    <a:p>
                      <a:pPr indent="0" algn="ctr" hangingPunct="0">
                        <a:lnSpc>
                          <a:spcPts val="1200"/>
                        </a:lnSpc>
                        <a:spcAft>
                          <a:spcPts val="0"/>
                        </a:spcAft>
                      </a:pPr>
                      <a:r>
                        <a:rPr lang="en-US" sz="1100">
                          <a:effectLst/>
                        </a:rPr>
                        <a:t>V</a:t>
                      </a:r>
                      <a:r>
                        <a:rPr lang="en-US" sz="1100" baseline="-25000">
                          <a:effectLst/>
                        </a:rPr>
                        <a:t>off</a:t>
                      </a:r>
                      <a:r>
                        <a:rPr lang="ru-RU" sz="1100">
                          <a:effectLst/>
                        </a:rPr>
                        <a:t>,</a:t>
                      </a:r>
                      <a:br>
                        <a:rPr lang="ru-RU" sz="1100">
                          <a:effectLst/>
                        </a:rPr>
                      </a:br>
                      <a:r>
                        <a:rPr lang="en-US" sz="1100">
                          <a:effectLst/>
                        </a:rPr>
                        <a:t>m</a:t>
                      </a:r>
                      <a:r>
                        <a:rPr lang="ru-RU" sz="1100">
                          <a:effectLst/>
                        </a:rPr>
                        <a:t>/s</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3536268070"/>
                  </a:ext>
                </a:extLst>
              </a:tr>
              <a:tr h="37242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0" algn="ctr" hangingPunct="0">
                        <a:lnSpc>
                          <a:spcPts val="1200"/>
                        </a:lnSpc>
                        <a:spcAft>
                          <a:spcPts val="0"/>
                        </a:spcAft>
                      </a:pPr>
                      <a:r>
                        <a:rPr lang="en-US" sz="1100" dirty="0">
                          <a:effectLst/>
                        </a:rPr>
                        <a:t>Good</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92D050"/>
                    </a:solidFill>
                  </a:tcPr>
                </a:tc>
                <a:tc>
                  <a:txBody>
                    <a:bodyPr/>
                    <a:lstStyle/>
                    <a:p>
                      <a:pPr indent="0" algn="ctr" hangingPunct="0">
                        <a:lnSpc>
                          <a:spcPts val="1200"/>
                        </a:lnSpc>
                        <a:spcAft>
                          <a:spcPts val="0"/>
                        </a:spcAft>
                      </a:pPr>
                      <a:r>
                        <a:rPr lang="en-US" sz="1100" dirty="0">
                          <a:effectLst/>
                        </a:rPr>
                        <a:t>Medium</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FFFF00"/>
                    </a:solidFill>
                  </a:tcPr>
                </a:tc>
                <a:tc vMerge="1">
                  <a:txBody>
                    <a:bodyPr/>
                    <a:lstStyle/>
                    <a:p>
                      <a:endParaRPr lang="ru-RU"/>
                    </a:p>
                  </a:txBody>
                  <a:tcPr/>
                </a:tc>
                <a:extLst>
                  <a:ext uri="{0D108BD9-81ED-4DB2-BD59-A6C34878D82A}">
                    <a16:rowId xmlns:a16="http://schemas.microsoft.com/office/drawing/2014/main" val="2724435961"/>
                  </a:ext>
                </a:extLst>
              </a:tr>
              <a:tr h="186213">
                <a:tc rowSpan="13">
                  <a:txBody>
                    <a:bodyPr/>
                    <a:lstStyle/>
                    <a:p>
                      <a:pPr indent="0" algn="ctr" hangingPunct="0">
                        <a:lnSpc>
                          <a:spcPts val="1200"/>
                        </a:lnSpc>
                        <a:spcAft>
                          <a:spcPts val="0"/>
                        </a:spcAft>
                      </a:pPr>
                      <a:r>
                        <a:rPr lang="en-US" sz="1100">
                          <a:effectLst/>
                        </a:rPr>
                        <a:t>Carbon steel</a:t>
                      </a:r>
                      <a:r>
                        <a:rPr lang="ru-RU" sz="1100">
                          <a:effectLst/>
                        </a:rPr>
                        <a:t/>
                      </a:r>
                      <a:br>
                        <a:rPr lang="ru-RU" sz="1100">
                          <a:effectLst/>
                        </a:rPr>
                      </a:br>
                      <a:r>
                        <a:rPr lang="ru-RU" sz="1100">
                          <a:effectLst/>
                        </a:rPr>
                        <a:t>Ст10кп</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0,158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7">
                  <a:txBody>
                    <a:bodyPr/>
                    <a:lstStyle/>
                    <a:p>
                      <a:pPr indent="0" algn="just" hangingPunct="0">
                        <a:lnSpc>
                          <a:spcPts val="1200"/>
                        </a:lnSpc>
                        <a:spcAft>
                          <a:spcPts val="0"/>
                        </a:spcAft>
                      </a:pPr>
                      <a:r>
                        <a:rPr lang="en-US" sz="1100" dirty="0">
                          <a:solidFill>
                            <a:schemeClr val="accent6"/>
                          </a:solidFill>
                          <a:effectLst/>
                        </a:rPr>
                        <a:t>0,85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51852265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0,9</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5084579"/>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35306268"/>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09876426"/>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83121193"/>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504145465"/>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03405324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3,9</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128051812"/>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9017940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0,037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95058879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366188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702774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143024156"/>
                  </a:ext>
                </a:extLst>
              </a:tr>
              <a:tr h="186213">
                <a:tc rowSpan="4">
                  <a:txBody>
                    <a:bodyPr/>
                    <a:lstStyle/>
                    <a:p>
                      <a:pPr indent="0" algn="ctr" hangingPunct="0">
                        <a:lnSpc>
                          <a:spcPts val="1200"/>
                        </a:lnSpc>
                        <a:spcAft>
                          <a:spcPts val="0"/>
                        </a:spcAft>
                      </a:pPr>
                      <a:r>
                        <a:rPr lang="ru-RU" sz="1100">
                          <a:effectLst/>
                        </a:rPr>
                        <a:t>Aluminium</a:t>
                      </a:r>
                      <a:br>
                        <a:rPr lang="ru-RU" sz="1100">
                          <a:effectLst/>
                        </a:rPr>
                      </a:br>
                      <a:r>
                        <a:rPr lang="ru-RU" sz="1100">
                          <a:effectLst/>
                        </a:rPr>
                        <a:t>Амг3М</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solidFill>
                            <a:schemeClr val="accent6"/>
                          </a:solidFill>
                          <a:effectLst/>
                        </a:rPr>
                        <a:t>0,105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33368631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80990777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594213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16730907"/>
                  </a:ext>
                </a:extLst>
              </a:tr>
              <a:tr h="186213">
                <a:tc rowSpan="10">
                  <a:txBody>
                    <a:bodyPr/>
                    <a:lstStyle/>
                    <a:p>
                      <a:pPr indent="0" algn="ctr" hangingPunct="0">
                        <a:lnSpc>
                          <a:spcPts val="1200"/>
                        </a:lnSpc>
                        <a:spcAft>
                          <a:spcPts val="0"/>
                        </a:spcAft>
                      </a:pPr>
                      <a:r>
                        <a:rPr lang="ru-RU" sz="1100">
                          <a:effectLst/>
                        </a:rPr>
                        <a:t>Stainless Steel</a:t>
                      </a:r>
                      <a:br>
                        <a:rPr lang="ru-RU" sz="1100">
                          <a:effectLst/>
                        </a:rPr>
                      </a:br>
                      <a:r>
                        <a:rPr lang="ru-RU" sz="1100">
                          <a:effectLst/>
                        </a:rPr>
                        <a:t>12Х18Н10Т</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129769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0,083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0,140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00003904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0,062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956377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0,050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4865864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819179754"/>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3,3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43075889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24406170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096260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7853519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0471550"/>
                  </a:ext>
                </a:extLst>
              </a:tr>
            </a:tbl>
          </a:graphicData>
        </a:graphic>
      </p:graphicFrame>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25"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26"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27"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1288</TotalTime>
  <Words>1242</Words>
  <Application>Microsoft Office PowerPoint</Application>
  <PresentationFormat>Экран (4:3)</PresentationFormat>
  <Paragraphs>550</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PMingLiU</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236</cp:revision>
  <dcterms:created xsi:type="dcterms:W3CDTF">2016-05-25T08:56:41Z</dcterms:created>
  <dcterms:modified xsi:type="dcterms:W3CDTF">2024-05-29T07:51:16Z</dcterms:modified>
</cp:coreProperties>
</file>