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6357" autoAdjust="0"/>
  </p:normalViewPr>
  <p:slideViewPr>
    <p:cSldViewPr>
      <p:cViewPr>
        <p:scale>
          <a:sx n="112" d="100"/>
          <a:sy n="112" d="100"/>
        </p:scale>
        <p:origin x="1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jpe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24"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25"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𝑎𝑑𝑑</m:t>
                    </m:r>
                    <m:r>
                      <a:rPr lang="en-US" sz="1200" i="1"/>
                      <m:t>_</m:t>
                    </m:r>
                    <m:r>
                      <a:rPr lang="en-US" sz="1200" i="1"/>
                      <m:t>𝑏𝑟𝑖𝑑𝑔𝑒𝑠</m:t>
                    </m:r>
                    <m:r>
                      <a:rPr lang="en-US" sz="1200" i="1"/>
                      <m:t>(</m:t>
                    </m:r>
                    <m:r>
                      <a:rPr lang="en-US" sz="1200" i="1"/>
                      <m:t>𝑁𝑒𝑠𝑡</m:t>
                    </m:r>
                    <m:r>
                      <a:rPr lang="en-US" sz="1200" i="1"/>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r>
                      <a:rPr lang="en-US" sz="1200" i="1"/>
                      <m:t>←</m:t>
                    </m:r>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𝑁</m:t>
                            </m:r>
                          </m:e>
                          <m:sub>
                            <m:r>
                              <a:rPr lang="en-US" sz="1200" i="1"/>
                              <m:t>𝑝𝑡</m:t>
                            </m:r>
                          </m:sub>
                        </m:sSub>
                        <m:r>
                          <a:rPr lang="en-US" sz="1200" i="1"/>
                          <m:t>⋅</m:t>
                        </m:r>
                        <m:sSub>
                          <m:sSubPr>
                            <m:ctrlPr>
                              <a:rPr lang="ru-RU" sz="1200" i="1"/>
                            </m:ctrlPr>
                          </m:sSubPr>
                          <m:e>
                            <m:r>
                              <a:rPr lang="en-US" sz="1200" i="1"/>
                              <m:t>𝑇</m:t>
                            </m:r>
                          </m:e>
                          <m:sub>
                            <m:r>
                              <a:rPr lang="en-US" sz="1200" i="1"/>
                              <m:t>𝑝𝑡</m:t>
                            </m:r>
                          </m:sub>
                        </m:sSub>
                        <m:r>
                          <a:rPr lang="en-US" sz="1200" i="1"/>
                          <m:t>+</m:t>
                        </m:r>
                        <m:f>
                          <m:fPr>
                            <m:ctrlPr>
                              <a:rPr lang="ru-RU" sz="1200" i="1"/>
                            </m:ctrlPr>
                          </m:fPr>
                          <m:num>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𝐿</m:t>
                                </m:r>
                              </m:e>
                              <m:sub>
                                <m:r>
                                  <a:rPr lang="en-US" sz="1200" i="1"/>
                                  <m:t>𝑜𝑛</m:t>
                                </m:r>
                              </m:sub>
                            </m:sSub>
                          </m:num>
                          <m:den>
                            <m:sSub>
                              <m:sSubPr>
                                <m:ctrlPr>
                                  <a:rPr lang="ru-RU" sz="1200" i="1"/>
                                </m:ctrlPr>
                              </m:sSubPr>
                              <m:e>
                                <m:r>
                                  <a:rPr lang="en-US" sz="1200" i="1"/>
                                  <m:t>𝑉</m:t>
                                </m:r>
                              </m:e>
                              <m:sub>
                                <m:r>
                                  <a:rPr lang="en-US" sz="1200" i="1"/>
                                  <m:t>𝑜𝑛</m:t>
                                </m:r>
                              </m:sub>
                            </m:sSub>
                          </m:den>
                        </m:f>
                      </m:e>
                    </m:d>
                    <m:r>
                      <a:rPr lang="en-US" sz="1200" i="1"/>
                      <m:t>⋅</m:t>
                    </m:r>
                    <m:sSub>
                      <m:sSubPr>
                        <m:ctrlPr>
                          <a:rPr lang="ru-RU" sz="1200" i="1"/>
                        </m:ctrlPr>
                      </m:sSubPr>
                      <m:e>
                        <m:r>
                          <a:rPr lang="en-US" sz="1200" i="1"/>
                          <m:t>𝑉</m:t>
                        </m:r>
                      </m:e>
                      <m:sub>
                        <m:r>
                          <a:rPr lang="en-US" sz="1200" i="1"/>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m:t>𝑈𝐵</m:t>
                    </m:r>
                    <m:r>
                      <a:rPr lang="en-US" sz="1200" i="1"/>
                      <m:t>←</m:t>
                    </m:r>
                    <m:limLow>
                      <m:limLowPr>
                        <m:ctrlPr>
                          <a:rPr lang="ru-RU" sz="1200" i="1"/>
                        </m:ctrlPr>
                      </m:limLowPr>
                      <m:e>
                        <m:r>
                          <m:rPr>
                            <m:sty m:val="p"/>
                          </m:rPr>
                          <a:rPr lang="en-US" sz="1200"/>
                          <m:t>min</m:t>
                        </m:r>
                      </m:e>
                      <m:lim>
                        <m:r>
                          <a:rPr lang="en-US" sz="1200" i="1"/>
                          <m:t>𝑖</m:t>
                        </m:r>
                      </m:lim>
                    </m:limLow>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func>
                      <m:funcPr>
                        <m:ctrlPr>
                          <a:rPr lang="ru-RU" sz="1200" i="1"/>
                        </m:ctrlPr>
                      </m:funcPr>
                      <m:fName>
                        <m:limLow>
                          <m:limLowPr>
                            <m:ctrlPr>
                              <a:rPr lang="ru-RU" sz="1200" i="1"/>
                            </m:ctrlPr>
                          </m:limLowPr>
                          <m:e>
                            <m:r>
                              <m:rPr>
                                <m:sty m:val="p"/>
                              </m:rPr>
                              <a:rPr lang="en-US" sz="1200"/>
                              <m:t>min</m:t>
                            </m:r>
                          </m:e>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m:ctrlPr>
                      </m:sSubPr>
                      <m:e>
                        <m:r>
                          <a:rPr lang="en-US" sz="1200" i="1"/>
                          <m:t>𝑏𝑟𝑎𝑛𝑐h</m:t>
                        </m:r>
                        <m:r>
                          <a:rPr lang="en-US" sz="1200" i="1"/>
                          <m:t>_</m:t>
                        </m:r>
                        <m:r>
                          <a:rPr lang="en-US" sz="1200" i="1"/>
                          <m:t>𝑏𝑜𝑢𝑛𝑑</m:t>
                        </m:r>
                        <m:r>
                          <a:rPr lang="en-US" sz="1200" i="1"/>
                          <m:t>(</m:t>
                        </m:r>
                        <m:r>
                          <a:rPr lang="en-US" sz="1200" i="1"/>
                          <m:t>𝑇𝑎𝑠𝑘</m:t>
                        </m:r>
                      </m:e>
                      <m:sub>
                        <m:r>
                          <a:rPr lang="en-US" sz="1200" i="1"/>
                          <m:t>𝑖</m:t>
                        </m:r>
                        <m:r>
                          <a:rPr lang="en-US" sz="1200" i="1"/>
                          <m:t> </m:t>
                        </m:r>
                      </m:sub>
                    </m:sSub>
                    <m:r>
                      <a:rPr lang="en-US" sz="1200" i="1"/>
                      <m:t>, </m:t>
                    </m:r>
                    <m:r>
                      <m:rPr>
                        <m:sty m:val="p"/>
                      </m:rPr>
                      <a:rPr lang="en-US" sz="1200"/>
                      <m:t>Δt</m:t>
                    </m:r>
                    <m:r>
                      <a:rPr lang="en-US" sz="1200"/>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&lt;</m:t>
                    </m:r>
                    <m:sSub>
                      <m:sSubPr>
                        <m:ctrlPr>
                          <a:rPr lang="ru-RU" sz="1200" i="1"/>
                        </m:ctrlPr>
                      </m:sSubPr>
                      <m:e>
                        <m:r>
                          <a:rPr lang="en-US" sz="1200" i="1"/>
                          <m:t>𝑇𝑎𝑠𝑘</m:t>
                        </m:r>
                      </m:e>
                      <m:sub>
                        <m:r>
                          <a:rPr lang="en-US" sz="1200" i="1"/>
                          <m:t>𝑖</m:t>
                        </m:r>
                        <m:r>
                          <a:rPr lang="en-US" sz="1200" i="1"/>
                          <m:t> </m:t>
                        </m:r>
                      </m:sub>
                    </m:sSub>
                    <m:r>
                      <a:rPr lang="en-US" sz="1200" i="1"/>
                      <m:t>.</m:t>
                    </m:r>
                    <m:r>
                      <a:rPr lang="en-US" sz="1200" i="1"/>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oMath>
                </a14:m>
                <a:endParaRPr lang="ru-RU" sz="1200" dirty="0"/>
              </a:p>
              <a:p>
                <a:pPr defTabSz="360000"/>
                <a:r>
                  <a:rPr lang="en-US" sz="1200" dirty="0"/>
                  <a:t>			</a:t>
                </a:r>
                <a14:m>
                  <m:oMath xmlns:m="http://schemas.openxmlformats.org/officeDocument/2006/math">
                    <m:r>
                      <a:rPr lang="en-US" sz="1200" i="1"/>
                      <m:t>𝑁</m:t>
                    </m:r>
                    <m:r>
                      <a:rPr lang="en-US" sz="1200" i="1"/>
                      <m:t>←</m:t>
                    </m:r>
                    <m:r>
                      <a:rPr lang="en-US" sz="1200" i="1"/>
                      <m:t>𝑁</m:t>
                    </m:r>
                    <m:r>
                      <a:rPr lang="en-US" sz="1200" i="1"/>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m:t>𝑖</m:t>
                      </m:r>
                      <m:r>
                        <a:rPr lang="en-US" sz="1200" i="1"/>
                        <m:t>←</m:t>
                      </m:r>
                      <m:func>
                        <m:funcPr>
                          <m:ctrlPr>
                            <a:rPr lang="ru-RU" sz="1200" i="1"/>
                          </m:ctrlPr>
                        </m:funcPr>
                        <m:fName>
                          <m:limLow>
                            <m:limLowPr>
                              <m:ctrlPr>
                                <a:rPr lang="ru-RU" sz="1200" i="1"/>
                              </m:ctrlPr>
                            </m:limLowPr>
                            <m:e>
                              <m:r>
                                <m:rPr>
                                  <m:sty m:val="p"/>
                                </m:rPr>
                                <a:rPr lang="en-US" sz="1200"/>
                                <m:t>argmin</m:t>
                              </m:r>
                            </m:e>
                            <m:lim>
                              <m:r>
                                <a:rPr lang="en-US" sz="1200" i="1"/>
                                <m:t>𝑖</m:t>
                              </m:r>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𝑁𝑜𝑑𝑒𝑠</m:t>
                    </m:r>
                  </m:oMath>
                </a14:m>
                <a:endParaRPr lang="ru-RU" sz="1200" dirty="0"/>
              </a:p>
            </p:txBody>
          </p:sp>
        </mc:Choice>
        <mc:Fallback>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m:t>𝑇</m:t>
                              </m:r>
                              <m:r>
                                <a:rPr lang="en-US" sz="1000" i="1"/>
                                <m:t> ⩽</m:t>
                              </m:r>
                              <m:r>
                                <a:rPr lang="en-US" sz="1000" i="1"/>
                                <m:t>𝐾</m:t>
                              </m:r>
                              <m:r>
                                <a:rPr lang="en-US" sz="1000" i="1"/>
                                <m:t>⋅</m:t>
                              </m:r>
                              <m:r>
                                <a:rPr lang="en-US" sz="1000" i="1"/>
                                <m:t>𝑁</m:t>
                              </m:r>
                              <m:r>
                                <a:rPr lang="en-US" sz="1000" i="1"/>
                                <m:t>⋅</m:t>
                              </m:r>
                              <m:r>
                                <a:rPr lang="en-US" sz="1000" i="1"/>
                                <m:t>𝛥</m:t>
                              </m:r>
                              <m:r>
                                <a:rPr lang="en-US" sz="1000" i="1"/>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1449" t="-102500" r="-704348" b="-4650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1449" t="-202500" r="-704348" b="-3650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1449" t="-302500" r="-704348" b="-2650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1449" t="-402500" r="-704348" b="-165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181" t="-314063" r="-726" b="-3125"/>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mc:Choice xmlns:a14="http://schemas.microsoft.com/office/drawing/2010/main"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𝑃𝐶𝐺𝐿𝑁𝑆</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oMath>
                </a14:m>
                <a:endParaRPr lang="ru-RU" sz="1200" dirty="0"/>
              </a:p>
              <a:p>
                <a:r>
                  <a:rPr lang="en-US" sz="1200" b="1" dirty="0"/>
                  <a:t>end</a:t>
                </a:r>
                <a:r>
                  <a:rPr lang="en-US" sz="1200" dirty="0"/>
                  <a:t> </a:t>
                </a:r>
                <a:r>
                  <a:rPr lang="en-US" sz="1200" b="1" dirty="0" smtClean="0"/>
                  <a:t>for</a:t>
                </a:r>
                <a:endParaRPr lang="ru-RU" sz="1200" dirty="0"/>
              </a:p>
            </p:txBody>
          </p:sp>
        </mc:Choice>
        <mc:Fallback>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6780" t="-104444" r="-208475" b="-44444"/>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id="{47FFDEFE-0F29-40FF-A8FD-484AA4CFCEB7}"/>
              </a:ext>
            </a:extLst>
          </p:cNvPr>
          <p:cNvSpPr txBox="1"/>
          <p:nvPr/>
        </p:nvSpPr>
        <p:spPr>
          <a:xfrm>
            <a:off x="612000" y="1859340"/>
            <a:ext cx="5150769"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 (</a:t>
            </a:r>
            <a:r>
              <a:rPr lang="en-US" sz="2400" dirty="0">
                <a:solidFill>
                  <a:srgbClr val="FF0000"/>
                </a:solidFill>
              </a:rPr>
              <a:t>pluggable</a:t>
            </a:r>
            <a:r>
              <a:rPr lang="en-US" sz="2400" dirty="0"/>
              <a:t>)</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16"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17"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18"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1247</TotalTime>
  <Words>1108</Words>
  <Application>Microsoft Office PowerPoint</Application>
  <PresentationFormat>Экран (4:3)</PresentationFormat>
  <Paragraphs>406</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新細明體</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233</cp:revision>
  <dcterms:created xsi:type="dcterms:W3CDTF">2016-05-25T08:56:41Z</dcterms:created>
  <dcterms:modified xsi:type="dcterms:W3CDTF">2024-05-29T07:11:09Z</dcterms:modified>
</cp:coreProperties>
</file>