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96357" autoAdjust="0"/>
  </p:normalViewPr>
  <p:slideViewPr>
    <p:cSldViewPr>
      <p:cViewPr>
        <p:scale>
          <a:sx n="112" d="100"/>
          <a:sy n="112" d="100"/>
        </p:scale>
        <p:origin x="1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image" Target="../media/image35.jpe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28"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29"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𝑎𝑑𝑑</m:t>
                    </m:r>
                    <m:r>
                      <a:rPr lang="en-US" sz="1200" i="1"/>
                      <m:t>_</m:t>
                    </m:r>
                    <m:r>
                      <a:rPr lang="en-US" sz="1200" i="1"/>
                      <m:t>𝑏𝑟𝑖𝑑𝑔𝑒𝑠</m:t>
                    </m:r>
                    <m:r>
                      <a:rPr lang="en-US" sz="1200" i="1"/>
                      <m:t>(</m:t>
                    </m:r>
                    <m:r>
                      <a:rPr lang="en-US" sz="1200" i="1"/>
                      <m:t>𝑁𝑒𝑠𝑡</m:t>
                    </m:r>
                    <m:r>
                      <a:rPr lang="en-US" sz="1200" i="1"/>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r>
                      <a:rPr lang="en-US" sz="1200" i="1"/>
                      <m:t>←</m:t>
                    </m:r>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𝑁</m:t>
                            </m:r>
                          </m:e>
                          <m:sub>
                            <m:r>
                              <a:rPr lang="en-US" sz="1200" i="1"/>
                              <m:t>𝑝𝑡</m:t>
                            </m:r>
                          </m:sub>
                        </m:sSub>
                        <m:r>
                          <a:rPr lang="en-US" sz="1200" i="1"/>
                          <m:t>⋅</m:t>
                        </m:r>
                        <m:sSub>
                          <m:sSubPr>
                            <m:ctrlPr>
                              <a:rPr lang="ru-RU" sz="1200" i="1"/>
                            </m:ctrlPr>
                          </m:sSubPr>
                          <m:e>
                            <m:r>
                              <a:rPr lang="en-US" sz="1200" i="1"/>
                              <m:t>𝑇</m:t>
                            </m:r>
                          </m:e>
                          <m:sub>
                            <m:r>
                              <a:rPr lang="en-US" sz="1200" i="1"/>
                              <m:t>𝑝𝑡</m:t>
                            </m:r>
                          </m:sub>
                        </m:sSub>
                        <m:r>
                          <a:rPr lang="en-US" sz="1200" i="1"/>
                          <m:t>+</m:t>
                        </m:r>
                        <m:f>
                          <m:fPr>
                            <m:ctrlPr>
                              <a:rPr lang="ru-RU" sz="1200" i="1"/>
                            </m:ctrlPr>
                          </m:fPr>
                          <m:num>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𝐿</m:t>
                                </m:r>
                              </m:e>
                              <m:sub>
                                <m:r>
                                  <a:rPr lang="en-US" sz="1200" i="1"/>
                                  <m:t>𝑜𝑛</m:t>
                                </m:r>
                              </m:sub>
                            </m:sSub>
                          </m:num>
                          <m:den>
                            <m:sSub>
                              <m:sSubPr>
                                <m:ctrlPr>
                                  <a:rPr lang="ru-RU" sz="1200" i="1"/>
                                </m:ctrlPr>
                              </m:sSubPr>
                              <m:e>
                                <m:r>
                                  <a:rPr lang="en-US" sz="1200" i="1"/>
                                  <m:t>𝑉</m:t>
                                </m:r>
                              </m:e>
                              <m:sub>
                                <m:r>
                                  <a:rPr lang="en-US" sz="1200" i="1"/>
                                  <m:t>𝑜𝑛</m:t>
                                </m:r>
                              </m:sub>
                            </m:sSub>
                          </m:den>
                        </m:f>
                      </m:e>
                    </m:d>
                    <m:r>
                      <a:rPr lang="en-US" sz="1200" i="1"/>
                      <m:t>⋅</m:t>
                    </m:r>
                    <m:sSub>
                      <m:sSubPr>
                        <m:ctrlPr>
                          <a:rPr lang="ru-RU" sz="1200" i="1"/>
                        </m:ctrlPr>
                      </m:sSubPr>
                      <m:e>
                        <m:r>
                          <a:rPr lang="en-US" sz="1200" i="1"/>
                          <m:t>𝑉</m:t>
                        </m:r>
                      </m:e>
                      <m:sub>
                        <m:r>
                          <a:rPr lang="en-US" sz="1200" i="1"/>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m:t>𝑈𝐵</m:t>
                    </m:r>
                    <m:r>
                      <a:rPr lang="en-US" sz="1200" i="1"/>
                      <m:t>←</m:t>
                    </m:r>
                    <m:limLow>
                      <m:limLowPr>
                        <m:ctrlPr>
                          <a:rPr lang="ru-RU" sz="1200" i="1"/>
                        </m:ctrlPr>
                      </m:limLowPr>
                      <m:e>
                        <m:r>
                          <m:rPr>
                            <m:sty m:val="p"/>
                          </m:rPr>
                          <a:rPr lang="en-US" sz="1200"/>
                          <m:t>min</m:t>
                        </m:r>
                      </m:e>
                      <m:lim>
                        <m:r>
                          <a:rPr lang="en-US" sz="1200" i="1"/>
                          <m:t>𝑖</m:t>
                        </m:r>
                      </m:lim>
                    </m:limLow>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func>
                      <m:funcPr>
                        <m:ctrlPr>
                          <a:rPr lang="ru-RU" sz="1200" i="1"/>
                        </m:ctrlPr>
                      </m:funcPr>
                      <m:fName>
                        <m:limLow>
                          <m:limLowPr>
                            <m:ctrlPr>
                              <a:rPr lang="ru-RU" sz="1200" i="1"/>
                            </m:ctrlPr>
                          </m:limLowPr>
                          <m:e>
                            <m:r>
                              <m:rPr>
                                <m:sty m:val="p"/>
                              </m:rPr>
                              <a:rPr lang="en-US" sz="1200"/>
                              <m:t>min</m:t>
                            </m:r>
                          </m:e>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m:ctrlPr>
                      </m:sSubPr>
                      <m:e>
                        <m:r>
                          <a:rPr lang="en-US" sz="1200" i="1"/>
                          <m:t>𝑏𝑟𝑎𝑛𝑐h</m:t>
                        </m:r>
                        <m:r>
                          <a:rPr lang="en-US" sz="1200" i="1"/>
                          <m:t>_</m:t>
                        </m:r>
                        <m:r>
                          <a:rPr lang="en-US" sz="1200" i="1"/>
                          <m:t>𝑏𝑜𝑢𝑛𝑑</m:t>
                        </m:r>
                        <m:r>
                          <a:rPr lang="en-US" sz="1200" i="1"/>
                          <m:t>(</m:t>
                        </m:r>
                        <m:r>
                          <a:rPr lang="en-US" sz="1200" i="1"/>
                          <m:t>𝑇𝑎𝑠𝑘</m:t>
                        </m:r>
                      </m:e>
                      <m:sub>
                        <m:r>
                          <a:rPr lang="en-US" sz="1200" i="1"/>
                          <m:t>𝑖</m:t>
                        </m:r>
                        <m:r>
                          <a:rPr lang="en-US" sz="1200" i="1"/>
                          <m:t> </m:t>
                        </m:r>
                      </m:sub>
                    </m:sSub>
                    <m:r>
                      <a:rPr lang="en-US" sz="1200" i="1"/>
                      <m:t>, </m:t>
                    </m:r>
                    <m:r>
                      <m:rPr>
                        <m:sty m:val="p"/>
                      </m:rPr>
                      <a:rPr lang="en-US" sz="1200"/>
                      <m:t>Δt</m:t>
                    </m:r>
                    <m:r>
                      <a:rPr lang="en-US" sz="1200"/>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&lt;</m:t>
                    </m:r>
                    <m:sSub>
                      <m:sSubPr>
                        <m:ctrlPr>
                          <a:rPr lang="ru-RU" sz="1200" i="1"/>
                        </m:ctrlPr>
                      </m:sSubPr>
                      <m:e>
                        <m:r>
                          <a:rPr lang="en-US" sz="1200" i="1"/>
                          <m:t>𝑇𝑎𝑠𝑘</m:t>
                        </m:r>
                      </m:e>
                      <m:sub>
                        <m:r>
                          <a:rPr lang="en-US" sz="1200" i="1"/>
                          <m:t>𝑖</m:t>
                        </m:r>
                        <m:r>
                          <a:rPr lang="en-US" sz="1200" i="1"/>
                          <m:t> </m:t>
                        </m:r>
                      </m:sub>
                    </m:sSub>
                    <m:r>
                      <a:rPr lang="en-US" sz="1200" i="1"/>
                      <m:t>.</m:t>
                    </m:r>
                    <m:r>
                      <a:rPr lang="en-US" sz="1200" i="1"/>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oMath>
                </a14:m>
                <a:endParaRPr lang="ru-RU" sz="1200" dirty="0"/>
              </a:p>
              <a:p>
                <a:pPr defTabSz="360000"/>
                <a:r>
                  <a:rPr lang="en-US" sz="1200" dirty="0"/>
                  <a:t>			</a:t>
                </a:r>
                <a14:m>
                  <m:oMath xmlns:m="http://schemas.openxmlformats.org/officeDocument/2006/math">
                    <m:r>
                      <a:rPr lang="en-US" sz="1200" i="1"/>
                      <m:t>𝑁</m:t>
                    </m:r>
                    <m:r>
                      <a:rPr lang="en-US" sz="1200" i="1"/>
                      <m:t>←</m:t>
                    </m:r>
                    <m:r>
                      <a:rPr lang="en-US" sz="1200" i="1"/>
                      <m:t>𝑁</m:t>
                    </m:r>
                    <m:r>
                      <a:rPr lang="en-US" sz="1200" i="1"/>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m:t>𝑖</m:t>
                      </m:r>
                      <m:r>
                        <a:rPr lang="en-US" sz="1200" i="1"/>
                        <m:t>←</m:t>
                      </m:r>
                      <m:func>
                        <m:funcPr>
                          <m:ctrlPr>
                            <a:rPr lang="ru-RU" sz="1200" i="1"/>
                          </m:ctrlPr>
                        </m:funcPr>
                        <m:fName>
                          <m:limLow>
                            <m:limLowPr>
                              <m:ctrlPr>
                                <a:rPr lang="ru-RU" sz="1200" i="1"/>
                              </m:ctrlPr>
                            </m:limLowPr>
                            <m:e>
                              <m:r>
                                <m:rPr>
                                  <m:sty m:val="p"/>
                                </m:rPr>
                                <a:rPr lang="en-US" sz="1200"/>
                                <m:t>argmin</m:t>
                              </m:r>
                            </m:e>
                            <m:lim>
                              <m:r>
                                <a:rPr lang="en-US" sz="1200" i="1"/>
                                <m:t>𝑖</m:t>
                              </m:r>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𝑁𝑜𝑑𝑒𝑠</m:t>
                    </m:r>
                  </m:oMath>
                </a14:m>
                <a:endParaRPr lang="ru-RU" sz="1200" dirty="0"/>
              </a:p>
            </p:txBody>
          </p:sp>
        </mc:Choice>
        <mc:Fallback>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m:t>𝑇</m:t>
                              </m:r>
                              <m:r>
                                <a:rPr lang="en-US" sz="1000" i="1"/>
                                <m:t> ⩽</m:t>
                              </m:r>
                              <m:r>
                                <a:rPr lang="en-US" sz="1000" i="1"/>
                                <m:t>𝐾</m:t>
                              </m:r>
                              <m:r>
                                <a:rPr lang="en-US" sz="1000" i="1"/>
                                <m:t>⋅</m:t>
                              </m:r>
                              <m:r>
                                <a:rPr lang="en-US" sz="1000" i="1"/>
                                <m:t>𝑁</m:t>
                              </m:r>
                              <m:r>
                                <a:rPr lang="en-US" sz="1000" i="1"/>
                                <m:t>⋅</m:t>
                              </m:r>
                              <m:r>
                                <a:rPr lang="en-US" sz="1000" i="1"/>
                                <m:t>𝛥</m:t>
                              </m:r>
                              <m:r>
                                <a:rPr lang="en-US" sz="1000" i="1"/>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1449" t="-102500" r="-704348" b="-4650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1449" t="-202500" r="-704348" b="-3650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1449" t="-302500" r="-704348" b="-2650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1449" t="-402500" r="-704348" b="-165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181" t="-314063" r="-726" b="-3125"/>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mc:Choice xmlns:a14="http://schemas.microsoft.com/office/drawing/2010/main"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𝑃𝐶𝐺𝐿𝑁𝑆</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oMath>
                </a14:m>
                <a:endParaRPr lang="ru-RU" sz="1200" dirty="0"/>
              </a:p>
              <a:p>
                <a:r>
                  <a:rPr lang="en-US" sz="1200" b="1" dirty="0"/>
                  <a:t>end</a:t>
                </a:r>
                <a:r>
                  <a:rPr lang="en-US" sz="1200" dirty="0"/>
                  <a:t> </a:t>
                </a:r>
                <a:r>
                  <a:rPr lang="en-US" sz="1200" b="1" dirty="0" smtClean="0"/>
                  <a:t>for</a:t>
                </a:r>
                <a:endParaRPr lang="ru-RU" sz="1200" dirty="0"/>
              </a:p>
            </p:txBody>
          </p:sp>
        </mc:Choice>
        <mc:Fallback>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6780" t="-104444" r="-208475" b="-44444"/>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Cutoff condition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12" name="TextBox 11"/>
              <p:cNvSpPr txBox="1"/>
              <p:nvPr/>
            </p:nvSpPr>
            <p:spPr>
              <a:xfrm>
                <a:off x="1168273" y="1335469"/>
                <a:ext cx="6840000" cy="1291507"/>
              </a:xfrm>
              <a:prstGeom prst="rect">
                <a:avLst/>
              </a:prstGeom>
              <a:noFill/>
            </p:spPr>
            <p:txBody>
              <a:bodyPr wrap="square" rtlCol="0">
                <a:spAutoFit/>
              </a:bodyPr>
              <a:lstStyle/>
              <a:p>
                <a:pPr algn="ctr"/>
                <a:r>
                  <a:rPr lang="en-US" sz="2400" i="1" dirty="0" smtClean="0"/>
                  <a:t>Correction for every task instance</a:t>
                </a:r>
              </a:p>
              <a:p>
                <a14:m>
                  <m:oMathPara xmlns:m="http://schemas.openxmlformats.org/officeDocument/2006/math">
                    <m:oMathParaPr>
                      <m:jc m:val="centerGroup"/>
                    </m:oMathParaPr>
                    <m:oMath xmlns:m="http://schemas.openxmlformats.org/officeDocument/2006/math">
                      <m:sSub>
                        <m:sSubPr>
                          <m:ctrlPr>
                            <a:rPr lang="ru-RU" sz="2400" i="1"/>
                          </m:ctrlPr>
                        </m:sSubPr>
                        <m:e>
                          <m:r>
                            <m:rPr>
                              <m:sty m:val="p"/>
                            </m:rPr>
                            <a:rPr lang="en-US" sz="2400"/>
                            <m:t>Δ</m:t>
                          </m:r>
                        </m:e>
                        <m:sub>
                          <m:r>
                            <a:rPr lang="en-US" sz="2400" i="1"/>
                            <m:t>𝑖</m:t>
                          </m:r>
                          <m:r>
                            <a:rPr lang="en-US" sz="2400"/>
                            <m:t> </m:t>
                          </m:r>
                        </m:sub>
                      </m:sSub>
                      <m:r>
                        <a:rPr lang="en-US" sz="2400"/>
                        <m:t>=</m:t>
                      </m:r>
                      <m:d>
                        <m:dPr>
                          <m:ctrlPr>
                            <a:rPr lang="ru-RU" sz="2400" i="1"/>
                          </m:ctrlPr>
                        </m:dPr>
                        <m:e>
                          <m:sSub>
                            <m:sSubPr>
                              <m:ctrlPr>
                                <a:rPr lang="ru-RU" sz="2400" i="1"/>
                              </m:ctrlPr>
                            </m:sSubPr>
                            <m:e>
                              <m:r>
                                <a:rPr lang="en-US" sz="2400" i="1"/>
                                <m:t>𝑁</m:t>
                              </m:r>
                            </m:e>
                            <m:sub>
                              <m:r>
                                <a:rPr lang="en-US" sz="2400" i="1"/>
                                <m:t>𝑝𝑡</m:t>
                              </m:r>
                            </m:sub>
                          </m:sSub>
                          <m:r>
                            <a:rPr lang="en-US" sz="2400"/>
                            <m:t>⋅</m:t>
                          </m:r>
                          <m:sSub>
                            <m:sSubPr>
                              <m:ctrlPr>
                                <a:rPr lang="ru-RU" sz="2400" i="1"/>
                              </m:ctrlPr>
                            </m:sSubPr>
                            <m:e>
                              <m:r>
                                <a:rPr lang="en-US" sz="2400" i="1"/>
                                <m:t>𝑇</m:t>
                              </m:r>
                            </m:e>
                            <m:sub>
                              <m:r>
                                <a:rPr lang="en-US" sz="2400" i="1"/>
                                <m:t>𝑝𝑡</m:t>
                              </m:r>
                            </m:sub>
                          </m:sSub>
                          <m:r>
                            <a:rPr lang="en-US" sz="2400"/>
                            <m:t>+</m:t>
                          </m:r>
                          <m:f>
                            <m:fPr>
                              <m:ctrlPr>
                                <a:rPr lang="ru-RU" sz="2400" i="1"/>
                              </m:ctrlPr>
                            </m:fPr>
                            <m:num>
                              <m:sSub>
                                <m:sSubPr>
                                  <m:ctrlPr>
                                    <a:rPr lang="ru-RU" sz="2400" i="1"/>
                                  </m:ctrlPr>
                                </m:sSubPr>
                                <m:e>
                                  <m:r>
                                    <a:rPr lang="en-US" sz="2400" i="1"/>
                                    <m:t>𝐿</m:t>
                                  </m:r>
                                </m:e>
                                <m:sub>
                                  <m:r>
                                    <a:rPr lang="en-US" sz="2400" i="1"/>
                                    <m:t>𝑜𝑛</m:t>
                                  </m:r>
                                </m:sub>
                              </m:sSub>
                            </m:num>
                            <m:den>
                              <m:sSub>
                                <m:sSubPr>
                                  <m:ctrlPr>
                                    <a:rPr lang="ru-RU" sz="2400" i="1"/>
                                  </m:ctrlPr>
                                </m:sSubPr>
                                <m:e>
                                  <m:r>
                                    <a:rPr lang="en-US" sz="2400" i="1"/>
                                    <m:t>𝑉</m:t>
                                  </m:r>
                                </m:e>
                                <m:sub>
                                  <m:r>
                                    <a:rPr lang="en-US" sz="2400" i="1"/>
                                    <m:t>𝑜𝑛</m:t>
                                  </m:r>
                                </m:sub>
                              </m:sSub>
                            </m:den>
                          </m:f>
                        </m:e>
                      </m:d>
                      <m:r>
                        <a:rPr lang="en-US" sz="2400"/>
                        <m:t>⋅</m:t>
                      </m:r>
                      <m:sSub>
                        <m:sSubPr>
                          <m:ctrlPr>
                            <a:rPr lang="ru-RU" sz="2400" i="1"/>
                          </m:ctrlPr>
                        </m:sSubPr>
                        <m:e>
                          <m:r>
                            <a:rPr lang="en-US" sz="2400" i="1"/>
                            <m:t>𝑉</m:t>
                          </m:r>
                        </m:e>
                        <m:sub>
                          <m:r>
                            <a:rPr lang="en-US" sz="2400" i="1"/>
                            <m:t>𝑜𝑓𝑓</m:t>
                          </m:r>
                        </m:sub>
                      </m:sSub>
                    </m:oMath>
                  </m:oMathPara>
                </a14:m>
                <a:endParaRPr lang="ru-RU" sz="2400" dirty="0"/>
              </a:p>
            </p:txBody>
          </p:sp>
        </mc:Choice>
        <mc:Fallback>
          <p:sp>
            <p:nvSpPr>
              <p:cNvPr id="12" name="TextBox 11"/>
              <p:cNvSpPr txBox="1">
                <a:spLocks noRot="1" noChangeAspect="1" noMove="1" noResize="1" noEditPoints="1" noAdjustHandles="1" noChangeArrowheads="1" noChangeShapeType="1" noTextEdit="1"/>
              </p:cNvSpPr>
              <p:nvPr/>
            </p:nvSpPr>
            <p:spPr>
              <a:xfrm>
                <a:off x="1168273" y="1335469"/>
                <a:ext cx="6840000" cy="1291507"/>
              </a:xfrm>
              <a:prstGeom prst="rect">
                <a:avLst/>
              </a:prstGeom>
              <a:blipFill>
                <a:blip r:embed="rId3"/>
                <a:stretch>
                  <a:fillRect t="-377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21561" y="4449648"/>
                <a:ext cx="4816127" cy="741934"/>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func>
                        <m:funcPr>
                          <m:ctrlPr>
                            <a:rPr lang="ru-RU" sz="3200" i="1"/>
                          </m:ctrlPr>
                        </m:funcPr>
                        <m:fName>
                          <m:limLow>
                            <m:limLowPr>
                              <m:ctrlPr>
                                <a:rPr lang="ru-RU" sz="3200" i="1"/>
                              </m:ctrlPr>
                            </m:limLowPr>
                            <m:e>
                              <m:r>
                                <m:rPr>
                                  <m:sty m:val="p"/>
                                </m:rPr>
                                <a:rPr lang="en-US" sz="3200"/>
                                <m:t>min</m:t>
                              </m:r>
                            </m:e>
                            <m:lim/>
                          </m:limLow>
                        </m:fName>
                        <m:e>
                          <m:d>
                            <m:dPr>
                              <m:ctrlPr>
                                <a:rPr lang="ru-RU" sz="3200" i="1"/>
                              </m:ctrlPr>
                            </m:dPr>
                            <m:e>
                              <m:sSub>
                                <m:sSubPr>
                                  <m:ctrlPr>
                                    <a:rPr lang="ru-RU" sz="3200" i="1"/>
                                  </m:ctrlPr>
                                </m:sSubPr>
                                <m:e>
                                  <m:r>
                                    <a:rPr lang="en-US" sz="3200" i="1"/>
                                    <m:t>𝑈𝐵</m:t>
                                  </m:r>
                                </m:e>
                                <m:sub>
                                  <m:r>
                                    <a:rPr lang="en-US" sz="3200" i="1"/>
                                    <m:t>𝑖</m:t>
                                  </m:r>
                                  <m:r>
                                    <a:rPr lang="en-US" sz="3200"/>
                                    <m:t> </m:t>
                                  </m:r>
                                </m:sub>
                              </m:sSub>
                              <m:r>
                                <a:rPr lang="en-US" sz="3200"/>
                                <m:t>,</m:t>
                              </m:r>
                              <m:r>
                                <a:rPr lang="en-US" sz="3200" i="1"/>
                                <m:t>𝑈𝐵</m:t>
                              </m:r>
                              <m:r>
                                <a:rPr lang="en-US" sz="3200" i="1"/>
                                <m:t>−</m:t>
                              </m:r>
                              <m:sSub>
                                <m:sSubPr>
                                  <m:ctrlPr>
                                    <a:rPr lang="ru-RU" sz="3200" i="1"/>
                                  </m:ctrlPr>
                                </m:sSubPr>
                                <m:e>
                                  <m:r>
                                    <m:rPr>
                                      <m:sty m:val="p"/>
                                    </m:rPr>
                                    <a:rPr lang="en-US" sz="3200"/>
                                    <m:t>Δ</m:t>
                                  </m:r>
                                </m:e>
                                <m:sub>
                                  <m:r>
                                    <a:rPr lang="en-US" sz="3200" i="1"/>
                                    <m:t>𝑖</m:t>
                                  </m:r>
                                  <m:r>
                                    <a:rPr lang="en-US" sz="3200"/>
                                    <m:t> </m:t>
                                  </m:r>
                                </m:sub>
                              </m:sSub>
                            </m:e>
                          </m:d>
                        </m:e>
                      </m:func>
                    </m:oMath>
                  </m:oMathPara>
                </a14:m>
                <a:endParaRPr lang="ru-RU" sz="3200" dirty="0"/>
              </a:p>
            </p:txBody>
          </p:sp>
        </mc:Choice>
        <mc:Fallback>
          <p:sp>
            <p:nvSpPr>
              <p:cNvPr id="26" name="TextBox 25"/>
              <p:cNvSpPr txBox="1">
                <a:spLocks noRot="1" noChangeAspect="1" noMove="1" noResize="1" noEditPoints="1" noAdjustHandles="1" noChangeArrowheads="1" noChangeShapeType="1" noTextEdit="1"/>
              </p:cNvSpPr>
              <p:nvPr/>
            </p:nvSpPr>
            <p:spPr>
              <a:xfrm>
                <a:off x="3921561" y="4449648"/>
                <a:ext cx="4816127" cy="741934"/>
              </a:xfrm>
              <a:prstGeom prst="rect">
                <a:avLst/>
              </a:prstGeom>
              <a:blipFill>
                <a:blip r:embed="rId4"/>
                <a:stretch>
                  <a:fillRect/>
                </a:stretch>
              </a:blipFill>
              <a:ln w="1905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972000" y="4528228"/>
                <a:ext cx="2166555" cy="5847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oMath>
                  </m:oMathPara>
                </a14:m>
                <a:endParaRPr lang="ru-RU" sz="3200" dirty="0"/>
              </a:p>
            </p:txBody>
          </p:sp>
        </mc:Choice>
        <mc:Fallback>
          <p:sp>
            <p:nvSpPr>
              <p:cNvPr id="27" name="TextBox 26"/>
              <p:cNvSpPr txBox="1">
                <a:spLocks noRot="1" noChangeAspect="1" noMove="1" noResize="1" noEditPoints="1" noAdjustHandles="1" noChangeArrowheads="1" noChangeShapeType="1" noTextEdit="1"/>
              </p:cNvSpPr>
              <p:nvPr/>
            </p:nvSpPr>
            <p:spPr>
              <a:xfrm>
                <a:off x="972000" y="4528228"/>
                <a:ext cx="2166555" cy="584775"/>
              </a:xfrm>
              <a:prstGeom prst="rect">
                <a:avLst/>
              </a:prstGeom>
              <a:blipFill>
                <a:blip r:embed="rId5"/>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29" name="Умножение 28"/>
          <p:cNvSpPr/>
          <p:nvPr/>
        </p:nvSpPr>
        <p:spPr>
          <a:xfrm>
            <a:off x="659120" y="3363702"/>
            <a:ext cx="2785200" cy="2785200"/>
          </a:xfrm>
          <a:prstGeom prst="mathMultiply">
            <a:avLst>
              <a:gd name="adj1" fmla="val 1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3217458" y="4681779"/>
            <a:ext cx="625200" cy="356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 стрелкой 31"/>
          <p:cNvCxnSpPr/>
          <p:nvPr/>
        </p:nvCxnSpPr>
        <p:spPr>
          <a:xfrm>
            <a:off x="3132000" y="2402913"/>
            <a:ext cx="4876273" cy="22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73507997"/>
              </p:ext>
            </p:extLst>
          </p:nvPr>
        </p:nvGraphicFramePr>
        <p:xfrm>
          <a:off x="2134677" y="1003569"/>
          <a:ext cx="5047800" cy="1852025"/>
        </p:xfrm>
        <a:graphic>
          <a:graphicData uri="http://schemas.openxmlformats.org/drawingml/2006/table">
            <a:tbl>
              <a:tblPr firstRow="1" firstCol="1" bandCol="1">
                <a:tableStyleId>{5C22544A-7EE6-4342-B048-85BDC9FD1C3A}</a:tableStyleId>
              </a:tblPr>
              <a:tblGrid>
                <a:gridCol w="1009560">
                  <a:extLst>
                    <a:ext uri="{9D8B030D-6E8A-4147-A177-3AD203B41FA5}">
                      <a16:colId xmlns:a16="http://schemas.microsoft.com/office/drawing/2014/main" val="1709222456"/>
                    </a:ext>
                  </a:extLst>
                </a:gridCol>
                <a:gridCol w="1009560">
                  <a:extLst>
                    <a:ext uri="{9D8B030D-6E8A-4147-A177-3AD203B41FA5}">
                      <a16:colId xmlns:a16="http://schemas.microsoft.com/office/drawing/2014/main" val="1944394656"/>
                    </a:ext>
                  </a:extLst>
                </a:gridCol>
                <a:gridCol w="1009560">
                  <a:extLst>
                    <a:ext uri="{9D8B030D-6E8A-4147-A177-3AD203B41FA5}">
                      <a16:colId xmlns:a16="http://schemas.microsoft.com/office/drawing/2014/main" val="1509970849"/>
                    </a:ext>
                  </a:extLst>
                </a:gridCol>
                <a:gridCol w="1009560">
                  <a:extLst>
                    <a:ext uri="{9D8B030D-6E8A-4147-A177-3AD203B41FA5}">
                      <a16:colId xmlns:a16="http://schemas.microsoft.com/office/drawing/2014/main" val="636665756"/>
                    </a:ext>
                  </a:extLst>
                </a:gridCol>
                <a:gridCol w="1009560">
                  <a:extLst>
                    <a:ext uri="{9D8B030D-6E8A-4147-A177-3AD203B41FA5}">
                      <a16:colId xmlns:a16="http://schemas.microsoft.com/office/drawing/2014/main" val="3238787970"/>
                    </a:ext>
                  </a:extLst>
                </a:gridCol>
              </a:tblGrid>
              <a:tr h="296725">
                <a:tc>
                  <a:txBody>
                    <a:bodyPr/>
                    <a:lstStyle/>
                    <a:p>
                      <a:pPr algn="ctr" fontAlgn="ctr"/>
                      <a:r>
                        <a:rPr lang="en-US" sz="1500" u="none" strike="noStrike" dirty="0">
                          <a:effectLst/>
                        </a:rPr>
                        <a:t>Nesting</a:t>
                      </a:r>
                      <a:endParaRPr lang="ru-RU" sz="1500" b="0" i="0"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layout</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Parts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Contours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L</a:t>
                      </a:r>
                      <a:r>
                        <a:rPr lang="en-US" sz="1500" u="none" strike="noStrike" baseline="-25000" dirty="0">
                          <a:effectLst/>
                        </a:rPr>
                        <a:t>on</a:t>
                      </a:r>
                      <a:r>
                        <a:rPr lang="en-US" sz="1500" u="none" strike="noStrike" dirty="0">
                          <a:effectLst/>
                        </a:rPr>
                        <a:t>,</a:t>
                      </a:r>
                      <a:endParaRPr lang="ru-RU" sz="1500" b="0" i="1" u="none" strike="noStrike" dirty="0">
                        <a:solidFill>
                          <a:srgbClr val="000000"/>
                        </a:solidFill>
                        <a:effectLst/>
                        <a:latin typeface="Times New Roman" panose="02020603050405020304" pitchFamily="18" charset="0"/>
                      </a:endParaRPr>
                    </a:p>
                    <a:p>
                      <a:pPr algn="ctr" fontAlgn="ctr"/>
                      <a:r>
                        <a:rPr lang="en-US" sz="1500" u="none" strike="noStrike" dirty="0">
                          <a:effectLst/>
                        </a:rPr>
                        <a:t>mm</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Piercing</a:t>
                      </a:r>
                      <a:endParaRPr lang="ru-RU" sz="1500" b="0" i="1"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points</a:t>
                      </a:r>
                      <a:endParaRPr lang="ru-RU" sz="1500" b="0" i="1"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969733699"/>
                  </a:ext>
                </a:extLst>
              </a:tr>
              <a:tr h="190475">
                <a:tc>
                  <a:txBody>
                    <a:bodyPr/>
                    <a:lstStyle/>
                    <a:p>
                      <a:pPr algn="r" fontAlgn="ctr"/>
                      <a:r>
                        <a:rPr lang="en-US" sz="1500" u="none" strike="noStrike" dirty="0">
                          <a:effectLst/>
                        </a:rPr>
                        <a:t>p3xl_1</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12040</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586</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440954353"/>
                  </a:ext>
                </a:extLst>
              </a:tr>
              <a:tr h="312825">
                <a:tc>
                  <a:txBody>
                    <a:bodyPr/>
                    <a:lstStyle/>
                    <a:p>
                      <a:pPr algn="r" fontAlgn="ctr"/>
                      <a:r>
                        <a:rPr lang="en-US" sz="1500" u="none" strike="noStrike" dirty="0">
                          <a:effectLst/>
                        </a:rPr>
                        <a:t>p3xl_2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17</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8783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861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846824247"/>
                  </a:ext>
                </a:extLst>
              </a:tr>
              <a:tr h="360000">
                <a:tc>
                  <a:txBody>
                    <a:bodyPr/>
                    <a:lstStyle/>
                    <a:p>
                      <a:pPr algn="r" fontAlgn="ctr"/>
                      <a:r>
                        <a:rPr lang="en-US" sz="1500" u="none" strike="noStrike" dirty="0">
                          <a:effectLst/>
                        </a:rPr>
                        <a:t>p3xl_3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10698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521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1005235200"/>
                  </a:ext>
                </a:extLst>
              </a:tr>
              <a:tr h="0">
                <a:tc>
                  <a:txBody>
                    <a:bodyPr/>
                    <a:lstStyle/>
                    <a:p>
                      <a:pPr algn="r" fontAlgn="ctr"/>
                      <a:r>
                        <a:rPr lang="en-US" sz="1500" u="none" strike="noStrike" dirty="0">
                          <a:effectLst/>
                        </a:rPr>
                        <a:t>p3xl_4</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18</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36</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7193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696</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2718126716"/>
                  </a:ext>
                </a:extLst>
              </a:tr>
              <a:tr h="185625">
                <a:tc>
                  <a:txBody>
                    <a:bodyPr/>
                    <a:lstStyle/>
                    <a:p>
                      <a:pPr algn="r" fontAlgn="ctr"/>
                      <a:r>
                        <a:rPr lang="en-US" sz="1500" u="none" strike="noStrike" dirty="0">
                          <a:effectLst/>
                        </a:rPr>
                        <a:t>p3xl_5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19</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38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17233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557</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826466094"/>
                  </a:ext>
                </a:extLst>
              </a:tr>
            </a:tbl>
          </a:graphicData>
        </a:graphic>
      </p:graphicFrame>
      <p:pic>
        <p:nvPicPr>
          <p:cNvPr id="10" name="Рисунок 9" descr="Изображение выглядит как текст, снимок экрана, Шрифт, диаграмма&#10;&#10;Автоматически созданное описание"/>
          <p:cNvPicPr/>
          <p:nvPr/>
        </p:nvPicPr>
        <p:blipFill rotWithShape="1">
          <a:blip r:embed="rId3"/>
          <a:srcRect l="16213" t="14753" r="12922" b="4264"/>
          <a:stretch/>
        </p:blipFill>
        <p:spPr bwMode="auto">
          <a:xfrm>
            <a:off x="4876124" y="3123843"/>
            <a:ext cx="4139570" cy="3021954"/>
          </a:xfrm>
          <a:prstGeom prst="rect">
            <a:avLst/>
          </a:prstGeom>
          <a:ln>
            <a:noFill/>
          </a:ln>
          <a:extLst>
            <a:ext uri="{53640926-AAD7-44D8-BBD7-CCE9431645EC}">
              <a14:shadowObscured xmlns:a14="http://schemas.microsoft.com/office/drawing/2010/main"/>
            </a:ext>
          </a:extLst>
        </p:spPr>
      </p:pic>
      <p:pic>
        <p:nvPicPr>
          <p:cNvPr id="9" name="Рисунок 8" descr="Изображение выглядит как Графика, Шрифт, графический дизайн, Красочность&#10;&#10;Автоматически созданное описание"/>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00" y="3123843"/>
            <a:ext cx="4144978" cy="3021954"/>
          </a:xfrm>
          <a:prstGeom prst="rect">
            <a:avLst/>
          </a:prstGeom>
          <a:noFill/>
          <a:ln>
            <a:noFill/>
          </a:ln>
        </p:spPr>
      </p:pic>
      <p:sp>
        <p:nvSpPr>
          <p:cNvPr id="11" name="TextBox 10"/>
          <p:cNvSpPr txBox="1"/>
          <p:nvPr/>
        </p:nvSpPr>
        <p:spPr>
          <a:xfrm>
            <a:off x="1893922" y="6229380"/>
            <a:ext cx="861133" cy="369332"/>
          </a:xfrm>
          <a:prstGeom prst="rect">
            <a:avLst/>
          </a:prstGeom>
          <a:noFill/>
        </p:spPr>
        <p:txBody>
          <a:bodyPr wrap="none" rtlCol="0">
            <a:spAutoFit/>
          </a:bodyPr>
          <a:lstStyle/>
          <a:p>
            <a:r>
              <a:rPr lang="en-US" dirty="0"/>
              <a:t>p</a:t>
            </a:r>
            <a:r>
              <a:rPr lang="en-US" dirty="0" smtClean="0"/>
              <a:t>3xl_5</a:t>
            </a:r>
            <a:endParaRPr lang="ru-RU" dirty="0"/>
          </a:p>
        </p:txBody>
      </p:sp>
      <p:sp>
        <p:nvSpPr>
          <p:cNvPr id="12" name="TextBox 11"/>
          <p:cNvSpPr txBox="1"/>
          <p:nvPr/>
        </p:nvSpPr>
        <p:spPr>
          <a:xfrm>
            <a:off x="6012000" y="6229380"/>
            <a:ext cx="1867819" cy="369332"/>
          </a:xfrm>
          <a:prstGeom prst="rect">
            <a:avLst/>
          </a:prstGeom>
          <a:noFill/>
        </p:spPr>
        <p:txBody>
          <a:bodyPr wrap="none" rtlCol="0">
            <a:spAutoFit/>
          </a:bodyPr>
          <a:lstStyle/>
          <a:p>
            <a:r>
              <a:rPr lang="en-US" dirty="0" smtClean="0"/>
              <a:t>PCGLNS solution</a:t>
            </a:r>
            <a:endParaRPr lang="ru-RU"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22"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23"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24"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1266</TotalTime>
  <Words>1118</Words>
  <Application>Microsoft Office PowerPoint</Application>
  <PresentationFormat>Экран (4:3)</PresentationFormat>
  <Paragraphs>434</Paragraphs>
  <Slides>28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9" baseType="lpstr">
      <vt:lpstr>PMingLiU</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235</cp:revision>
  <dcterms:created xsi:type="dcterms:W3CDTF">2016-05-25T08:56:41Z</dcterms:created>
  <dcterms:modified xsi:type="dcterms:W3CDTF">2024-05-29T07:29:57Z</dcterms:modified>
</cp:coreProperties>
</file>