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2" r:id="rId4"/>
    <p:sldId id="286" r:id="rId5"/>
    <p:sldId id="287" r:id="rId6"/>
    <p:sldId id="290" r:id="rId7"/>
    <p:sldId id="293" r:id="rId8"/>
    <p:sldId id="288" r:id="rId9"/>
    <p:sldId id="291" r:id="rId10"/>
    <p:sldId id="289" r:id="rId11"/>
    <p:sldId id="263" r:id="rId12"/>
    <p:sldId id="265" r:id="rId13"/>
    <p:sldId id="264" r:id="rId14"/>
    <p:sldId id="267" r:id="rId15"/>
    <p:sldId id="266" r:id="rId16"/>
    <p:sldId id="268" r:id="rId17"/>
    <p:sldId id="269" r:id="rId18"/>
    <p:sldId id="271" r:id="rId19"/>
    <p:sldId id="270" r:id="rId20"/>
    <p:sldId id="275" r:id="rId21"/>
    <p:sldId id="272" r:id="rId22"/>
    <p:sldId id="273" r:id="rId23"/>
    <p:sldId id="274" r:id="rId24"/>
    <p:sldId id="278" r:id="rId25"/>
    <p:sldId id="285" r:id="rId26"/>
    <p:sldId id="292" r:id="rId27"/>
    <p:sldId id="276" r:id="rId28"/>
    <p:sldId id="259"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191E25FD-C230-42DC-BF24-D7D8E5C72A9A}">
          <p14:sldIdLst>
            <p14:sldId id="256"/>
          </p14:sldIdLst>
        </p14:section>
        <p14:section name="Основная часть" id="{93878CE5-A944-47CD-A435-4106DB216F18}">
          <p14:sldIdLst>
            <p14:sldId id="260"/>
            <p14:sldId id="262"/>
            <p14:sldId id="286"/>
            <p14:sldId id="287"/>
            <p14:sldId id="290"/>
            <p14:sldId id="293"/>
            <p14:sldId id="288"/>
            <p14:sldId id="291"/>
            <p14:sldId id="289"/>
            <p14:sldId id="263"/>
            <p14:sldId id="265"/>
            <p14:sldId id="264"/>
            <p14:sldId id="267"/>
            <p14:sldId id="266"/>
            <p14:sldId id="268"/>
            <p14:sldId id="269"/>
            <p14:sldId id="271"/>
            <p14:sldId id="270"/>
            <p14:sldId id="275"/>
            <p14:sldId id="272"/>
            <p14:sldId id="273"/>
            <p14:sldId id="274"/>
            <p14:sldId id="278"/>
            <p14:sldId id="285"/>
            <p14:sldId id="292"/>
            <p14:sldId id="276"/>
          </p14:sldIdLst>
        </p14:section>
        <p14:section name="Завершение" id="{B0E38EE0-5FF2-459B-A119-F4109678D724}">
          <p14:sldIdLst>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61" autoAdjust="0"/>
    <p:restoredTop sz="96357" autoAdjust="0"/>
  </p:normalViewPr>
  <p:slideViewPr>
    <p:cSldViewPr>
      <p:cViewPr>
        <p:scale>
          <a:sx n="112" d="100"/>
          <a:sy n="112" d="100"/>
        </p:scale>
        <p:origin x="11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3340D67-7E74-4C71-AB66-01C5A806D5F1}" type="datetimeFigureOut">
              <a:rPr lang="ru-RU" smtClean="0"/>
              <a:t>29.05.2024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41430CF-583C-41CF-8D12-6C0B8FC32910}"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3340D67-7E74-4C71-AB66-01C5A806D5F1}" type="datetimeFigureOut">
              <a:rPr lang="ru-RU" smtClean="0"/>
              <a:t>29.05.2024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0D67-7E74-4C71-AB66-01C5A806D5F1}" type="datetimeFigureOut">
              <a:rPr lang="ru-RU" smtClean="0"/>
              <a:t>29.05.2024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a:t>Образец заголовка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3340D67-7E74-4C71-AB66-01C5A806D5F1}" type="datetimeFigureOut">
              <a:rPr lang="ru-RU" smtClean="0"/>
              <a:t>29.05.2024</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41430CF-583C-41CF-8D12-6C0B8FC3291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image" Target="../media/image36.jpe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png"/><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10"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04" y="1340768"/>
            <a:ext cx="8928992" cy="1754326"/>
          </a:xfrm>
          <a:prstGeom prst="rect">
            <a:avLst/>
          </a:prstGeom>
          <a:noFill/>
        </p:spPr>
        <p:txBody>
          <a:bodyPr wrap="square" rtlCol="0">
            <a:spAutoFit/>
          </a:bodyPr>
          <a:lstStyle/>
          <a:p>
            <a:pPr algn="ctr"/>
            <a:r>
              <a:rPr lang="en-US" sz="3600" b="1" dirty="0"/>
              <a:t>Iterative algorithm for the generalized segmental continuous cutting problem with optimization time constraint</a:t>
            </a:r>
            <a:endParaRPr lang="en-US" sz="3600" b="1" dirty="0"/>
          </a:p>
        </p:txBody>
      </p:sp>
      <p:sp>
        <p:nvSpPr>
          <p:cNvPr id="8" name="TextBox 7"/>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9" name="TextBox 8"/>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
        <p:nvSpPr>
          <p:cNvPr id="10" name="TextBox 9"/>
          <p:cNvSpPr txBox="1"/>
          <p:nvPr/>
        </p:nvSpPr>
        <p:spPr>
          <a:xfrm>
            <a:off x="489684" y="3576476"/>
            <a:ext cx="8136904" cy="461665"/>
          </a:xfrm>
          <a:prstGeom prst="rect">
            <a:avLst/>
          </a:prstGeom>
          <a:noFill/>
        </p:spPr>
        <p:txBody>
          <a:bodyPr wrap="square" rtlCol="0">
            <a:spAutoFit/>
          </a:bodyPr>
          <a:lstStyle/>
          <a:p>
            <a:pPr algn="ctr">
              <a:spcBef>
                <a:spcPct val="0"/>
              </a:spcBef>
              <a:buFontTx/>
              <a:buNone/>
            </a:pPr>
            <a:r>
              <a:rPr lang="en-AU" altLang="ja-JP" sz="2400" dirty="0">
                <a:ea typeface="新細明體" charset="-120"/>
              </a:rPr>
              <a:t>Alexander Petunin</a:t>
            </a:r>
            <a:r>
              <a:rPr lang="en-AU" altLang="ja-JP" sz="2400" dirty="0" smtClean="0">
                <a:ea typeface="新細明體" charset="-120"/>
              </a:rPr>
              <a:t>, </a:t>
            </a:r>
            <a:r>
              <a:rPr lang="en-AU" altLang="ja-JP" sz="2400" dirty="0">
                <a:ea typeface="新細明體" charset="-120"/>
              </a:rPr>
              <a:t>Stanislav </a:t>
            </a:r>
            <a:r>
              <a:rPr lang="en-AU" altLang="ja-JP" sz="2400" dirty="0" err="1">
                <a:ea typeface="新細明體" charset="-120"/>
              </a:rPr>
              <a:t>Ukolov</a:t>
            </a:r>
            <a:endParaRPr lang="en-AU" altLang="ja-JP" sz="2400" dirty="0">
              <a:ea typeface="新細明體" charset="-120"/>
            </a:endParaRPr>
          </a:p>
        </p:txBody>
      </p:sp>
    </p:spTree>
    <p:extLst>
      <p:ext uri="{BB962C8B-B14F-4D97-AF65-F5344CB8AC3E}">
        <p14:creationId xmlns:p14="http://schemas.microsoft.com/office/powerpoint/2010/main" val="211791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Two optimization criteria  </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Содержимое 2">
            <a:extLst>
              <a:ext uri="{FF2B5EF4-FFF2-40B4-BE49-F238E27FC236}">
                <a16:creationId xmlns:a16="http://schemas.microsoft.com/office/drawing/2014/main" id="{C96F2C62-C159-4BDA-A835-1F734BEED5DF}"/>
              </a:ext>
            </a:extLst>
          </p:cNvPr>
          <p:cNvSpPr txBox="1">
            <a:spLocks/>
          </p:cNvSpPr>
          <p:nvPr/>
        </p:nvSpPr>
        <p:spPr>
          <a:xfrm>
            <a:off x="105754" y="1134376"/>
            <a:ext cx="8642350" cy="2643206"/>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Wingdings 2" pitchFamily="18" charset="2"/>
              <a:buNone/>
            </a:pPr>
            <a:r>
              <a:rPr lang="en-US" sz="1600" b="1" i="1" dirty="0"/>
              <a:t>Cost of cutting process  </a:t>
            </a:r>
            <a:r>
              <a:rPr lang="en-US" sz="1600" b="1" i="1" dirty="0" err="1">
                <a:solidFill>
                  <a:srgbClr val="FF0000"/>
                </a:solidFill>
              </a:rPr>
              <a:t>F</a:t>
            </a:r>
            <a:r>
              <a:rPr lang="en-US" sz="1600" b="1" i="1" baseline="-25000" dirty="0" err="1">
                <a:solidFill>
                  <a:srgbClr val="FF0000"/>
                </a:solidFill>
              </a:rPr>
              <a:t>cost</a:t>
            </a:r>
            <a:r>
              <a:rPr lang="en-US" sz="1600" b="1" i="1" baseline="-25000" dirty="0">
                <a:solidFill>
                  <a:srgbClr val="FF0000"/>
                </a:solidFill>
              </a:rPr>
              <a:t>  </a:t>
            </a:r>
            <a:r>
              <a:rPr lang="en-US" sz="1600" i="1" dirty="0">
                <a:solidFill>
                  <a:srgbClr val="FF0000"/>
                </a:solidFill>
              </a:rPr>
              <a:t>= </a:t>
            </a:r>
            <a:r>
              <a:rPr lang="en-US" sz="1600" i="1" dirty="0"/>
              <a:t>                                                                                                      where:</a:t>
            </a:r>
            <a:endParaRPr lang="ru-RU" sz="1600" i="1" dirty="0"/>
          </a:p>
          <a:p>
            <a:pPr>
              <a:spcBef>
                <a:spcPct val="0"/>
              </a:spcBef>
            </a:pPr>
            <a:r>
              <a:rPr lang="en-US" sz="1600" i="1" dirty="0" err="1">
                <a:solidFill>
                  <a:srgbClr val="FF0000"/>
                </a:solidFill>
              </a:rPr>
              <a:t>L</a:t>
            </a:r>
            <a:r>
              <a:rPr lang="en-US" sz="1600" i="1" baseline="-25000" dirty="0" err="1">
                <a:solidFill>
                  <a:srgbClr val="FF0000"/>
                </a:solidFill>
              </a:rPr>
              <a:t>off</a:t>
            </a:r>
            <a:r>
              <a:rPr lang="en-US" sz="1600" i="1" dirty="0">
                <a:solidFill>
                  <a:srgbClr val="FF0000"/>
                </a:solidFill>
              </a:rPr>
              <a:t> </a:t>
            </a:r>
            <a:r>
              <a:rPr lang="en-US" sz="1600" i="1" dirty="0"/>
              <a:t>— length of tool</a:t>
            </a:r>
            <a:r>
              <a:rPr lang="ru-RU" sz="1600" i="1" dirty="0"/>
              <a:t> </a:t>
            </a:r>
            <a:r>
              <a:rPr lang="en-US" sz="1600" i="1" dirty="0"/>
              <a:t>path with the switched off cutting tool (idle tool path, </a:t>
            </a:r>
            <a:r>
              <a:rPr lang="en-US" sz="1600" i="1" dirty="0">
                <a:solidFill>
                  <a:srgbClr val="0066CC"/>
                </a:solidFill>
              </a:rPr>
              <a:t>blue color</a:t>
            </a:r>
            <a:r>
              <a:rPr lang="en-US" sz="1600" i="1" dirty="0"/>
              <a:t>);</a:t>
            </a:r>
            <a:endParaRPr lang="ru-RU" sz="1600" i="1" dirty="0"/>
          </a:p>
          <a:p>
            <a:pPr>
              <a:spcBef>
                <a:spcPct val="0"/>
              </a:spcBef>
            </a:pPr>
            <a:r>
              <a:rPr lang="en-US" sz="1600" i="1" dirty="0" err="1">
                <a:solidFill>
                  <a:srgbClr val="0066CC"/>
                </a:solidFill>
              </a:rPr>
              <a:t>C</a:t>
            </a:r>
            <a:r>
              <a:rPr lang="en-US" sz="1600" i="1" baseline="-25000" dirty="0" err="1">
                <a:solidFill>
                  <a:srgbClr val="0066CC"/>
                </a:solidFill>
              </a:rPr>
              <a:t>off</a:t>
            </a:r>
            <a:r>
              <a:rPr lang="en-US" sz="1600" i="1" baseline="-25000" dirty="0">
                <a:solidFill>
                  <a:srgbClr val="0066CC"/>
                </a:solidFill>
              </a:rPr>
              <a:t> </a:t>
            </a:r>
            <a:r>
              <a:rPr lang="en-US" sz="1600" i="1" dirty="0">
                <a:solidFill>
                  <a:srgbClr val="0066CC"/>
                </a:solidFill>
              </a:rPr>
              <a:t> </a:t>
            </a:r>
            <a:r>
              <a:rPr lang="en-US" sz="1600" i="1" dirty="0"/>
              <a:t>— cost of unit length of tool path with the switched off cutting tool; </a:t>
            </a:r>
            <a:endParaRPr lang="ru-RU" sz="1600" i="1" dirty="0"/>
          </a:p>
          <a:p>
            <a:pPr>
              <a:spcBef>
                <a:spcPct val="0"/>
              </a:spcBef>
            </a:pPr>
            <a:r>
              <a:rPr lang="en-US" sz="1600" i="1" dirty="0">
                <a:solidFill>
                  <a:srgbClr val="FF0000"/>
                </a:solidFill>
              </a:rPr>
              <a:t>L</a:t>
            </a:r>
            <a:r>
              <a:rPr lang="en-US" sz="1600" i="1" baseline="-25000" dirty="0">
                <a:solidFill>
                  <a:srgbClr val="FF0000"/>
                </a:solidFill>
              </a:rPr>
              <a:t>on</a:t>
            </a:r>
            <a:r>
              <a:rPr lang="en-US" sz="1600" i="1" dirty="0"/>
              <a:t> — length of tool</a:t>
            </a:r>
            <a:r>
              <a:rPr lang="ru-RU" sz="1600" i="1" dirty="0"/>
              <a:t> </a:t>
            </a:r>
            <a:r>
              <a:rPr lang="en-US" sz="1600" i="1" dirty="0"/>
              <a:t>path with the switched on cutting tool (including length lead-in and lead-out, </a:t>
            </a:r>
            <a:r>
              <a:rPr lang="en-US" sz="1600" i="1" dirty="0">
                <a:solidFill>
                  <a:srgbClr val="FF0000"/>
                </a:solidFill>
              </a:rPr>
              <a:t>red color</a:t>
            </a:r>
            <a:r>
              <a:rPr lang="en-US" sz="1600" i="1" dirty="0"/>
              <a:t>); </a:t>
            </a:r>
            <a:endParaRPr lang="ru-RU" sz="1600" i="1" dirty="0"/>
          </a:p>
          <a:p>
            <a:pPr>
              <a:spcBef>
                <a:spcPct val="0"/>
              </a:spcBef>
            </a:pPr>
            <a:r>
              <a:rPr lang="en-US" sz="1600" i="1" dirty="0">
                <a:solidFill>
                  <a:srgbClr val="0066CC"/>
                </a:solidFill>
              </a:rPr>
              <a:t>C</a:t>
            </a:r>
            <a:r>
              <a:rPr lang="en-US" sz="1600" i="1" baseline="-25000" dirty="0">
                <a:solidFill>
                  <a:srgbClr val="0066CC"/>
                </a:solidFill>
              </a:rPr>
              <a:t>on</a:t>
            </a:r>
            <a:r>
              <a:rPr lang="en-US" sz="1600" i="1" dirty="0">
                <a:solidFill>
                  <a:srgbClr val="0066CC"/>
                </a:solidFill>
              </a:rPr>
              <a:t> </a:t>
            </a:r>
            <a:r>
              <a:rPr lang="en-US" sz="1600" i="1" dirty="0"/>
              <a:t>— cost of unit of a path with the switched on cutting tool; </a:t>
            </a:r>
            <a:endParaRPr lang="ru-RU" sz="1600" i="1" dirty="0"/>
          </a:p>
          <a:p>
            <a:pPr>
              <a:spcBef>
                <a:spcPct val="0"/>
              </a:spcBef>
            </a:pPr>
            <a:r>
              <a:rPr lang="en-US" sz="1600" i="1" dirty="0" err="1">
                <a:solidFill>
                  <a:srgbClr val="FF0000"/>
                </a:solidFill>
              </a:rPr>
              <a:t>N</a:t>
            </a:r>
            <a:r>
              <a:rPr lang="en-US" sz="1600" i="1" baseline="-25000" dirty="0" err="1">
                <a:solidFill>
                  <a:srgbClr val="FF0000"/>
                </a:solidFill>
              </a:rPr>
              <a:t>pt</a:t>
            </a:r>
            <a:r>
              <a:rPr lang="en-US" sz="1600" i="1" dirty="0"/>
              <a:t> — number of pierces; </a:t>
            </a:r>
            <a:endParaRPr lang="ru-RU" sz="1600" i="1" dirty="0"/>
          </a:p>
          <a:p>
            <a:pPr>
              <a:spcBef>
                <a:spcPct val="0"/>
              </a:spcBef>
            </a:pPr>
            <a:r>
              <a:rPr lang="en-US" sz="1600" i="1" dirty="0">
                <a:solidFill>
                  <a:srgbClr val="0066CC"/>
                </a:solidFill>
              </a:rPr>
              <a:t>C</a:t>
            </a:r>
            <a:r>
              <a:rPr lang="en-US" sz="1600" i="1" baseline="-25000" dirty="0">
                <a:solidFill>
                  <a:srgbClr val="0066CC"/>
                </a:solidFill>
              </a:rPr>
              <a:t>pt</a:t>
            </a:r>
            <a:r>
              <a:rPr lang="en-US" sz="1600" i="1" dirty="0">
                <a:solidFill>
                  <a:srgbClr val="0066CC"/>
                </a:solidFill>
              </a:rPr>
              <a:t> </a:t>
            </a:r>
            <a:r>
              <a:rPr lang="en-US" sz="1600" i="1" dirty="0"/>
              <a:t>— cost of one pierce.</a:t>
            </a:r>
            <a:r>
              <a:rPr lang="en-US" sz="1600" dirty="0"/>
              <a:t>  </a:t>
            </a:r>
            <a:endParaRPr lang="ru-RU" sz="1600" dirty="0"/>
          </a:p>
          <a:p>
            <a:pPr>
              <a:spcBef>
                <a:spcPct val="0"/>
              </a:spcBef>
              <a:buFont typeface="Wingdings 2" pitchFamily="18" charset="2"/>
              <a:buNone/>
            </a:pPr>
            <a:r>
              <a:rPr lang="en-US" sz="1600" dirty="0"/>
              <a:t> </a:t>
            </a:r>
            <a:endParaRPr lang="ru-RU" sz="1600" dirty="0"/>
          </a:p>
        </p:txBody>
      </p:sp>
      <p:graphicFrame>
        <p:nvGraphicFramePr>
          <p:cNvPr id="22" name="Object 10">
            <a:extLst>
              <a:ext uri="{FF2B5EF4-FFF2-40B4-BE49-F238E27FC236}">
                <a16:creationId xmlns:a16="http://schemas.microsoft.com/office/drawing/2014/main" id="{9E75B6FB-F282-4CFA-BE4F-7D3C7D44B916}"/>
              </a:ext>
            </a:extLst>
          </p:cNvPr>
          <p:cNvGraphicFramePr>
            <a:graphicFrameLocks noChangeAspect="1"/>
          </p:cNvGraphicFramePr>
          <p:nvPr>
            <p:extLst>
              <p:ext uri="{D42A27DB-BD31-4B8C-83A1-F6EECF244321}">
                <p14:modId xmlns:p14="http://schemas.microsoft.com/office/powerpoint/2010/main" val="4067761461"/>
              </p:ext>
            </p:extLst>
          </p:nvPr>
        </p:nvGraphicFramePr>
        <p:xfrm>
          <a:off x="3132000" y="1085849"/>
          <a:ext cx="3382963" cy="503238"/>
        </p:xfrm>
        <a:graphic>
          <a:graphicData uri="http://schemas.openxmlformats.org/presentationml/2006/ole">
            <mc:AlternateContent xmlns:mc="http://schemas.openxmlformats.org/markup-compatibility/2006">
              <mc:Choice xmlns:v="urn:schemas-microsoft-com:vml" Requires="v">
                <p:oleObj spid="_x0000_s4134" name="Equation" r:id="rId4" imgW="1904760" imgH="266400" progId="Equation.DSMT4">
                  <p:embed/>
                </p:oleObj>
              </mc:Choice>
              <mc:Fallback>
                <p:oleObj name="Equation" r:id="rId4" imgW="1904760" imgH="266400" progId="Equation.DSMT4">
                  <p:embed/>
                  <p:pic>
                    <p:nvPicPr>
                      <p:cNvPr id="1710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000" y="1085849"/>
                        <a:ext cx="33829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Прямоугольник 22">
            <a:extLst>
              <a:ext uri="{FF2B5EF4-FFF2-40B4-BE49-F238E27FC236}">
                <a16:creationId xmlns:a16="http://schemas.microsoft.com/office/drawing/2014/main" id="{57DF7E4E-9CFC-463D-812C-E033AE43A2EE}"/>
              </a:ext>
            </a:extLst>
          </p:cNvPr>
          <p:cNvSpPr/>
          <p:nvPr/>
        </p:nvSpPr>
        <p:spPr>
          <a:xfrm>
            <a:off x="251010" y="4938794"/>
            <a:ext cx="8351837" cy="1569660"/>
          </a:xfrm>
          <a:prstGeom prst="rect">
            <a:avLst/>
          </a:prstGeom>
          <a:ln>
            <a:noFill/>
          </a:ln>
        </p:spPr>
        <p:txBody>
          <a:bodyPr wrap="square">
            <a:spAutoFit/>
          </a:bodyPr>
          <a:lstStyle/>
          <a:p>
            <a:pPr fontAlgn="base">
              <a:spcBef>
                <a:spcPct val="0"/>
              </a:spcBef>
              <a:spcAft>
                <a:spcPct val="0"/>
              </a:spcAft>
            </a:pPr>
            <a:r>
              <a:rPr lang="en-US" sz="1600" b="1" i="1" dirty="0">
                <a:solidFill>
                  <a:prstClr val="black"/>
                </a:solidFill>
                <a:latin typeface="Arial" charset="0"/>
                <a:cs typeface="Arial" charset="0"/>
              </a:rPr>
              <a:t>Time of cutting process </a:t>
            </a:r>
            <a:r>
              <a:rPr lang="en-US" sz="1600" b="1" i="1" dirty="0" err="1">
                <a:solidFill>
                  <a:srgbClr val="FF0000"/>
                </a:solidFill>
                <a:latin typeface="Arial" charset="0"/>
                <a:cs typeface="Arial" charset="0"/>
              </a:rPr>
              <a:t>t</a:t>
            </a:r>
            <a:r>
              <a:rPr lang="en-US" sz="1600" b="1" i="1" baseline="-25000" dirty="0" err="1">
                <a:solidFill>
                  <a:srgbClr val="FF0000"/>
                </a:solidFill>
                <a:latin typeface="Arial" charset="0"/>
                <a:cs typeface="Arial" charset="0"/>
              </a:rPr>
              <a:t>cut</a:t>
            </a:r>
            <a:r>
              <a:rPr lang="ru-RU" sz="1600" i="1" dirty="0">
                <a:solidFill>
                  <a:srgbClr val="FF0000"/>
                </a:solidFill>
                <a:latin typeface="Arial" charset="0"/>
                <a:cs typeface="Arial" charset="0"/>
              </a:rPr>
              <a:t>=</a:t>
            </a:r>
            <a:endParaRPr lang="ru-RU" sz="1600" dirty="0">
              <a:solidFill>
                <a:prstClr val="black"/>
              </a:solidFill>
              <a:latin typeface="Arial" charset="0"/>
              <a:cs typeface="Arial" charset="0"/>
            </a:endParaRPr>
          </a:p>
          <a:p>
            <a:pPr fontAlgn="base">
              <a:spcBef>
                <a:spcPct val="0"/>
              </a:spcBef>
              <a:spcAft>
                <a:spcPct val="0"/>
              </a:spcAft>
            </a:pPr>
            <a:r>
              <a:rPr lang="en-US" sz="1600" dirty="0">
                <a:solidFill>
                  <a:prstClr val="black"/>
                </a:solidFill>
                <a:latin typeface="Arial" charset="0"/>
                <a:cs typeface="Arial" charset="0"/>
              </a:rPr>
              <a:t>where:</a:t>
            </a:r>
          </a:p>
          <a:p>
            <a:pPr fontAlgn="base">
              <a:spcBef>
                <a:spcPct val="0"/>
              </a:spcBef>
              <a:spcAft>
                <a:spcPct val="0"/>
              </a:spcAft>
              <a:buFont typeface="Arial" charset="0"/>
              <a:buChar char="•"/>
            </a:pPr>
            <a:r>
              <a:rPr lang="en-US" sz="1600" i="1" dirty="0">
                <a:solidFill>
                  <a:srgbClr val="0066CC"/>
                </a:solidFill>
                <a:latin typeface="Arial" charset="0"/>
                <a:cs typeface="Arial" charset="0"/>
              </a:rPr>
              <a:t>V</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 </a:t>
            </a:r>
            <a:r>
              <a:rPr lang="en-US" sz="1600" dirty="0">
                <a:solidFill>
                  <a:prstClr val="black"/>
                </a:solidFill>
                <a:latin typeface="Arial" charset="0"/>
                <a:cs typeface="Arial" charset="0"/>
              </a:rPr>
              <a:t>speed of cutting process with the switched on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err="1">
                <a:solidFill>
                  <a:srgbClr val="0066CC"/>
                </a:solidFill>
                <a:latin typeface="Arial" charset="0"/>
                <a:cs typeface="Arial" charset="0"/>
              </a:rPr>
              <a:t>V</a:t>
            </a:r>
            <a:r>
              <a:rPr lang="en-US" sz="1600" i="1" baseline="-25000" dirty="0" err="1">
                <a:solidFill>
                  <a:srgbClr val="0066CC"/>
                </a:solidFill>
                <a:latin typeface="Arial" charset="0"/>
                <a:cs typeface="Arial" charset="0"/>
              </a:rPr>
              <a:t>off</a:t>
            </a:r>
            <a:r>
              <a:rPr lang="en-US" sz="1600" i="1" baseline="-25000" dirty="0">
                <a:solidFill>
                  <a:srgbClr val="0066CC"/>
                </a:solidFill>
                <a:latin typeface="Arial" charset="0"/>
                <a:cs typeface="Arial" charset="0"/>
              </a:rPr>
              <a:t> </a:t>
            </a:r>
            <a:r>
              <a:rPr lang="en-US" sz="1600" dirty="0">
                <a:solidFill>
                  <a:prstClr val="black"/>
                </a:solidFill>
                <a:latin typeface="Arial" charset="0"/>
                <a:cs typeface="Arial" charset="0"/>
              </a:rPr>
              <a:t>— speed of tool’s movement with the switched off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a:solidFill>
                  <a:srgbClr val="0066CC"/>
                </a:solidFill>
                <a:latin typeface="Arial" charset="0"/>
                <a:cs typeface="Arial" charset="0"/>
              </a:rPr>
              <a:t>t</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a:t>
            </a:r>
            <a:r>
              <a:rPr lang="en-US" sz="1600" dirty="0">
                <a:solidFill>
                  <a:prstClr val="black"/>
                </a:solidFill>
                <a:latin typeface="Arial" charset="0"/>
                <a:cs typeface="Arial" charset="0"/>
              </a:rPr>
              <a:t>— time for one piercing of sheet material. </a:t>
            </a:r>
          </a:p>
          <a:p>
            <a:pPr fontAlgn="base">
              <a:spcBef>
                <a:spcPct val="0"/>
              </a:spcBef>
              <a:spcAft>
                <a:spcPct val="0"/>
              </a:spcAft>
              <a:buFont typeface="Arial" charset="0"/>
              <a:buChar char="•"/>
            </a:pPr>
            <a:endParaRPr lang="en-US" sz="1600" dirty="0">
              <a:solidFill>
                <a:prstClr val="black"/>
              </a:solidFill>
              <a:latin typeface="Arial" charset="0"/>
              <a:cs typeface="Arial" charset="0"/>
            </a:endParaRPr>
          </a:p>
        </p:txBody>
      </p:sp>
      <p:graphicFrame>
        <p:nvGraphicFramePr>
          <p:cNvPr id="24" name="Object 11">
            <a:extLst>
              <a:ext uri="{FF2B5EF4-FFF2-40B4-BE49-F238E27FC236}">
                <a16:creationId xmlns:a16="http://schemas.microsoft.com/office/drawing/2014/main" id="{E0D8ECED-8E88-4C14-AB17-94A16821E7A7}"/>
              </a:ext>
            </a:extLst>
          </p:cNvPr>
          <p:cNvGraphicFramePr>
            <a:graphicFrameLocks noChangeAspect="1"/>
          </p:cNvGraphicFramePr>
          <p:nvPr>
            <p:extLst>
              <p:ext uri="{D42A27DB-BD31-4B8C-83A1-F6EECF244321}">
                <p14:modId xmlns:p14="http://schemas.microsoft.com/office/powerpoint/2010/main" val="721537732"/>
              </p:ext>
            </p:extLst>
          </p:nvPr>
        </p:nvGraphicFramePr>
        <p:xfrm>
          <a:off x="3140731" y="4938794"/>
          <a:ext cx="3365500" cy="382588"/>
        </p:xfrm>
        <a:graphic>
          <a:graphicData uri="http://schemas.openxmlformats.org/presentationml/2006/ole">
            <mc:AlternateContent xmlns:mc="http://schemas.openxmlformats.org/markup-compatibility/2006">
              <mc:Choice xmlns:v="urn:schemas-microsoft-com:vml" Requires="v">
                <p:oleObj spid="_x0000_s4135" name="Equation" r:id="rId6" imgW="2006280" imgH="228600" progId="Equation.DSMT4">
                  <p:embed/>
                </p:oleObj>
              </mc:Choice>
              <mc:Fallback>
                <p:oleObj name="Equation" r:id="rId6" imgW="2006280" imgH="228600" progId="Equation.DSMT4">
                  <p:embed/>
                  <p:pic>
                    <p:nvPicPr>
                      <p:cNvPr id="17101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731" y="4938794"/>
                        <a:ext cx="33655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 name="Picture 4">
            <a:extLst>
              <a:ext uri="{FF2B5EF4-FFF2-40B4-BE49-F238E27FC236}">
                <a16:creationId xmlns:a16="http://schemas.microsoft.com/office/drawing/2014/main" id="{E51F5A74-44DA-4698-90A7-47A7AA26B061}"/>
              </a:ext>
            </a:extLst>
          </p:cNvPr>
          <p:cNvPicPr>
            <a:picLocks noChangeAspect="1" noChangeArrowheads="1"/>
          </p:cNvPicPr>
          <p:nvPr/>
        </p:nvPicPr>
        <p:blipFill>
          <a:blip r:embed="rId8" cstate="print"/>
          <a:srcRect/>
          <a:stretch>
            <a:fillRect/>
          </a:stretch>
        </p:blipFill>
        <p:spPr bwMode="auto">
          <a:xfrm>
            <a:off x="3080531" y="3150600"/>
            <a:ext cx="5841392" cy="1620300"/>
          </a:xfrm>
          <a:prstGeom prst="rect">
            <a:avLst/>
          </a:prstGeom>
          <a:noFill/>
          <a:ln w="9525">
            <a:noFill/>
            <a:miter lim="800000"/>
            <a:headEnd/>
            <a:tailEnd/>
          </a:ln>
        </p:spPr>
      </p:pic>
    </p:spTree>
    <p:extLst>
      <p:ext uri="{BB962C8B-B14F-4D97-AF65-F5344CB8AC3E}">
        <p14:creationId xmlns:p14="http://schemas.microsoft.com/office/powerpoint/2010/main" val="243752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Algorithm pseudocode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mc:Choice xmlns:a14="http://schemas.microsoft.com/office/drawing/2010/main" Requires="a14">
          <p:sp>
            <p:nvSpPr>
              <p:cNvPr id="20" name="TextBox 19"/>
              <p:cNvSpPr txBox="1"/>
              <p:nvPr/>
            </p:nvSpPr>
            <p:spPr>
              <a:xfrm>
                <a:off x="333600" y="3464207"/>
                <a:ext cx="3600000" cy="1494833"/>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defTabSz="360000"/>
                <a:r>
                  <a:rPr lang="en-US" sz="1200" dirty="0"/>
                  <a:t># </a:t>
                </a:r>
                <a:r>
                  <a:rPr lang="en-US" sz="1200" i="1" dirty="0"/>
                  <a:t>Generating task instances</a:t>
                </a:r>
                <a:endParaRPr lang="ru-RU" sz="1200" dirty="0"/>
              </a:p>
              <a:p>
                <a:pPr defTabSz="360000"/>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𝑎𝑑𝑑</m:t>
                    </m:r>
                    <m:r>
                      <a:rPr lang="en-US" sz="1200" i="1"/>
                      <m:t>_</m:t>
                    </m:r>
                    <m:r>
                      <a:rPr lang="en-US" sz="1200" i="1"/>
                      <m:t>𝑏𝑟𝑖𝑑𝑔𝑒𝑠</m:t>
                    </m:r>
                    <m:r>
                      <a:rPr lang="en-US" sz="1200" i="1"/>
                      <m:t>(</m:t>
                    </m:r>
                    <m:r>
                      <a:rPr lang="en-US" sz="1200" i="1"/>
                      <m:t>𝑁𝑒𝑠𝑡</m:t>
                    </m:r>
                    <m:r>
                      <a:rPr lang="en-US" sz="1200" i="1"/>
                      <m:t>)</m:t>
                    </m:r>
                  </m:oMath>
                </a14:m>
                <a:endParaRPr lang="ru-RU" sz="1200" dirty="0"/>
              </a:p>
              <a:p>
                <a:pPr defTabSz="360000"/>
                <a:r>
                  <a:rPr lang="en-US" sz="1200" dirty="0"/>
                  <a:t>	# </a:t>
                </a:r>
                <a:r>
                  <a:rPr lang="en-US" sz="1200" i="1" dirty="0"/>
                  <a:t>Correction of the objective function </a:t>
                </a:r>
                <a:endParaRPr lang="en-US" sz="1200" i="1" dirty="0" smtClean="0"/>
              </a:p>
              <a:p>
                <a:pPr defTabSz="360000"/>
                <a:r>
                  <a:rPr lang="en-US" sz="1200" i="1" dirty="0"/>
                  <a:t>	</a:t>
                </a:r>
                <a:r>
                  <a:rPr lang="en-US" sz="1200" i="1" dirty="0" smtClean="0"/>
                  <a:t># to </a:t>
                </a:r>
                <a:r>
                  <a:rPr lang="en-US" sz="1200" i="1" dirty="0"/>
                  <a:t>the complete problem</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r>
                      <a:rPr lang="en-US" sz="1200" i="1"/>
                      <m:t>←</m:t>
                    </m:r>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sSub>
                          <m:sSubPr>
                            <m:ctrlPr>
                              <a:rPr lang="ru-RU" sz="1200" i="1"/>
                            </m:ctrlPr>
                          </m:sSubPr>
                          <m:e>
                            <m:r>
                              <a:rPr lang="en-US" sz="1200" i="1"/>
                              <m:t>𝑁</m:t>
                            </m:r>
                          </m:e>
                          <m:sub>
                            <m:r>
                              <a:rPr lang="en-US" sz="1200" i="1"/>
                              <m:t>𝑝𝑡</m:t>
                            </m:r>
                          </m:sub>
                        </m:sSub>
                        <m:r>
                          <a:rPr lang="en-US" sz="1200" i="1"/>
                          <m:t>⋅</m:t>
                        </m:r>
                        <m:sSub>
                          <m:sSubPr>
                            <m:ctrlPr>
                              <a:rPr lang="ru-RU" sz="1200" i="1"/>
                            </m:ctrlPr>
                          </m:sSubPr>
                          <m:e>
                            <m:r>
                              <a:rPr lang="en-US" sz="1200" i="1"/>
                              <m:t>𝑇</m:t>
                            </m:r>
                          </m:e>
                          <m:sub>
                            <m:r>
                              <a:rPr lang="en-US" sz="1200" i="1"/>
                              <m:t>𝑝𝑡</m:t>
                            </m:r>
                          </m:sub>
                        </m:sSub>
                        <m:r>
                          <a:rPr lang="en-US" sz="1200" i="1"/>
                          <m:t>+</m:t>
                        </m:r>
                        <m:f>
                          <m:fPr>
                            <m:ctrlPr>
                              <a:rPr lang="ru-RU" sz="1200" i="1"/>
                            </m:ctrlPr>
                          </m:fPr>
                          <m:num>
                            <m:sSub>
                              <m:sSubPr>
                                <m:ctrlPr>
                                  <a:rPr lang="ru-RU" sz="1200" i="1"/>
                                </m:ctrlPr>
                              </m:sSubPr>
                              <m:e>
                                <m:r>
                                  <a:rPr lang="en-US" sz="1200" i="1"/>
                                  <m:t>𝑇𝑎𝑠𝑘</m:t>
                                </m:r>
                              </m:e>
                              <m:sub>
                                <m:r>
                                  <a:rPr lang="en-US" sz="1200" i="1"/>
                                  <m:t>𝑖</m:t>
                                </m:r>
                                <m:r>
                                  <a:rPr lang="en-US" sz="1200" i="1"/>
                                  <m:t> </m:t>
                                </m:r>
                              </m:sub>
                            </m:sSub>
                            <m:r>
                              <a:rPr lang="en-US" sz="1200" i="1"/>
                              <m:t>.</m:t>
                            </m:r>
                            <m:sSub>
                              <m:sSubPr>
                                <m:ctrlPr>
                                  <a:rPr lang="ru-RU" sz="1200" i="1"/>
                                </m:ctrlPr>
                              </m:sSubPr>
                              <m:e>
                                <m:r>
                                  <a:rPr lang="en-US" sz="1200" i="1"/>
                                  <m:t>𝐿</m:t>
                                </m:r>
                              </m:e>
                              <m:sub>
                                <m:r>
                                  <a:rPr lang="en-US" sz="1200" i="1"/>
                                  <m:t>𝑜𝑛</m:t>
                                </m:r>
                              </m:sub>
                            </m:sSub>
                          </m:num>
                          <m:den>
                            <m:sSub>
                              <m:sSubPr>
                                <m:ctrlPr>
                                  <a:rPr lang="ru-RU" sz="1200" i="1"/>
                                </m:ctrlPr>
                              </m:sSubPr>
                              <m:e>
                                <m:r>
                                  <a:rPr lang="en-US" sz="1200" i="1"/>
                                  <m:t>𝑉</m:t>
                                </m:r>
                              </m:e>
                              <m:sub>
                                <m:r>
                                  <a:rPr lang="en-US" sz="1200" i="1"/>
                                  <m:t>𝑜𝑛</m:t>
                                </m:r>
                              </m:sub>
                            </m:sSub>
                          </m:den>
                        </m:f>
                      </m:e>
                    </m:d>
                    <m:r>
                      <a:rPr lang="en-US" sz="1200" i="1"/>
                      <m:t>⋅</m:t>
                    </m:r>
                    <m:sSub>
                      <m:sSubPr>
                        <m:ctrlPr>
                          <a:rPr lang="ru-RU" sz="1200" i="1"/>
                        </m:ctrlPr>
                      </m:sSubPr>
                      <m:e>
                        <m:r>
                          <a:rPr lang="en-US" sz="1200" i="1"/>
                          <m:t>𝑉</m:t>
                        </m:r>
                      </m:e>
                      <m:sub>
                        <m:r>
                          <a:rPr lang="en-US" sz="1200" i="1"/>
                          <m:t>𝑜𝑓𝑓</m:t>
                        </m:r>
                      </m:sub>
                    </m:sSub>
                  </m:oMath>
                </a14:m>
                <a:endParaRPr lang="ru-RU" sz="1200" dirty="0"/>
              </a:p>
              <a:p>
                <a:pPr defTabSz="360000"/>
                <a:r>
                  <a:rPr lang="en-US" sz="1200" b="1" dirty="0"/>
                  <a:t>end</a:t>
                </a:r>
                <a:r>
                  <a:rPr lang="en-US" sz="1200" dirty="0"/>
                  <a:t> </a:t>
                </a:r>
                <a:r>
                  <a:rPr lang="en-US" sz="1200" b="1" dirty="0" smtClean="0"/>
                  <a:t>for</a:t>
                </a:r>
                <a:endParaRPr lang="ru-RU" sz="1200" dirty="0"/>
              </a:p>
            </p:txBody>
          </p:sp>
        </mc:Choice>
        <mc:Fallback>
          <p:sp>
            <p:nvSpPr>
              <p:cNvPr id="20" name="TextBox 19"/>
              <p:cNvSpPr txBox="1">
                <a:spLocks noRot="1" noChangeAspect="1" noMove="1" noResize="1" noEditPoints="1" noAdjustHandles="1" noChangeArrowheads="1" noChangeShapeType="1" noTextEdit="1"/>
              </p:cNvSpPr>
              <p:nvPr/>
            </p:nvSpPr>
            <p:spPr>
              <a:xfrm>
                <a:off x="333600" y="3464207"/>
                <a:ext cx="3600000" cy="1494833"/>
              </a:xfrm>
              <a:prstGeom prst="rect">
                <a:avLst/>
              </a:prstGeom>
              <a:blipFill>
                <a:blip r:embed="rId3"/>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4572000" y="1128096"/>
                <a:ext cx="3959520" cy="4728217"/>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defTabSz="360000"/>
                <a:r>
                  <a:rPr lang="en-US" sz="1200" dirty="0"/>
                  <a:t># </a:t>
                </a:r>
                <a:r>
                  <a:rPr lang="en-US" sz="1200" i="1" dirty="0"/>
                  <a:t>Main loop</a:t>
                </a:r>
                <a:endParaRPr lang="ru-RU" sz="1200" dirty="0"/>
              </a:p>
              <a:p>
                <a:pPr defTabSz="360000"/>
                <a:r>
                  <a:rPr lang="en-US" sz="1200" b="1" dirty="0"/>
                  <a:t>for</a:t>
                </a:r>
                <a:r>
                  <a:rPr lang="en-US" sz="1200" dirty="0"/>
                  <a:t> j = 1 </a:t>
                </a:r>
                <a:r>
                  <a:rPr lang="en-US" sz="1200" b="1" dirty="0"/>
                  <a:t>to</a:t>
                </a:r>
                <a:r>
                  <a:rPr lang="en-US" sz="1200" dirty="0"/>
                  <a:t> K</a:t>
                </a:r>
                <a:endParaRPr lang="ru-RU" sz="1200" dirty="0"/>
              </a:p>
              <a:p>
                <a:pPr defTabSz="360000"/>
                <a:r>
                  <a:rPr lang="en-US" sz="1200" dirty="0"/>
                  <a:t>	# </a:t>
                </a:r>
                <a:r>
                  <a:rPr lang="en-US" sz="1200" i="1" dirty="0"/>
                  <a:t>Update the upper bounds</a:t>
                </a:r>
                <a:endParaRPr lang="ru-RU" sz="1200" dirty="0"/>
              </a:p>
              <a:p>
                <a:pPr defTabSz="360000"/>
                <a:r>
                  <a:rPr lang="en-US" sz="1200" dirty="0"/>
                  <a:t>	</a:t>
                </a:r>
                <a14:m>
                  <m:oMath xmlns:m="http://schemas.openxmlformats.org/officeDocument/2006/math">
                    <m:r>
                      <a:rPr lang="en-US" sz="1200" i="1"/>
                      <m:t>𝑈𝐵</m:t>
                    </m:r>
                    <m:r>
                      <a:rPr lang="en-US" sz="1200" i="1"/>
                      <m:t>←</m:t>
                    </m:r>
                    <m:limLow>
                      <m:limLowPr>
                        <m:ctrlPr>
                          <a:rPr lang="ru-RU" sz="1200" i="1"/>
                        </m:ctrlPr>
                      </m:limLowPr>
                      <m:e>
                        <m:r>
                          <m:rPr>
                            <m:sty m:val="p"/>
                          </m:rPr>
                          <a:rPr lang="en-US" sz="1200"/>
                          <m:t>min</m:t>
                        </m:r>
                      </m:e>
                      <m:lim>
                        <m:r>
                          <a:rPr lang="en-US" sz="1200" i="1"/>
                          <m:t>𝑖</m:t>
                        </m:r>
                      </m:lim>
                    </m:limLow>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oMath>
                </a14:m>
                <a:endParaRPr lang="ru-RU" sz="1200" dirty="0"/>
              </a:p>
              <a:p>
                <a:pPr defTabSz="360000"/>
                <a:r>
                  <a:rPr lang="en-US" sz="1200" dirty="0"/>
                  <a:t>	</a:t>
                </a:r>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func>
                      <m:funcPr>
                        <m:ctrlPr>
                          <a:rPr lang="ru-RU" sz="1200" i="1"/>
                        </m:ctrlPr>
                      </m:funcPr>
                      <m:fName>
                        <m:limLow>
                          <m:limLowPr>
                            <m:ctrlPr>
                              <a:rPr lang="ru-RU" sz="1200" i="1"/>
                            </m:ctrlPr>
                          </m:limLowPr>
                          <m:e>
                            <m:r>
                              <m:rPr>
                                <m:sty m:val="p"/>
                              </m:rPr>
                              <a:rPr lang="en-US" sz="1200"/>
                              <m:t>min</m:t>
                            </m:r>
                          </m:e>
                          <m:lim/>
                        </m:limLow>
                      </m:fName>
                      <m:e>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e>
                    </m:func>
                  </m:oMath>
                </a14:m>
                <a:endParaRPr lang="ru-RU" sz="1200" dirty="0"/>
              </a:p>
              <a:p>
                <a:pPr defTabSz="360000"/>
                <a:r>
                  <a:rPr lang="en-US" sz="1200" b="1" dirty="0"/>
                  <a:t>	end</a:t>
                </a:r>
                <a:r>
                  <a:rPr lang="en-US" sz="1200" dirty="0"/>
                  <a:t> </a:t>
                </a:r>
                <a:r>
                  <a:rPr lang="en-US" sz="1200" b="1" dirty="0"/>
                  <a:t>for</a:t>
                </a:r>
                <a:endParaRPr lang="ru-RU" sz="1200" dirty="0"/>
              </a:p>
              <a:p>
                <a:pPr defTabSz="360000"/>
                <a:r>
                  <a:rPr lang="en-US" sz="1200" b="1" dirty="0"/>
                  <a:t>	</a:t>
                </a:r>
                <a:r>
                  <a:rPr lang="en-US" sz="1200" dirty="0"/>
                  <a:t># Partial calculation of task instances</a:t>
                </a:r>
                <a:endParaRPr lang="ru-RU" sz="1200" dirty="0"/>
              </a:p>
              <a:p>
                <a:pPr defTabSz="360000"/>
                <a:r>
                  <a:rPr lang="en-US" sz="1200" dirty="0"/>
                  <a:t>	</a:t>
                </a:r>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r>
                  <a:rPr lang="en-US" sz="1200" b="1" dirty="0"/>
                  <a:t>if</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finished</m:t>
                    </m:r>
                  </m:oMath>
                </a14:m>
                <a:r>
                  <a:rPr lang="en-US" sz="1200" dirty="0"/>
                  <a:t> </a:t>
                </a:r>
                <a:r>
                  <a:rPr lang="en-US" sz="1200" b="1" dirty="0"/>
                  <a:t>then</a:t>
                </a:r>
                <a:endParaRPr lang="ru-RU" sz="1200" dirty="0"/>
              </a:p>
              <a:p>
                <a:pPr defTabSz="360000"/>
                <a:r>
                  <a:rPr lang="en-US" sz="1200" b="1" dirty="0"/>
                  <a:t>			</a:t>
                </a:r>
                <a:r>
                  <a:rPr lang="en-US" sz="1200" dirty="0"/>
                  <a:t># </a:t>
                </a:r>
                <a:r>
                  <a:rPr lang="en-US" sz="1200" i="1" dirty="0"/>
                  <a:t>The task has been </a:t>
                </a:r>
              </a:p>
              <a:p>
                <a:pPr defTabSz="360000"/>
                <a:r>
                  <a:rPr lang="en-US" sz="1200" i="1" dirty="0"/>
                  <a:t>			# completed</a:t>
                </a:r>
                <a:endParaRPr lang="ru-RU" sz="1200" dirty="0"/>
              </a:p>
              <a:p>
                <a:pPr defTabSz="360000"/>
                <a:r>
                  <a:rPr lang="en-US" sz="1200" dirty="0"/>
                  <a:t>			</a:t>
                </a:r>
                <a:r>
                  <a:rPr lang="en-US" sz="1200" b="1" dirty="0"/>
                  <a:t>continue </a:t>
                </a:r>
                <a:endParaRPr lang="en-US" sz="1200" b="1" dirty="0" smtClean="0"/>
              </a:p>
              <a:p>
                <a:pPr defTabSz="360000"/>
                <a:r>
                  <a:rPr lang="en-US" sz="1200" dirty="0"/>
                  <a:t>		</a:t>
                </a:r>
                <a:r>
                  <a:rPr lang="en-US" sz="1200" b="1" dirty="0"/>
                  <a:t>end if</a:t>
                </a:r>
                <a:endParaRPr lang="ru-RU" sz="1200" dirty="0"/>
              </a:p>
              <a:p>
                <a:pPr defTabSz="360000"/>
                <a:r>
                  <a:rPr lang="ru-RU" sz="1200" dirty="0"/>
                  <a:t>		</a:t>
                </a:r>
                <a14:m>
                  <m:oMath xmlns:m="http://schemas.openxmlformats.org/officeDocument/2006/math">
                    <m:sSub>
                      <m:sSubPr>
                        <m:ctrlPr>
                          <a:rPr lang="ru-RU" sz="1200" i="1"/>
                        </m:ctrlPr>
                      </m:sSubPr>
                      <m:e>
                        <m:r>
                          <a:rPr lang="en-US" sz="1200" i="1"/>
                          <m:t>𝑏𝑟𝑎𝑛𝑐h</m:t>
                        </m:r>
                        <m:r>
                          <a:rPr lang="en-US" sz="1200" i="1"/>
                          <m:t>_</m:t>
                        </m:r>
                        <m:r>
                          <a:rPr lang="en-US" sz="1200" i="1"/>
                          <m:t>𝑏𝑜𝑢𝑛𝑑</m:t>
                        </m:r>
                        <m:r>
                          <a:rPr lang="en-US" sz="1200" i="1"/>
                          <m:t>(</m:t>
                        </m:r>
                        <m:r>
                          <a:rPr lang="en-US" sz="1200" i="1"/>
                          <m:t>𝑇𝑎𝑠𝑘</m:t>
                        </m:r>
                      </m:e>
                      <m:sub>
                        <m:r>
                          <a:rPr lang="en-US" sz="1200" i="1"/>
                          <m:t>𝑖</m:t>
                        </m:r>
                        <m:r>
                          <a:rPr lang="en-US" sz="1200" i="1"/>
                          <m:t> </m:t>
                        </m:r>
                      </m:sub>
                    </m:sSub>
                    <m:r>
                      <a:rPr lang="en-US" sz="1200" i="1"/>
                      <m:t>, </m:t>
                    </m:r>
                    <m:r>
                      <m:rPr>
                        <m:sty m:val="p"/>
                      </m:rPr>
                      <a:rPr lang="en-US" sz="1200"/>
                      <m:t>Δt</m:t>
                    </m:r>
                    <m:r>
                      <a:rPr lang="en-US" sz="1200"/>
                      <m:t>)</m:t>
                    </m:r>
                  </m:oMath>
                </a14:m>
                <a:endParaRPr lang="ru-RU" sz="1200" dirty="0"/>
              </a:p>
              <a:p>
                <a:pPr defTabSz="360000"/>
                <a:r>
                  <a:rPr lang="en-US" sz="1200" dirty="0"/>
                  <a:t>		# </a:t>
                </a:r>
                <a:r>
                  <a:rPr lang="en-US" sz="1200" i="1" dirty="0"/>
                  <a:t>Cutting off “uninteresting” subtasks</a:t>
                </a:r>
                <a:endParaRPr lang="ru-RU" sz="1200" dirty="0"/>
              </a:p>
              <a:p>
                <a:pPr defTabSz="360000"/>
                <a:r>
                  <a:rPr lang="en-US" sz="1200" dirty="0"/>
                  <a:t>		</a:t>
                </a:r>
                <a:r>
                  <a:rPr lang="en-US" sz="1200" b="1" dirty="0"/>
                  <a:t>if</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&lt;</m:t>
                    </m:r>
                    <m:sSub>
                      <m:sSubPr>
                        <m:ctrlPr>
                          <a:rPr lang="ru-RU" sz="1200" i="1"/>
                        </m:ctrlPr>
                      </m:sSubPr>
                      <m:e>
                        <m:r>
                          <a:rPr lang="en-US" sz="1200" i="1"/>
                          <m:t>𝑇𝑎𝑠𝑘</m:t>
                        </m:r>
                      </m:e>
                      <m:sub>
                        <m:r>
                          <a:rPr lang="en-US" sz="1200" i="1"/>
                          <m:t>𝑖</m:t>
                        </m:r>
                        <m:r>
                          <a:rPr lang="en-US" sz="1200" i="1"/>
                          <m:t> </m:t>
                        </m:r>
                      </m:sub>
                    </m:sSub>
                    <m:r>
                      <a:rPr lang="en-US" sz="1200" i="1"/>
                      <m:t>.</m:t>
                    </m:r>
                    <m:r>
                      <a:rPr lang="en-US" sz="1200" i="1"/>
                      <m:t>𝐿𝐵</m:t>
                    </m:r>
                  </m:oMath>
                </a14:m>
                <a:r>
                  <a:rPr lang="en-US" sz="1200" dirty="0"/>
                  <a:t> </a:t>
                </a:r>
                <a:r>
                  <a:rPr lang="en-US" sz="1200" b="1" dirty="0"/>
                  <a:t>then</a:t>
                </a:r>
                <a:endParaRPr lang="ru-RU" sz="1200" dirty="0"/>
              </a:p>
              <a:p>
                <a:pPr defTabSz="360000"/>
                <a:r>
                  <a:rPr lang="en-US" sz="1200" b="1" dirty="0"/>
                  <a:t>			delete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oMath>
                </a14:m>
                <a:endParaRPr lang="ru-RU" sz="1200" dirty="0"/>
              </a:p>
              <a:p>
                <a:pPr defTabSz="360000"/>
                <a:r>
                  <a:rPr lang="en-US" sz="1200" dirty="0"/>
                  <a:t>			</a:t>
                </a:r>
                <a14:m>
                  <m:oMath xmlns:m="http://schemas.openxmlformats.org/officeDocument/2006/math">
                    <m:r>
                      <a:rPr lang="en-US" sz="1200" i="1"/>
                      <m:t>𝑁</m:t>
                    </m:r>
                    <m:r>
                      <a:rPr lang="en-US" sz="1200" i="1"/>
                      <m:t>←</m:t>
                    </m:r>
                    <m:r>
                      <a:rPr lang="en-US" sz="1200" i="1"/>
                      <m:t>𝑁</m:t>
                    </m:r>
                    <m:r>
                      <a:rPr lang="en-US" sz="1200" i="1"/>
                      <m:t>−1</m:t>
                    </m:r>
                  </m:oMath>
                </a14:m>
                <a:endParaRPr lang="ru-RU" sz="1200" dirty="0"/>
              </a:p>
              <a:p>
                <a:pPr defTabSz="360000"/>
                <a:r>
                  <a:rPr lang="en-US" sz="1200" b="1" dirty="0"/>
                  <a:t>		end if</a:t>
                </a:r>
                <a:endParaRPr lang="ru-RU" sz="1200" dirty="0"/>
              </a:p>
              <a:p>
                <a:pPr defTabSz="360000"/>
                <a:r>
                  <a:rPr lang="en-US" sz="1200" b="1" dirty="0"/>
                  <a:t>	end</a:t>
                </a:r>
                <a:r>
                  <a:rPr lang="en-US" sz="1200" dirty="0"/>
                  <a:t> </a:t>
                </a:r>
                <a:r>
                  <a:rPr lang="en-US" sz="1200" b="1" dirty="0"/>
                  <a:t>for</a:t>
                </a:r>
                <a:endParaRPr lang="ru-RU" sz="1200" dirty="0"/>
              </a:p>
              <a:p>
                <a:pPr defTabSz="360000"/>
                <a:r>
                  <a:rPr lang="en-US" sz="1200" b="1" dirty="0"/>
                  <a:t>end</a:t>
                </a:r>
                <a:r>
                  <a:rPr lang="en-US" sz="1200" dirty="0"/>
                  <a:t> </a:t>
                </a:r>
                <a:r>
                  <a:rPr lang="en-US" sz="1200" b="1" dirty="0"/>
                  <a:t>for</a:t>
                </a:r>
                <a:endParaRPr lang="en-US" sz="1200" dirty="0"/>
              </a:p>
              <a:p>
                <a:pPr defTabSz="360000"/>
                <a14:m>
                  <m:oMathPara xmlns:m="http://schemas.openxmlformats.org/officeDocument/2006/math">
                    <m:oMathParaPr>
                      <m:jc m:val="left"/>
                    </m:oMathParaPr>
                    <m:oMath xmlns:m="http://schemas.openxmlformats.org/officeDocument/2006/math">
                      <m:r>
                        <a:rPr lang="en-US" sz="1200" i="1"/>
                        <m:t>𝑖</m:t>
                      </m:r>
                      <m:r>
                        <a:rPr lang="en-US" sz="1200" i="1"/>
                        <m:t>←</m:t>
                      </m:r>
                      <m:func>
                        <m:funcPr>
                          <m:ctrlPr>
                            <a:rPr lang="ru-RU" sz="1200" i="1"/>
                          </m:ctrlPr>
                        </m:funcPr>
                        <m:fName>
                          <m:limLow>
                            <m:limLowPr>
                              <m:ctrlPr>
                                <a:rPr lang="ru-RU" sz="1200" i="1"/>
                              </m:ctrlPr>
                            </m:limLowPr>
                            <m:e>
                              <m:r>
                                <m:rPr>
                                  <m:sty m:val="p"/>
                                </m:rPr>
                                <a:rPr lang="en-US" sz="1200"/>
                                <m:t>argmin</m:t>
                              </m:r>
                            </m:e>
                            <m:lim>
                              <m:r>
                                <a:rPr lang="en-US" sz="1200" i="1"/>
                                <m:t>𝑖</m:t>
                              </m:r>
                            </m:lim>
                          </m:limLow>
                        </m:fName>
                        <m:e>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e>
                      </m:func>
                    </m:oMath>
                  </m:oMathPara>
                </a14:m>
                <a:endParaRPr lang="ru-RU" sz="1200" dirty="0"/>
              </a:p>
              <a:p>
                <a:pPr defTabSz="360000"/>
                <a:r>
                  <a:rPr lang="en-US" sz="1200" b="1" dirty="0"/>
                  <a:t>return</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𝑁𝑜𝑑𝑒𝑠</m:t>
                    </m:r>
                  </m:oMath>
                </a14:m>
                <a:endParaRPr lang="ru-RU" sz="1200" dirty="0"/>
              </a:p>
            </p:txBody>
          </p:sp>
        </mc:Choice>
        <mc:Fallback>
          <p:sp>
            <p:nvSpPr>
              <p:cNvPr id="21" name="TextBox 20"/>
              <p:cNvSpPr txBox="1">
                <a:spLocks noRot="1" noChangeAspect="1" noMove="1" noResize="1" noEditPoints="1" noAdjustHandles="1" noChangeArrowheads="1" noChangeShapeType="1" noTextEdit="1"/>
              </p:cNvSpPr>
              <p:nvPr/>
            </p:nvSpPr>
            <p:spPr>
              <a:xfrm>
                <a:off x="4572000" y="1128096"/>
                <a:ext cx="3959520" cy="4728217"/>
              </a:xfrm>
              <a:prstGeom prst="rect">
                <a:avLst/>
              </a:prstGeom>
              <a:blipFill>
                <a:blip r:embed="rId4"/>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graphicFrame>
            <p:nvGraphicFramePr>
              <p:cNvPr id="19" name="Таблица 18"/>
              <p:cNvGraphicFramePr>
                <a:graphicFrameLocks noGrp="1"/>
              </p:cNvGraphicFramePr>
              <p:nvPr>
                <p:extLst>
                  <p:ext uri="{D42A27DB-BD31-4B8C-83A1-F6EECF244321}">
                    <p14:modId xmlns:p14="http://schemas.microsoft.com/office/powerpoint/2010/main" val="1939110138"/>
                  </p:ext>
                </p:extLst>
              </p:nvPr>
            </p:nvGraphicFramePr>
            <p:xfrm>
              <a:off x="115766" y="1128096"/>
              <a:ext cx="3347853" cy="1606220"/>
            </p:xfrm>
            <a:graphic>
              <a:graphicData uri="http://schemas.openxmlformats.org/drawingml/2006/table">
                <a:tbl>
                  <a:tblPr firstRow="1" bandRow="1">
                    <a:tableStyleId>{5C22544A-7EE6-4342-B048-85BDC9FD1C3A}</a:tableStyleId>
                  </a:tblPr>
                  <a:tblGrid>
                    <a:gridCol w="420648">
                      <a:extLst>
                        <a:ext uri="{9D8B030D-6E8A-4147-A177-3AD203B41FA5}">
                          <a16:colId xmlns:a16="http://schemas.microsoft.com/office/drawing/2014/main" val="369541024"/>
                        </a:ext>
                      </a:extLst>
                    </a:gridCol>
                    <a:gridCol w="2927205">
                      <a:extLst>
                        <a:ext uri="{9D8B030D-6E8A-4147-A177-3AD203B41FA5}">
                          <a16:colId xmlns:a16="http://schemas.microsoft.com/office/drawing/2014/main" val="2302259258"/>
                        </a:ext>
                      </a:extLst>
                    </a:gridCol>
                  </a:tblGrid>
                  <a:tr h="238777">
                    <a:tc gridSpan="2">
                      <a:txBody>
                        <a:bodyPr/>
                        <a:lstStyle/>
                        <a:p>
                          <a:pPr algn="ctr"/>
                          <a:r>
                            <a:rPr lang="en-US" sz="1000" dirty="0" smtClean="0"/>
                            <a:t>Input</a:t>
                          </a:r>
                          <a:endParaRPr lang="ru-RU" sz="1000" dirty="0"/>
                        </a:p>
                      </a:txBody>
                      <a:tcPr/>
                    </a:tc>
                    <a:tc hMerge="1">
                      <a:txBody>
                        <a:bodyPr/>
                        <a:lstStyle/>
                        <a:p>
                          <a:endParaRPr lang="ru-RU" dirty="0"/>
                        </a:p>
                      </a:txBody>
                      <a:tcPr/>
                    </a:tc>
                    <a:extLst>
                      <a:ext uri="{0D108BD9-81ED-4DB2-BD59-A6C34878D82A}">
                        <a16:rowId xmlns:a16="http://schemas.microsoft.com/office/drawing/2014/main" val="3510532654"/>
                      </a:ext>
                    </a:extLst>
                  </a:tr>
                  <a:tr h="238777">
                    <a:tc>
                      <a:txBody>
                        <a:bodyPr/>
                        <a:lstStyle/>
                        <a:p>
                          <a:pPr algn="r"/>
                          <a14:m>
                            <m:oMathPara xmlns:m="http://schemas.openxmlformats.org/officeDocument/2006/math">
                              <m:oMathParaPr>
                                <m:jc m:val="right"/>
                              </m:oMathParaPr>
                              <m:oMath xmlns:m="http://schemas.openxmlformats.org/officeDocument/2006/math">
                                <m:r>
                                  <a:rPr lang="en-US" sz="1000" smtClean="0"/>
                                  <m:t>𝑁𝑒𝑠𝑡</m:t>
                                </m:r>
                              </m:oMath>
                            </m:oMathPara>
                          </a14:m>
                          <a:endParaRPr lang="ru-RU" sz="1000" dirty="0"/>
                        </a:p>
                      </a:txBody>
                      <a:tcPr/>
                    </a:tc>
                    <a:tc>
                      <a:txBody>
                        <a:bodyPr/>
                        <a:lstStyle/>
                        <a:p>
                          <a:r>
                            <a:rPr lang="en-US" sz="1000" dirty="0" smtClean="0"/>
                            <a:t>parts placed on the sheet</a:t>
                          </a:r>
                          <a:endParaRPr lang="ru-RU" sz="1000" dirty="0"/>
                        </a:p>
                      </a:txBody>
                      <a:tcPr/>
                    </a:tc>
                    <a:extLst>
                      <a:ext uri="{0D108BD9-81ED-4DB2-BD59-A6C34878D82A}">
                        <a16:rowId xmlns:a16="http://schemas.microsoft.com/office/drawing/2014/main" val="35483936"/>
                      </a:ext>
                    </a:extLst>
                  </a:tr>
                  <a:tr h="238777">
                    <a:tc>
                      <a:txBody>
                        <a:bodyPr/>
                        <a:lstStyle/>
                        <a:p>
                          <a:pPr/>
                          <a14:m>
                            <m:oMathPara xmlns:m="http://schemas.openxmlformats.org/officeDocument/2006/math">
                              <m:oMathParaPr>
                                <m:jc m:val="right"/>
                              </m:oMathParaPr>
                              <m:oMath xmlns:m="http://schemas.openxmlformats.org/officeDocument/2006/math">
                                <m:r>
                                  <a:rPr lang="en-US" sz="1000" smtClean="0"/>
                                  <m:t>𝐾</m:t>
                                </m:r>
                              </m:oMath>
                            </m:oMathPara>
                          </a14:m>
                          <a:endParaRPr lang="ru-RU" sz="1000" dirty="0"/>
                        </a:p>
                      </a:txBody>
                      <a:tcPr/>
                    </a:tc>
                    <a:tc>
                      <a:txBody>
                        <a:bodyPr/>
                        <a:lstStyle/>
                        <a:p>
                          <a:r>
                            <a:rPr lang="en-US" sz="1000" dirty="0" smtClean="0"/>
                            <a:t>iteration count</a:t>
                          </a:r>
                          <a:endParaRPr lang="ru-RU" sz="1000" dirty="0"/>
                        </a:p>
                      </a:txBody>
                      <a:tcPr/>
                    </a:tc>
                    <a:extLst>
                      <a:ext uri="{0D108BD9-81ED-4DB2-BD59-A6C34878D82A}">
                        <a16:rowId xmlns:a16="http://schemas.microsoft.com/office/drawing/2014/main" val="2065347295"/>
                      </a:ext>
                    </a:extLst>
                  </a:tr>
                  <a:tr h="238777">
                    <a:tc>
                      <a:txBody>
                        <a:bodyPr/>
                        <a:lstStyle/>
                        <a:p>
                          <a:pPr algn="r"/>
                          <a14:m>
                            <m:oMathPara xmlns:m="http://schemas.openxmlformats.org/officeDocument/2006/math">
                              <m:oMathParaPr>
                                <m:jc m:val="right"/>
                              </m:oMathParaPr>
                              <m:oMath xmlns:m="http://schemas.openxmlformats.org/officeDocument/2006/math">
                                <m:r>
                                  <a:rPr lang="en-US" sz="1000" smtClean="0"/>
                                  <m:t>𝑁</m:t>
                                </m:r>
                              </m:oMath>
                            </m:oMathPara>
                          </a14:m>
                          <a:endParaRPr lang="ru-RU" sz="1000" dirty="0"/>
                        </a:p>
                      </a:txBody>
                      <a:tcPr/>
                    </a:tc>
                    <a:tc>
                      <a:txBody>
                        <a:bodyPr/>
                        <a:lstStyle/>
                        <a:p>
                          <a:r>
                            <a:rPr lang="en-US" sz="1000" dirty="0" smtClean="0"/>
                            <a:t>number of instances of segment cutting tasks</a:t>
                          </a:r>
                          <a:endParaRPr lang="ru-RU" sz="1000" dirty="0"/>
                        </a:p>
                      </a:txBody>
                      <a:tcPr/>
                    </a:tc>
                    <a:extLst>
                      <a:ext uri="{0D108BD9-81ED-4DB2-BD59-A6C34878D82A}">
                        <a16:rowId xmlns:a16="http://schemas.microsoft.com/office/drawing/2014/main" val="3731266555"/>
                      </a:ext>
                    </a:extLst>
                  </a:tr>
                  <a:tr h="238777">
                    <a:tc>
                      <a:txBody>
                        <a:bodyPr/>
                        <a:lstStyle/>
                        <a:p>
                          <a:pPr algn="r"/>
                          <a14:m>
                            <m:oMathPara xmlns:m="http://schemas.openxmlformats.org/officeDocument/2006/math">
                              <m:oMathParaPr>
                                <m:jc m:val="right"/>
                              </m:oMathParaPr>
                              <m:oMath xmlns:m="http://schemas.openxmlformats.org/officeDocument/2006/math">
                                <m:r>
                                  <m:rPr>
                                    <m:sty m:val="p"/>
                                  </m:rPr>
                                  <a:rPr lang="en-US" sz="1000" smtClean="0"/>
                                  <m:t>Δt</m:t>
                                </m:r>
                              </m:oMath>
                            </m:oMathPara>
                          </a14:m>
                          <a:endParaRPr lang="ru-RU"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time slice for one task</a:t>
                          </a:r>
                          <a:endParaRPr lang="ru-RU" sz="1000" dirty="0"/>
                        </a:p>
                      </a:txBody>
                      <a:tcPr/>
                    </a:tc>
                    <a:extLst>
                      <a:ext uri="{0D108BD9-81ED-4DB2-BD59-A6C34878D82A}">
                        <a16:rowId xmlns:a16="http://schemas.microsoft.com/office/drawing/2014/main" val="2629213783"/>
                      </a:ext>
                    </a:extLst>
                  </a:tr>
                  <a:tr h="38702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i="1" dirty="0" smtClean="0"/>
                            <a:t>Total calculation time </a:t>
                          </a:r>
                          <a14:m>
                            <m:oMath xmlns:m="http://schemas.openxmlformats.org/officeDocument/2006/math">
                              <m:r>
                                <a:rPr lang="en-US" sz="1000" i="1"/>
                                <m:t>𝑇</m:t>
                              </m:r>
                              <m:r>
                                <a:rPr lang="en-US" sz="1000" i="1"/>
                                <m:t> ⩽</m:t>
                              </m:r>
                              <m:r>
                                <a:rPr lang="en-US" sz="1000" i="1"/>
                                <m:t>𝐾</m:t>
                              </m:r>
                              <m:r>
                                <a:rPr lang="en-US" sz="1000" i="1"/>
                                <m:t>⋅</m:t>
                              </m:r>
                              <m:r>
                                <a:rPr lang="en-US" sz="1000" i="1"/>
                                <m:t>𝑁</m:t>
                              </m:r>
                              <m:r>
                                <a:rPr lang="en-US" sz="1000" i="1"/>
                                <m:t>⋅</m:t>
                              </m:r>
                              <m:r>
                                <a:rPr lang="en-US" sz="1000" i="1"/>
                                <m:t>𝛥</m:t>
                              </m:r>
                              <m:r>
                                <a:rPr lang="en-US" sz="1000" i="1"/>
                                <m:t>𝑡</m:t>
                              </m:r>
                            </m:oMath>
                          </a14:m>
                          <a:endParaRPr lang="ru-RU" sz="1000" i="1" dirty="0"/>
                        </a:p>
                      </a:txBody>
                      <a:tcPr/>
                    </a:tc>
                    <a:tc hMerge="1">
                      <a:txBody>
                        <a:bodyPr/>
                        <a:lstStyle/>
                        <a:p>
                          <a:endParaRPr lang="ru-RU" dirty="0"/>
                        </a:p>
                      </a:txBody>
                      <a:tcPr/>
                    </a:tc>
                    <a:extLst>
                      <a:ext uri="{0D108BD9-81ED-4DB2-BD59-A6C34878D82A}">
                        <a16:rowId xmlns:a16="http://schemas.microsoft.com/office/drawing/2014/main" val="1834505100"/>
                      </a:ext>
                    </a:extLst>
                  </a:tr>
                </a:tbl>
              </a:graphicData>
            </a:graphic>
          </p:graphicFrame>
        </mc:Choice>
        <mc:Fallback>
          <p:graphicFrame>
            <p:nvGraphicFramePr>
              <p:cNvPr id="19" name="Таблица 18"/>
              <p:cNvGraphicFramePr>
                <a:graphicFrameLocks noGrp="1"/>
              </p:cNvGraphicFramePr>
              <p:nvPr>
                <p:extLst>
                  <p:ext uri="{D42A27DB-BD31-4B8C-83A1-F6EECF244321}">
                    <p14:modId xmlns:p14="http://schemas.microsoft.com/office/powerpoint/2010/main" val="1939110138"/>
                  </p:ext>
                </p:extLst>
              </p:nvPr>
            </p:nvGraphicFramePr>
            <p:xfrm>
              <a:off x="115766" y="1128096"/>
              <a:ext cx="3347853" cy="1606220"/>
            </p:xfrm>
            <a:graphic>
              <a:graphicData uri="http://schemas.openxmlformats.org/drawingml/2006/table">
                <a:tbl>
                  <a:tblPr firstRow="1" bandRow="1">
                    <a:tableStyleId>{5C22544A-7EE6-4342-B048-85BDC9FD1C3A}</a:tableStyleId>
                  </a:tblPr>
                  <a:tblGrid>
                    <a:gridCol w="420648">
                      <a:extLst>
                        <a:ext uri="{9D8B030D-6E8A-4147-A177-3AD203B41FA5}">
                          <a16:colId xmlns:a16="http://schemas.microsoft.com/office/drawing/2014/main" val="369541024"/>
                        </a:ext>
                      </a:extLst>
                    </a:gridCol>
                    <a:gridCol w="2927205">
                      <a:extLst>
                        <a:ext uri="{9D8B030D-6E8A-4147-A177-3AD203B41FA5}">
                          <a16:colId xmlns:a16="http://schemas.microsoft.com/office/drawing/2014/main" val="2302259258"/>
                        </a:ext>
                      </a:extLst>
                    </a:gridCol>
                  </a:tblGrid>
                  <a:tr h="243840">
                    <a:tc gridSpan="2">
                      <a:txBody>
                        <a:bodyPr/>
                        <a:lstStyle/>
                        <a:p>
                          <a:pPr algn="ctr"/>
                          <a:r>
                            <a:rPr lang="en-US" sz="1000" dirty="0" smtClean="0"/>
                            <a:t>Input</a:t>
                          </a:r>
                          <a:endParaRPr lang="ru-RU" sz="1000" dirty="0"/>
                        </a:p>
                      </a:txBody>
                      <a:tcPr/>
                    </a:tc>
                    <a:tc hMerge="1">
                      <a:txBody>
                        <a:bodyPr/>
                        <a:lstStyle/>
                        <a:p>
                          <a:endParaRPr lang="ru-RU" dirty="0"/>
                        </a:p>
                      </a:txBody>
                      <a:tcPr/>
                    </a:tc>
                    <a:extLst>
                      <a:ext uri="{0D108BD9-81ED-4DB2-BD59-A6C34878D82A}">
                        <a16:rowId xmlns:a16="http://schemas.microsoft.com/office/drawing/2014/main" val="3510532654"/>
                      </a:ext>
                    </a:extLst>
                  </a:tr>
                  <a:tr h="243840">
                    <a:tc>
                      <a:txBody>
                        <a:bodyPr/>
                        <a:lstStyle/>
                        <a:p>
                          <a:endParaRPr lang="ru-RU"/>
                        </a:p>
                      </a:txBody>
                      <a:tcPr>
                        <a:blipFill>
                          <a:blip r:embed="rId5"/>
                          <a:stretch>
                            <a:fillRect l="-1449" t="-102500" r="-704348" b="-465000"/>
                          </a:stretch>
                        </a:blipFill>
                      </a:tcPr>
                    </a:tc>
                    <a:tc>
                      <a:txBody>
                        <a:bodyPr/>
                        <a:lstStyle/>
                        <a:p>
                          <a:r>
                            <a:rPr lang="en-US" sz="1000" dirty="0" smtClean="0"/>
                            <a:t>parts placed on the sheet</a:t>
                          </a:r>
                          <a:endParaRPr lang="ru-RU" sz="1000" dirty="0"/>
                        </a:p>
                      </a:txBody>
                      <a:tcPr/>
                    </a:tc>
                    <a:extLst>
                      <a:ext uri="{0D108BD9-81ED-4DB2-BD59-A6C34878D82A}">
                        <a16:rowId xmlns:a16="http://schemas.microsoft.com/office/drawing/2014/main" val="35483936"/>
                      </a:ext>
                    </a:extLst>
                  </a:tr>
                  <a:tr h="243840">
                    <a:tc>
                      <a:txBody>
                        <a:bodyPr/>
                        <a:lstStyle/>
                        <a:p>
                          <a:endParaRPr lang="ru-RU"/>
                        </a:p>
                      </a:txBody>
                      <a:tcPr>
                        <a:blipFill>
                          <a:blip r:embed="rId5"/>
                          <a:stretch>
                            <a:fillRect l="-1449" t="-202500" r="-704348" b="-365000"/>
                          </a:stretch>
                        </a:blipFill>
                      </a:tcPr>
                    </a:tc>
                    <a:tc>
                      <a:txBody>
                        <a:bodyPr/>
                        <a:lstStyle/>
                        <a:p>
                          <a:r>
                            <a:rPr lang="en-US" sz="1000" dirty="0" smtClean="0"/>
                            <a:t>iteration count</a:t>
                          </a:r>
                          <a:endParaRPr lang="ru-RU" sz="1000" dirty="0"/>
                        </a:p>
                      </a:txBody>
                      <a:tcPr/>
                    </a:tc>
                    <a:extLst>
                      <a:ext uri="{0D108BD9-81ED-4DB2-BD59-A6C34878D82A}">
                        <a16:rowId xmlns:a16="http://schemas.microsoft.com/office/drawing/2014/main" val="2065347295"/>
                      </a:ext>
                    </a:extLst>
                  </a:tr>
                  <a:tr h="243840">
                    <a:tc>
                      <a:txBody>
                        <a:bodyPr/>
                        <a:lstStyle/>
                        <a:p>
                          <a:endParaRPr lang="ru-RU"/>
                        </a:p>
                      </a:txBody>
                      <a:tcPr>
                        <a:blipFill>
                          <a:blip r:embed="rId5"/>
                          <a:stretch>
                            <a:fillRect l="-1449" t="-302500" r="-704348" b="-265000"/>
                          </a:stretch>
                        </a:blipFill>
                      </a:tcPr>
                    </a:tc>
                    <a:tc>
                      <a:txBody>
                        <a:bodyPr/>
                        <a:lstStyle/>
                        <a:p>
                          <a:r>
                            <a:rPr lang="en-US" sz="1000" dirty="0" smtClean="0"/>
                            <a:t>number of instances of segment cutting tasks</a:t>
                          </a:r>
                          <a:endParaRPr lang="ru-RU" sz="1000" dirty="0"/>
                        </a:p>
                      </a:txBody>
                      <a:tcPr/>
                    </a:tc>
                    <a:extLst>
                      <a:ext uri="{0D108BD9-81ED-4DB2-BD59-A6C34878D82A}">
                        <a16:rowId xmlns:a16="http://schemas.microsoft.com/office/drawing/2014/main" val="3731266555"/>
                      </a:ext>
                    </a:extLst>
                  </a:tr>
                  <a:tr h="243840">
                    <a:tc>
                      <a:txBody>
                        <a:bodyPr/>
                        <a:lstStyle/>
                        <a:p>
                          <a:endParaRPr lang="ru-RU"/>
                        </a:p>
                      </a:txBody>
                      <a:tcPr>
                        <a:blipFill>
                          <a:blip r:embed="rId5"/>
                          <a:stretch>
                            <a:fillRect l="-1449" t="-402500" r="-704348" b="-1650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time slice for one task</a:t>
                          </a:r>
                          <a:endParaRPr lang="ru-RU" sz="1000" dirty="0"/>
                        </a:p>
                      </a:txBody>
                      <a:tcPr/>
                    </a:tc>
                    <a:extLst>
                      <a:ext uri="{0D108BD9-81ED-4DB2-BD59-A6C34878D82A}">
                        <a16:rowId xmlns:a16="http://schemas.microsoft.com/office/drawing/2014/main" val="2629213783"/>
                      </a:ext>
                    </a:extLst>
                  </a:tr>
                  <a:tr h="387020">
                    <a:tc gridSpan="2">
                      <a:txBody>
                        <a:bodyPr/>
                        <a:lstStyle/>
                        <a:p>
                          <a:endParaRPr lang="ru-RU"/>
                        </a:p>
                      </a:txBody>
                      <a:tcPr>
                        <a:blipFill>
                          <a:blip r:embed="rId5"/>
                          <a:stretch>
                            <a:fillRect l="-181" t="-314063" r="-726" b="-3125"/>
                          </a:stretch>
                        </a:blipFill>
                      </a:tcPr>
                    </a:tc>
                    <a:tc hMerge="1">
                      <a:txBody>
                        <a:bodyPr/>
                        <a:lstStyle/>
                        <a:p>
                          <a:endParaRPr lang="ru-RU" dirty="0"/>
                        </a:p>
                      </a:txBody>
                      <a:tcPr/>
                    </a:tc>
                    <a:extLst>
                      <a:ext uri="{0D108BD9-81ED-4DB2-BD59-A6C34878D82A}">
                        <a16:rowId xmlns:a16="http://schemas.microsoft.com/office/drawing/2014/main" val="1834505100"/>
                      </a:ext>
                    </a:extLst>
                  </a:tr>
                </a:tbl>
              </a:graphicData>
            </a:graphic>
          </p:graphicFrame>
        </mc:Fallback>
      </mc:AlternateContent>
      <mc:AlternateContent xmlns:mc="http://schemas.openxmlformats.org/markup-compatibility/2006">
        <mc:Choice xmlns:a14="http://schemas.microsoft.com/office/drawing/2010/main" Requires="a14">
          <p:sp>
            <p:nvSpPr>
              <p:cNvPr id="22" name="TextBox 21"/>
              <p:cNvSpPr txBox="1"/>
              <p:nvPr/>
            </p:nvSpPr>
            <p:spPr>
              <a:xfrm>
                <a:off x="1066800" y="5630021"/>
                <a:ext cx="3240000" cy="830997"/>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200" dirty="0"/>
                  <a:t># </a:t>
                </a:r>
                <a:r>
                  <a:rPr lang="en-US" sz="1200" i="1" dirty="0"/>
                  <a:t>Finding upper bounds</a:t>
                </a:r>
                <a:endParaRPr lang="ru-RU" sz="1200" dirty="0"/>
              </a:p>
              <a:p>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r>
                      <a:rPr lang="en-US" sz="1200" i="1"/>
                      <m:t>𝑃𝐶𝐺𝐿𝑁𝑆</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oMath>
                </a14:m>
                <a:endParaRPr lang="ru-RU" sz="1200" dirty="0"/>
              </a:p>
              <a:p>
                <a:r>
                  <a:rPr lang="en-US" sz="1200" b="1" dirty="0"/>
                  <a:t>end</a:t>
                </a:r>
                <a:r>
                  <a:rPr lang="en-US" sz="1200" dirty="0"/>
                  <a:t> </a:t>
                </a:r>
                <a:r>
                  <a:rPr lang="en-US" sz="1200" b="1" dirty="0" smtClean="0"/>
                  <a:t>for</a:t>
                </a:r>
                <a:endParaRPr lang="ru-RU" sz="1200" dirty="0"/>
              </a:p>
            </p:txBody>
          </p:sp>
        </mc:Choice>
        <mc:Fallback>
          <p:sp>
            <p:nvSpPr>
              <p:cNvPr id="22" name="TextBox 21"/>
              <p:cNvSpPr txBox="1">
                <a:spLocks noRot="1" noChangeAspect="1" noMove="1" noResize="1" noEditPoints="1" noAdjustHandles="1" noChangeArrowheads="1" noChangeShapeType="1" noTextEdit="1"/>
              </p:cNvSpPr>
              <p:nvPr/>
            </p:nvSpPr>
            <p:spPr>
              <a:xfrm>
                <a:off x="1066800" y="5630021"/>
                <a:ext cx="3240000" cy="830997"/>
              </a:xfrm>
              <a:prstGeom prst="rect">
                <a:avLst/>
              </a:prstGeom>
              <a:blipFill>
                <a:blip r:embed="rId6"/>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graphicFrame>
            <p:nvGraphicFramePr>
              <p:cNvPr id="34" name="Таблица 33"/>
              <p:cNvGraphicFramePr>
                <a:graphicFrameLocks noGrp="1"/>
              </p:cNvGraphicFramePr>
              <p:nvPr>
                <p:extLst>
                  <p:ext uri="{D42A27DB-BD31-4B8C-83A1-F6EECF244321}">
                    <p14:modId xmlns:p14="http://schemas.microsoft.com/office/powerpoint/2010/main" val="3764577741"/>
                  </p:ext>
                </p:extLst>
              </p:nvPr>
            </p:nvGraphicFramePr>
            <p:xfrm>
              <a:off x="6732000" y="6102614"/>
              <a:ext cx="2160000" cy="548640"/>
            </p:xfrm>
            <a:graphic>
              <a:graphicData uri="http://schemas.openxmlformats.org/drawingml/2006/table">
                <a:tbl>
                  <a:tblPr firstRow="1" bandRow="1">
                    <a:tableStyleId>{775DCB02-9BB8-47FD-8907-85C794F793BA}</a:tableStyleId>
                  </a:tblPr>
                  <a:tblGrid>
                    <a:gridCol w="720000">
                      <a:extLst>
                        <a:ext uri="{9D8B030D-6E8A-4147-A177-3AD203B41FA5}">
                          <a16:colId xmlns:a16="http://schemas.microsoft.com/office/drawing/2014/main" val="369541024"/>
                        </a:ext>
                      </a:extLst>
                    </a:gridCol>
                    <a:gridCol w="1440000">
                      <a:extLst>
                        <a:ext uri="{9D8B030D-6E8A-4147-A177-3AD203B41FA5}">
                          <a16:colId xmlns:a16="http://schemas.microsoft.com/office/drawing/2014/main" val="2302259258"/>
                        </a:ext>
                      </a:extLst>
                    </a:gridCol>
                  </a:tblGrid>
                  <a:tr h="274320">
                    <a:tc gridSpan="2">
                      <a:txBody>
                        <a:bodyPr/>
                        <a:lstStyle/>
                        <a:p>
                          <a:pPr algn="ctr"/>
                          <a:r>
                            <a:rPr lang="en-US" sz="1200" dirty="0" smtClean="0"/>
                            <a:t>Output</a:t>
                          </a:r>
                          <a:endParaRPr lang="ru-RU" sz="1200" dirty="0"/>
                        </a:p>
                      </a:txBody>
                      <a:tcPr/>
                    </a:tc>
                    <a:tc hMerge="1">
                      <a:txBody>
                        <a:bodyPr/>
                        <a:lstStyle/>
                        <a:p>
                          <a:endParaRPr lang="ru-RU" dirty="0"/>
                        </a:p>
                      </a:txBody>
                      <a:tcPr/>
                    </a:tc>
                    <a:extLst>
                      <a:ext uri="{0D108BD9-81ED-4DB2-BD59-A6C34878D82A}">
                        <a16:rowId xmlns:a16="http://schemas.microsoft.com/office/drawing/2014/main" val="3510532654"/>
                      </a:ext>
                    </a:extLst>
                  </a:tr>
                  <a:tr h="270000">
                    <a:tc>
                      <a:txBody>
                        <a:bodyPr/>
                        <a:lstStyle/>
                        <a:p>
                          <a:pPr algn="r"/>
                          <a14:m>
                            <m:oMathPara xmlns:m="http://schemas.openxmlformats.org/officeDocument/2006/math">
                              <m:oMathParaPr>
                                <m:jc m:val="right"/>
                              </m:oMathParaPr>
                              <m:oMath xmlns:m="http://schemas.openxmlformats.org/officeDocument/2006/math">
                                <m:r>
                                  <a:rPr lang="en-US" sz="1200" kern="1200" smtClean="0">
                                    <a:effectLst/>
                                  </a:rPr>
                                  <m:t>𝑅𝑜𝑢𝑡𝑒</m:t>
                                </m:r>
                              </m:oMath>
                            </m:oMathPara>
                          </a14:m>
                          <a:endParaRPr lang="ru-RU" sz="1200" dirty="0"/>
                        </a:p>
                      </a:txBody>
                      <a:tcPr/>
                    </a:tc>
                    <a:tc>
                      <a:txBody>
                        <a:bodyPr/>
                        <a:lstStyle/>
                        <a:p>
                          <a:r>
                            <a:rPr lang="en-US" sz="1200" kern="1200" dirty="0" smtClean="0">
                              <a:effectLst/>
                            </a:rPr>
                            <a:t>toolpath</a:t>
                          </a:r>
                          <a:endParaRPr lang="ru-RU" sz="1200" dirty="0"/>
                        </a:p>
                      </a:txBody>
                      <a:tcPr/>
                    </a:tc>
                    <a:extLst>
                      <a:ext uri="{0D108BD9-81ED-4DB2-BD59-A6C34878D82A}">
                        <a16:rowId xmlns:a16="http://schemas.microsoft.com/office/drawing/2014/main" val="35483936"/>
                      </a:ext>
                    </a:extLst>
                  </a:tr>
                </a:tbl>
              </a:graphicData>
            </a:graphic>
          </p:graphicFrame>
        </mc:Choice>
        <mc:Fallback>
          <p:graphicFrame>
            <p:nvGraphicFramePr>
              <p:cNvPr id="34" name="Таблица 33"/>
              <p:cNvGraphicFramePr>
                <a:graphicFrameLocks noGrp="1"/>
              </p:cNvGraphicFramePr>
              <p:nvPr>
                <p:extLst>
                  <p:ext uri="{D42A27DB-BD31-4B8C-83A1-F6EECF244321}">
                    <p14:modId xmlns:p14="http://schemas.microsoft.com/office/powerpoint/2010/main" val="3764577741"/>
                  </p:ext>
                </p:extLst>
              </p:nvPr>
            </p:nvGraphicFramePr>
            <p:xfrm>
              <a:off x="6732000" y="6102614"/>
              <a:ext cx="2160000" cy="548640"/>
            </p:xfrm>
            <a:graphic>
              <a:graphicData uri="http://schemas.openxmlformats.org/drawingml/2006/table">
                <a:tbl>
                  <a:tblPr firstRow="1" bandRow="1">
                    <a:tableStyleId>{775DCB02-9BB8-47FD-8907-85C794F793BA}</a:tableStyleId>
                  </a:tblPr>
                  <a:tblGrid>
                    <a:gridCol w="720000">
                      <a:extLst>
                        <a:ext uri="{9D8B030D-6E8A-4147-A177-3AD203B41FA5}">
                          <a16:colId xmlns:a16="http://schemas.microsoft.com/office/drawing/2014/main" val="369541024"/>
                        </a:ext>
                      </a:extLst>
                    </a:gridCol>
                    <a:gridCol w="1440000">
                      <a:extLst>
                        <a:ext uri="{9D8B030D-6E8A-4147-A177-3AD203B41FA5}">
                          <a16:colId xmlns:a16="http://schemas.microsoft.com/office/drawing/2014/main" val="2302259258"/>
                        </a:ext>
                      </a:extLst>
                    </a:gridCol>
                  </a:tblGrid>
                  <a:tr h="274320">
                    <a:tc gridSpan="2">
                      <a:txBody>
                        <a:bodyPr/>
                        <a:lstStyle/>
                        <a:p>
                          <a:pPr algn="ctr"/>
                          <a:r>
                            <a:rPr lang="en-US" sz="1200" dirty="0" smtClean="0"/>
                            <a:t>Output</a:t>
                          </a:r>
                          <a:endParaRPr lang="ru-RU" sz="1200" dirty="0"/>
                        </a:p>
                      </a:txBody>
                      <a:tcPr/>
                    </a:tc>
                    <a:tc hMerge="1">
                      <a:txBody>
                        <a:bodyPr/>
                        <a:lstStyle/>
                        <a:p>
                          <a:endParaRPr lang="ru-RU" dirty="0"/>
                        </a:p>
                      </a:txBody>
                      <a:tcPr/>
                    </a:tc>
                    <a:extLst>
                      <a:ext uri="{0D108BD9-81ED-4DB2-BD59-A6C34878D82A}">
                        <a16:rowId xmlns:a16="http://schemas.microsoft.com/office/drawing/2014/main" val="3510532654"/>
                      </a:ext>
                    </a:extLst>
                  </a:tr>
                  <a:tr h="274320">
                    <a:tc>
                      <a:txBody>
                        <a:bodyPr/>
                        <a:lstStyle/>
                        <a:p>
                          <a:endParaRPr lang="ru-RU"/>
                        </a:p>
                      </a:txBody>
                      <a:tcPr>
                        <a:blipFill>
                          <a:blip r:embed="rId7"/>
                          <a:stretch>
                            <a:fillRect l="-6780" t="-104444" r="-208475" b="-44444"/>
                          </a:stretch>
                        </a:blipFill>
                      </a:tcPr>
                    </a:tc>
                    <a:tc>
                      <a:txBody>
                        <a:bodyPr/>
                        <a:lstStyle/>
                        <a:p>
                          <a:r>
                            <a:rPr lang="en-US" sz="1200" kern="1200" dirty="0" smtClean="0">
                              <a:effectLst/>
                            </a:rPr>
                            <a:t>toolpath</a:t>
                          </a:r>
                          <a:endParaRPr lang="ru-RU" sz="1200" dirty="0"/>
                        </a:p>
                      </a:txBody>
                      <a:tcPr/>
                    </a:tc>
                    <a:extLst>
                      <a:ext uri="{0D108BD9-81ED-4DB2-BD59-A6C34878D82A}">
                        <a16:rowId xmlns:a16="http://schemas.microsoft.com/office/drawing/2014/main" val="35483936"/>
                      </a:ext>
                    </a:extLst>
                  </a:tr>
                </a:tbl>
              </a:graphicData>
            </a:graphic>
          </p:graphicFrame>
        </mc:Fallback>
      </mc:AlternateContent>
      <p:sp>
        <p:nvSpPr>
          <p:cNvPr id="24" name="Стрелка вверх 23"/>
          <p:cNvSpPr/>
          <p:nvPr/>
        </p:nvSpPr>
        <p:spPr>
          <a:xfrm rot="9808907">
            <a:off x="1555728" y="2889597"/>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Стрелка вверх 40"/>
          <p:cNvSpPr/>
          <p:nvPr/>
        </p:nvSpPr>
        <p:spPr>
          <a:xfrm rot="9808907">
            <a:off x="2375895" y="5114530"/>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Стрелка вверх 41"/>
          <p:cNvSpPr/>
          <p:nvPr/>
        </p:nvSpPr>
        <p:spPr>
          <a:xfrm rot="7390877">
            <a:off x="6318085" y="5938318"/>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Стрелка углом 27"/>
          <p:cNvSpPr/>
          <p:nvPr/>
        </p:nvSpPr>
        <p:spPr>
          <a:xfrm>
            <a:off x="4118830" y="1269000"/>
            <a:ext cx="453170" cy="4235803"/>
          </a:xfrm>
          <a:prstGeom prst="bentArrow">
            <a:avLst>
              <a:gd name="adj1" fmla="val 28438"/>
              <a:gd name="adj2" fmla="val 27609"/>
              <a:gd name="adj3" fmla="val 21175"/>
              <a:gd name="adj4" fmla="val 30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172229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Cutoff condition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mc:Choice xmlns:a14="http://schemas.microsoft.com/office/drawing/2010/main" Requires="a14">
          <p:sp>
            <p:nvSpPr>
              <p:cNvPr id="12" name="TextBox 11"/>
              <p:cNvSpPr txBox="1"/>
              <p:nvPr/>
            </p:nvSpPr>
            <p:spPr>
              <a:xfrm>
                <a:off x="1168273" y="1335469"/>
                <a:ext cx="6840000" cy="1291507"/>
              </a:xfrm>
              <a:prstGeom prst="rect">
                <a:avLst/>
              </a:prstGeom>
              <a:noFill/>
            </p:spPr>
            <p:txBody>
              <a:bodyPr wrap="square" rtlCol="0">
                <a:spAutoFit/>
              </a:bodyPr>
              <a:lstStyle/>
              <a:p>
                <a:pPr algn="ctr"/>
                <a:r>
                  <a:rPr lang="en-US" sz="2400" i="1" dirty="0" smtClean="0"/>
                  <a:t>Correction for every task instance</a:t>
                </a:r>
              </a:p>
              <a:p>
                <a14:m>
                  <m:oMathPara xmlns:m="http://schemas.openxmlformats.org/officeDocument/2006/math">
                    <m:oMathParaPr>
                      <m:jc m:val="centerGroup"/>
                    </m:oMathParaPr>
                    <m:oMath xmlns:m="http://schemas.openxmlformats.org/officeDocument/2006/math">
                      <m:sSub>
                        <m:sSubPr>
                          <m:ctrlPr>
                            <a:rPr lang="ru-RU" sz="2400" i="1"/>
                          </m:ctrlPr>
                        </m:sSubPr>
                        <m:e>
                          <m:r>
                            <m:rPr>
                              <m:sty m:val="p"/>
                            </m:rPr>
                            <a:rPr lang="en-US" sz="2400"/>
                            <m:t>Δ</m:t>
                          </m:r>
                        </m:e>
                        <m:sub>
                          <m:r>
                            <a:rPr lang="en-US" sz="2400" i="1"/>
                            <m:t>𝑖</m:t>
                          </m:r>
                          <m:r>
                            <a:rPr lang="en-US" sz="2400"/>
                            <m:t> </m:t>
                          </m:r>
                        </m:sub>
                      </m:sSub>
                      <m:r>
                        <a:rPr lang="en-US" sz="2400"/>
                        <m:t>=</m:t>
                      </m:r>
                      <m:d>
                        <m:dPr>
                          <m:ctrlPr>
                            <a:rPr lang="ru-RU" sz="2400" i="1"/>
                          </m:ctrlPr>
                        </m:dPr>
                        <m:e>
                          <m:sSub>
                            <m:sSubPr>
                              <m:ctrlPr>
                                <a:rPr lang="ru-RU" sz="2400" i="1"/>
                              </m:ctrlPr>
                            </m:sSubPr>
                            <m:e>
                              <m:r>
                                <a:rPr lang="en-US" sz="2400" i="1"/>
                                <m:t>𝑁</m:t>
                              </m:r>
                            </m:e>
                            <m:sub>
                              <m:r>
                                <a:rPr lang="en-US" sz="2400" i="1"/>
                                <m:t>𝑝𝑡</m:t>
                              </m:r>
                            </m:sub>
                          </m:sSub>
                          <m:r>
                            <a:rPr lang="en-US" sz="2400"/>
                            <m:t>⋅</m:t>
                          </m:r>
                          <m:sSub>
                            <m:sSubPr>
                              <m:ctrlPr>
                                <a:rPr lang="ru-RU" sz="2400" i="1"/>
                              </m:ctrlPr>
                            </m:sSubPr>
                            <m:e>
                              <m:r>
                                <a:rPr lang="en-US" sz="2400" i="1"/>
                                <m:t>𝑇</m:t>
                              </m:r>
                            </m:e>
                            <m:sub>
                              <m:r>
                                <a:rPr lang="en-US" sz="2400" i="1"/>
                                <m:t>𝑝𝑡</m:t>
                              </m:r>
                            </m:sub>
                          </m:sSub>
                          <m:r>
                            <a:rPr lang="en-US" sz="2400"/>
                            <m:t>+</m:t>
                          </m:r>
                          <m:f>
                            <m:fPr>
                              <m:ctrlPr>
                                <a:rPr lang="ru-RU" sz="2400" i="1"/>
                              </m:ctrlPr>
                            </m:fPr>
                            <m:num>
                              <m:sSub>
                                <m:sSubPr>
                                  <m:ctrlPr>
                                    <a:rPr lang="ru-RU" sz="2400" i="1"/>
                                  </m:ctrlPr>
                                </m:sSubPr>
                                <m:e>
                                  <m:r>
                                    <a:rPr lang="en-US" sz="2400" i="1"/>
                                    <m:t>𝐿</m:t>
                                  </m:r>
                                </m:e>
                                <m:sub>
                                  <m:r>
                                    <a:rPr lang="en-US" sz="2400" i="1"/>
                                    <m:t>𝑜𝑛</m:t>
                                  </m:r>
                                </m:sub>
                              </m:sSub>
                            </m:num>
                            <m:den>
                              <m:sSub>
                                <m:sSubPr>
                                  <m:ctrlPr>
                                    <a:rPr lang="ru-RU" sz="2400" i="1"/>
                                  </m:ctrlPr>
                                </m:sSubPr>
                                <m:e>
                                  <m:r>
                                    <a:rPr lang="en-US" sz="2400" i="1"/>
                                    <m:t>𝑉</m:t>
                                  </m:r>
                                </m:e>
                                <m:sub>
                                  <m:r>
                                    <a:rPr lang="en-US" sz="2400" i="1"/>
                                    <m:t>𝑜𝑛</m:t>
                                  </m:r>
                                </m:sub>
                              </m:sSub>
                            </m:den>
                          </m:f>
                        </m:e>
                      </m:d>
                      <m:r>
                        <a:rPr lang="en-US" sz="2400"/>
                        <m:t>⋅</m:t>
                      </m:r>
                      <m:sSub>
                        <m:sSubPr>
                          <m:ctrlPr>
                            <a:rPr lang="ru-RU" sz="2400" i="1"/>
                          </m:ctrlPr>
                        </m:sSubPr>
                        <m:e>
                          <m:r>
                            <a:rPr lang="en-US" sz="2400" i="1"/>
                            <m:t>𝑉</m:t>
                          </m:r>
                        </m:e>
                        <m:sub>
                          <m:r>
                            <a:rPr lang="en-US" sz="2400" i="1"/>
                            <m:t>𝑜𝑓𝑓</m:t>
                          </m:r>
                        </m:sub>
                      </m:sSub>
                    </m:oMath>
                  </m:oMathPara>
                </a14:m>
                <a:endParaRPr lang="ru-RU" sz="2400" dirty="0"/>
              </a:p>
            </p:txBody>
          </p:sp>
        </mc:Choice>
        <mc:Fallback>
          <p:sp>
            <p:nvSpPr>
              <p:cNvPr id="12" name="TextBox 11"/>
              <p:cNvSpPr txBox="1">
                <a:spLocks noRot="1" noChangeAspect="1" noMove="1" noResize="1" noEditPoints="1" noAdjustHandles="1" noChangeArrowheads="1" noChangeShapeType="1" noTextEdit="1"/>
              </p:cNvSpPr>
              <p:nvPr/>
            </p:nvSpPr>
            <p:spPr>
              <a:xfrm>
                <a:off x="1168273" y="1335469"/>
                <a:ext cx="6840000" cy="1291507"/>
              </a:xfrm>
              <a:prstGeom prst="rect">
                <a:avLst/>
              </a:prstGeom>
              <a:blipFill>
                <a:blip r:embed="rId3"/>
                <a:stretch>
                  <a:fillRect t="-3774"/>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3921561" y="4449648"/>
                <a:ext cx="4816127" cy="741934"/>
              </a:xfrm>
              <a:prstGeom prst="rect">
                <a:avLst/>
              </a:prstGeom>
              <a:solidFill>
                <a:schemeClr val="accent3"/>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ru-RU" sz="3200" i="1"/>
                          </m:ctrlPr>
                        </m:sSubPr>
                        <m:e>
                          <m:r>
                            <a:rPr lang="en-US" sz="3200" i="1"/>
                            <m:t>𝐿𝐵</m:t>
                          </m:r>
                        </m:e>
                        <m:sub>
                          <m:r>
                            <a:rPr lang="en-US" sz="3200" i="1"/>
                            <m:t>𝑖</m:t>
                          </m:r>
                        </m:sub>
                      </m:sSub>
                      <m:r>
                        <a:rPr lang="en-US" sz="3200"/>
                        <m:t>&gt;</m:t>
                      </m:r>
                      <m:func>
                        <m:funcPr>
                          <m:ctrlPr>
                            <a:rPr lang="ru-RU" sz="3200" i="1"/>
                          </m:ctrlPr>
                        </m:funcPr>
                        <m:fName>
                          <m:limLow>
                            <m:limLowPr>
                              <m:ctrlPr>
                                <a:rPr lang="ru-RU" sz="3200" i="1"/>
                              </m:ctrlPr>
                            </m:limLowPr>
                            <m:e>
                              <m:r>
                                <m:rPr>
                                  <m:sty m:val="p"/>
                                </m:rPr>
                                <a:rPr lang="en-US" sz="3200"/>
                                <m:t>min</m:t>
                              </m:r>
                            </m:e>
                            <m:lim/>
                          </m:limLow>
                        </m:fName>
                        <m:e>
                          <m:d>
                            <m:dPr>
                              <m:ctrlPr>
                                <a:rPr lang="ru-RU" sz="3200" i="1"/>
                              </m:ctrlPr>
                            </m:dPr>
                            <m:e>
                              <m:sSub>
                                <m:sSubPr>
                                  <m:ctrlPr>
                                    <a:rPr lang="ru-RU" sz="3200" i="1"/>
                                  </m:ctrlPr>
                                </m:sSubPr>
                                <m:e>
                                  <m:r>
                                    <a:rPr lang="en-US" sz="3200" i="1"/>
                                    <m:t>𝑈𝐵</m:t>
                                  </m:r>
                                </m:e>
                                <m:sub>
                                  <m:r>
                                    <a:rPr lang="en-US" sz="3200" i="1"/>
                                    <m:t>𝑖</m:t>
                                  </m:r>
                                  <m:r>
                                    <a:rPr lang="en-US" sz="3200"/>
                                    <m:t> </m:t>
                                  </m:r>
                                </m:sub>
                              </m:sSub>
                              <m:r>
                                <a:rPr lang="en-US" sz="3200"/>
                                <m:t>,</m:t>
                              </m:r>
                              <m:r>
                                <a:rPr lang="en-US" sz="3200" i="1"/>
                                <m:t>𝑈𝐵</m:t>
                              </m:r>
                              <m:r>
                                <a:rPr lang="en-US" sz="3200" i="1"/>
                                <m:t>−</m:t>
                              </m:r>
                              <m:sSub>
                                <m:sSubPr>
                                  <m:ctrlPr>
                                    <a:rPr lang="ru-RU" sz="3200" i="1"/>
                                  </m:ctrlPr>
                                </m:sSubPr>
                                <m:e>
                                  <m:r>
                                    <m:rPr>
                                      <m:sty m:val="p"/>
                                    </m:rPr>
                                    <a:rPr lang="en-US" sz="3200"/>
                                    <m:t>Δ</m:t>
                                  </m:r>
                                </m:e>
                                <m:sub>
                                  <m:r>
                                    <a:rPr lang="en-US" sz="3200" i="1"/>
                                    <m:t>𝑖</m:t>
                                  </m:r>
                                  <m:r>
                                    <a:rPr lang="en-US" sz="3200"/>
                                    <m:t> </m:t>
                                  </m:r>
                                </m:sub>
                              </m:sSub>
                            </m:e>
                          </m:d>
                        </m:e>
                      </m:func>
                    </m:oMath>
                  </m:oMathPara>
                </a14:m>
                <a:endParaRPr lang="ru-RU" sz="3200" dirty="0"/>
              </a:p>
            </p:txBody>
          </p:sp>
        </mc:Choice>
        <mc:Fallback>
          <p:sp>
            <p:nvSpPr>
              <p:cNvPr id="26" name="TextBox 25"/>
              <p:cNvSpPr txBox="1">
                <a:spLocks noRot="1" noChangeAspect="1" noMove="1" noResize="1" noEditPoints="1" noAdjustHandles="1" noChangeArrowheads="1" noChangeShapeType="1" noTextEdit="1"/>
              </p:cNvSpPr>
              <p:nvPr/>
            </p:nvSpPr>
            <p:spPr>
              <a:xfrm>
                <a:off x="3921561" y="4449648"/>
                <a:ext cx="4816127" cy="741934"/>
              </a:xfrm>
              <a:prstGeom prst="rect">
                <a:avLst/>
              </a:prstGeom>
              <a:blipFill>
                <a:blip r:embed="rId4"/>
                <a:stretch>
                  <a:fillRect/>
                </a:stretch>
              </a:blipFill>
              <a:ln w="1905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972000" y="4528228"/>
                <a:ext cx="2166555" cy="584775"/>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ru-RU" sz="3200" i="1"/>
                          </m:ctrlPr>
                        </m:sSubPr>
                        <m:e>
                          <m:r>
                            <a:rPr lang="en-US" sz="3200" i="1"/>
                            <m:t>𝐿𝐵</m:t>
                          </m:r>
                        </m:e>
                        <m:sub>
                          <m:r>
                            <a:rPr lang="en-US" sz="3200" i="1"/>
                            <m:t>𝑖</m:t>
                          </m:r>
                        </m:sub>
                      </m:sSub>
                      <m:r>
                        <a:rPr lang="en-US" sz="3200"/>
                        <m:t>&gt;</m:t>
                      </m:r>
                      <m:sSub>
                        <m:sSubPr>
                          <m:ctrlPr>
                            <a:rPr lang="ru-RU" sz="3200" i="1">
                              <a:latin typeface="Cambria Math" panose="02040503050406030204" pitchFamily="18" charset="0"/>
                            </a:rPr>
                          </m:ctrlPr>
                        </m:sSubPr>
                        <m:e>
                          <m:r>
                            <a:rPr lang="en-US" sz="3200" i="1">
                              <a:latin typeface="Cambria Math" panose="02040503050406030204" pitchFamily="18" charset="0"/>
                            </a:rPr>
                            <m:t>𝑈𝐵</m:t>
                          </m:r>
                        </m:e>
                        <m:sub>
                          <m:r>
                            <a:rPr lang="en-US" sz="3200" i="1">
                              <a:latin typeface="Cambria Math" panose="02040503050406030204" pitchFamily="18" charset="0"/>
                            </a:rPr>
                            <m:t>𝑖</m:t>
                          </m:r>
                          <m:r>
                            <a:rPr lang="en-US" sz="3200">
                              <a:latin typeface="Cambria Math" panose="02040503050406030204" pitchFamily="18" charset="0"/>
                            </a:rPr>
                            <m:t> </m:t>
                          </m:r>
                        </m:sub>
                      </m:sSub>
                    </m:oMath>
                  </m:oMathPara>
                </a14:m>
                <a:endParaRPr lang="ru-RU" sz="3200" dirty="0"/>
              </a:p>
            </p:txBody>
          </p:sp>
        </mc:Choice>
        <mc:Fallback>
          <p:sp>
            <p:nvSpPr>
              <p:cNvPr id="27" name="TextBox 26"/>
              <p:cNvSpPr txBox="1">
                <a:spLocks noRot="1" noChangeAspect="1" noMove="1" noResize="1" noEditPoints="1" noAdjustHandles="1" noChangeArrowheads="1" noChangeShapeType="1" noTextEdit="1"/>
              </p:cNvSpPr>
              <p:nvPr/>
            </p:nvSpPr>
            <p:spPr>
              <a:xfrm>
                <a:off x="972000" y="4528228"/>
                <a:ext cx="2166555" cy="584775"/>
              </a:xfrm>
              <a:prstGeom prst="rect">
                <a:avLst/>
              </a:prstGeom>
              <a:blipFill>
                <a:blip r:embed="rId5"/>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p:sp>
        <p:nvSpPr>
          <p:cNvPr id="29" name="Умножение 28"/>
          <p:cNvSpPr/>
          <p:nvPr/>
        </p:nvSpPr>
        <p:spPr>
          <a:xfrm>
            <a:off x="659120" y="3363702"/>
            <a:ext cx="2785200" cy="2785200"/>
          </a:xfrm>
          <a:prstGeom prst="mathMultiply">
            <a:avLst>
              <a:gd name="adj1" fmla="val 109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Стрелка вправо 29"/>
          <p:cNvSpPr/>
          <p:nvPr/>
        </p:nvSpPr>
        <p:spPr>
          <a:xfrm>
            <a:off x="3217458" y="4681779"/>
            <a:ext cx="625200" cy="356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2" name="Прямая со стрелкой 31"/>
          <p:cNvCxnSpPr/>
          <p:nvPr/>
        </p:nvCxnSpPr>
        <p:spPr>
          <a:xfrm>
            <a:off x="3132000" y="2402913"/>
            <a:ext cx="4876273" cy="227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18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92000" y="219759"/>
            <a:ext cx="745200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a:t>
            </a:r>
            <a:endParaRPr lang="ru-RU"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8" name="Таблица 7"/>
          <p:cNvGraphicFramePr>
            <a:graphicFrameLocks noGrp="1"/>
          </p:cNvGraphicFramePr>
          <p:nvPr>
            <p:extLst>
              <p:ext uri="{D42A27DB-BD31-4B8C-83A1-F6EECF244321}">
                <p14:modId xmlns:p14="http://schemas.microsoft.com/office/powerpoint/2010/main" val="473507997"/>
              </p:ext>
            </p:extLst>
          </p:nvPr>
        </p:nvGraphicFramePr>
        <p:xfrm>
          <a:off x="2134677" y="1003569"/>
          <a:ext cx="5047800" cy="1852025"/>
        </p:xfrm>
        <a:graphic>
          <a:graphicData uri="http://schemas.openxmlformats.org/drawingml/2006/table">
            <a:tbl>
              <a:tblPr firstRow="1" firstCol="1" bandCol="1">
                <a:tableStyleId>{5C22544A-7EE6-4342-B048-85BDC9FD1C3A}</a:tableStyleId>
              </a:tblPr>
              <a:tblGrid>
                <a:gridCol w="1009560">
                  <a:extLst>
                    <a:ext uri="{9D8B030D-6E8A-4147-A177-3AD203B41FA5}">
                      <a16:colId xmlns:a16="http://schemas.microsoft.com/office/drawing/2014/main" val="1709222456"/>
                    </a:ext>
                  </a:extLst>
                </a:gridCol>
                <a:gridCol w="1009560">
                  <a:extLst>
                    <a:ext uri="{9D8B030D-6E8A-4147-A177-3AD203B41FA5}">
                      <a16:colId xmlns:a16="http://schemas.microsoft.com/office/drawing/2014/main" val="1944394656"/>
                    </a:ext>
                  </a:extLst>
                </a:gridCol>
                <a:gridCol w="1009560">
                  <a:extLst>
                    <a:ext uri="{9D8B030D-6E8A-4147-A177-3AD203B41FA5}">
                      <a16:colId xmlns:a16="http://schemas.microsoft.com/office/drawing/2014/main" val="1509970849"/>
                    </a:ext>
                  </a:extLst>
                </a:gridCol>
                <a:gridCol w="1009560">
                  <a:extLst>
                    <a:ext uri="{9D8B030D-6E8A-4147-A177-3AD203B41FA5}">
                      <a16:colId xmlns:a16="http://schemas.microsoft.com/office/drawing/2014/main" val="636665756"/>
                    </a:ext>
                  </a:extLst>
                </a:gridCol>
                <a:gridCol w="1009560">
                  <a:extLst>
                    <a:ext uri="{9D8B030D-6E8A-4147-A177-3AD203B41FA5}">
                      <a16:colId xmlns:a16="http://schemas.microsoft.com/office/drawing/2014/main" val="3238787970"/>
                    </a:ext>
                  </a:extLst>
                </a:gridCol>
              </a:tblGrid>
              <a:tr h="296725">
                <a:tc>
                  <a:txBody>
                    <a:bodyPr/>
                    <a:lstStyle/>
                    <a:p>
                      <a:pPr algn="ctr" fontAlgn="ctr"/>
                      <a:r>
                        <a:rPr lang="en-US" sz="1500" u="none" strike="noStrike" dirty="0">
                          <a:effectLst/>
                        </a:rPr>
                        <a:t>Nesting</a:t>
                      </a:r>
                      <a:endParaRPr lang="ru-RU" sz="1500" b="0" i="0" u="none" strike="noStrike" dirty="0">
                        <a:solidFill>
                          <a:srgbClr val="000000"/>
                        </a:solidFill>
                        <a:effectLst/>
                        <a:latin typeface="Times New Roman" panose="02020603050405020304" pitchFamily="18" charset="0"/>
                      </a:endParaRPr>
                    </a:p>
                    <a:p>
                      <a:pPr algn="ctr" fontAlgn="ctr"/>
                      <a:r>
                        <a:rPr lang="ru-RU" sz="1500" u="none" strike="noStrike" dirty="0" err="1">
                          <a:effectLst/>
                        </a:rPr>
                        <a:t>layout</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Parts</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Contours</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L</a:t>
                      </a:r>
                      <a:r>
                        <a:rPr lang="en-US" sz="1500" u="none" strike="noStrike" baseline="-25000" dirty="0">
                          <a:effectLst/>
                        </a:rPr>
                        <a:t>on</a:t>
                      </a:r>
                      <a:r>
                        <a:rPr lang="en-US" sz="1500" u="none" strike="noStrike" dirty="0">
                          <a:effectLst/>
                        </a:rPr>
                        <a:t>,</a:t>
                      </a:r>
                      <a:endParaRPr lang="ru-RU" sz="1500" b="0" i="1" u="none" strike="noStrike" dirty="0">
                        <a:solidFill>
                          <a:srgbClr val="000000"/>
                        </a:solidFill>
                        <a:effectLst/>
                        <a:latin typeface="Times New Roman" panose="02020603050405020304" pitchFamily="18" charset="0"/>
                      </a:endParaRPr>
                    </a:p>
                    <a:p>
                      <a:pPr algn="ctr" fontAlgn="ctr"/>
                      <a:r>
                        <a:rPr lang="en-US" sz="1500" u="none" strike="noStrike" dirty="0">
                          <a:effectLst/>
                        </a:rPr>
                        <a:t>mm</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Piercing</a:t>
                      </a:r>
                      <a:endParaRPr lang="ru-RU" sz="1500" b="0" i="1" u="none" strike="noStrike" dirty="0">
                        <a:solidFill>
                          <a:srgbClr val="000000"/>
                        </a:solidFill>
                        <a:effectLst/>
                        <a:latin typeface="Times New Roman" panose="02020603050405020304" pitchFamily="18" charset="0"/>
                      </a:endParaRPr>
                    </a:p>
                    <a:p>
                      <a:pPr algn="ctr" fontAlgn="ctr"/>
                      <a:r>
                        <a:rPr lang="ru-RU" sz="1500" u="none" strike="noStrike" dirty="0" err="1">
                          <a:effectLst/>
                        </a:rPr>
                        <a:t>points</a:t>
                      </a:r>
                      <a:endParaRPr lang="ru-RU" sz="1500" b="0" i="1"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969733699"/>
                  </a:ext>
                </a:extLst>
              </a:tr>
              <a:tr h="190475">
                <a:tc>
                  <a:txBody>
                    <a:bodyPr/>
                    <a:lstStyle/>
                    <a:p>
                      <a:pPr algn="r" fontAlgn="ctr"/>
                      <a:r>
                        <a:rPr lang="en-US" sz="1500" u="none" strike="noStrike" dirty="0">
                          <a:effectLst/>
                        </a:rPr>
                        <a:t>p3xl_1</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16</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12040</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586</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440954353"/>
                  </a:ext>
                </a:extLst>
              </a:tr>
              <a:tr h="312825">
                <a:tc>
                  <a:txBody>
                    <a:bodyPr/>
                    <a:lstStyle/>
                    <a:p>
                      <a:pPr algn="r" fontAlgn="ctr"/>
                      <a:r>
                        <a:rPr lang="en-US" sz="1500" u="none" strike="noStrike" dirty="0">
                          <a:effectLst/>
                        </a:rPr>
                        <a:t>p3xl_2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17</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35</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8783</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861</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846824247"/>
                  </a:ext>
                </a:extLst>
              </a:tr>
              <a:tr h="360000">
                <a:tc>
                  <a:txBody>
                    <a:bodyPr/>
                    <a:lstStyle/>
                    <a:p>
                      <a:pPr algn="r" fontAlgn="ctr"/>
                      <a:r>
                        <a:rPr lang="en-US" sz="1500" u="none" strike="noStrike" dirty="0">
                          <a:effectLst/>
                        </a:rPr>
                        <a:t>p3xl_3</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16</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10698</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521</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1005235200"/>
                  </a:ext>
                </a:extLst>
              </a:tr>
              <a:tr h="0">
                <a:tc>
                  <a:txBody>
                    <a:bodyPr/>
                    <a:lstStyle/>
                    <a:p>
                      <a:pPr algn="r" fontAlgn="ctr"/>
                      <a:r>
                        <a:rPr lang="en-US" sz="1500" u="none" strike="noStrike" dirty="0">
                          <a:effectLst/>
                        </a:rPr>
                        <a:t>p3xl_4</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a:effectLst/>
                        </a:rPr>
                        <a:t>18</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36</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7193</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696</a:t>
                      </a:r>
                      <a:endParaRPr lang="ru-RU" sz="1500" b="0" i="0"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2718126716"/>
                  </a:ext>
                </a:extLst>
              </a:tr>
              <a:tr h="185625">
                <a:tc>
                  <a:txBody>
                    <a:bodyPr/>
                    <a:lstStyle/>
                    <a:p>
                      <a:pPr algn="r" fontAlgn="ctr"/>
                      <a:r>
                        <a:rPr lang="en-US" sz="1500" u="none" strike="noStrike" dirty="0">
                          <a:effectLst/>
                        </a:rPr>
                        <a:t>p3xl_5</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19</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38</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a:effectLst/>
                        </a:rPr>
                        <a:t>17233</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557</a:t>
                      </a:r>
                      <a:endParaRPr lang="ru-RU" sz="1500" b="0" i="0"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826466094"/>
                  </a:ext>
                </a:extLst>
              </a:tr>
            </a:tbl>
          </a:graphicData>
        </a:graphic>
      </p:graphicFrame>
      <p:pic>
        <p:nvPicPr>
          <p:cNvPr id="10" name="Рисунок 9" descr="Изображение выглядит как текст, снимок экрана, Шрифт, диаграмма&#10;&#10;Автоматически созданное описание"/>
          <p:cNvPicPr/>
          <p:nvPr/>
        </p:nvPicPr>
        <p:blipFill rotWithShape="1">
          <a:blip r:embed="rId3"/>
          <a:srcRect l="16213" t="14753" r="12922" b="4264"/>
          <a:stretch/>
        </p:blipFill>
        <p:spPr bwMode="auto">
          <a:xfrm>
            <a:off x="4876124" y="3123843"/>
            <a:ext cx="4139570" cy="3021954"/>
          </a:xfrm>
          <a:prstGeom prst="rect">
            <a:avLst/>
          </a:prstGeom>
          <a:ln>
            <a:noFill/>
          </a:ln>
          <a:extLst>
            <a:ext uri="{53640926-AAD7-44D8-BBD7-CCE9431645EC}">
              <a14:shadowObscured xmlns:a14="http://schemas.microsoft.com/office/drawing/2010/main"/>
            </a:ext>
          </a:extLst>
        </p:spPr>
      </p:pic>
      <p:pic>
        <p:nvPicPr>
          <p:cNvPr id="9" name="Рисунок 8" descr="Изображение выглядит как Графика, Шрифт, графический дизайн, Красочность&#10;&#10;Автоматически созданное описание"/>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000" y="3123843"/>
            <a:ext cx="4144978" cy="3021954"/>
          </a:xfrm>
          <a:prstGeom prst="rect">
            <a:avLst/>
          </a:prstGeom>
          <a:noFill/>
          <a:ln>
            <a:noFill/>
          </a:ln>
        </p:spPr>
      </p:pic>
      <p:sp>
        <p:nvSpPr>
          <p:cNvPr id="11" name="TextBox 10"/>
          <p:cNvSpPr txBox="1"/>
          <p:nvPr/>
        </p:nvSpPr>
        <p:spPr>
          <a:xfrm>
            <a:off x="1893922" y="6229380"/>
            <a:ext cx="861133" cy="369332"/>
          </a:xfrm>
          <a:prstGeom prst="rect">
            <a:avLst/>
          </a:prstGeom>
          <a:noFill/>
        </p:spPr>
        <p:txBody>
          <a:bodyPr wrap="none" rtlCol="0">
            <a:spAutoFit/>
          </a:bodyPr>
          <a:lstStyle/>
          <a:p>
            <a:r>
              <a:rPr lang="en-US" dirty="0"/>
              <a:t>p</a:t>
            </a:r>
            <a:r>
              <a:rPr lang="en-US" dirty="0" smtClean="0"/>
              <a:t>3xl_5</a:t>
            </a:r>
            <a:endParaRPr lang="ru-RU" dirty="0"/>
          </a:p>
        </p:txBody>
      </p:sp>
      <p:sp>
        <p:nvSpPr>
          <p:cNvPr id="12" name="TextBox 11"/>
          <p:cNvSpPr txBox="1"/>
          <p:nvPr/>
        </p:nvSpPr>
        <p:spPr>
          <a:xfrm>
            <a:off x="6012000" y="6229380"/>
            <a:ext cx="1867819" cy="369332"/>
          </a:xfrm>
          <a:prstGeom prst="rect">
            <a:avLst/>
          </a:prstGeom>
          <a:noFill/>
        </p:spPr>
        <p:txBody>
          <a:bodyPr wrap="none" rtlCol="0">
            <a:spAutoFit/>
          </a:bodyPr>
          <a:lstStyle/>
          <a:p>
            <a:r>
              <a:rPr lang="en-US" dirty="0" smtClean="0"/>
              <a:t>PCGLNS solution</a:t>
            </a:r>
            <a:endParaRPr lang="ru-RU" dirty="0"/>
          </a:p>
        </p:txBody>
      </p:sp>
    </p:spTree>
    <p:extLst>
      <p:ext uri="{BB962C8B-B14F-4D97-AF65-F5344CB8AC3E}">
        <p14:creationId xmlns:p14="http://schemas.microsoft.com/office/powerpoint/2010/main" val="70307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Technological parameters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764011519"/>
              </p:ext>
            </p:extLst>
          </p:nvPr>
        </p:nvGraphicFramePr>
        <p:xfrm>
          <a:off x="974950" y="1060745"/>
          <a:ext cx="7560000" cy="5586390"/>
        </p:xfrm>
        <a:graphic>
          <a:graphicData uri="http://schemas.openxmlformats.org/drawingml/2006/table">
            <a:tbl>
              <a:tblPr firstRow="1" firstCol="1" bandRow="1">
                <a:tableStyleId>{5C22544A-7EE6-4342-B048-85BDC9FD1C3A}</a:tableStyleId>
              </a:tblPr>
              <a:tblGrid>
                <a:gridCol w="1741350">
                  <a:extLst>
                    <a:ext uri="{9D8B030D-6E8A-4147-A177-3AD203B41FA5}">
                      <a16:colId xmlns:a16="http://schemas.microsoft.com/office/drawing/2014/main" val="1355078451"/>
                    </a:ext>
                  </a:extLst>
                </a:gridCol>
                <a:gridCol w="1404925">
                  <a:extLst>
                    <a:ext uri="{9D8B030D-6E8A-4147-A177-3AD203B41FA5}">
                      <a16:colId xmlns:a16="http://schemas.microsoft.com/office/drawing/2014/main" val="2199935166"/>
                    </a:ext>
                  </a:extLst>
                </a:gridCol>
                <a:gridCol w="939971">
                  <a:extLst>
                    <a:ext uri="{9D8B030D-6E8A-4147-A177-3AD203B41FA5}">
                      <a16:colId xmlns:a16="http://schemas.microsoft.com/office/drawing/2014/main" val="1322912571"/>
                    </a:ext>
                  </a:extLst>
                </a:gridCol>
                <a:gridCol w="1342335">
                  <a:extLst>
                    <a:ext uri="{9D8B030D-6E8A-4147-A177-3AD203B41FA5}">
                      <a16:colId xmlns:a16="http://schemas.microsoft.com/office/drawing/2014/main" val="4165497892"/>
                    </a:ext>
                  </a:extLst>
                </a:gridCol>
                <a:gridCol w="1342335">
                  <a:extLst>
                    <a:ext uri="{9D8B030D-6E8A-4147-A177-3AD203B41FA5}">
                      <a16:colId xmlns:a16="http://schemas.microsoft.com/office/drawing/2014/main" val="2642513248"/>
                    </a:ext>
                  </a:extLst>
                </a:gridCol>
                <a:gridCol w="789084">
                  <a:extLst>
                    <a:ext uri="{9D8B030D-6E8A-4147-A177-3AD203B41FA5}">
                      <a16:colId xmlns:a16="http://schemas.microsoft.com/office/drawing/2014/main" val="3318030883"/>
                    </a:ext>
                  </a:extLst>
                </a:gridCol>
              </a:tblGrid>
              <a:tr h="186213">
                <a:tc rowSpan="2">
                  <a:txBody>
                    <a:bodyPr/>
                    <a:lstStyle/>
                    <a:p>
                      <a:pPr indent="0" algn="ctr" hangingPunct="0">
                        <a:lnSpc>
                          <a:spcPts val="1200"/>
                        </a:lnSpc>
                        <a:spcAft>
                          <a:spcPts val="0"/>
                        </a:spcAft>
                      </a:pPr>
                      <a:r>
                        <a:rPr lang="en-US" sz="1100" dirty="0">
                          <a:effectLst/>
                        </a:rPr>
                        <a:t>Material</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rowSpan="2">
                  <a:txBody>
                    <a:bodyPr/>
                    <a:lstStyle/>
                    <a:p>
                      <a:pPr indent="0" algn="ctr" hangingPunct="0">
                        <a:lnSpc>
                          <a:spcPts val="1200"/>
                        </a:lnSpc>
                        <a:spcAft>
                          <a:spcPts val="0"/>
                        </a:spcAft>
                      </a:pPr>
                      <a:r>
                        <a:rPr lang="en-US" sz="1100">
                          <a:effectLst/>
                        </a:rPr>
                        <a:t>Thickness</a:t>
                      </a:r>
                      <a:r>
                        <a:rPr lang="ru-RU" sz="1100">
                          <a:effectLst/>
                        </a:rPr>
                        <a:t>,</a:t>
                      </a:r>
                      <a:br>
                        <a:rPr lang="ru-RU" sz="1100">
                          <a:effectLst/>
                        </a:rPr>
                      </a:br>
                      <a:r>
                        <a:rPr lang="en-US" sz="1100">
                          <a:effectLst/>
                        </a:rPr>
                        <a:t>mm</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rowSpan="2">
                  <a:txBody>
                    <a:bodyPr/>
                    <a:lstStyle/>
                    <a:p>
                      <a:pPr indent="0" algn="ctr" hangingPunct="0">
                        <a:lnSpc>
                          <a:spcPts val="1200"/>
                        </a:lnSpc>
                        <a:spcAft>
                          <a:spcPts val="0"/>
                        </a:spcAft>
                      </a:pPr>
                      <a:r>
                        <a:rPr lang="en-US" sz="1100" dirty="0" err="1">
                          <a:effectLst/>
                        </a:rPr>
                        <a:t>T</a:t>
                      </a:r>
                      <a:r>
                        <a:rPr lang="en-US" sz="1100" baseline="-25000" dirty="0" err="1">
                          <a:effectLst/>
                        </a:rPr>
                        <a:t>pt</a:t>
                      </a:r>
                      <a:r>
                        <a:rPr lang="ru-RU" sz="1100" dirty="0">
                          <a:effectLst/>
                        </a:rPr>
                        <a:t>,</a:t>
                      </a:r>
                      <a:r>
                        <a:rPr lang="en-US" sz="1100" dirty="0">
                          <a:effectLst/>
                        </a:rPr>
                        <a:t> s</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gridSpan="2">
                  <a:txBody>
                    <a:bodyPr/>
                    <a:lstStyle/>
                    <a:p>
                      <a:pPr indent="0" algn="ctr" hangingPunct="0">
                        <a:lnSpc>
                          <a:spcPts val="1200"/>
                        </a:lnSpc>
                        <a:spcAft>
                          <a:spcPts val="0"/>
                        </a:spcAft>
                      </a:pPr>
                      <a:r>
                        <a:rPr lang="en-US" sz="1100" dirty="0">
                          <a:effectLst/>
                        </a:rPr>
                        <a:t>V</a:t>
                      </a:r>
                      <a:r>
                        <a:rPr lang="en-US" sz="1100" baseline="-25000" dirty="0">
                          <a:effectLst/>
                        </a:rPr>
                        <a:t>on</a:t>
                      </a:r>
                      <a:r>
                        <a:rPr lang="ru-RU" sz="1100" dirty="0">
                          <a:effectLst/>
                        </a:rPr>
                        <a:t>, </a:t>
                      </a:r>
                      <a:r>
                        <a:rPr lang="en-US" sz="1100" dirty="0">
                          <a:effectLst/>
                        </a:rPr>
                        <a:t>m</a:t>
                      </a:r>
                      <a:r>
                        <a:rPr lang="ru-RU" sz="1100" dirty="0">
                          <a:effectLst/>
                        </a:rPr>
                        <a:t>/</a:t>
                      </a:r>
                      <a:r>
                        <a:rPr lang="en-US" sz="1100" dirty="0">
                          <a:effectLst/>
                        </a:rPr>
                        <a:t>s</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hMerge="1">
                  <a:txBody>
                    <a:bodyPr/>
                    <a:lstStyle/>
                    <a:p>
                      <a:endParaRPr lang="ru-RU"/>
                    </a:p>
                  </a:txBody>
                  <a:tcPr/>
                </a:tc>
                <a:tc rowSpan="2">
                  <a:txBody>
                    <a:bodyPr/>
                    <a:lstStyle/>
                    <a:p>
                      <a:pPr indent="0" algn="ctr" hangingPunct="0">
                        <a:lnSpc>
                          <a:spcPts val="1200"/>
                        </a:lnSpc>
                        <a:spcAft>
                          <a:spcPts val="0"/>
                        </a:spcAft>
                      </a:pPr>
                      <a:r>
                        <a:rPr lang="en-US" sz="1100">
                          <a:effectLst/>
                        </a:rPr>
                        <a:t>V</a:t>
                      </a:r>
                      <a:r>
                        <a:rPr lang="en-US" sz="1100" baseline="-25000">
                          <a:effectLst/>
                        </a:rPr>
                        <a:t>off</a:t>
                      </a:r>
                      <a:r>
                        <a:rPr lang="ru-RU" sz="1100">
                          <a:effectLst/>
                        </a:rPr>
                        <a:t>,</a:t>
                      </a:r>
                      <a:br>
                        <a:rPr lang="ru-RU" sz="1100">
                          <a:effectLst/>
                        </a:rPr>
                      </a:br>
                      <a:r>
                        <a:rPr lang="en-US" sz="1100">
                          <a:effectLst/>
                        </a:rPr>
                        <a:t>m</a:t>
                      </a:r>
                      <a:r>
                        <a:rPr lang="ru-RU" sz="1100">
                          <a:effectLst/>
                        </a:rPr>
                        <a:t>/s</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extLst>
                  <a:ext uri="{0D108BD9-81ED-4DB2-BD59-A6C34878D82A}">
                    <a16:rowId xmlns:a16="http://schemas.microsoft.com/office/drawing/2014/main" val="3536268070"/>
                  </a:ext>
                </a:extLst>
              </a:tr>
              <a:tr h="372426">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0" algn="ctr" hangingPunct="0">
                        <a:lnSpc>
                          <a:spcPts val="1200"/>
                        </a:lnSpc>
                        <a:spcAft>
                          <a:spcPts val="0"/>
                        </a:spcAft>
                      </a:pPr>
                      <a:r>
                        <a:rPr lang="en-US" sz="1100" dirty="0">
                          <a:effectLst/>
                        </a:rPr>
                        <a:t>Good</a:t>
                      </a:r>
                      <a:r>
                        <a:rPr lang="ru-RU" sz="1100" dirty="0">
                          <a:effectLst/>
                        </a:rPr>
                        <a:t/>
                      </a:r>
                      <a:br>
                        <a:rPr lang="ru-RU" sz="1100" dirty="0">
                          <a:effectLst/>
                        </a:rPr>
                      </a:br>
                      <a:r>
                        <a:rPr lang="en-US" sz="1100" dirty="0">
                          <a:effectLst/>
                        </a:rPr>
                        <a:t>quality</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solidFill>
                      <a:srgbClr val="92D050"/>
                    </a:solidFill>
                  </a:tcPr>
                </a:tc>
                <a:tc>
                  <a:txBody>
                    <a:bodyPr/>
                    <a:lstStyle/>
                    <a:p>
                      <a:pPr indent="0" algn="ctr" hangingPunct="0">
                        <a:lnSpc>
                          <a:spcPts val="1200"/>
                        </a:lnSpc>
                        <a:spcAft>
                          <a:spcPts val="0"/>
                        </a:spcAft>
                      </a:pPr>
                      <a:r>
                        <a:rPr lang="en-US" sz="1100" dirty="0">
                          <a:effectLst/>
                        </a:rPr>
                        <a:t>Medium</a:t>
                      </a:r>
                      <a:r>
                        <a:rPr lang="ru-RU" sz="1100" dirty="0">
                          <a:effectLst/>
                        </a:rPr>
                        <a:t/>
                      </a:r>
                      <a:br>
                        <a:rPr lang="ru-RU" sz="1100" dirty="0">
                          <a:effectLst/>
                        </a:rPr>
                      </a:br>
                      <a:r>
                        <a:rPr lang="en-US" sz="1100" dirty="0">
                          <a:effectLst/>
                        </a:rPr>
                        <a:t>quality</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solidFill>
                      <a:srgbClr val="FFFF00"/>
                    </a:solidFill>
                  </a:tcPr>
                </a:tc>
                <a:tc vMerge="1">
                  <a:txBody>
                    <a:bodyPr/>
                    <a:lstStyle/>
                    <a:p>
                      <a:endParaRPr lang="ru-RU"/>
                    </a:p>
                  </a:txBody>
                  <a:tcPr/>
                </a:tc>
                <a:extLst>
                  <a:ext uri="{0D108BD9-81ED-4DB2-BD59-A6C34878D82A}">
                    <a16:rowId xmlns:a16="http://schemas.microsoft.com/office/drawing/2014/main" val="2724435961"/>
                  </a:ext>
                </a:extLst>
              </a:tr>
              <a:tr h="186213">
                <a:tc rowSpan="13">
                  <a:txBody>
                    <a:bodyPr/>
                    <a:lstStyle/>
                    <a:p>
                      <a:pPr indent="0" algn="ctr" hangingPunct="0">
                        <a:lnSpc>
                          <a:spcPts val="1200"/>
                        </a:lnSpc>
                        <a:spcAft>
                          <a:spcPts val="0"/>
                        </a:spcAft>
                      </a:pPr>
                      <a:r>
                        <a:rPr lang="en-US" sz="1100">
                          <a:effectLst/>
                        </a:rPr>
                        <a:t>Carbon steel</a:t>
                      </a:r>
                      <a:r>
                        <a:rPr lang="ru-RU" sz="1100">
                          <a:effectLst/>
                        </a:rPr>
                        <a:t/>
                      </a:r>
                      <a:br>
                        <a:rPr lang="ru-RU" sz="1100">
                          <a:effectLst/>
                        </a:rPr>
                      </a:br>
                      <a:r>
                        <a:rPr lang="ru-RU" sz="1100">
                          <a:effectLst/>
                        </a:rPr>
                        <a:t>Ст10кп</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1</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0,112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0,158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rowSpan="27">
                  <a:txBody>
                    <a:bodyPr/>
                    <a:lstStyle/>
                    <a:p>
                      <a:pPr indent="0" algn="just" hangingPunct="0">
                        <a:lnSpc>
                          <a:spcPts val="1200"/>
                        </a:lnSpc>
                        <a:spcAft>
                          <a:spcPts val="0"/>
                        </a:spcAft>
                      </a:pPr>
                      <a:r>
                        <a:rPr lang="en-US" sz="1100" dirty="0">
                          <a:solidFill>
                            <a:schemeClr val="accent6"/>
                          </a:solidFill>
                          <a:effectLst/>
                        </a:rPr>
                        <a:t>0,85</a:t>
                      </a:r>
                      <a:endParaRPr lang="ru-RU" sz="1100" dirty="0">
                        <a:solidFill>
                          <a:schemeClr val="accent6"/>
                        </a:solidFill>
                        <a:effectLst/>
                        <a:latin typeface="Times New Roman" panose="02020603050405020304" pitchFamily="18" charset="0"/>
                        <a:ea typeface="Times New Roman" panose="02020603050405020304" pitchFamily="18" charset="0"/>
                      </a:endParaRPr>
                    </a:p>
                  </a:txBody>
                  <a:tcPr marL="50444" marR="50444" marT="0" marB="0" anchor="ctr"/>
                </a:tc>
                <a:extLst>
                  <a:ext uri="{0D108BD9-81ED-4DB2-BD59-A6C34878D82A}">
                    <a16:rowId xmlns:a16="http://schemas.microsoft.com/office/drawing/2014/main" val="518522651"/>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1,2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0,9</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55084579"/>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1,5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35306268"/>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0,072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09876426"/>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2,5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83121193"/>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0,070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504145465"/>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034053241"/>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3,9</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128051812"/>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4</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0,040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29017940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2,7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0,037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950588790"/>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63661884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3,2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702774309"/>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4</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0,013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0,018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143024156"/>
                  </a:ext>
                </a:extLst>
              </a:tr>
              <a:tr h="186213">
                <a:tc rowSpan="4">
                  <a:txBody>
                    <a:bodyPr/>
                    <a:lstStyle/>
                    <a:p>
                      <a:pPr indent="0" algn="ctr" hangingPunct="0">
                        <a:lnSpc>
                          <a:spcPts val="1200"/>
                        </a:lnSpc>
                        <a:spcAft>
                          <a:spcPts val="0"/>
                        </a:spcAft>
                      </a:pPr>
                      <a:r>
                        <a:rPr lang="ru-RU" sz="1100">
                          <a:effectLst/>
                        </a:rPr>
                        <a:t>Aluminium</a:t>
                      </a:r>
                      <a:br>
                        <a:rPr lang="ru-RU" sz="1100">
                          <a:effectLst/>
                        </a:rPr>
                      </a:br>
                      <a:r>
                        <a:rPr lang="ru-RU" sz="1100">
                          <a:effectLst/>
                        </a:rPr>
                        <a:t>Амг3М</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1,3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solidFill>
                            <a:schemeClr val="accent6"/>
                          </a:solidFill>
                          <a:effectLst/>
                        </a:rPr>
                        <a:t>0,105</a:t>
                      </a:r>
                      <a:endParaRPr lang="ru-RU" sz="1100" dirty="0">
                        <a:solidFill>
                          <a:schemeClr val="accent6"/>
                        </a:solidFill>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0,175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33368631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80990777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65942133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16730907"/>
                  </a:ext>
                </a:extLst>
              </a:tr>
              <a:tr h="186213">
                <a:tc rowSpan="10">
                  <a:txBody>
                    <a:bodyPr/>
                    <a:lstStyle/>
                    <a:p>
                      <a:pPr indent="0" algn="ctr" hangingPunct="0">
                        <a:lnSpc>
                          <a:spcPts val="1200"/>
                        </a:lnSpc>
                        <a:spcAft>
                          <a:spcPts val="0"/>
                        </a:spcAft>
                      </a:pPr>
                      <a:r>
                        <a:rPr lang="ru-RU" sz="1100">
                          <a:effectLst/>
                        </a:rPr>
                        <a:t>Stainless Steel</a:t>
                      </a:r>
                      <a:br>
                        <a:rPr lang="ru-RU" sz="1100">
                          <a:effectLst/>
                        </a:rPr>
                      </a:br>
                      <a:r>
                        <a:rPr lang="ru-RU" sz="1100">
                          <a:effectLst/>
                        </a:rPr>
                        <a:t>12Х18Н10Т</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0,105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0,175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1297694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0,083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0,140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000039040"/>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0,062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956377309"/>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0,050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4865864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2,8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0,042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819179754"/>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3,3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0,028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43075889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0,022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24406170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6</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4,5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0962603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8</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0,008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27853519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10</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6</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0,005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50471550"/>
                  </a:ext>
                </a:extLst>
              </a:tr>
            </a:tbl>
          </a:graphicData>
        </a:graphic>
      </p:graphicFrame>
    </p:spTree>
    <p:extLst>
      <p:ext uri="{BB962C8B-B14F-4D97-AF65-F5344CB8AC3E}">
        <p14:creationId xmlns:p14="http://schemas.microsoft.com/office/powerpoint/2010/main" val="732677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Generating subtasks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31" name="Таблица 30"/>
          <p:cNvGraphicFramePr>
            <a:graphicFrameLocks noGrp="1"/>
          </p:cNvGraphicFramePr>
          <p:nvPr>
            <p:extLst>
              <p:ext uri="{D42A27DB-BD31-4B8C-83A1-F6EECF244321}">
                <p14:modId xmlns:p14="http://schemas.microsoft.com/office/powerpoint/2010/main" val="2459883705"/>
              </p:ext>
            </p:extLst>
          </p:nvPr>
        </p:nvGraphicFramePr>
        <p:xfrm>
          <a:off x="1692000" y="1085849"/>
          <a:ext cx="5760000" cy="5420959"/>
        </p:xfrm>
        <a:graphic>
          <a:graphicData uri="http://schemas.openxmlformats.org/drawingml/2006/table">
            <a:tbl>
              <a:tblPr firstRow="1" firstCol="1" bandRow="1">
                <a:tableStyleId>{5C22544A-7EE6-4342-B048-85BDC9FD1C3A}</a:tableStyleId>
              </a:tblPr>
              <a:tblGrid>
                <a:gridCol w="1102046">
                  <a:extLst>
                    <a:ext uri="{9D8B030D-6E8A-4147-A177-3AD203B41FA5}">
                      <a16:colId xmlns:a16="http://schemas.microsoft.com/office/drawing/2014/main" val="4262559659"/>
                    </a:ext>
                  </a:extLst>
                </a:gridCol>
                <a:gridCol w="968329">
                  <a:extLst>
                    <a:ext uri="{9D8B030D-6E8A-4147-A177-3AD203B41FA5}">
                      <a16:colId xmlns:a16="http://schemas.microsoft.com/office/drawing/2014/main" val="3568356750"/>
                    </a:ext>
                  </a:extLst>
                </a:gridCol>
                <a:gridCol w="1013697">
                  <a:extLst>
                    <a:ext uri="{9D8B030D-6E8A-4147-A177-3AD203B41FA5}">
                      <a16:colId xmlns:a16="http://schemas.microsoft.com/office/drawing/2014/main" val="1425661161"/>
                    </a:ext>
                  </a:extLst>
                </a:gridCol>
                <a:gridCol w="1059066">
                  <a:extLst>
                    <a:ext uri="{9D8B030D-6E8A-4147-A177-3AD203B41FA5}">
                      <a16:colId xmlns:a16="http://schemas.microsoft.com/office/drawing/2014/main" val="3518856772"/>
                    </a:ext>
                  </a:extLst>
                </a:gridCol>
                <a:gridCol w="610159">
                  <a:extLst>
                    <a:ext uri="{9D8B030D-6E8A-4147-A177-3AD203B41FA5}">
                      <a16:colId xmlns:a16="http://schemas.microsoft.com/office/drawing/2014/main" val="3066412779"/>
                    </a:ext>
                  </a:extLst>
                </a:gridCol>
                <a:gridCol w="1006703">
                  <a:extLst>
                    <a:ext uri="{9D8B030D-6E8A-4147-A177-3AD203B41FA5}">
                      <a16:colId xmlns:a16="http://schemas.microsoft.com/office/drawing/2014/main" val="2909594161"/>
                    </a:ext>
                  </a:extLst>
                </a:gridCol>
              </a:tblGrid>
              <a:tr h="323399">
                <a:tc>
                  <a:txBody>
                    <a:bodyPr/>
                    <a:lstStyle/>
                    <a:p>
                      <a:pPr indent="144145" algn="just" hangingPunct="0">
                        <a:lnSpc>
                          <a:spcPts val="1200"/>
                        </a:lnSpc>
                        <a:spcAft>
                          <a:spcPts val="0"/>
                        </a:spcAft>
                      </a:pPr>
                      <a:r>
                        <a:rPr lang="en-US" sz="1200" dirty="0">
                          <a:effectLst/>
                        </a:rPr>
                        <a:t>Name</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en-US" sz="1200" dirty="0">
                          <a:effectLst/>
                        </a:rPr>
                        <a:t>Bridges</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ru-RU" sz="1200" dirty="0">
                          <a:effectLst/>
                        </a:rPr>
                        <a:t>UB</a:t>
                      </a:r>
                      <a:r>
                        <a:rPr lang="en-US" sz="1200" dirty="0">
                          <a:effectLst/>
                        </a:rPr>
                        <a:t>, mm</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ru-RU" sz="1200" dirty="0">
                          <a:effectLst/>
                        </a:rPr>
                        <a:t>LB</a:t>
                      </a:r>
                      <a:r>
                        <a:rPr lang="ru-RU" sz="1200" baseline="-25000" dirty="0">
                          <a:effectLst/>
                        </a:rPr>
                        <a:t>0</a:t>
                      </a:r>
                      <a:r>
                        <a:rPr lang="en-US" sz="1200" dirty="0">
                          <a:effectLst/>
                        </a:rPr>
                        <a:t>, mm</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ru-RU" sz="1200" dirty="0" err="1">
                          <a:effectLst/>
                        </a:rPr>
                        <a:t>N</a:t>
                      </a:r>
                      <a:r>
                        <a:rPr lang="ru-RU" sz="1200" baseline="-25000" dirty="0" err="1">
                          <a:effectLst/>
                        </a:rPr>
                        <a:t>pt</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en-US" sz="1200" dirty="0">
                          <a:effectLst/>
                        </a:rPr>
                        <a:t>L</a:t>
                      </a:r>
                      <a:r>
                        <a:rPr lang="en-US" sz="1200" baseline="-25000" dirty="0">
                          <a:effectLst/>
                        </a:rPr>
                        <a:t>on</a:t>
                      </a:r>
                      <a:r>
                        <a:rPr lang="ru-RU" sz="1200" dirty="0">
                          <a:effectLst/>
                        </a:rPr>
                        <a:t>, мм</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extLst>
                  <a:ext uri="{0D108BD9-81ED-4DB2-BD59-A6C34878D82A}">
                    <a16:rowId xmlns:a16="http://schemas.microsoft.com/office/drawing/2014/main" val="2882467217"/>
                  </a:ext>
                </a:extLst>
              </a:tr>
              <a:tr h="221998">
                <a:tc>
                  <a:txBody>
                    <a:bodyPr/>
                    <a:lstStyle/>
                    <a:p>
                      <a:pPr indent="144145" algn="just" hangingPunct="0">
                        <a:lnSpc>
                          <a:spcPts val="1200"/>
                        </a:lnSpc>
                        <a:spcAft>
                          <a:spcPts val="0"/>
                        </a:spcAft>
                      </a:pPr>
                      <a:r>
                        <a:rPr lang="ru-RU" sz="1200">
                          <a:effectLst/>
                        </a:rPr>
                        <a:t>p3xl_1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0</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2289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1296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12040</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4206402906"/>
                  </a:ext>
                </a:extLst>
              </a:tr>
              <a:tr h="265838">
                <a:tc>
                  <a:txBody>
                    <a:bodyPr/>
                    <a:lstStyle/>
                    <a:p>
                      <a:pPr indent="144145" algn="just" hangingPunct="0">
                        <a:lnSpc>
                          <a:spcPts val="1200"/>
                        </a:lnSpc>
                        <a:spcAft>
                          <a:spcPts val="0"/>
                        </a:spcAft>
                      </a:pPr>
                      <a:r>
                        <a:rPr lang="ru-RU" sz="1200">
                          <a:effectLst/>
                        </a:rPr>
                        <a:t>p3xl_1-A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2284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1314</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12104</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336583225"/>
                  </a:ext>
                </a:extLst>
              </a:tr>
              <a:tr h="265838">
                <a:tc>
                  <a:txBody>
                    <a:bodyPr/>
                    <a:lstStyle/>
                    <a:p>
                      <a:pPr indent="144145" algn="just" hangingPunct="0">
                        <a:lnSpc>
                          <a:spcPts val="1200"/>
                        </a:lnSpc>
                        <a:spcAft>
                          <a:spcPts val="0"/>
                        </a:spcAft>
                      </a:pPr>
                      <a:r>
                        <a:rPr lang="ru-RU" sz="1200">
                          <a:effectLst/>
                        </a:rPr>
                        <a:t>p3xl_1-B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4</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2287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1304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12131</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755860563"/>
                  </a:ext>
                </a:extLst>
              </a:tr>
              <a:tr h="265838">
                <a:tc>
                  <a:txBody>
                    <a:bodyPr/>
                    <a:lstStyle/>
                    <a:p>
                      <a:pPr indent="144145" algn="just" hangingPunct="0">
                        <a:lnSpc>
                          <a:spcPts val="1200"/>
                        </a:lnSpc>
                        <a:spcAft>
                          <a:spcPts val="0"/>
                        </a:spcAft>
                      </a:pPr>
                      <a:r>
                        <a:rPr lang="ru-RU" sz="1200">
                          <a:effectLst/>
                        </a:rPr>
                        <a:t>p3xl_1-C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2283</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1360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12172</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051944460"/>
                  </a:ext>
                </a:extLst>
              </a:tr>
              <a:tr h="221998">
                <a:tc>
                  <a:txBody>
                    <a:bodyPr/>
                    <a:lstStyle/>
                    <a:p>
                      <a:pPr indent="144145" algn="just" hangingPunct="0">
                        <a:lnSpc>
                          <a:spcPts val="1200"/>
                        </a:lnSpc>
                        <a:spcAft>
                          <a:spcPts val="0"/>
                        </a:spcAft>
                      </a:pPr>
                      <a:r>
                        <a:rPr lang="ru-RU" sz="1200">
                          <a:effectLst/>
                        </a:rPr>
                        <a:t>p3xl_2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1629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919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8783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343165441"/>
                  </a:ext>
                </a:extLst>
              </a:tr>
              <a:tr h="265838">
                <a:tc>
                  <a:txBody>
                    <a:bodyPr/>
                    <a:lstStyle/>
                    <a:p>
                      <a:pPr indent="144145" algn="just" hangingPunct="0">
                        <a:lnSpc>
                          <a:spcPts val="1200"/>
                        </a:lnSpc>
                        <a:spcAft>
                          <a:spcPts val="0"/>
                        </a:spcAft>
                      </a:pPr>
                      <a:r>
                        <a:rPr lang="ru-RU" sz="1200">
                          <a:effectLst/>
                        </a:rPr>
                        <a:t>p3xl_2-A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1629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932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8845</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4179650810"/>
                  </a:ext>
                </a:extLst>
              </a:tr>
              <a:tr h="265838">
                <a:tc>
                  <a:txBody>
                    <a:bodyPr/>
                    <a:lstStyle/>
                    <a:p>
                      <a:pPr indent="144145" algn="just" hangingPunct="0">
                        <a:lnSpc>
                          <a:spcPts val="1200"/>
                        </a:lnSpc>
                        <a:spcAft>
                          <a:spcPts val="0"/>
                        </a:spcAft>
                      </a:pPr>
                      <a:r>
                        <a:rPr lang="ru-RU" sz="1200">
                          <a:effectLst/>
                        </a:rPr>
                        <a:t>p3xl_2-B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1627</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892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8873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4160537254"/>
                  </a:ext>
                </a:extLst>
              </a:tr>
              <a:tr h="265838">
                <a:tc>
                  <a:txBody>
                    <a:bodyPr/>
                    <a:lstStyle/>
                    <a:p>
                      <a:pPr indent="144145" algn="just" hangingPunct="0">
                        <a:lnSpc>
                          <a:spcPts val="1200"/>
                        </a:lnSpc>
                        <a:spcAft>
                          <a:spcPts val="0"/>
                        </a:spcAft>
                      </a:pPr>
                      <a:r>
                        <a:rPr lang="ru-RU" sz="1200">
                          <a:effectLst/>
                        </a:rPr>
                        <a:t>p3xl_2-C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968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8971</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787218667"/>
                  </a:ext>
                </a:extLst>
              </a:tr>
              <a:tr h="221998">
                <a:tc>
                  <a:txBody>
                    <a:bodyPr/>
                    <a:lstStyle/>
                    <a:p>
                      <a:pPr indent="144145" algn="just" hangingPunct="0">
                        <a:lnSpc>
                          <a:spcPts val="1200"/>
                        </a:lnSpc>
                        <a:spcAft>
                          <a:spcPts val="0"/>
                        </a:spcAft>
                      </a:pPr>
                      <a:r>
                        <a:rPr lang="ru-RU" sz="1200">
                          <a:effectLst/>
                        </a:rPr>
                        <a:t>p3xl_3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2114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1152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10698</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321199092"/>
                  </a:ext>
                </a:extLst>
              </a:tr>
              <a:tr h="265838">
                <a:tc>
                  <a:txBody>
                    <a:bodyPr/>
                    <a:lstStyle/>
                    <a:p>
                      <a:pPr indent="144145" algn="just" hangingPunct="0">
                        <a:lnSpc>
                          <a:spcPts val="1200"/>
                        </a:lnSpc>
                        <a:spcAft>
                          <a:spcPts val="0"/>
                        </a:spcAft>
                      </a:pPr>
                      <a:r>
                        <a:rPr lang="ru-RU" sz="1200">
                          <a:effectLst/>
                        </a:rPr>
                        <a:t>p3xl_3-A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2014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1192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10782</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583402580"/>
                  </a:ext>
                </a:extLst>
              </a:tr>
              <a:tr h="265838">
                <a:tc>
                  <a:txBody>
                    <a:bodyPr/>
                    <a:lstStyle/>
                    <a:p>
                      <a:pPr indent="144145" algn="just" hangingPunct="0">
                        <a:lnSpc>
                          <a:spcPts val="1200"/>
                        </a:lnSpc>
                        <a:spcAft>
                          <a:spcPts val="0"/>
                        </a:spcAft>
                      </a:pPr>
                      <a:r>
                        <a:rPr lang="ru-RU" sz="1200">
                          <a:effectLst/>
                        </a:rPr>
                        <a:t>p3xl_3-B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2017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1156</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10799</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309140402"/>
                  </a:ext>
                </a:extLst>
              </a:tr>
              <a:tr h="265838">
                <a:tc>
                  <a:txBody>
                    <a:bodyPr/>
                    <a:lstStyle/>
                    <a:p>
                      <a:pPr indent="144145" algn="just" hangingPunct="0">
                        <a:lnSpc>
                          <a:spcPts val="1200"/>
                        </a:lnSpc>
                        <a:spcAft>
                          <a:spcPts val="0"/>
                        </a:spcAft>
                      </a:pPr>
                      <a:r>
                        <a:rPr lang="ru-RU" sz="1200">
                          <a:effectLst/>
                        </a:rPr>
                        <a:t>p3xl_3-C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2010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1149</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10837</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971276664"/>
                  </a:ext>
                </a:extLst>
              </a:tr>
              <a:tr h="221998">
                <a:tc>
                  <a:txBody>
                    <a:bodyPr/>
                    <a:lstStyle/>
                    <a:p>
                      <a:pPr indent="144145" algn="just" hangingPunct="0">
                        <a:lnSpc>
                          <a:spcPts val="1200"/>
                        </a:lnSpc>
                        <a:spcAft>
                          <a:spcPts val="0"/>
                        </a:spcAft>
                      </a:pPr>
                      <a:r>
                        <a:rPr lang="ru-RU" sz="1200">
                          <a:effectLst/>
                        </a:rPr>
                        <a:t>p3xl_4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1702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937</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7193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234798796"/>
                  </a:ext>
                </a:extLst>
              </a:tr>
              <a:tr h="265838">
                <a:tc>
                  <a:txBody>
                    <a:bodyPr/>
                    <a:lstStyle/>
                    <a:p>
                      <a:pPr indent="144145" algn="just" hangingPunct="0">
                        <a:lnSpc>
                          <a:spcPts val="1200"/>
                        </a:lnSpc>
                        <a:spcAft>
                          <a:spcPts val="0"/>
                        </a:spcAft>
                      </a:pPr>
                      <a:r>
                        <a:rPr lang="ru-RU" sz="1200">
                          <a:effectLst/>
                        </a:rPr>
                        <a:t>p3xl_4-A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1701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938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7263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892235630"/>
                  </a:ext>
                </a:extLst>
              </a:tr>
              <a:tr h="265838">
                <a:tc>
                  <a:txBody>
                    <a:bodyPr/>
                    <a:lstStyle/>
                    <a:p>
                      <a:pPr indent="144145" algn="just" hangingPunct="0">
                        <a:lnSpc>
                          <a:spcPts val="1200"/>
                        </a:lnSpc>
                        <a:spcAft>
                          <a:spcPts val="0"/>
                        </a:spcAft>
                      </a:pPr>
                      <a:r>
                        <a:rPr lang="ru-RU" sz="1200">
                          <a:effectLst/>
                        </a:rPr>
                        <a:t>p3xl_4-B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1699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972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31</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7297</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73986740"/>
                  </a:ext>
                </a:extLst>
              </a:tr>
              <a:tr h="265838">
                <a:tc>
                  <a:txBody>
                    <a:bodyPr/>
                    <a:lstStyle/>
                    <a:p>
                      <a:pPr indent="144145" algn="just" hangingPunct="0">
                        <a:lnSpc>
                          <a:spcPts val="1200"/>
                        </a:lnSpc>
                        <a:spcAft>
                          <a:spcPts val="0"/>
                        </a:spcAft>
                      </a:pPr>
                      <a:r>
                        <a:rPr lang="ru-RU" sz="1200">
                          <a:effectLst/>
                        </a:rPr>
                        <a:t>p3xl_4-C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1698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989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28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7405</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223759706"/>
                  </a:ext>
                </a:extLst>
              </a:tr>
              <a:tr h="221998">
                <a:tc>
                  <a:txBody>
                    <a:bodyPr/>
                    <a:lstStyle/>
                    <a:p>
                      <a:pPr indent="144145" algn="just" hangingPunct="0">
                        <a:lnSpc>
                          <a:spcPts val="1200"/>
                        </a:lnSpc>
                        <a:spcAft>
                          <a:spcPts val="0"/>
                        </a:spcAft>
                      </a:pPr>
                      <a:r>
                        <a:rPr lang="ru-RU" sz="1200">
                          <a:effectLst/>
                        </a:rPr>
                        <a:t>p3xl_5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3272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1908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17233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341689108"/>
                  </a:ext>
                </a:extLst>
              </a:tr>
              <a:tr h="265838">
                <a:tc>
                  <a:txBody>
                    <a:bodyPr/>
                    <a:lstStyle/>
                    <a:p>
                      <a:pPr indent="144145" algn="just" hangingPunct="0">
                        <a:lnSpc>
                          <a:spcPts val="1200"/>
                        </a:lnSpc>
                        <a:spcAft>
                          <a:spcPts val="0"/>
                        </a:spcAft>
                      </a:pPr>
                      <a:r>
                        <a:rPr lang="ru-RU" sz="1200">
                          <a:effectLst/>
                        </a:rPr>
                        <a:t>p3xl_5-A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3260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1919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35</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17302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330097159"/>
                  </a:ext>
                </a:extLst>
              </a:tr>
              <a:tr h="265838">
                <a:tc>
                  <a:txBody>
                    <a:bodyPr/>
                    <a:lstStyle/>
                    <a:p>
                      <a:pPr indent="144145" algn="just" hangingPunct="0">
                        <a:lnSpc>
                          <a:spcPts val="1200"/>
                        </a:lnSpc>
                        <a:spcAft>
                          <a:spcPts val="0"/>
                        </a:spcAft>
                      </a:pPr>
                      <a:r>
                        <a:rPr lang="ru-RU" sz="1200">
                          <a:effectLst/>
                        </a:rPr>
                        <a:t>p3xl_5-B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3261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1915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17371</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450186880"/>
                  </a:ext>
                </a:extLst>
              </a:tr>
              <a:tr h="265838">
                <a:tc>
                  <a:txBody>
                    <a:bodyPr/>
                    <a:lstStyle/>
                    <a:p>
                      <a:pPr indent="144145" algn="just" hangingPunct="0">
                        <a:lnSpc>
                          <a:spcPts val="1200"/>
                        </a:lnSpc>
                        <a:spcAft>
                          <a:spcPts val="0"/>
                        </a:spcAft>
                      </a:pPr>
                      <a:r>
                        <a:rPr lang="ru-RU" sz="1200">
                          <a:effectLst/>
                        </a:rPr>
                        <a:t>p3xl_5-C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3253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1935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17439</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931303297"/>
                  </a:ext>
                </a:extLst>
              </a:tr>
            </a:tbl>
          </a:graphicData>
        </a:graphic>
      </p:graphicFrame>
    </p:spTree>
    <p:extLst>
      <p:ext uri="{BB962C8B-B14F-4D97-AF65-F5344CB8AC3E}">
        <p14:creationId xmlns:p14="http://schemas.microsoft.com/office/powerpoint/2010/main" val="181706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Solutions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7" name="Рисунок 6" descr="Изображение выглядит как текст, снимок экрана, диаграмма&#10;&#10;Автоматически созданное описание"/>
          <p:cNvPicPr/>
          <p:nvPr/>
        </p:nvPicPr>
        <p:blipFill rotWithShape="1">
          <a:blip r:embed="rId3"/>
          <a:srcRect l="5219" t="21234" b="14236"/>
          <a:stretch/>
        </p:blipFill>
        <p:spPr bwMode="auto">
          <a:xfrm>
            <a:off x="252480" y="1629000"/>
            <a:ext cx="8640000" cy="3757134"/>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3527963" y="5559952"/>
            <a:ext cx="2089033" cy="369332"/>
          </a:xfrm>
          <a:prstGeom prst="rect">
            <a:avLst/>
          </a:prstGeom>
          <a:noFill/>
        </p:spPr>
        <p:txBody>
          <a:bodyPr wrap="none" rtlCol="0">
            <a:spAutoFit/>
          </a:bodyPr>
          <a:lstStyle/>
          <a:p>
            <a:r>
              <a:rPr lang="en-US" dirty="0" smtClean="0"/>
              <a:t>Subtasks of p3xl_2</a:t>
            </a:r>
            <a:endParaRPr lang="ru-RU" dirty="0"/>
          </a:p>
        </p:txBody>
      </p:sp>
    </p:spTree>
    <p:extLst>
      <p:ext uri="{BB962C8B-B14F-4D97-AF65-F5344CB8AC3E}">
        <p14:creationId xmlns:p14="http://schemas.microsoft.com/office/powerpoint/2010/main" val="37239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90D8857F-F64C-4977-9A20-D364985777FC}"/>
              </a:ext>
            </a:extLst>
          </p:cNvPr>
          <p:cNvGrpSpPr/>
          <p:nvPr/>
        </p:nvGrpSpPr>
        <p:grpSpPr>
          <a:xfrm>
            <a:off x="2133600" y="1989000"/>
            <a:ext cx="5039908" cy="3127345"/>
            <a:chOff x="0" y="0"/>
            <a:chExt cx="3599815" cy="2233744"/>
          </a:xfrm>
        </p:grpSpPr>
        <p:sp>
          <p:nvSpPr>
            <p:cNvPr id="5" name="Надпись 43">
              <a:extLst>
                <a:ext uri="{FF2B5EF4-FFF2-40B4-BE49-F238E27FC236}">
                  <a16:creationId xmlns:a16="http://schemas.microsoft.com/office/drawing/2014/main" id="{A93F7AE9-32F9-44CF-AB17-B0096F39532E}"/>
                </a:ext>
              </a:extLst>
            </p:cNvPr>
            <p:cNvSpPr txBox="1"/>
            <p:nvPr/>
          </p:nvSpPr>
          <p:spPr>
            <a:xfrm>
              <a:off x="1152525" y="285750"/>
              <a:ext cx="117284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ADF6EA2A-094B-4DC1-98B0-DCBF0AA7E000}"/>
                </a:ext>
              </a:extLst>
            </p:cNvPr>
            <p:cNvSpPr/>
            <p:nvPr/>
          </p:nvSpPr>
          <p:spPr>
            <a:xfrm>
              <a:off x="561975" y="542925"/>
              <a:ext cx="2143125" cy="1123950"/>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id="{9881D82A-E31F-4992-9834-FB3777A703A7}"/>
                </a:ext>
              </a:extLst>
            </p:cNvPr>
            <p:cNvSpPr/>
            <p:nvPr/>
          </p:nvSpPr>
          <p:spPr>
            <a:xfrm>
              <a:off x="714375" y="666750"/>
              <a:ext cx="847725" cy="847725"/>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id="{9181D328-714C-4B19-BD14-537BDA43C33D}"/>
                </a:ext>
              </a:extLst>
            </p:cNvPr>
            <p:cNvSpPr/>
            <p:nvPr/>
          </p:nvSpPr>
          <p:spPr>
            <a:xfrm>
              <a:off x="2524125" y="140970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id="{771BE2B3-A2CF-4D47-9772-BDFEB9B66DAC}"/>
                </a:ext>
              </a:extLst>
            </p:cNvPr>
            <p:cNvSpPr/>
            <p:nvPr/>
          </p:nvSpPr>
          <p:spPr>
            <a:xfrm rot="10800000">
              <a:off x="0" y="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10" name="Прямая со стрелкой 9">
              <a:extLst>
                <a:ext uri="{FF2B5EF4-FFF2-40B4-BE49-F238E27FC236}">
                  <a16:creationId xmlns:a16="http://schemas.microsoft.com/office/drawing/2014/main" id="{F6716167-285B-442F-912A-BBC133286741}"/>
                </a:ext>
              </a:extLst>
            </p:cNvPr>
            <p:cNvCxnSpPr/>
            <p:nvPr/>
          </p:nvCxnSpPr>
          <p:spPr>
            <a:xfrm>
              <a:off x="409575" y="762000"/>
              <a:ext cx="1152525" cy="29527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63B5814C-51CD-4132-9499-FE43C05A4EEE}"/>
                </a:ext>
              </a:extLst>
            </p:cNvPr>
            <p:cNvCxnSpPr/>
            <p:nvPr/>
          </p:nvCxnSpPr>
          <p:spPr>
            <a:xfrm>
              <a:off x="1562100" y="1057275"/>
              <a:ext cx="1381125" cy="3524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5FEBDA80-C8D6-46BF-B95C-232E8B95B962}"/>
                </a:ext>
              </a:extLst>
            </p:cNvPr>
            <p:cNvCxnSpPr/>
            <p:nvPr/>
          </p:nvCxnSpPr>
          <p:spPr>
            <a:xfrm flipV="1">
              <a:off x="95250" y="762000"/>
              <a:ext cx="314325" cy="1257300"/>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BB5461A6-95F8-4C95-A9CF-7AD34D5B7F37}"/>
                </a:ext>
              </a:extLst>
            </p:cNvPr>
            <p:cNvCxnSpPr/>
            <p:nvPr/>
          </p:nvCxnSpPr>
          <p:spPr>
            <a:xfrm flipV="1">
              <a:off x="2943225" y="942975"/>
              <a:ext cx="400050" cy="4667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C72AD194-5F9B-42A4-9FA4-FE260DEF9E56}"/>
                </a:ext>
              </a:extLst>
            </p:cNvPr>
            <p:cNvSpPr/>
            <p:nvPr/>
          </p:nvSpPr>
          <p:spPr>
            <a:xfrm>
              <a:off x="2609850" y="1247775"/>
              <a:ext cx="161925" cy="161925"/>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5" name="Надпись 35">
              <a:extLst>
                <a:ext uri="{FF2B5EF4-FFF2-40B4-BE49-F238E27FC236}">
                  <a16:creationId xmlns:a16="http://schemas.microsoft.com/office/drawing/2014/main" id="{36705AF2-14DE-43A4-AC5D-807A7A1921E0}"/>
                </a:ext>
              </a:extLst>
            </p:cNvPr>
            <p:cNvSpPr txBox="1"/>
            <p:nvPr/>
          </p:nvSpPr>
          <p:spPr>
            <a:xfrm>
              <a:off x="1485900" y="742950"/>
              <a:ext cx="3295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Надпись 36">
              <a:extLst>
                <a:ext uri="{FF2B5EF4-FFF2-40B4-BE49-F238E27FC236}">
                  <a16:creationId xmlns:a16="http://schemas.microsoft.com/office/drawing/2014/main" id="{36E074BF-5728-4456-91E3-6BA8E9E7FF9F}"/>
                </a:ext>
              </a:extLst>
            </p:cNvPr>
            <p:cNvSpPr txBox="1"/>
            <p:nvPr/>
          </p:nvSpPr>
          <p:spPr>
            <a:xfrm>
              <a:off x="0" y="590550"/>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40">
              <a:extLst>
                <a:ext uri="{FF2B5EF4-FFF2-40B4-BE49-F238E27FC236}">
                  <a16:creationId xmlns:a16="http://schemas.microsoft.com/office/drawing/2014/main" id="{6C00E25F-A840-43FA-8770-7AE0124AAFE3}"/>
                </a:ext>
              </a:extLst>
            </p:cNvPr>
            <p:cNvSpPr txBox="1"/>
            <p:nvPr/>
          </p:nvSpPr>
          <p:spPr>
            <a:xfrm>
              <a:off x="122316" y="1852744"/>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41">
              <a:extLst>
                <a:ext uri="{FF2B5EF4-FFF2-40B4-BE49-F238E27FC236}">
                  <a16:creationId xmlns:a16="http://schemas.microsoft.com/office/drawing/2014/main" id="{547E768C-4CA4-4CEE-80A3-43AEAB1C1C18}"/>
                </a:ext>
              </a:extLst>
            </p:cNvPr>
            <p:cNvSpPr txBox="1"/>
            <p:nvPr/>
          </p:nvSpPr>
          <p:spPr>
            <a:xfrm>
              <a:off x="3067050" y="1285875"/>
              <a:ext cx="4184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42">
              <a:extLst>
                <a:ext uri="{FF2B5EF4-FFF2-40B4-BE49-F238E27FC236}">
                  <a16:creationId xmlns:a16="http://schemas.microsoft.com/office/drawing/2014/main" id="{0451D3C3-59EE-44F6-B7F6-03F906C1EC10}"/>
                </a:ext>
              </a:extLst>
            </p:cNvPr>
            <p:cNvSpPr txBox="1"/>
            <p:nvPr/>
          </p:nvSpPr>
          <p:spPr>
            <a:xfrm>
              <a:off x="3181350" y="666750"/>
              <a:ext cx="418465" cy="2476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44">
              <a:extLst>
                <a:ext uri="{FF2B5EF4-FFF2-40B4-BE49-F238E27FC236}">
                  <a16:creationId xmlns:a16="http://schemas.microsoft.com/office/drawing/2014/main" id="{910D18AA-B0A2-45A0-9835-E1517974802B}"/>
                </a:ext>
              </a:extLst>
            </p:cNvPr>
            <p:cNvSpPr txBox="1"/>
            <p:nvPr/>
          </p:nvSpPr>
          <p:spPr>
            <a:xfrm>
              <a:off x="589123" y="1712378"/>
              <a:ext cx="170561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r">
                <a:lnSpc>
                  <a:spcPct val="107000"/>
                </a:lnSpc>
                <a:spcAft>
                  <a:spcPts val="800"/>
                </a:spcAf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 piercing point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Прямая со стрелкой 20">
              <a:extLst>
                <a:ext uri="{FF2B5EF4-FFF2-40B4-BE49-F238E27FC236}">
                  <a16:creationId xmlns:a16="http://schemas.microsoft.com/office/drawing/2014/main" id="{94D58DFE-66E9-464C-8870-A541877C721C}"/>
                </a:ext>
              </a:extLst>
            </p:cNvPr>
            <p:cNvCxnSpPr/>
            <p:nvPr/>
          </p:nvCxnSpPr>
          <p:spPr>
            <a:xfrm flipV="1">
              <a:off x="2257425" y="1409700"/>
              <a:ext cx="351790" cy="38100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BB911C3-5A02-48F9-A77D-0DFAB54626F1}"/>
              </a:ext>
            </a:extLst>
          </p:cNvPr>
          <p:cNvSpPr txBox="1"/>
          <p:nvPr/>
        </p:nvSpPr>
        <p:spPr>
          <a:xfrm>
            <a:off x="4965119" y="5407790"/>
            <a:ext cx="3510856" cy="959173"/>
          </a:xfrm>
          <a:prstGeom prst="rect">
            <a:avLst/>
          </a:prstGeom>
          <a:noFill/>
        </p:spPr>
        <p:txBody>
          <a:bodyPr wrap="square" rtlCol="0">
            <a:spAutoFit/>
          </a:bodyPr>
          <a:lstStyle/>
          <a:p>
            <a:pPr marL="342900" indent="-342900">
              <a:lnSpc>
                <a:spcPct val="150000"/>
              </a:lnSpc>
              <a:buFont typeface="+mj-lt"/>
              <a:buAutoNum type="arabicPeriod"/>
            </a:pPr>
            <a:r>
              <a:rPr lang="en-US" sz="2000" dirty="0"/>
              <a:t>Length is preserved</a:t>
            </a:r>
          </a:p>
          <a:p>
            <a:pPr marL="342900" indent="-342900">
              <a:lnSpc>
                <a:spcPct val="150000"/>
              </a:lnSpc>
              <a:buFont typeface="+mj-lt"/>
              <a:buAutoNum type="arabicPeriod"/>
            </a:pPr>
            <a:r>
              <a:rPr lang="en-US" sz="2000" dirty="0">
                <a:ea typeface="Cambria Math" panose="02040503050406030204" pitchFamily="18" charset="0"/>
              </a:rPr>
              <a:t>Remains optimal</a:t>
            </a:r>
          </a:p>
        </p:txBody>
      </p:sp>
    </p:spTree>
    <p:extLst>
      <p:ext uri="{BB962C8B-B14F-4D97-AF65-F5344CB8AC3E}">
        <p14:creationId xmlns:p14="http://schemas.microsoft.com/office/powerpoint/2010/main" val="201622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Counter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2CFDC021-25A1-48F1-868C-5D05EF762A55}"/>
              </a:ext>
            </a:extLst>
          </p:cNvPr>
          <p:cNvGrpSpPr/>
          <p:nvPr/>
        </p:nvGrpSpPr>
        <p:grpSpPr>
          <a:xfrm>
            <a:off x="1332000" y="2709000"/>
            <a:ext cx="6663239" cy="2880000"/>
            <a:chOff x="0" y="0"/>
            <a:chExt cx="3429000" cy="1482090"/>
          </a:xfrm>
        </p:grpSpPr>
        <p:sp>
          <p:nvSpPr>
            <p:cNvPr id="5" name="Полилиния: фигура 4">
              <a:extLst>
                <a:ext uri="{FF2B5EF4-FFF2-40B4-BE49-F238E27FC236}">
                  <a16:creationId xmlns:a16="http://schemas.microsoft.com/office/drawing/2014/main" id="{9F8CB9E4-9872-452C-B072-81B3B32BC567}"/>
                </a:ext>
              </a:extLst>
            </p:cNvPr>
            <p:cNvSpPr/>
            <p:nvPr/>
          </p:nvSpPr>
          <p:spPr>
            <a:xfrm>
              <a:off x="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6" name="Полилиния: фигура 5">
              <a:extLst>
                <a:ext uri="{FF2B5EF4-FFF2-40B4-BE49-F238E27FC236}">
                  <a16:creationId xmlns:a16="http://schemas.microsoft.com/office/drawing/2014/main" id="{66A7AE3B-0849-4618-8F46-83D7C440CD64}"/>
                </a:ext>
              </a:extLst>
            </p:cNvPr>
            <p:cNvSpPr/>
            <p:nvPr/>
          </p:nvSpPr>
          <p:spPr>
            <a:xfrm flipH="1">
              <a:off x="228600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7" name="Полилиния: фигура 6">
              <a:extLst>
                <a:ext uri="{FF2B5EF4-FFF2-40B4-BE49-F238E27FC236}">
                  <a16:creationId xmlns:a16="http://schemas.microsoft.com/office/drawing/2014/main" id="{16EC97D0-E6ED-4C23-A46D-C99F99AAD271}"/>
                </a:ext>
              </a:extLst>
            </p:cNvPr>
            <p:cNvSpPr/>
            <p:nvPr/>
          </p:nvSpPr>
          <p:spPr>
            <a:xfrm>
              <a:off x="1143000" y="114300"/>
              <a:ext cx="1148715" cy="1143000"/>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15" h="1143000">
                  <a:moveTo>
                    <a:pt x="0" y="1143000"/>
                  </a:moveTo>
                  <a:lnTo>
                    <a:pt x="0" y="0"/>
                  </a:lnTo>
                  <a:lnTo>
                    <a:pt x="1148715" y="13335"/>
                  </a:lnTo>
                  <a:lnTo>
                    <a:pt x="1148715" y="1137285"/>
                  </a:lnTo>
                  <a:lnTo>
                    <a:pt x="1148715" y="113728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8" name="Полилиния: фигура 7">
              <a:extLst>
                <a:ext uri="{FF2B5EF4-FFF2-40B4-BE49-F238E27FC236}">
                  <a16:creationId xmlns:a16="http://schemas.microsoft.com/office/drawing/2014/main" id="{9E79A46A-374B-4D37-A98D-1A2D4A542707}"/>
                </a:ext>
              </a:extLst>
            </p:cNvPr>
            <p:cNvSpPr/>
            <p:nvPr/>
          </p:nvSpPr>
          <p:spPr>
            <a:xfrm>
              <a:off x="800100" y="1133475"/>
              <a:ext cx="1832610" cy="120026"/>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 name="connsiteX0" fmla="*/ 5715 w 1154430"/>
                <a:gd name="connsiteY0" fmla="*/ 1129665 h 1129665"/>
                <a:gd name="connsiteX1" fmla="*/ 0 w 1154430"/>
                <a:gd name="connsiteY1" fmla="*/ 449580 h 1129665"/>
                <a:gd name="connsiteX2" fmla="*/ 1154430 w 1154430"/>
                <a:gd name="connsiteY2" fmla="*/ 0 h 1129665"/>
                <a:gd name="connsiteX3" fmla="*/ 1154430 w 1154430"/>
                <a:gd name="connsiteY3" fmla="*/ 1123950 h 1129665"/>
                <a:gd name="connsiteX4" fmla="*/ 1154430 w 1154430"/>
                <a:gd name="connsiteY4" fmla="*/ 1123950 h 1129665"/>
                <a:gd name="connsiteX0" fmla="*/ 346710 w 1154430"/>
                <a:gd name="connsiteY0" fmla="*/ 567690 h 1123950"/>
                <a:gd name="connsiteX1" fmla="*/ 0 w 1154430"/>
                <a:gd name="connsiteY1" fmla="*/ 449580 h 1123950"/>
                <a:gd name="connsiteX2" fmla="*/ 1154430 w 1154430"/>
                <a:gd name="connsiteY2" fmla="*/ 0 h 1123950"/>
                <a:gd name="connsiteX3" fmla="*/ 1154430 w 1154430"/>
                <a:gd name="connsiteY3" fmla="*/ 1123950 h 1123950"/>
                <a:gd name="connsiteX4" fmla="*/ 1154430 w 1154430"/>
                <a:gd name="connsiteY4" fmla="*/ 1123950 h 1123950"/>
                <a:gd name="connsiteX0" fmla="*/ 346710 w 1832610"/>
                <a:gd name="connsiteY0" fmla="*/ 118110 h 674370"/>
                <a:gd name="connsiteX1" fmla="*/ 0 w 1832610"/>
                <a:gd name="connsiteY1" fmla="*/ 0 h 674370"/>
                <a:gd name="connsiteX2" fmla="*/ 1832610 w 1832610"/>
                <a:gd name="connsiteY2" fmla="*/ 3810 h 674370"/>
                <a:gd name="connsiteX3" fmla="*/ 1154430 w 1832610"/>
                <a:gd name="connsiteY3" fmla="*/ 674370 h 674370"/>
                <a:gd name="connsiteX4" fmla="*/ 1154430 w 1832610"/>
                <a:gd name="connsiteY4" fmla="*/ 674370 h 674370"/>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15 h 675067"/>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26 h 675067"/>
                <a:gd name="connsiteX0" fmla="*/ 346710 w 1899297"/>
                <a:gd name="connsiteY0" fmla="*/ 118110 h 120026"/>
                <a:gd name="connsiteX1" fmla="*/ 0 w 1899297"/>
                <a:gd name="connsiteY1" fmla="*/ 0 h 120026"/>
                <a:gd name="connsiteX2" fmla="*/ 1832610 w 1899297"/>
                <a:gd name="connsiteY2" fmla="*/ 3810 h 120026"/>
                <a:gd name="connsiteX3" fmla="*/ 1489710 w 1899297"/>
                <a:gd name="connsiteY3" fmla="*/ 120026 h 120026"/>
                <a:gd name="connsiteX0" fmla="*/ 346710 w 1832610"/>
                <a:gd name="connsiteY0" fmla="*/ 118110 h 120026"/>
                <a:gd name="connsiteX1" fmla="*/ 0 w 1832610"/>
                <a:gd name="connsiteY1" fmla="*/ 0 h 120026"/>
                <a:gd name="connsiteX2" fmla="*/ 1832610 w 1832610"/>
                <a:gd name="connsiteY2" fmla="*/ 3810 h 120026"/>
                <a:gd name="connsiteX3" fmla="*/ 1489710 w 1832610"/>
                <a:gd name="connsiteY3" fmla="*/ 120026 h 120026"/>
              </a:gdLst>
              <a:ahLst/>
              <a:cxnLst>
                <a:cxn ang="0">
                  <a:pos x="connsiteX0" y="connsiteY0"/>
                </a:cxn>
                <a:cxn ang="0">
                  <a:pos x="connsiteX1" y="connsiteY1"/>
                </a:cxn>
                <a:cxn ang="0">
                  <a:pos x="connsiteX2" y="connsiteY2"/>
                </a:cxn>
                <a:cxn ang="0">
                  <a:pos x="connsiteX3" y="connsiteY3"/>
                </a:cxn>
              </a:cxnLst>
              <a:rect l="l" t="t" r="r" b="b"/>
              <a:pathLst>
                <a:path w="1832610" h="120026">
                  <a:moveTo>
                    <a:pt x="346710" y="118110"/>
                  </a:moveTo>
                  <a:lnTo>
                    <a:pt x="0" y="0"/>
                  </a:lnTo>
                  <a:lnTo>
                    <a:pt x="1832610" y="3810"/>
                  </a:lnTo>
                  <a:lnTo>
                    <a:pt x="1489710" y="120026"/>
                  </a:lnTo>
                </a:path>
              </a:pathLst>
            </a:custGeom>
            <a:noFill/>
            <a:ln w="19050">
              <a:solidFill>
                <a:srgbClr val="00B050"/>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9" name="Надпись 71">
              <a:extLst>
                <a:ext uri="{FF2B5EF4-FFF2-40B4-BE49-F238E27FC236}">
                  <a16:creationId xmlns:a16="http://schemas.microsoft.com/office/drawing/2014/main" id="{B52F5D00-F57B-43F4-BF05-EC27EFAD41FA}"/>
                </a:ext>
              </a:extLst>
            </p:cNvPr>
            <p:cNvSpPr txBox="1"/>
            <p:nvPr/>
          </p:nvSpPr>
          <p:spPr>
            <a:xfrm>
              <a:off x="114300" y="114300"/>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72">
              <a:extLst>
                <a:ext uri="{FF2B5EF4-FFF2-40B4-BE49-F238E27FC236}">
                  <a16:creationId xmlns:a16="http://schemas.microsoft.com/office/drawing/2014/main" id="{46921088-5099-4A8C-BE7F-EB54D3613A34}"/>
                </a:ext>
              </a:extLst>
            </p:cNvPr>
            <p:cNvSpPr txBox="1"/>
            <p:nvPr/>
          </p:nvSpPr>
          <p:spPr>
            <a:xfrm>
              <a:off x="2981325" y="104775"/>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73">
              <a:extLst>
                <a:ext uri="{FF2B5EF4-FFF2-40B4-BE49-F238E27FC236}">
                  <a16:creationId xmlns:a16="http://schemas.microsoft.com/office/drawing/2014/main" id="{1410C1E2-73C4-46F6-9769-2EEFE7D077AB}"/>
                </a:ext>
              </a:extLst>
            </p:cNvPr>
            <p:cNvSpPr txBox="1"/>
            <p:nvPr/>
          </p:nvSpPr>
          <p:spPr>
            <a:xfrm>
              <a:off x="1143000"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74">
              <a:extLst>
                <a:ext uri="{FF2B5EF4-FFF2-40B4-BE49-F238E27FC236}">
                  <a16:creationId xmlns:a16="http://schemas.microsoft.com/office/drawing/2014/main" id="{A121C3CC-EE72-441A-B3E0-D09B48535A7B}"/>
                </a:ext>
              </a:extLst>
            </p:cNvPr>
            <p:cNvSpPr txBox="1"/>
            <p:nvPr/>
          </p:nvSpPr>
          <p:spPr>
            <a:xfrm>
              <a:off x="2013531"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4" name="Прямая со стрелкой 13">
            <a:extLst>
              <a:ext uri="{FF2B5EF4-FFF2-40B4-BE49-F238E27FC236}">
                <a16:creationId xmlns:a16="http://schemas.microsoft.com/office/drawing/2014/main" id="{3CCF851C-C464-48A8-B3CC-5739B6F34D09}"/>
              </a:ext>
            </a:extLst>
          </p:cNvPr>
          <p:cNvCxnSpPr/>
          <p:nvPr/>
        </p:nvCxnSpPr>
        <p:spPr>
          <a:xfrm>
            <a:off x="2364698" y="2931108"/>
            <a:ext cx="0" cy="1800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8104B8-B950-4F4E-AAC7-B2B8A4592B4B}"/>
              </a:ext>
            </a:extLst>
          </p:cNvPr>
          <p:cNvSpPr txBox="1"/>
          <p:nvPr/>
        </p:nvSpPr>
        <p:spPr>
          <a:xfrm rot="16200000">
            <a:off x="1771817" y="3386853"/>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16" name="TextBox 15">
            <a:extLst>
              <a:ext uri="{FF2B5EF4-FFF2-40B4-BE49-F238E27FC236}">
                <a16:creationId xmlns:a16="http://schemas.microsoft.com/office/drawing/2014/main" id="{39D8AF33-DA20-44FC-A8F8-E3CD25F2567C}"/>
              </a:ext>
            </a:extLst>
          </p:cNvPr>
          <p:cNvSpPr txBox="1"/>
          <p:nvPr/>
        </p:nvSpPr>
        <p:spPr>
          <a:xfrm>
            <a:off x="6427499" y="3124884"/>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cxnSp>
        <p:nvCxnSpPr>
          <p:cNvPr id="18" name="Прямая со стрелкой 17">
            <a:extLst>
              <a:ext uri="{FF2B5EF4-FFF2-40B4-BE49-F238E27FC236}">
                <a16:creationId xmlns:a16="http://schemas.microsoft.com/office/drawing/2014/main" id="{09304346-2489-486A-8F57-40C49D41CAE8}"/>
              </a:ext>
            </a:extLst>
          </p:cNvPr>
          <p:cNvCxnSpPr>
            <a:cxnSpLocks/>
          </p:cNvCxnSpPr>
          <p:nvPr/>
        </p:nvCxnSpPr>
        <p:spPr>
          <a:xfrm flipH="1">
            <a:off x="5785266" y="3429000"/>
            <a:ext cx="19409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A26BD139-3587-4CD4-910C-2D953BD5D974}"/>
              </a:ext>
            </a:extLst>
          </p:cNvPr>
          <p:cNvCxnSpPr>
            <a:cxnSpLocks/>
          </p:cNvCxnSpPr>
          <p:nvPr/>
        </p:nvCxnSpPr>
        <p:spPr>
          <a:xfrm flipH="1">
            <a:off x="5747111" y="4743470"/>
            <a:ext cx="7007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D1D79D-992C-47B6-B753-02DF2D8B2B1E}"/>
              </a:ext>
            </a:extLst>
          </p:cNvPr>
          <p:cNvSpPr txBox="1"/>
          <p:nvPr/>
        </p:nvSpPr>
        <p:spPr>
          <a:xfrm>
            <a:off x="5755063" y="4375141"/>
            <a:ext cx="914400" cy="369332"/>
          </a:xfrm>
          <a:prstGeom prst="rect">
            <a:avLst/>
          </a:prstGeom>
          <a:noFill/>
        </p:spPr>
        <p:txBody>
          <a:bodyPr wrap="square" rtlCol="0">
            <a:spAutoFit/>
          </a:bodyPr>
          <a:lstStyle/>
          <a:p>
            <a:r>
              <a:rPr lang="en-US" dirty="0">
                <a:solidFill>
                  <a:srgbClr val="0070C0"/>
                </a:solidFill>
              </a:rPr>
              <a:t>0.2 m</a:t>
            </a:r>
            <a:endParaRPr lang="ru-RU" dirty="0">
              <a:solidFill>
                <a:srgbClr val="0070C0"/>
              </a:solidFill>
            </a:endParaRPr>
          </a:p>
        </p:txBody>
      </p:sp>
      <p:sp>
        <p:nvSpPr>
          <p:cNvPr id="37" name="TextBox 36">
            <a:extLst>
              <a:ext uri="{FF2B5EF4-FFF2-40B4-BE49-F238E27FC236}">
                <a16:creationId xmlns:a16="http://schemas.microsoft.com/office/drawing/2014/main" id="{B749E393-14D0-4CF8-B83C-2B5B20C0682B}"/>
              </a:ext>
            </a:extLst>
          </p:cNvPr>
          <p:cNvSpPr txBox="1"/>
          <p:nvPr/>
        </p:nvSpPr>
        <p:spPr>
          <a:xfrm rot="16200000">
            <a:off x="2960198" y="3582084"/>
            <a:ext cx="914400" cy="369332"/>
          </a:xfrm>
          <a:prstGeom prst="rect">
            <a:avLst/>
          </a:prstGeom>
          <a:noFill/>
        </p:spPr>
        <p:txBody>
          <a:bodyPr wrap="square" rtlCol="0">
            <a:spAutoFit/>
          </a:bodyPr>
          <a:lstStyle/>
          <a:p>
            <a:r>
              <a:rPr lang="en-US" dirty="0">
                <a:solidFill>
                  <a:srgbClr val="FF0000"/>
                </a:solidFill>
              </a:rPr>
              <a:t>3 m</a:t>
            </a:r>
            <a:endParaRPr lang="ru-RU" dirty="0">
              <a:solidFill>
                <a:srgbClr val="FF0000"/>
              </a:solidFill>
            </a:endParaRPr>
          </a:p>
        </p:txBody>
      </p:sp>
      <p:cxnSp>
        <p:nvCxnSpPr>
          <p:cNvPr id="38" name="Прямая со стрелкой 37">
            <a:extLst>
              <a:ext uri="{FF2B5EF4-FFF2-40B4-BE49-F238E27FC236}">
                <a16:creationId xmlns:a16="http://schemas.microsoft.com/office/drawing/2014/main" id="{B8C3214B-9028-4BCD-A137-E5712D647623}"/>
              </a:ext>
            </a:extLst>
          </p:cNvPr>
          <p:cNvCxnSpPr>
            <a:cxnSpLocks/>
          </p:cNvCxnSpPr>
          <p:nvPr/>
        </p:nvCxnSpPr>
        <p:spPr>
          <a:xfrm flipH="1">
            <a:off x="3553080" y="2673019"/>
            <a:ext cx="22363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5CEA403-354A-4D02-93AB-84384EC6E62B}"/>
              </a:ext>
            </a:extLst>
          </p:cNvPr>
          <p:cNvSpPr txBox="1"/>
          <p:nvPr/>
        </p:nvSpPr>
        <p:spPr>
          <a:xfrm>
            <a:off x="4510398" y="2273611"/>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41" name="TextBox 40">
            <a:extLst>
              <a:ext uri="{FF2B5EF4-FFF2-40B4-BE49-F238E27FC236}">
                <a16:creationId xmlns:a16="http://schemas.microsoft.com/office/drawing/2014/main" id="{42721F23-6C55-4EC2-B0E4-87CFE0971A4C}"/>
              </a:ext>
            </a:extLst>
          </p:cNvPr>
          <p:cNvSpPr txBox="1"/>
          <p:nvPr/>
        </p:nvSpPr>
        <p:spPr>
          <a:xfrm>
            <a:off x="4197137" y="4525849"/>
            <a:ext cx="914400" cy="369332"/>
          </a:xfrm>
          <a:prstGeom prst="rect">
            <a:avLst/>
          </a:prstGeom>
          <a:noFill/>
        </p:spPr>
        <p:txBody>
          <a:bodyPr wrap="square" rtlCol="0">
            <a:spAutoFit/>
          </a:bodyPr>
          <a:lstStyle/>
          <a:p>
            <a:r>
              <a:rPr lang="en-US" dirty="0">
                <a:solidFill>
                  <a:srgbClr val="00B050"/>
                </a:solidFill>
              </a:rPr>
              <a:t>1.8 m</a:t>
            </a:r>
            <a:endParaRPr lang="ru-RU" dirty="0">
              <a:solidFill>
                <a:srgbClr val="00B050"/>
              </a:solidFill>
            </a:endParaRPr>
          </a:p>
        </p:txBody>
      </p:sp>
      <p:sp>
        <p:nvSpPr>
          <p:cNvPr id="42" name="Выноска: изогнутая линия 41">
            <a:extLst>
              <a:ext uri="{FF2B5EF4-FFF2-40B4-BE49-F238E27FC236}">
                <a16:creationId xmlns:a16="http://schemas.microsoft.com/office/drawing/2014/main" id="{540A7DB2-C563-463E-AD82-7DA1587F19CD}"/>
              </a:ext>
            </a:extLst>
          </p:cNvPr>
          <p:cNvSpPr/>
          <p:nvPr/>
        </p:nvSpPr>
        <p:spPr>
          <a:xfrm>
            <a:off x="6705778" y="1382491"/>
            <a:ext cx="1440000" cy="449420"/>
          </a:xfrm>
          <a:prstGeom prst="borderCallout2">
            <a:avLst>
              <a:gd name="adj1" fmla="val 18750"/>
              <a:gd name="adj2" fmla="val -8333"/>
              <a:gd name="adj3" fmla="val 18750"/>
              <a:gd name="adj4" fmla="val -16667"/>
              <a:gd name="adj5" fmla="val 352649"/>
              <a:gd name="adj6" fmla="val -104929"/>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Local</a:t>
            </a:r>
          </a:p>
          <a:p>
            <a:pPr algn="ctr"/>
            <a:r>
              <a:rPr lang="en-US" sz="1200" i="1" dirty="0">
                <a:solidFill>
                  <a:schemeClr val="tx1"/>
                </a:solidFill>
              </a:rPr>
              <a:t>optimum</a:t>
            </a:r>
            <a:endParaRPr lang="ru-RU" sz="1200" i="1" dirty="0">
              <a:solidFill>
                <a:schemeClr val="tx1"/>
              </a:solidFill>
            </a:endParaRPr>
          </a:p>
        </p:txBody>
      </p:sp>
      <p:sp>
        <p:nvSpPr>
          <p:cNvPr id="43" name="Выноска: изогнутая линия 42">
            <a:extLst>
              <a:ext uri="{FF2B5EF4-FFF2-40B4-BE49-F238E27FC236}">
                <a16:creationId xmlns:a16="http://schemas.microsoft.com/office/drawing/2014/main" id="{19DBA1C3-94FC-4DF1-BE98-4F8175C564C1}"/>
              </a:ext>
            </a:extLst>
          </p:cNvPr>
          <p:cNvSpPr/>
          <p:nvPr/>
        </p:nvSpPr>
        <p:spPr>
          <a:xfrm>
            <a:off x="6549958" y="6188821"/>
            <a:ext cx="1440000" cy="449420"/>
          </a:xfrm>
          <a:prstGeom prst="borderCallout2">
            <a:avLst>
              <a:gd name="adj1" fmla="val 18750"/>
              <a:gd name="adj2" fmla="val -8333"/>
              <a:gd name="adj3" fmla="val 18750"/>
              <a:gd name="adj4" fmla="val -16667"/>
              <a:gd name="adj5" fmla="val -276616"/>
              <a:gd name="adj6" fmla="val -120641"/>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Global</a:t>
            </a:r>
          </a:p>
          <a:p>
            <a:pPr algn="ctr"/>
            <a:r>
              <a:rPr lang="en-US" sz="1200" i="1" dirty="0">
                <a:solidFill>
                  <a:schemeClr val="tx1"/>
                </a:solidFill>
              </a:rPr>
              <a:t>Optimum:</a:t>
            </a:r>
            <a:endParaRPr lang="ru-RU" sz="1200" i="1" dirty="0">
              <a:solidFill>
                <a:schemeClr val="tx1"/>
              </a:solidFill>
            </a:endParaRPr>
          </a:p>
        </p:txBody>
      </p:sp>
    </p:spTree>
    <p:extLst>
      <p:ext uri="{BB962C8B-B14F-4D97-AF65-F5344CB8AC3E}">
        <p14:creationId xmlns:p14="http://schemas.microsoft.com/office/powerpoint/2010/main" val="243261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95AFFB-3E3A-4513-A266-87F253EFAC74}"/>
                  </a:ext>
                </a:extLst>
              </p:cNvPr>
              <p:cNvSpPr txBox="1"/>
              <p:nvPr/>
            </p:nvSpPr>
            <p:spPr>
              <a:xfrm>
                <a:off x="88396" y="1127516"/>
                <a:ext cx="6047618" cy="4530856"/>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polygons</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𝑀</m:t>
                        </m:r>
                      </m:e>
                      <m:sub>
                        <m:r>
                          <a:rPr lang="en-US" i="1">
                            <a:latin typeface="Cambria Math" panose="02040503050406030204" pitchFamily="18" charset="0"/>
                          </a:rPr>
                          <m:t>𝑖</m:t>
                        </m:r>
                      </m:sub>
                    </m:sSub>
                  </m:oMath>
                </a14:m>
                <a:r>
                  <a:rPr lang="en-US" dirty="0"/>
                  <a:t>gives minimal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oMath>
                </a14:m>
                <a:r>
                  <a:rPr lang="en-US" dirty="0"/>
                  <a:t>:</a:t>
                </a:r>
              </a:p>
              <a:p>
                <a:pPr marL="742950" lvl="1"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d>
                      <m:dPr>
                        <m:ctrlPr>
                          <a:rPr lang="en-US" b="0" i="1" smtClean="0">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𝑜𝑓𝑓</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342900" indent="-342900">
                  <a:buFont typeface="+mj-lt"/>
                  <a:buAutoNum type="arabicPeriod"/>
                </a:pPr>
                <a:r>
                  <a:rPr lang="en-US" dirty="0"/>
                  <a:t>Let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ru-RU"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endParaRPr lang="en-US" b="0" dirty="0"/>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ru-RU" i="1">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panose="02040503050406030204" pitchFamily="18" charset="0"/>
                              </a:rPr>
                              <m:t>…</m:t>
                            </m:r>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r>
                              <a:rPr lang="ru-RU"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e>
                    </m:d>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e>
                    </m:d>
                  </m:oMath>
                </a14:m>
                <a:endParaRPr lang="en-US" dirty="0"/>
              </a:p>
              <a:p>
                <a:pPr marL="800100" lvl="1" indent="-342900">
                  <a:buFont typeface="Arial" panose="020B0604020202020204" pitchFamily="34" charset="0"/>
                  <a:buChar char="•"/>
                </a:pPr>
                <a:r>
                  <a:rPr lang="en-US" dirty="0"/>
                  <a:t>On the </a:t>
                </a:r>
                <a:r>
                  <a:rPr lang="en-US" b="1" dirty="0"/>
                  <a:t>same</a:t>
                </a:r>
                <a:r>
                  <a:rPr lang="en-US" dirty="0"/>
                  <a:t> segment</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e>
                    </m:acc>
                    <m:r>
                      <a:rPr lang="en-US" i="1">
                        <a:latin typeface="Cambria Math" panose="02040503050406030204" pitchFamily="18" charset="0"/>
                      </a:rPr>
                      <m:t>⋅</m:t>
                    </m:r>
                    <m:r>
                      <a:rPr lang="en-US" i="1">
                        <a:latin typeface="Cambria Math" panose="02040503050406030204" pitchFamily="18" charset="0"/>
                      </a:rPr>
                      <m:t>𝑠</m:t>
                    </m:r>
                  </m:oMath>
                </a14:m>
                <a:endParaRPr lang="en-US" dirty="0"/>
              </a:p>
              <a:p>
                <a:pPr marL="800100" lvl="1"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∈[0,1]</m:t>
                    </m:r>
                  </m:oMath>
                </a14:m>
                <a:endParaRPr lang="en-US" dirty="0"/>
              </a:p>
              <a:p>
                <a:pPr marL="342900" indent="-342900">
                  <a:buFont typeface="+mj-lt"/>
                  <a:buAutoNum type="arabicPeriod"/>
                </a:pPr>
                <a14:m>
                  <m:oMath xmlns:m="http://schemas.openxmlformats.org/officeDocument/2006/math">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pPr marL="800100" lvl="1" indent="-34290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b="0" i="1" smtClean="0">
                            <a:latin typeface="Cambria Math" panose="02040503050406030204" pitchFamily="18" charset="0"/>
                          </a:rPr>
                          <m:t>|</m:t>
                        </m:r>
                      </m:e>
                      <m:sub>
                        <m:r>
                          <a:rPr lang="en-US" b="0" i="1" smtClean="0">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b="0" i="1" dirty="0">
                  <a:latin typeface="Cambria Math" panose="02040503050406030204" pitchFamily="18" charset="0"/>
                </a:endParaRPr>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b="0" i="1" smtClean="0">
                                <a:latin typeface="Cambria Math" panose="02040503050406030204" pitchFamily="18" charset="0"/>
                              </a:rPr>
                              <m:t>𝑡</m:t>
                            </m:r>
                          </m:den>
                        </m:f>
                        <m:r>
                          <a:rPr lang="en-US" i="1">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14:m>
                  <m:oMath xmlns:m="http://schemas.openxmlformats.org/officeDocument/2006/math">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𝑠</m:t>
                        </m:r>
                      </m:e>
                    </m:d>
                  </m:oMath>
                </a14:m>
                <a:endParaRPr lang="en-US" dirty="0"/>
              </a:p>
              <a:p>
                <a:pPr marL="800100" lvl="1" indent="-342900">
                  <a:buFont typeface="Arial" panose="020B0604020202020204" pitchFamily="34" charset="0"/>
                  <a:buChar char="•"/>
                </a:pP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endParaRPr lang="ru-RU" dirty="0"/>
              </a:p>
            </p:txBody>
          </p:sp>
        </mc:Choice>
        <mc:Fallback xmlns="">
          <p:sp>
            <p:nvSpPr>
              <p:cNvPr id="4" name="TextBox 3">
                <a:extLst>
                  <a:ext uri="{FF2B5EF4-FFF2-40B4-BE49-F238E27FC236}">
                    <a16:creationId xmlns:a16="http://schemas.microsoft.com/office/drawing/2014/main" id="{1995AFFB-3E3A-4513-A266-87F253EFAC74}"/>
                  </a:ext>
                </a:extLst>
              </p:cNvPr>
              <p:cNvSpPr txBox="1">
                <a:spLocks noRot="1" noChangeAspect="1" noMove="1" noResize="1" noEditPoints="1" noAdjustHandles="1" noChangeArrowheads="1" noChangeShapeType="1" noTextEdit="1"/>
              </p:cNvSpPr>
              <p:nvPr/>
            </p:nvSpPr>
            <p:spPr>
              <a:xfrm>
                <a:off x="88396" y="1127516"/>
                <a:ext cx="6047618" cy="4530856"/>
              </a:xfrm>
              <a:prstGeom prst="rect">
                <a:avLst/>
              </a:prstGeom>
              <a:blipFill>
                <a:blip r:embed="rId3"/>
                <a:stretch>
                  <a:fillRect l="-806" t="-942"/>
                </a:stretch>
              </a:blipFill>
            </p:spPr>
            <p:txBody>
              <a:bodyPr/>
              <a:lstStyle/>
              <a:p>
                <a:r>
                  <a:rPr lang="ru-RU">
                    <a:noFill/>
                  </a:rPr>
                  <a:t> </a:t>
                </a:r>
              </a:p>
            </p:txBody>
          </p:sp>
        </mc:Fallback>
      </mc:AlternateContent>
      <p:grpSp>
        <p:nvGrpSpPr>
          <p:cNvPr id="22" name="Группа 21">
            <a:extLst>
              <a:ext uri="{FF2B5EF4-FFF2-40B4-BE49-F238E27FC236}">
                <a16:creationId xmlns:a16="http://schemas.microsoft.com/office/drawing/2014/main" id="{36140855-86C0-4866-9317-242F9EEA4DE7}"/>
              </a:ext>
            </a:extLst>
          </p:cNvPr>
          <p:cNvGrpSpPr/>
          <p:nvPr/>
        </p:nvGrpSpPr>
        <p:grpSpPr>
          <a:xfrm>
            <a:off x="3492000" y="3809442"/>
            <a:ext cx="5644412" cy="3048558"/>
            <a:chOff x="0" y="0"/>
            <a:chExt cx="3562350" cy="1924032"/>
          </a:xfrm>
        </p:grpSpPr>
        <p:sp>
          <p:nvSpPr>
            <p:cNvPr id="23" name="Полилиния: фигура 22">
              <a:extLst>
                <a:ext uri="{FF2B5EF4-FFF2-40B4-BE49-F238E27FC236}">
                  <a16:creationId xmlns:a16="http://schemas.microsoft.com/office/drawing/2014/main" id="{D429F5AF-5EAD-4382-A3F2-EA86F2C0D841}"/>
                </a:ext>
              </a:extLst>
            </p:cNvPr>
            <p:cNvSpPr/>
            <p:nvPr/>
          </p:nvSpPr>
          <p:spPr>
            <a:xfrm>
              <a:off x="600075" y="76200"/>
              <a:ext cx="638175" cy="1638300"/>
            </a:xfrm>
            <a:custGeom>
              <a:avLst/>
              <a:gdLst>
                <a:gd name="connsiteX0" fmla="*/ 0 w 638175"/>
                <a:gd name="connsiteY0" fmla="*/ 0 h 1638300"/>
                <a:gd name="connsiteX1" fmla="*/ 638175 w 638175"/>
                <a:gd name="connsiteY1" fmla="*/ 876300 h 1638300"/>
                <a:gd name="connsiteX2" fmla="*/ 266700 w 638175"/>
                <a:gd name="connsiteY2" fmla="*/ 1638300 h 1638300"/>
              </a:gdLst>
              <a:ahLst/>
              <a:cxnLst>
                <a:cxn ang="0">
                  <a:pos x="connsiteX0" y="connsiteY0"/>
                </a:cxn>
                <a:cxn ang="0">
                  <a:pos x="connsiteX1" y="connsiteY1"/>
                </a:cxn>
                <a:cxn ang="0">
                  <a:pos x="connsiteX2" y="connsiteY2"/>
                </a:cxn>
              </a:cxnLst>
              <a:rect l="l" t="t" r="r" b="b"/>
              <a:pathLst>
                <a:path w="638175" h="1638300">
                  <a:moveTo>
                    <a:pt x="0" y="0"/>
                  </a:moveTo>
                  <a:lnTo>
                    <a:pt x="638175" y="876300"/>
                  </a:lnTo>
                  <a:lnTo>
                    <a:pt x="266700" y="1638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4" name="Полилиния: фигура 23">
              <a:extLst>
                <a:ext uri="{FF2B5EF4-FFF2-40B4-BE49-F238E27FC236}">
                  <a16:creationId xmlns:a16="http://schemas.microsoft.com/office/drawing/2014/main" id="{EFFB8138-D8F8-4299-9DB0-E86DB926D1A4}"/>
                </a:ext>
              </a:extLst>
            </p:cNvPr>
            <p:cNvSpPr/>
            <p:nvPr/>
          </p:nvSpPr>
          <p:spPr>
            <a:xfrm>
              <a:off x="1971675" y="0"/>
              <a:ext cx="152400" cy="1743075"/>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5" name="Полилиния: фигура 24">
              <a:extLst>
                <a:ext uri="{FF2B5EF4-FFF2-40B4-BE49-F238E27FC236}">
                  <a16:creationId xmlns:a16="http://schemas.microsoft.com/office/drawing/2014/main" id="{67BED01C-37B6-4BED-B547-D437711CD613}"/>
                </a:ext>
              </a:extLst>
            </p:cNvPr>
            <p:cNvSpPr/>
            <p:nvPr/>
          </p:nvSpPr>
          <p:spPr>
            <a:xfrm flipH="1">
              <a:off x="0" y="419100"/>
              <a:ext cx="247650" cy="11049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6" name="Полилиния: фигура 25">
              <a:extLst>
                <a:ext uri="{FF2B5EF4-FFF2-40B4-BE49-F238E27FC236}">
                  <a16:creationId xmlns:a16="http://schemas.microsoft.com/office/drawing/2014/main" id="{6ABEDC7B-B1F5-4BD5-9408-171EDF463B40}"/>
                </a:ext>
              </a:extLst>
            </p:cNvPr>
            <p:cNvSpPr/>
            <p:nvPr/>
          </p:nvSpPr>
          <p:spPr>
            <a:xfrm>
              <a:off x="2905125" y="228600"/>
              <a:ext cx="390525" cy="12573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27" name="Прямая соединительная линия 26">
              <a:extLst>
                <a:ext uri="{FF2B5EF4-FFF2-40B4-BE49-F238E27FC236}">
                  <a16:creationId xmlns:a16="http://schemas.microsoft.com/office/drawing/2014/main" id="{91D69142-F684-4021-BD42-06164439D79B}"/>
                </a:ext>
              </a:extLst>
            </p:cNvPr>
            <p:cNvCxnSpPr/>
            <p:nvPr/>
          </p:nvCxnSpPr>
          <p:spPr>
            <a:xfrm flipV="1">
              <a:off x="180975" y="962025"/>
              <a:ext cx="1047750" cy="238125"/>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9F69F85-0E2E-4E10-92CA-5446ACF35C5E}"/>
                </a:ext>
              </a:extLst>
            </p:cNvPr>
            <p:cNvCxnSpPr/>
            <p:nvPr/>
          </p:nvCxnSpPr>
          <p:spPr>
            <a:xfrm flipV="1">
              <a:off x="1228725" y="904875"/>
              <a:ext cx="819150" cy="571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31122ADC-872E-4B12-B0BA-2185E08DA59A}"/>
                </a:ext>
              </a:extLst>
            </p:cNvPr>
            <p:cNvCxnSpPr/>
            <p:nvPr/>
          </p:nvCxnSpPr>
          <p:spPr>
            <a:xfrm flipV="1">
              <a:off x="2057400" y="895350"/>
              <a:ext cx="866775" cy="190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Надпись 145">
              <a:extLst>
                <a:ext uri="{FF2B5EF4-FFF2-40B4-BE49-F238E27FC236}">
                  <a16:creationId xmlns:a16="http://schemas.microsoft.com/office/drawing/2014/main" id="{CD96B49D-0701-4220-9347-7C9935916542}"/>
                </a:ext>
              </a:extLst>
            </p:cNvPr>
            <p:cNvSpPr txBox="1"/>
            <p:nvPr/>
          </p:nvSpPr>
          <p:spPr>
            <a:xfrm>
              <a:off x="1152525" y="62865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Надпись 146">
              <a:extLst>
                <a:ext uri="{FF2B5EF4-FFF2-40B4-BE49-F238E27FC236}">
                  <a16:creationId xmlns:a16="http://schemas.microsoft.com/office/drawing/2014/main" id="{A677DD9D-8B88-49FD-8A60-8734AA2EACCB}"/>
                </a:ext>
              </a:extLst>
            </p:cNvPr>
            <p:cNvSpPr txBox="1"/>
            <p:nvPr/>
          </p:nvSpPr>
          <p:spPr>
            <a:xfrm>
              <a:off x="2095500" y="5429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Надпись 147">
              <a:extLst>
                <a:ext uri="{FF2B5EF4-FFF2-40B4-BE49-F238E27FC236}">
                  <a16:creationId xmlns:a16="http://schemas.microsoft.com/office/drawing/2014/main" id="{F33B01D9-F7F4-4A69-BC95-1853410A6A5D}"/>
                </a:ext>
              </a:extLst>
            </p:cNvPr>
            <p:cNvSpPr txBox="1"/>
            <p:nvPr/>
          </p:nvSpPr>
          <p:spPr>
            <a:xfrm>
              <a:off x="3000375" y="7334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Надпись 148">
              <a:extLst>
                <a:ext uri="{FF2B5EF4-FFF2-40B4-BE49-F238E27FC236}">
                  <a16:creationId xmlns:a16="http://schemas.microsoft.com/office/drawing/2014/main" id="{0192C229-5EB1-4767-8D25-4143BD2DA524}"/>
                </a:ext>
              </a:extLst>
            </p:cNvPr>
            <p:cNvSpPr txBox="1"/>
            <p:nvPr/>
          </p:nvSpPr>
          <p:spPr>
            <a:xfrm>
              <a:off x="95250" y="8477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Овал 33">
              <a:extLst>
                <a:ext uri="{FF2B5EF4-FFF2-40B4-BE49-F238E27FC236}">
                  <a16:creationId xmlns:a16="http://schemas.microsoft.com/office/drawing/2014/main" id="{ADB9509D-63AF-49E4-9CD7-936B5B13F2D6}"/>
                </a:ext>
              </a:extLst>
            </p:cNvPr>
            <p:cNvSpPr/>
            <p:nvPr/>
          </p:nvSpPr>
          <p:spPr>
            <a:xfrm>
              <a:off x="904875" y="15049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5" name="Овал 34">
              <a:extLst>
                <a:ext uri="{FF2B5EF4-FFF2-40B4-BE49-F238E27FC236}">
                  <a16:creationId xmlns:a16="http://schemas.microsoft.com/office/drawing/2014/main" id="{091368CF-BCCE-416D-BFD8-C60EE384FE0E}"/>
                </a:ext>
              </a:extLst>
            </p:cNvPr>
            <p:cNvSpPr/>
            <p:nvPr/>
          </p:nvSpPr>
          <p:spPr>
            <a:xfrm>
              <a:off x="1933575" y="15430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6" name="Надпись 151">
              <a:extLst>
                <a:ext uri="{FF2B5EF4-FFF2-40B4-BE49-F238E27FC236}">
                  <a16:creationId xmlns:a16="http://schemas.microsoft.com/office/drawing/2014/main" id="{D9E30422-C457-4720-8622-34C79663BA17}"/>
                </a:ext>
              </a:extLst>
            </p:cNvPr>
            <p:cNvSpPr txBox="1"/>
            <p:nvPr/>
          </p:nvSpPr>
          <p:spPr>
            <a:xfrm>
              <a:off x="886620" y="1590514"/>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Надпись 152">
              <a:extLst>
                <a:ext uri="{FF2B5EF4-FFF2-40B4-BE49-F238E27FC236}">
                  <a16:creationId xmlns:a16="http://schemas.microsoft.com/office/drawing/2014/main" id="{A4257674-78BE-4FE4-89FD-ADE88A523089}"/>
                </a:ext>
              </a:extLst>
            </p:cNvPr>
            <p:cNvSpPr txBox="1"/>
            <p:nvPr/>
          </p:nvSpPr>
          <p:spPr>
            <a:xfrm>
              <a:off x="1942306" y="1609707"/>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Полилиния: фигура 37">
              <a:extLst>
                <a:ext uri="{FF2B5EF4-FFF2-40B4-BE49-F238E27FC236}">
                  <a16:creationId xmlns:a16="http://schemas.microsoft.com/office/drawing/2014/main" id="{E620C73A-F1B6-4A59-BB30-DBF44076CDA2}"/>
                </a:ext>
              </a:extLst>
            </p:cNvPr>
            <p:cNvSpPr/>
            <p:nvPr/>
          </p:nvSpPr>
          <p:spPr>
            <a:xfrm>
              <a:off x="180975" y="895350"/>
              <a:ext cx="2733675" cy="590550"/>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Lst>
              <a:ahLst/>
              <a:cxnLst>
                <a:cxn ang="0">
                  <a:pos x="connsiteX0" y="connsiteY0"/>
                </a:cxn>
                <a:cxn ang="0">
                  <a:pos x="connsiteX1" y="connsiteY1"/>
                </a:cxn>
                <a:cxn ang="0">
                  <a:pos x="connsiteX2" y="connsiteY2"/>
                </a:cxn>
                <a:cxn ang="0">
                  <a:pos x="connsiteX3" y="connsiteY3"/>
                </a:cxn>
              </a:cxnLst>
              <a:rect l="l" t="t" r="r" b="b"/>
              <a:pathLst>
                <a:path w="2733675" h="590550">
                  <a:moveTo>
                    <a:pt x="0" y="304800"/>
                  </a:moveTo>
                  <a:lnTo>
                    <a:pt x="971550" y="266700"/>
                  </a:lnTo>
                  <a:lnTo>
                    <a:pt x="1819275" y="590550"/>
                  </a:lnTo>
                  <a:lnTo>
                    <a:pt x="2733675" y="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Надпись 169">
              <a:extLst>
                <a:ext uri="{FF2B5EF4-FFF2-40B4-BE49-F238E27FC236}">
                  <a16:creationId xmlns:a16="http://schemas.microsoft.com/office/drawing/2014/main" id="{4E8D5AAF-C615-4346-80ED-4B934B4634BF}"/>
                </a:ext>
              </a:extLst>
            </p:cNvPr>
            <p:cNvSpPr txBox="1"/>
            <p:nvPr/>
          </p:nvSpPr>
          <p:spPr>
            <a:xfrm>
              <a:off x="1152525" y="981075"/>
              <a:ext cx="61912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en-US">
                  <a:effectLst/>
                  <a:latin typeface="Calibri" panose="020F0502020204030204" pitchFamily="34" charset="0"/>
                  <a:ea typeface="Calibri" panose="020F0502020204030204" pitchFamily="34" charset="0"/>
                  <a:cs typeface="Times New Roman" panose="02020603050405020304" pitchFamily="18" charset="0"/>
                </a:rPr>
                <a:t>(s)</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Надпись 170">
              <a:extLst>
                <a:ext uri="{FF2B5EF4-FFF2-40B4-BE49-F238E27FC236}">
                  <a16:creationId xmlns:a16="http://schemas.microsoft.com/office/drawing/2014/main" id="{E0CF7097-4750-471F-8830-E5A0E313A87F}"/>
                </a:ext>
              </a:extLst>
            </p:cNvPr>
            <p:cNvSpPr txBox="1"/>
            <p:nvPr/>
          </p:nvSpPr>
          <p:spPr>
            <a:xfrm>
              <a:off x="1995531" y="1381090"/>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Надпись 171">
              <a:extLst>
                <a:ext uri="{FF2B5EF4-FFF2-40B4-BE49-F238E27FC236}">
                  <a16:creationId xmlns:a16="http://schemas.microsoft.com/office/drawing/2014/main" id="{14592B18-ABAB-4798-BF2E-E71906048962}"/>
                </a:ext>
              </a:extLst>
            </p:cNvPr>
            <p:cNvSpPr txBox="1"/>
            <p:nvPr/>
          </p:nvSpPr>
          <p:spPr>
            <a:xfrm>
              <a:off x="723900" y="7620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Надпись 172">
              <a:extLst>
                <a:ext uri="{FF2B5EF4-FFF2-40B4-BE49-F238E27FC236}">
                  <a16:creationId xmlns:a16="http://schemas.microsoft.com/office/drawing/2014/main" id="{EAB1463F-3677-4EEB-9A66-67BB4BAF8DCF}"/>
                </a:ext>
              </a:extLst>
            </p:cNvPr>
            <p:cNvSpPr txBox="1"/>
            <p:nvPr/>
          </p:nvSpPr>
          <p:spPr>
            <a:xfrm>
              <a:off x="2133600" y="95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Надпись 173">
                  <a:extLst>
                    <a:ext uri="{FF2B5EF4-FFF2-40B4-BE49-F238E27FC236}">
                      <a16:creationId xmlns:a16="http://schemas.microsoft.com/office/drawing/2014/main" id="{304078DA-4AED-4F2F-AEFE-50464DC5DD61}"/>
                    </a:ext>
                  </a:extLst>
                </p:cNvPr>
                <p:cNvSpPr txBox="1"/>
                <p:nvPr/>
              </p:nvSpPr>
              <p:spPr>
                <a:xfrm rot="1039367">
                  <a:off x="1190625" y="1285875"/>
                  <a:ext cx="6762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𝜆</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𝑠</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𝑡</m:t>
                        </m:r>
                        <m:r>
                          <a:rPr lang="en-US"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3" name="Надпись 173">
                  <a:extLst>
                    <a:ext uri="{FF2B5EF4-FFF2-40B4-BE49-F238E27FC236}">
                      <a16:creationId xmlns:a16="http://schemas.microsoft.com/office/drawing/2014/main" id="{304078DA-4AED-4F2F-AEFE-50464DC5DD61}"/>
                    </a:ext>
                  </a:extLst>
                </p:cNvPr>
                <p:cNvSpPr txBox="1">
                  <a:spLocks noRot="1" noChangeAspect="1" noMove="1" noResize="1" noEditPoints="1" noAdjustHandles="1" noChangeArrowheads="1" noChangeShapeType="1" noTextEdit="1"/>
                </p:cNvSpPr>
                <p:nvPr/>
              </p:nvSpPr>
              <p:spPr>
                <a:xfrm rot="1039367">
                  <a:off x="1190625" y="1285875"/>
                  <a:ext cx="676275" cy="314325"/>
                </a:xfrm>
                <a:prstGeom prst="rect">
                  <a:avLst/>
                </a:prstGeom>
                <a:blipFill>
                  <a:blip r:embed="rId4"/>
                  <a:stretch>
                    <a:fillRect/>
                  </a:stretch>
                </a:blipFill>
                <a:ln w="6350">
                  <a:noFill/>
                </a:ln>
              </p:spPr>
              <p:txBody>
                <a:bodyPr/>
                <a:lstStyle/>
                <a:p>
                  <a:r>
                    <a:rPr lang="ru-RU">
                      <a:noFill/>
                    </a:rPr>
                    <a:t> </a:t>
                  </a:r>
                </a:p>
              </p:txBody>
            </p:sp>
          </mc:Fallback>
        </mc:AlternateContent>
      </p:grpSp>
    </p:spTree>
    <p:extLst>
      <p:ext uri="{BB962C8B-B14F-4D97-AF65-F5344CB8AC3E}">
        <p14:creationId xmlns:p14="http://schemas.microsoft.com/office/powerpoint/2010/main" val="87796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program development</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 sheet cutting machines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5E35A8FB-A5CC-45B2-8383-FFAEB4ED76E6}"/>
              </a:ext>
            </a:extLst>
          </p:cNvPr>
          <p:cNvSpPr txBox="1"/>
          <p:nvPr/>
        </p:nvSpPr>
        <p:spPr>
          <a:xfrm>
            <a:off x="903683" y="6021288"/>
            <a:ext cx="3736234" cy="307777"/>
          </a:xfrm>
          <a:prstGeom prst="rect">
            <a:avLst/>
          </a:prstGeom>
          <a:noFill/>
        </p:spPr>
        <p:txBody>
          <a:bodyPr wrap="square" rtlCol="0">
            <a:spAutoFit/>
          </a:bodyPr>
          <a:lstStyle/>
          <a:p>
            <a:r>
              <a:rPr lang="en-US" sz="1400" dirty="0"/>
              <a:t>Maximal material utilization</a:t>
            </a:r>
            <a:endParaRPr lang="ru-RU" sz="1400" dirty="0"/>
          </a:p>
        </p:txBody>
      </p:sp>
      <p:sp>
        <p:nvSpPr>
          <p:cNvPr id="6" name="TextBox 5">
            <a:extLst>
              <a:ext uri="{FF2B5EF4-FFF2-40B4-BE49-F238E27FC236}">
                <a16:creationId xmlns:a16="http://schemas.microsoft.com/office/drawing/2014/main" id="{BDDC5EEC-3A4E-45C4-A06C-F5B396FD2121}"/>
              </a:ext>
            </a:extLst>
          </p:cNvPr>
          <p:cNvSpPr txBox="1"/>
          <p:nvPr/>
        </p:nvSpPr>
        <p:spPr>
          <a:xfrm>
            <a:off x="5472100" y="6078797"/>
            <a:ext cx="3312368" cy="523220"/>
          </a:xfrm>
          <a:prstGeom prst="rect">
            <a:avLst/>
          </a:prstGeom>
          <a:noFill/>
        </p:spPr>
        <p:txBody>
          <a:bodyPr wrap="square" rtlCol="0">
            <a:spAutoFit/>
          </a:bodyPr>
          <a:lstStyle/>
          <a:p>
            <a:r>
              <a:rPr lang="en-US" sz="1400" dirty="0"/>
              <a:t>Minimal path cost in terms of money and resources, including cutting time</a:t>
            </a:r>
            <a:endParaRPr lang="ru-RU" sz="1400" dirty="0"/>
          </a:p>
        </p:txBody>
      </p:sp>
      <p:pic>
        <p:nvPicPr>
          <p:cNvPr id="7" name="Picture 2" descr="Fig9">
            <a:extLst>
              <a:ext uri="{FF2B5EF4-FFF2-40B4-BE49-F238E27FC236}">
                <a16:creationId xmlns:a16="http://schemas.microsoft.com/office/drawing/2014/main" id="{6B450616-071A-4B13-A242-45D166F5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93835"/>
            <a:ext cx="3744416" cy="21049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abuf73">
            <a:extLst>
              <a:ext uri="{FF2B5EF4-FFF2-40B4-BE49-F238E27FC236}">
                <a16:creationId xmlns:a16="http://schemas.microsoft.com/office/drawing/2014/main" id="{A21AB8B9-932F-41A1-882E-6F70702047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2773" y="3806707"/>
            <a:ext cx="3849707" cy="2130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8AB4D04-A88F-45C2-821C-40A11E583567}"/>
              </a:ext>
            </a:extLst>
          </p:cNvPr>
          <p:cNvSpPr txBox="1"/>
          <p:nvPr/>
        </p:nvSpPr>
        <p:spPr>
          <a:xfrm>
            <a:off x="179512" y="1670177"/>
            <a:ext cx="6768752" cy="1686487"/>
          </a:xfrm>
          <a:prstGeom prst="rect">
            <a:avLst/>
          </a:prstGeom>
          <a:noFill/>
        </p:spPr>
        <p:txBody>
          <a:bodyPr wrap="square" rtlCol="0">
            <a:spAutoFit/>
          </a:bodyPr>
          <a:lstStyle/>
          <a:p>
            <a:pPr marL="342900" lvl="0" indent="-342900">
              <a:lnSpc>
                <a:spcPct val="150000"/>
              </a:lnSpc>
              <a:buFont typeface="+mj-lt"/>
              <a:buAutoNum type="arabicPeriod"/>
            </a:pPr>
            <a:r>
              <a:rPr lang="en-US" sz="2400" dirty="0"/>
              <a:t>Nesting</a:t>
            </a:r>
            <a:endParaRPr lang="ru-RU" sz="2400" dirty="0"/>
          </a:p>
          <a:p>
            <a:pPr marL="342900" lvl="0" indent="-342900">
              <a:lnSpc>
                <a:spcPct val="150000"/>
              </a:lnSpc>
              <a:buFont typeface="+mj-lt"/>
              <a:buAutoNum type="arabicPeriod"/>
            </a:pPr>
            <a:r>
              <a:rPr lang="en-US" sz="2400" dirty="0"/>
              <a:t>Tool path routing</a:t>
            </a:r>
            <a:endParaRPr lang="ru-RU" sz="2400" dirty="0"/>
          </a:p>
          <a:p>
            <a:pPr marL="342900" lvl="0" indent="-342900">
              <a:lnSpc>
                <a:spcPct val="150000"/>
              </a:lnSpc>
              <a:buFont typeface="+mj-lt"/>
              <a:buAutoNum type="arabicPeriod"/>
            </a:pPr>
            <a:r>
              <a:rPr lang="en-US" sz="2400" dirty="0"/>
              <a:t>NC Program generation</a:t>
            </a:r>
            <a:endParaRPr lang="ru-RU" sz="2400" dirty="0"/>
          </a:p>
        </p:txBody>
      </p:sp>
      <p:sp>
        <p:nvSpPr>
          <p:cNvPr id="4" name="Стрелка: вправо 3">
            <a:extLst>
              <a:ext uri="{FF2B5EF4-FFF2-40B4-BE49-F238E27FC236}">
                <a16:creationId xmlns:a16="http://schemas.microsoft.com/office/drawing/2014/main" id="{F252726A-A77A-475F-8DA1-7002B2173A51}"/>
              </a:ext>
            </a:extLst>
          </p:cNvPr>
          <p:cNvSpPr/>
          <p:nvPr/>
        </p:nvSpPr>
        <p:spPr>
          <a:xfrm>
            <a:off x="4500034" y="4869000"/>
            <a:ext cx="720000" cy="30777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72446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4" name="Группа 43">
            <a:extLst>
              <a:ext uri="{FF2B5EF4-FFF2-40B4-BE49-F238E27FC236}">
                <a16:creationId xmlns:a16="http://schemas.microsoft.com/office/drawing/2014/main" id="{41A30270-E5EF-4F1B-8AEF-6D4911EC7857}"/>
              </a:ext>
            </a:extLst>
          </p:cNvPr>
          <p:cNvGrpSpPr/>
          <p:nvPr/>
        </p:nvGrpSpPr>
        <p:grpSpPr>
          <a:xfrm>
            <a:off x="315637" y="4631194"/>
            <a:ext cx="8501921" cy="2217188"/>
            <a:chOff x="-7873" y="89057"/>
            <a:chExt cx="6195720" cy="1615918"/>
          </a:xfrm>
        </p:grpSpPr>
        <p:cxnSp>
          <p:nvCxnSpPr>
            <p:cNvPr id="45" name="Прямая соединительная линия 44">
              <a:extLst>
                <a:ext uri="{FF2B5EF4-FFF2-40B4-BE49-F238E27FC236}">
                  <a16:creationId xmlns:a16="http://schemas.microsoft.com/office/drawing/2014/main" id="{443FED48-E1D1-4DFD-A351-CE1913EF23E6}"/>
                </a:ext>
              </a:extLst>
            </p:cNvPr>
            <p:cNvCxnSpPr/>
            <p:nvPr/>
          </p:nvCxnSpPr>
          <p:spPr>
            <a:xfrm flipH="1">
              <a:off x="40005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6" name="Надпись 86">
              <a:extLst>
                <a:ext uri="{FF2B5EF4-FFF2-40B4-BE49-F238E27FC236}">
                  <a16:creationId xmlns:a16="http://schemas.microsoft.com/office/drawing/2014/main" id="{86CF5B91-8A83-46D0-818F-49A98E71F8F4}"/>
                </a:ext>
              </a:extLst>
            </p:cNvPr>
            <p:cNvSpPr txBox="1"/>
            <p:nvPr/>
          </p:nvSpPr>
          <p:spPr>
            <a:xfrm>
              <a:off x="1181442" y="218993"/>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7" name="Прямая соединительная линия 46">
              <a:extLst>
                <a:ext uri="{FF2B5EF4-FFF2-40B4-BE49-F238E27FC236}">
                  <a16:creationId xmlns:a16="http://schemas.microsoft.com/office/drawing/2014/main" id="{F023EC93-0B87-49EE-ACDA-BC48CA45B9FE}"/>
                </a:ext>
              </a:extLst>
            </p:cNvPr>
            <p:cNvCxnSpPr/>
            <p:nvPr/>
          </p:nvCxnSpPr>
          <p:spPr>
            <a:xfrm>
              <a:off x="171450"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Надпись 88">
              <a:extLst>
                <a:ext uri="{FF2B5EF4-FFF2-40B4-BE49-F238E27FC236}">
                  <a16:creationId xmlns:a16="http://schemas.microsoft.com/office/drawing/2014/main" id="{1DA595AE-00B3-4956-A38E-24AF7CC84FCB}"/>
                </a:ext>
              </a:extLst>
            </p:cNvPr>
            <p:cNvSpPr txBox="1"/>
            <p:nvPr/>
          </p:nvSpPr>
          <p:spPr>
            <a:xfrm>
              <a:off x="-7873" y="427598"/>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Надпись 89">
              <a:extLst>
                <a:ext uri="{FF2B5EF4-FFF2-40B4-BE49-F238E27FC236}">
                  <a16:creationId xmlns:a16="http://schemas.microsoft.com/office/drawing/2014/main" id="{CF0A8676-9EDA-400F-B8E8-2E7DA09D98BC}"/>
                </a:ext>
              </a:extLst>
            </p:cNvPr>
            <p:cNvSpPr txBox="1"/>
            <p:nvPr/>
          </p:nvSpPr>
          <p:spPr>
            <a:xfrm>
              <a:off x="1390650" y="723776"/>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Надпись 90">
              <a:extLst>
                <a:ext uri="{FF2B5EF4-FFF2-40B4-BE49-F238E27FC236}">
                  <a16:creationId xmlns:a16="http://schemas.microsoft.com/office/drawing/2014/main" id="{E973DF15-A4E1-476F-9BAE-F1CE00E5E344}"/>
                </a:ext>
              </a:extLst>
            </p:cNvPr>
            <p:cNvSpPr txBox="1"/>
            <p:nvPr/>
          </p:nvSpPr>
          <p:spPr>
            <a:xfrm>
              <a:off x="531393" y="542690"/>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1" name="Прямая соединительная линия 50">
              <a:extLst>
                <a:ext uri="{FF2B5EF4-FFF2-40B4-BE49-F238E27FC236}">
                  <a16:creationId xmlns:a16="http://schemas.microsoft.com/office/drawing/2014/main" id="{89904FB3-FFD6-4883-91AA-3DB594919B28}"/>
                </a:ext>
              </a:extLst>
            </p:cNvPr>
            <p:cNvCxnSpPr/>
            <p:nvPr/>
          </p:nvCxnSpPr>
          <p:spPr>
            <a:xfrm>
              <a:off x="78105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a:extLst>
                <a:ext uri="{FF2B5EF4-FFF2-40B4-BE49-F238E27FC236}">
                  <a16:creationId xmlns:a16="http://schemas.microsoft.com/office/drawing/2014/main" id="{C8B610DB-E6DC-464F-9469-5FE3B6051C07}"/>
                </a:ext>
              </a:extLst>
            </p:cNvPr>
            <p:cNvCxnSpPr/>
            <p:nvPr/>
          </p:nvCxnSpPr>
          <p:spPr>
            <a:xfrm flipH="1">
              <a:off x="240030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3" name="Надпись 93">
              <a:extLst>
                <a:ext uri="{FF2B5EF4-FFF2-40B4-BE49-F238E27FC236}">
                  <a16:creationId xmlns:a16="http://schemas.microsoft.com/office/drawing/2014/main" id="{3C973576-CF83-4291-A7D7-5F7C203B75D8}"/>
                </a:ext>
              </a:extLst>
            </p:cNvPr>
            <p:cNvSpPr txBox="1"/>
            <p:nvPr/>
          </p:nvSpPr>
          <p:spPr>
            <a:xfrm>
              <a:off x="3162642" y="274705"/>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4" name="Прямая соединительная линия 53">
              <a:extLst>
                <a:ext uri="{FF2B5EF4-FFF2-40B4-BE49-F238E27FC236}">
                  <a16:creationId xmlns:a16="http://schemas.microsoft.com/office/drawing/2014/main" id="{9575A605-D3E2-4FEA-BD19-EDA8CD3DD7BC}"/>
                </a:ext>
              </a:extLst>
            </p:cNvPr>
            <p:cNvCxnSpPr/>
            <p:nvPr/>
          </p:nvCxnSpPr>
          <p:spPr>
            <a:xfrm>
              <a:off x="2171700" y="723900"/>
              <a:ext cx="609600" cy="13335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Надпись 95">
              <a:extLst>
                <a:ext uri="{FF2B5EF4-FFF2-40B4-BE49-F238E27FC236}">
                  <a16:creationId xmlns:a16="http://schemas.microsoft.com/office/drawing/2014/main" id="{82E7A644-0F13-441E-8D92-8869C9CD51D1}"/>
                </a:ext>
              </a:extLst>
            </p:cNvPr>
            <p:cNvSpPr txBox="1"/>
            <p:nvPr/>
          </p:nvSpPr>
          <p:spPr>
            <a:xfrm>
              <a:off x="1903125" y="394354"/>
              <a:ext cx="463116"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96">
              <a:extLst>
                <a:ext uri="{FF2B5EF4-FFF2-40B4-BE49-F238E27FC236}">
                  <a16:creationId xmlns:a16="http://schemas.microsoft.com/office/drawing/2014/main" id="{7C22D6E8-7B56-419F-8A99-57DAFEC464B8}"/>
                </a:ext>
              </a:extLst>
            </p:cNvPr>
            <p:cNvSpPr txBox="1"/>
            <p:nvPr/>
          </p:nvSpPr>
          <p:spPr>
            <a:xfrm>
              <a:off x="3286758" y="732203"/>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97">
              <a:extLst>
                <a:ext uri="{FF2B5EF4-FFF2-40B4-BE49-F238E27FC236}">
                  <a16:creationId xmlns:a16="http://schemas.microsoft.com/office/drawing/2014/main" id="{F0ABB3A5-A48D-40F4-A8BF-E4C64E4B77F7}"/>
                </a:ext>
              </a:extLst>
            </p:cNvPr>
            <p:cNvSpPr txBox="1"/>
            <p:nvPr/>
          </p:nvSpPr>
          <p:spPr>
            <a:xfrm>
              <a:off x="2539120" y="557176"/>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 name="Прямая соединительная линия 57">
              <a:extLst>
                <a:ext uri="{FF2B5EF4-FFF2-40B4-BE49-F238E27FC236}">
                  <a16:creationId xmlns:a16="http://schemas.microsoft.com/office/drawing/2014/main" id="{EDF59B71-A30A-4C58-92BB-1B7D3438C2AE}"/>
                </a:ext>
              </a:extLst>
            </p:cNvPr>
            <p:cNvCxnSpPr/>
            <p:nvPr/>
          </p:nvCxnSpPr>
          <p:spPr>
            <a:xfrm>
              <a:off x="278130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a:extLst>
                <a:ext uri="{FF2B5EF4-FFF2-40B4-BE49-F238E27FC236}">
                  <a16:creationId xmlns:a16="http://schemas.microsoft.com/office/drawing/2014/main" id="{17B238DA-E083-46B2-8F2E-6B823D2FDE44}"/>
                </a:ext>
              </a:extLst>
            </p:cNvPr>
            <p:cNvCxnSpPr/>
            <p:nvPr/>
          </p:nvCxnSpPr>
          <p:spPr>
            <a:xfrm flipH="1" flipV="1">
              <a:off x="2790825" y="857250"/>
              <a:ext cx="95250" cy="57150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0" name="Надпись 100">
              <a:extLst>
                <a:ext uri="{FF2B5EF4-FFF2-40B4-BE49-F238E27FC236}">
                  <a16:creationId xmlns:a16="http://schemas.microsoft.com/office/drawing/2014/main" id="{4DA019CF-D3F9-440B-B7F2-D958AEFF3CBD}"/>
                </a:ext>
              </a:extLst>
            </p:cNvPr>
            <p:cNvSpPr txBox="1"/>
            <p:nvPr/>
          </p:nvSpPr>
          <p:spPr>
            <a:xfrm>
              <a:off x="2990850" y="1323749"/>
              <a:ext cx="417595"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 name="Прямая со стрелкой 60">
              <a:extLst>
                <a:ext uri="{FF2B5EF4-FFF2-40B4-BE49-F238E27FC236}">
                  <a16:creationId xmlns:a16="http://schemas.microsoft.com/office/drawing/2014/main" id="{00FCD237-567F-45D0-9EF3-84DE01B7F3DF}"/>
                </a:ext>
              </a:extLst>
            </p:cNvPr>
            <p:cNvCxnSpPr/>
            <p:nvPr/>
          </p:nvCxnSpPr>
          <p:spPr>
            <a:xfrm flipH="1" flipV="1">
              <a:off x="2171700" y="723900"/>
              <a:ext cx="710565" cy="704850"/>
            </a:xfrm>
            <a:prstGeom prst="straightConnector1">
              <a:avLst/>
            </a:prstGeom>
            <a:ln w="6350">
              <a:solidFill>
                <a:schemeClr val="tx1"/>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a:extLst>
                <a:ext uri="{FF2B5EF4-FFF2-40B4-BE49-F238E27FC236}">
                  <a16:creationId xmlns:a16="http://schemas.microsoft.com/office/drawing/2014/main" id="{26871FC1-A482-4262-84BF-5EC0B977AE41}"/>
                </a:ext>
              </a:extLst>
            </p:cNvPr>
            <p:cNvCxnSpPr/>
            <p:nvPr/>
          </p:nvCxnSpPr>
          <p:spPr>
            <a:xfrm flipH="1">
              <a:off x="4429125"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3" name="Надпись 103">
              <a:extLst>
                <a:ext uri="{FF2B5EF4-FFF2-40B4-BE49-F238E27FC236}">
                  <a16:creationId xmlns:a16="http://schemas.microsoft.com/office/drawing/2014/main" id="{1A971BBF-A201-4BB9-8DD1-08CD278C77C4}"/>
                </a:ext>
              </a:extLst>
            </p:cNvPr>
            <p:cNvSpPr txBox="1"/>
            <p:nvPr/>
          </p:nvSpPr>
          <p:spPr>
            <a:xfrm>
              <a:off x="5017878" y="89057"/>
              <a:ext cx="295549" cy="47630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4" name="Прямая соединительная линия 63">
              <a:extLst>
                <a:ext uri="{FF2B5EF4-FFF2-40B4-BE49-F238E27FC236}">
                  <a16:creationId xmlns:a16="http://schemas.microsoft.com/office/drawing/2014/main" id="{176455A5-3CA2-4A1A-826E-BFFAA33FBE3C}"/>
                </a:ext>
              </a:extLst>
            </p:cNvPr>
            <p:cNvCxnSpPr/>
            <p:nvPr/>
          </p:nvCxnSpPr>
          <p:spPr>
            <a:xfrm>
              <a:off x="4200525"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5" name="Надпись 105">
              <a:extLst>
                <a:ext uri="{FF2B5EF4-FFF2-40B4-BE49-F238E27FC236}">
                  <a16:creationId xmlns:a16="http://schemas.microsoft.com/office/drawing/2014/main" id="{B0F09F11-3073-4BDF-BEA0-E626A1BD2E4D}"/>
                </a:ext>
              </a:extLst>
            </p:cNvPr>
            <p:cNvSpPr txBox="1"/>
            <p:nvPr/>
          </p:nvSpPr>
          <p:spPr>
            <a:xfrm>
              <a:off x="4042661" y="446770"/>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Надпись 106">
              <a:extLst>
                <a:ext uri="{FF2B5EF4-FFF2-40B4-BE49-F238E27FC236}">
                  <a16:creationId xmlns:a16="http://schemas.microsoft.com/office/drawing/2014/main" id="{B13F5D1D-8C07-4BB2-8FB0-5BDEA5A7D382}"/>
                </a:ext>
              </a:extLst>
            </p:cNvPr>
            <p:cNvSpPr txBox="1"/>
            <p:nvPr/>
          </p:nvSpPr>
          <p:spPr>
            <a:xfrm>
              <a:off x="5454473" y="760680"/>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Надпись 107">
              <a:extLst>
                <a:ext uri="{FF2B5EF4-FFF2-40B4-BE49-F238E27FC236}">
                  <a16:creationId xmlns:a16="http://schemas.microsoft.com/office/drawing/2014/main" id="{7856BE33-FD9F-4216-A7EC-324D5740FF87}"/>
                </a:ext>
              </a:extLst>
            </p:cNvPr>
            <p:cNvSpPr txBox="1"/>
            <p:nvPr/>
          </p:nvSpPr>
          <p:spPr>
            <a:xfrm>
              <a:off x="4531774" y="540213"/>
              <a:ext cx="342388" cy="35202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8" name="Прямая соединительная линия 67">
              <a:extLst>
                <a:ext uri="{FF2B5EF4-FFF2-40B4-BE49-F238E27FC236}">
                  <a16:creationId xmlns:a16="http://schemas.microsoft.com/office/drawing/2014/main" id="{924D44A2-8F87-48CC-BCCE-930CD3295427}"/>
                </a:ext>
              </a:extLst>
            </p:cNvPr>
            <p:cNvCxnSpPr/>
            <p:nvPr/>
          </p:nvCxnSpPr>
          <p:spPr>
            <a:xfrm>
              <a:off x="4810125"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8">
              <a:extLst>
                <a:ext uri="{FF2B5EF4-FFF2-40B4-BE49-F238E27FC236}">
                  <a16:creationId xmlns:a16="http://schemas.microsoft.com/office/drawing/2014/main" id="{635ADF6C-67F4-4036-A926-060FB7716F53}"/>
                </a:ext>
              </a:extLst>
            </p:cNvPr>
            <p:cNvCxnSpPr/>
            <p:nvPr/>
          </p:nvCxnSpPr>
          <p:spPr>
            <a:xfrm>
              <a:off x="5419725" y="9906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0" name="Надпись 110">
              <a:extLst>
                <a:ext uri="{FF2B5EF4-FFF2-40B4-BE49-F238E27FC236}">
                  <a16:creationId xmlns:a16="http://schemas.microsoft.com/office/drawing/2014/main" id="{A9382F00-9A07-44E8-81A1-9F4E63F68D53}"/>
                </a:ext>
              </a:extLst>
            </p:cNvPr>
            <p:cNvSpPr txBox="1"/>
            <p:nvPr/>
          </p:nvSpPr>
          <p:spPr>
            <a:xfrm>
              <a:off x="5753100" y="1133282"/>
              <a:ext cx="434747"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1" name="Прямая соединительная линия 70">
              <a:extLst>
                <a:ext uri="{FF2B5EF4-FFF2-40B4-BE49-F238E27FC236}">
                  <a16:creationId xmlns:a16="http://schemas.microsoft.com/office/drawing/2014/main" id="{FF4DB277-1E36-4E7F-BD3C-6B2974B98D3A}"/>
                </a:ext>
              </a:extLst>
            </p:cNvPr>
            <p:cNvCxnSpPr/>
            <p:nvPr/>
          </p:nvCxnSpPr>
          <p:spPr>
            <a:xfrm flipH="1">
              <a:off x="5219700" y="419100"/>
              <a:ext cx="352425" cy="128587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2" name="Надпись 112">
              <a:extLst>
                <a:ext uri="{FF2B5EF4-FFF2-40B4-BE49-F238E27FC236}">
                  <a16:creationId xmlns:a16="http://schemas.microsoft.com/office/drawing/2014/main" id="{3C90D355-D6C1-4AB0-B6BE-D1DF78B26C6E}"/>
                </a:ext>
              </a:extLst>
            </p:cNvPr>
            <p:cNvSpPr txBox="1"/>
            <p:nvPr/>
          </p:nvSpPr>
          <p:spPr>
            <a:xfrm>
              <a:off x="5549565" y="218992"/>
              <a:ext cx="388568" cy="2955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Стрелка: влево 72">
              <a:extLst>
                <a:ext uri="{FF2B5EF4-FFF2-40B4-BE49-F238E27FC236}">
                  <a16:creationId xmlns:a16="http://schemas.microsoft.com/office/drawing/2014/main" id="{C8892C36-4776-4835-ACC0-BC37DE281603}"/>
                </a:ext>
              </a:extLst>
            </p:cNvPr>
            <p:cNvSpPr/>
            <p:nvPr/>
          </p:nvSpPr>
          <p:spPr>
            <a:xfrm rot="18584886">
              <a:off x="4457700" y="96202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4" name="Стрелка: влево 73">
              <a:extLst>
                <a:ext uri="{FF2B5EF4-FFF2-40B4-BE49-F238E27FC236}">
                  <a16:creationId xmlns:a16="http://schemas.microsoft.com/office/drawing/2014/main" id="{7418F6B7-88EB-4B28-AB3B-A0B17E92BAC0}"/>
                </a:ext>
              </a:extLst>
            </p:cNvPr>
            <p:cNvSpPr/>
            <p:nvPr/>
          </p:nvSpPr>
          <p:spPr>
            <a:xfrm rot="7662265">
              <a:off x="4781550" y="5619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5" name="Стрелка: влево 74">
              <a:extLst>
                <a:ext uri="{FF2B5EF4-FFF2-40B4-BE49-F238E27FC236}">
                  <a16:creationId xmlns:a16="http://schemas.microsoft.com/office/drawing/2014/main" id="{B00D8387-58EB-4975-82D6-4FF783727EAB}"/>
                </a:ext>
              </a:extLst>
            </p:cNvPr>
            <p:cNvSpPr/>
            <p:nvPr/>
          </p:nvSpPr>
          <p:spPr>
            <a:xfrm rot="17209921">
              <a:off x="5200650" y="1123950"/>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6" name="Стрелка: влево 75">
              <a:extLst>
                <a:ext uri="{FF2B5EF4-FFF2-40B4-BE49-F238E27FC236}">
                  <a16:creationId xmlns:a16="http://schemas.microsoft.com/office/drawing/2014/main" id="{D628F7DE-767E-4E2A-B9F3-F6FD819DC2F3}"/>
                </a:ext>
              </a:extLst>
            </p:cNvPr>
            <p:cNvSpPr/>
            <p:nvPr/>
          </p:nvSpPr>
          <p:spPr>
            <a:xfrm rot="6312376">
              <a:off x="5314950" y="6762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90A1D887-CCCB-4CBC-894D-281C69D82893}"/>
                  </a:ext>
                </a:extLst>
              </p:cNvPr>
              <p:cNvSpPr txBox="1"/>
              <p:nvPr/>
            </p:nvSpPr>
            <p:spPr>
              <a:xfrm>
                <a:off x="232321" y="1123745"/>
                <a:ext cx="5083058" cy="3466142"/>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sz="2000" i="1" smtClean="0">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r>
                  <a:rPr lang="en-US" sz="2000" b="1" dirty="0"/>
                  <a:t>or </a:t>
                </a: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p>
              <a:p>
                <a:pPr marL="800100" lvl="1" indent="-34290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m:t>
                        </m:r>
                      </m:sub>
                    </m:sSub>
                    <m:r>
                      <a:rPr lang="en-US" sz="2000" b="0" i="1" smtClean="0">
                        <a:latin typeface="Cambria Math" panose="02040503050406030204" pitchFamily="18" charset="0"/>
                      </a:rPr>
                      <m:t>&gt;0</m:t>
                    </m:r>
                  </m:oMath>
                </a14:m>
                <a:endParaRPr lang="en-US" sz="2000" b="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0,1</m:t>
                        </m:r>
                      </m:e>
                    </m:d>
                    <m:r>
                      <a:rPr lang="en-US" sz="2000" b="0" i="1" smtClean="0">
                        <a:latin typeface="Cambria Math" panose="02040503050406030204" pitchFamily="18" charset="0"/>
                      </a:rPr>
                      <m: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𝜆</m:t>
                    </m:r>
                    <m:r>
                      <a:rPr lang="en-US" sz="2000" b="0" i="1" smtClean="0">
                        <a:latin typeface="Cambria Math" panose="02040503050406030204" pitchFamily="18" charset="0"/>
                      </a:rPr>
                      <m:t>(0)</m:t>
                    </m:r>
                  </m:oMath>
                </a14:m>
                <a:endParaRPr lang="en-US" sz="200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&lt;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endParaRPr lang="en-US" sz="2000" dirty="0"/>
              </a:p>
              <a:p>
                <a:pPr marL="800100" lvl="1" indent="-342900">
                  <a:buFont typeface="Arial" panose="020B0604020202020204" pitchFamily="34" charset="0"/>
                  <a:buChar char="•"/>
                </a:pPr>
                <a14:m>
                  <m:oMath xmlns:m="http://schemas.openxmlformats.org/officeDocument/2006/math">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0</m:t>
                        </m:r>
                      </m:e>
                    </m:d>
                    <m:r>
                      <a:rPr lang="en-US" sz="2000" b="0" i="1" smtClean="0">
                        <a:latin typeface="Cambria Math" panose="02040503050406030204" pitchFamily="18" charset="0"/>
                      </a:rPr>
                      <m:t>&lt;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r>
                  <a:rPr lang="en-US" sz="2000" dirty="0"/>
                  <a:t> </a:t>
                </a:r>
                <a:r>
                  <a:rPr lang="en-US" sz="2000" b="1" dirty="0">
                    <a:solidFill>
                      <a:schemeClr val="accent6"/>
                    </a:solidFill>
                  </a:rPr>
                  <a:t>vs</a:t>
                </a:r>
                <a:r>
                  <a:rPr lang="en-US" sz="2000" dirty="0"/>
                  <a:t> </a:t>
                </a:r>
                <a14:m>
                  <m:oMath xmlns:m="http://schemas.openxmlformats.org/officeDocument/2006/math">
                    <m:r>
                      <a:rPr lang="en-US" sz="2000" i="1">
                        <a:latin typeface="Cambria Math" panose="02040503050406030204" pitchFamily="18" charset="0"/>
                      </a:rPr>
                      <m:t>𝜆</m:t>
                    </m:r>
                    <m:r>
                      <a:rPr lang="en-US" sz="2000" b="0" i="1" smtClean="0">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𝑠</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endParaRPr lang="en-US" sz="2000" dirty="0"/>
              </a:p>
              <a:p>
                <a:pPr marL="342900" indent="-342900">
                  <a:buFont typeface="+mj-lt"/>
                  <a:buAutoNum type="arabicPeriod"/>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=0</m:t>
                    </m:r>
                  </m:oMath>
                </a14:m>
                <a:endParaRPr lang="en-US" sz="2000" dirty="0"/>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oMath>
                </a14:m>
                <a:r>
                  <a:rPr lang="en-US" sz="2000" b="0" i="1" dirty="0">
                    <a:latin typeface="Cambria Math" panose="02040503050406030204" pitchFamily="18" charset="0"/>
                  </a:rPr>
                  <a:t> </a:t>
                </a:r>
                <a:r>
                  <a:rPr lang="en-US" sz="2000" b="0" dirty="0">
                    <a:latin typeface="Cambria Math" panose="02040503050406030204" pitchFamily="18" charset="0"/>
                  </a:rPr>
                  <a:t>or</a:t>
                </a:r>
                <a:r>
                  <a:rPr lang="en-US" sz="2000" b="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e>
                    </m:d>
                  </m:oMath>
                </a14:m>
                <a:endParaRPr lang="en-US" sz="2000" b="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Sub>
                      </m:e>
                    </m:d>
                  </m:oMath>
                </a14:m>
                <a:r>
                  <a:rPr lang="en-US" sz="2000" i="1" dirty="0">
                    <a:latin typeface="Cambria Math" panose="02040503050406030204" pitchFamily="18" charset="0"/>
                  </a:rPr>
                  <a:t> </a:t>
                </a:r>
                <a:r>
                  <a:rPr lang="en-US" sz="2000" dirty="0">
                    <a:latin typeface="Cambria Math" panose="02040503050406030204" pitchFamily="18" charset="0"/>
                  </a:rPr>
                  <a:t>or</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+2</m:t>
                            </m:r>
                          </m:sub>
                          <m:sup>
                            <m:r>
                              <a:rPr lang="en-US" sz="2000" i="1">
                                <a:latin typeface="Cambria Math" panose="02040503050406030204" pitchFamily="18" charset="0"/>
                              </a:rPr>
                              <m:t>∗</m:t>
                            </m:r>
                          </m:sup>
                        </m:sSubSup>
                      </m:e>
                    </m:d>
                  </m:oMath>
                </a14:m>
                <a:endParaRPr lang="en-US" sz="20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e>
                    </m:d>
                    <m:r>
                      <a:rPr lang="en-US" sz="2000" b="0" i="1" smtClean="0">
                        <a:latin typeface="Cambria Math" panose="02040503050406030204" pitchFamily="18" charset="0"/>
                      </a:rPr>
                      <m:t>⇒</m:t>
                    </m:r>
                    <m:r>
                      <a:rPr lang="en-US" sz="2000" b="0" i="1" smtClean="0">
                        <a:latin typeface="Cambria Math" panose="02040503050406030204" pitchFamily="18" charset="0"/>
                      </a:rPr>
                      <m:t>𝜆</m:t>
                    </m:r>
                    <m:r>
                      <a:rPr lang="en-US" sz="2000" b="0" i="1" smtClean="0">
                        <a:latin typeface="Cambria Math" panose="02040503050406030204" pitchFamily="18" charset="0"/>
                      </a:rPr>
                      <m:t>(1)≥</m:t>
                    </m:r>
                    <m:r>
                      <a:rPr lang="en-US" sz="2000" i="1">
                        <a:latin typeface="Cambria Math" panose="02040503050406030204" pitchFamily="18" charset="0"/>
                      </a:rPr>
                      <m:t>𝜆</m:t>
                    </m:r>
                    <m:r>
                      <a:rPr lang="en-US" sz="2000" i="1">
                        <a:latin typeface="Cambria Math" panose="02040503050406030204" pitchFamily="18" charset="0"/>
                      </a:rPr>
                      <m:t>(0)</m:t>
                    </m:r>
                  </m:oMath>
                </a14:m>
                <a:endParaRPr lang="en-US" sz="2000" i="1" dirty="0">
                  <a:latin typeface="Cambria Math" panose="02040503050406030204" pitchFamily="18" charset="0"/>
                </a:endParaRPr>
              </a:p>
            </p:txBody>
          </p:sp>
        </mc:Choice>
        <mc:Fallback xmlns="">
          <p:sp>
            <p:nvSpPr>
              <p:cNvPr id="77" name="TextBox 76">
                <a:extLst>
                  <a:ext uri="{FF2B5EF4-FFF2-40B4-BE49-F238E27FC236}">
                    <a16:creationId xmlns:a16="http://schemas.microsoft.com/office/drawing/2014/main" id="{90A1D887-CCCB-4CBC-894D-281C69D82893}"/>
                  </a:ext>
                </a:extLst>
              </p:cNvPr>
              <p:cNvSpPr txBox="1">
                <a:spLocks noRot="1" noChangeAspect="1" noMove="1" noResize="1" noEditPoints="1" noAdjustHandles="1" noChangeArrowheads="1" noChangeShapeType="1" noTextEdit="1"/>
              </p:cNvSpPr>
              <p:nvPr/>
            </p:nvSpPr>
            <p:spPr>
              <a:xfrm>
                <a:off x="232321" y="1123745"/>
                <a:ext cx="5083058" cy="3466142"/>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998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78" name="Группа 77">
            <a:extLst>
              <a:ext uri="{FF2B5EF4-FFF2-40B4-BE49-F238E27FC236}">
                <a16:creationId xmlns:a16="http://schemas.microsoft.com/office/drawing/2014/main" id="{E934C878-CD66-45F4-9FC7-FF9BFA414545}"/>
              </a:ext>
            </a:extLst>
          </p:cNvPr>
          <p:cNvGrpSpPr/>
          <p:nvPr/>
        </p:nvGrpSpPr>
        <p:grpSpPr>
          <a:xfrm>
            <a:off x="676524" y="4641411"/>
            <a:ext cx="2060176" cy="1956592"/>
            <a:chOff x="1840698" y="4391173"/>
            <a:chExt cx="2060176" cy="1956592"/>
          </a:xfrm>
        </p:grpSpPr>
        <p:sp>
          <p:nvSpPr>
            <p:cNvPr id="6" name="Полилиния: фигура 5">
              <a:extLst>
                <a:ext uri="{FF2B5EF4-FFF2-40B4-BE49-F238E27FC236}">
                  <a16:creationId xmlns:a16="http://schemas.microsoft.com/office/drawing/2014/main" id="{CCEBE8AF-098E-4BA2-8D0D-AC327800753F}"/>
                </a:ext>
              </a:extLst>
            </p:cNvPr>
            <p:cNvSpPr/>
            <p:nvPr/>
          </p:nvSpPr>
          <p:spPr>
            <a:xfrm>
              <a:off x="1921264" y="4391173"/>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7" name="Прямая соединительная линия 6">
              <a:extLst>
                <a:ext uri="{FF2B5EF4-FFF2-40B4-BE49-F238E27FC236}">
                  <a16:creationId xmlns:a16="http://schemas.microsoft.com/office/drawing/2014/main" id="{9D01A4EE-9C98-406D-8E81-5F2CDE4B1ED3}"/>
                </a:ext>
              </a:extLst>
            </p:cNvPr>
            <p:cNvCxnSpPr/>
            <p:nvPr/>
          </p:nvCxnSpPr>
          <p:spPr>
            <a:xfrm flipV="1">
              <a:off x="1840698" y="5127773"/>
              <a:ext cx="863202" cy="966786"/>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id="{3B1DD73D-D922-49C7-9B24-8C9169558F33}"/>
                </a:ext>
              </a:extLst>
            </p:cNvPr>
            <p:cNvCxnSpPr/>
            <p:nvPr/>
          </p:nvCxnSpPr>
          <p:spPr>
            <a:xfrm flipV="1">
              <a:off x="2692391" y="4644379"/>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Надпись 79">
              <a:extLst>
                <a:ext uri="{FF2B5EF4-FFF2-40B4-BE49-F238E27FC236}">
                  <a16:creationId xmlns:a16="http://schemas.microsoft.com/office/drawing/2014/main" id="{0626FE74-82E4-4E0B-9DD7-1CE79F22D975}"/>
                </a:ext>
              </a:extLst>
            </p:cNvPr>
            <p:cNvSpPr txBox="1"/>
            <p:nvPr/>
          </p:nvSpPr>
          <p:spPr>
            <a:xfrm>
              <a:off x="1852207" y="6060031"/>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0">
              <a:extLst>
                <a:ext uri="{FF2B5EF4-FFF2-40B4-BE49-F238E27FC236}">
                  <a16:creationId xmlns:a16="http://schemas.microsoft.com/office/drawing/2014/main" id="{EDD86DBE-ECF2-4873-8357-ABCDCF5BEB7E}"/>
                </a:ext>
              </a:extLst>
            </p:cNvPr>
            <p:cNvSpPr txBox="1"/>
            <p:nvPr/>
          </p:nvSpPr>
          <p:spPr>
            <a:xfrm>
              <a:off x="3152765" y="441419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81">
              <a:extLst>
                <a:ext uri="{FF2B5EF4-FFF2-40B4-BE49-F238E27FC236}">
                  <a16:creationId xmlns:a16="http://schemas.microsoft.com/office/drawing/2014/main" id="{8CD5488D-1084-45A9-919C-200FF562CED7}"/>
                </a:ext>
              </a:extLst>
            </p:cNvPr>
            <p:cNvSpPr txBox="1"/>
            <p:nvPr/>
          </p:nvSpPr>
          <p:spPr>
            <a:xfrm>
              <a:off x="2738428" y="4989660"/>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82">
              <a:extLst>
                <a:ext uri="{FF2B5EF4-FFF2-40B4-BE49-F238E27FC236}">
                  <a16:creationId xmlns:a16="http://schemas.microsoft.com/office/drawing/2014/main" id="{5AAFFC78-E594-48C9-B856-D3AF106CFE78}"/>
                </a:ext>
              </a:extLst>
            </p:cNvPr>
            <p:cNvSpPr txBox="1"/>
            <p:nvPr/>
          </p:nvSpPr>
          <p:spPr>
            <a:xfrm>
              <a:off x="3198803" y="5933428"/>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79" name="Группа 78">
            <a:extLst>
              <a:ext uri="{FF2B5EF4-FFF2-40B4-BE49-F238E27FC236}">
                <a16:creationId xmlns:a16="http://schemas.microsoft.com/office/drawing/2014/main" id="{6607D491-BD18-4652-BF4B-716A4FD9ED8B}"/>
              </a:ext>
            </a:extLst>
          </p:cNvPr>
          <p:cNvGrpSpPr/>
          <p:nvPr/>
        </p:nvGrpSpPr>
        <p:grpSpPr>
          <a:xfrm>
            <a:off x="5873274" y="4698958"/>
            <a:ext cx="2991694" cy="1933573"/>
            <a:chOff x="4499361" y="4345136"/>
            <a:chExt cx="2991694" cy="1933573"/>
          </a:xfrm>
        </p:grpSpPr>
        <p:sp>
          <p:nvSpPr>
            <p:cNvPr id="5" name="Полилиния: фигура 4">
              <a:extLst>
                <a:ext uri="{FF2B5EF4-FFF2-40B4-BE49-F238E27FC236}">
                  <a16:creationId xmlns:a16="http://schemas.microsoft.com/office/drawing/2014/main" id="{97033BEE-59F2-4349-8641-084765265648}"/>
                </a:ext>
              </a:extLst>
            </p:cNvPr>
            <p:cNvSpPr/>
            <p:nvPr/>
          </p:nvSpPr>
          <p:spPr>
            <a:xfrm>
              <a:off x="4499361" y="4494758"/>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13" name="Прямая соединительная линия 12">
              <a:extLst>
                <a:ext uri="{FF2B5EF4-FFF2-40B4-BE49-F238E27FC236}">
                  <a16:creationId xmlns:a16="http://schemas.microsoft.com/office/drawing/2014/main" id="{2C1EC7D8-0DCA-4286-9C51-86C842696701}"/>
                </a:ext>
              </a:extLst>
            </p:cNvPr>
            <p:cNvCxnSpPr/>
            <p:nvPr/>
          </p:nvCxnSpPr>
          <p:spPr>
            <a:xfrm flipH="1" flipV="1">
              <a:off x="6398405" y="5093245"/>
              <a:ext cx="540940" cy="782637"/>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479AE881-2E33-41AE-AF90-D84E10E0092D}"/>
                </a:ext>
              </a:extLst>
            </p:cNvPr>
            <p:cNvSpPr/>
            <p:nvPr/>
          </p:nvSpPr>
          <p:spPr>
            <a:xfrm rot="21329830">
              <a:off x="6398405" y="4345136"/>
              <a:ext cx="980598" cy="1720266"/>
            </a:xfrm>
            <a:prstGeom prst="ellipse">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15" name="Прямая соединительная линия 14">
              <a:extLst>
                <a:ext uri="{FF2B5EF4-FFF2-40B4-BE49-F238E27FC236}">
                  <a16:creationId xmlns:a16="http://schemas.microsoft.com/office/drawing/2014/main" id="{78BF76F1-6CD6-42C5-9135-85B5DEC9304D}"/>
                </a:ext>
              </a:extLst>
            </p:cNvPr>
            <p:cNvCxnSpPr/>
            <p:nvPr/>
          </p:nvCxnSpPr>
          <p:spPr>
            <a:xfrm flipH="1">
              <a:off x="6352368" y="4471739"/>
              <a:ext cx="46037" cy="1772442"/>
            </a:xfrm>
            <a:prstGeom prst="line">
              <a:avLst/>
            </a:prstGeom>
            <a:ln w="28575" cmpd="dbl">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Надпись 121">
              <a:extLst>
                <a:ext uri="{FF2B5EF4-FFF2-40B4-BE49-F238E27FC236}">
                  <a16:creationId xmlns:a16="http://schemas.microsoft.com/office/drawing/2014/main" id="{A63C5079-79BB-45A2-8BAA-2D767C523A4E}"/>
                </a:ext>
              </a:extLst>
            </p:cNvPr>
            <p:cNvSpPr txBox="1"/>
            <p:nvPr/>
          </p:nvSpPr>
          <p:spPr>
            <a:xfrm>
              <a:off x="5247469" y="510475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22">
              <a:extLst>
                <a:ext uri="{FF2B5EF4-FFF2-40B4-BE49-F238E27FC236}">
                  <a16:creationId xmlns:a16="http://schemas.microsoft.com/office/drawing/2014/main" id="{3C9A6E31-C9DC-4DDA-93B4-19AD8001BC1D}"/>
                </a:ext>
              </a:extLst>
            </p:cNvPr>
            <p:cNvSpPr txBox="1"/>
            <p:nvPr/>
          </p:nvSpPr>
          <p:spPr>
            <a:xfrm>
              <a:off x="6423532" y="493524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24">
              <a:extLst>
                <a:ext uri="{FF2B5EF4-FFF2-40B4-BE49-F238E27FC236}">
                  <a16:creationId xmlns:a16="http://schemas.microsoft.com/office/drawing/2014/main" id="{20BCCE72-1228-4842-AFB5-FADB295FFEF1}"/>
                </a:ext>
              </a:extLst>
            </p:cNvPr>
            <p:cNvSpPr txBox="1"/>
            <p:nvPr/>
          </p:nvSpPr>
          <p:spPr>
            <a:xfrm>
              <a:off x="6788984" y="549049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Прямая соединительная линия 19">
              <a:extLst>
                <a:ext uri="{FF2B5EF4-FFF2-40B4-BE49-F238E27FC236}">
                  <a16:creationId xmlns:a16="http://schemas.microsoft.com/office/drawing/2014/main" id="{BC052E44-EB97-46E4-B381-B8D6985EB173}"/>
                </a:ext>
              </a:extLst>
            </p:cNvPr>
            <p:cNvCxnSpPr/>
            <p:nvPr/>
          </p:nvCxnSpPr>
          <p:spPr>
            <a:xfrm flipV="1">
              <a:off x="6409915" y="4598342"/>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23">
              <a:extLst>
                <a:ext uri="{FF2B5EF4-FFF2-40B4-BE49-F238E27FC236}">
                  <a16:creationId xmlns:a16="http://schemas.microsoft.com/office/drawing/2014/main" id="{5C30BC90-8618-4545-950C-CD526042A312}"/>
                </a:ext>
              </a:extLst>
            </p:cNvPr>
            <p:cNvSpPr txBox="1"/>
            <p:nvPr/>
          </p:nvSpPr>
          <p:spPr>
            <a:xfrm>
              <a:off x="6762925" y="4620380"/>
              <a:ext cx="702071" cy="3229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Rectangle 13">
            <a:extLst>
              <a:ext uri="{FF2B5EF4-FFF2-40B4-BE49-F238E27FC236}">
                <a16:creationId xmlns:a16="http://schemas.microsoft.com/office/drawing/2014/main" id="{519267D3-5570-480D-AB0C-49B280D652C7}"/>
              </a:ext>
            </a:extLst>
          </p:cNvPr>
          <p:cNvSpPr>
            <a:spLocks noChangeArrowheads="1"/>
          </p:cNvSpPr>
          <p:nvPr/>
        </p:nvSpPr>
        <p:spPr bwMode="auto">
          <a:xfrm>
            <a:off x="1706612" y="13921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77" name="Группа 76">
            <a:extLst>
              <a:ext uri="{FF2B5EF4-FFF2-40B4-BE49-F238E27FC236}">
                <a16:creationId xmlns:a16="http://schemas.microsoft.com/office/drawing/2014/main" id="{42FEF92A-DB42-4601-A837-0AB6EA987775}"/>
              </a:ext>
            </a:extLst>
          </p:cNvPr>
          <p:cNvGrpSpPr/>
          <p:nvPr/>
        </p:nvGrpSpPr>
        <p:grpSpPr>
          <a:xfrm>
            <a:off x="1888532" y="1016824"/>
            <a:ext cx="5417919" cy="3044795"/>
            <a:chOff x="1612457" y="1044027"/>
            <a:chExt cx="4379293" cy="2461101"/>
          </a:xfrm>
        </p:grpSpPr>
        <p:sp>
          <p:nvSpPr>
            <p:cNvPr id="34" name="Деталь" descr=" светлые, вниз">
              <a:extLst>
                <a:ext uri="{FF2B5EF4-FFF2-40B4-BE49-F238E27FC236}">
                  <a16:creationId xmlns:a16="http://schemas.microsoft.com/office/drawing/2014/main" id="{A875BB59-CCF9-446E-AC5B-7CD2A879D03D}"/>
                </a:ext>
              </a:extLst>
            </p:cNvPr>
            <p:cNvSpPr>
              <a:spLocks/>
            </p:cNvSpPr>
            <p:nvPr/>
          </p:nvSpPr>
          <p:spPr bwMode="auto">
            <a:xfrm>
              <a:off x="2440427" y="1044027"/>
              <a:ext cx="1252994" cy="1533525"/>
            </a:xfrm>
            <a:custGeom>
              <a:avLst/>
              <a:gdLst>
                <a:gd name="T0" fmla="*/ 484 w 1716"/>
                <a:gd name="T1" fmla="*/ 150 h 2100"/>
                <a:gd name="T2" fmla="*/ 36 w 1716"/>
                <a:gd name="T3" fmla="*/ 854 h 2100"/>
                <a:gd name="T4" fmla="*/ 269 w 1716"/>
                <a:gd name="T5" fmla="*/ 1880 h 2100"/>
                <a:gd name="T6" fmla="*/ 1245 w 1716"/>
                <a:gd name="T7" fmla="*/ 2393 h 2100"/>
                <a:gd name="T8" fmla="*/ 1787 w 1716"/>
                <a:gd name="T9" fmla="*/ 1750 h 2100"/>
                <a:gd name="T10" fmla="*/ 1104 w 1716"/>
                <a:gd name="T11" fmla="*/ 1152 h 2100"/>
                <a:gd name="T12" fmla="*/ 1228 w 1716"/>
                <a:gd name="T13" fmla="*/ 782 h 2100"/>
                <a:gd name="T14" fmla="*/ 1825 w 1716"/>
                <a:gd name="T15" fmla="*/ 787 h 2100"/>
                <a:gd name="T16" fmla="*/ 1890 w 1716"/>
                <a:gd name="T17" fmla="*/ 519 h 2100"/>
                <a:gd name="T18" fmla="*/ 1329 w 1716"/>
                <a:gd name="T19" fmla="*/ 98 h 2100"/>
                <a:gd name="T20" fmla="*/ 484 w 1716"/>
                <a:gd name="T21" fmla="*/ 150 h 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16" h="2100">
                  <a:moveTo>
                    <a:pt x="421" y="130"/>
                  </a:moveTo>
                  <a:cubicBezTo>
                    <a:pt x="233" y="240"/>
                    <a:pt x="62" y="492"/>
                    <a:pt x="31" y="743"/>
                  </a:cubicBezTo>
                  <a:cubicBezTo>
                    <a:pt x="0" y="994"/>
                    <a:pt x="59" y="1412"/>
                    <a:pt x="234" y="1635"/>
                  </a:cubicBezTo>
                  <a:cubicBezTo>
                    <a:pt x="409" y="1858"/>
                    <a:pt x="863" y="2100"/>
                    <a:pt x="1083" y="2081"/>
                  </a:cubicBezTo>
                  <a:cubicBezTo>
                    <a:pt x="1303" y="2062"/>
                    <a:pt x="1574" y="1702"/>
                    <a:pt x="1554" y="1522"/>
                  </a:cubicBezTo>
                  <a:cubicBezTo>
                    <a:pt x="1534" y="1342"/>
                    <a:pt x="1041" y="1142"/>
                    <a:pt x="960" y="1002"/>
                  </a:cubicBezTo>
                  <a:cubicBezTo>
                    <a:pt x="879" y="862"/>
                    <a:pt x="964" y="733"/>
                    <a:pt x="1068" y="680"/>
                  </a:cubicBezTo>
                  <a:cubicBezTo>
                    <a:pt x="1172" y="627"/>
                    <a:pt x="1491" y="722"/>
                    <a:pt x="1587" y="684"/>
                  </a:cubicBezTo>
                  <a:cubicBezTo>
                    <a:pt x="1683" y="646"/>
                    <a:pt x="1716" y="551"/>
                    <a:pt x="1644" y="451"/>
                  </a:cubicBezTo>
                  <a:cubicBezTo>
                    <a:pt x="1572" y="351"/>
                    <a:pt x="1360" y="138"/>
                    <a:pt x="1156" y="85"/>
                  </a:cubicBezTo>
                  <a:cubicBezTo>
                    <a:pt x="952" y="32"/>
                    <a:pt x="593" y="0"/>
                    <a:pt x="421" y="130"/>
                  </a:cubicBezTo>
                  <a:close/>
                </a:path>
              </a:pathLst>
            </a:custGeom>
            <a:solidFill>
              <a:schemeClr val="accent3">
                <a:lumMod val="60000"/>
                <a:lumOff val="40000"/>
              </a:schemeClr>
            </a:solidFill>
            <a:ln w="28575">
              <a:solidFill>
                <a:srgbClr val="7030A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Звезда: 5 точек 34">
              <a:extLst>
                <a:ext uri="{FF2B5EF4-FFF2-40B4-BE49-F238E27FC236}">
                  <a16:creationId xmlns:a16="http://schemas.microsoft.com/office/drawing/2014/main" id="{417DD75D-D2F8-44E9-832C-1703E71EDEFD}"/>
                </a:ext>
              </a:extLst>
            </p:cNvPr>
            <p:cNvSpPr/>
            <p:nvPr/>
          </p:nvSpPr>
          <p:spPr>
            <a:xfrm>
              <a:off x="3613822" y="1148857"/>
              <a:ext cx="1440000" cy="1440000"/>
            </a:xfrm>
            <a:prstGeom prst="star5">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олилиния: фигура 35">
              <a:extLst>
                <a:ext uri="{FF2B5EF4-FFF2-40B4-BE49-F238E27FC236}">
                  <a16:creationId xmlns:a16="http://schemas.microsoft.com/office/drawing/2014/main" id="{6433870C-52A9-48CC-BA29-59BC7F835FA3}"/>
                </a:ext>
              </a:extLst>
            </p:cNvPr>
            <p:cNvSpPr/>
            <p:nvPr/>
          </p:nvSpPr>
          <p:spPr>
            <a:xfrm flipH="1">
              <a:off x="1707616" y="1249774"/>
              <a:ext cx="392392" cy="1750673"/>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7" name="Полилиния: фигура 36">
              <a:extLst>
                <a:ext uri="{FF2B5EF4-FFF2-40B4-BE49-F238E27FC236}">
                  <a16:creationId xmlns:a16="http://schemas.microsoft.com/office/drawing/2014/main" id="{AC0393C3-2868-4753-8495-EC66F9417F12}"/>
                </a:ext>
              </a:extLst>
            </p:cNvPr>
            <p:cNvSpPr/>
            <p:nvPr/>
          </p:nvSpPr>
          <p:spPr>
            <a:xfrm>
              <a:off x="5098777" y="1269000"/>
              <a:ext cx="618772" cy="1992146"/>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38" name="Прямая соединительная линия 37">
              <a:extLst>
                <a:ext uri="{FF2B5EF4-FFF2-40B4-BE49-F238E27FC236}">
                  <a16:creationId xmlns:a16="http://schemas.microsoft.com/office/drawing/2014/main" id="{2D7C06E4-F418-448F-B753-220BE43C5BAF}"/>
                </a:ext>
              </a:extLst>
            </p:cNvPr>
            <p:cNvCxnSpPr>
              <a:cxnSpLocks/>
            </p:cNvCxnSpPr>
            <p:nvPr/>
          </p:nvCxnSpPr>
          <p:spPr>
            <a:xfrm flipV="1">
              <a:off x="1965866" y="2035172"/>
              <a:ext cx="536662" cy="3816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a:extLst>
                <a:ext uri="{FF2B5EF4-FFF2-40B4-BE49-F238E27FC236}">
                  <a16:creationId xmlns:a16="http://schemas.microsoft.com/office/drawing/2014/main" id="{DE8A143C-EEC5-487C-AECD-2135B63A10F5}"/>
                </a:ext>
              </a:extLst>
            </p:cNvPr>
            <p:cNvCxnSpPr>
              <a:cxnSpLocks/>
            </p:cNvCxnSpPr>
            <p:nvPr/>
          </p:nvCxnSpPr>
          <p:spPr>
            <a:xfrm>
              <a:off x="2499035" y="2034728"/>
              <a:ext cx="1069832" cy="149555"/>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a:extLst>
                <a:ext uri="{FF2B5EF4-FFF2-40B4-BE49-F238E27FC236}">
                  <a16:creationId xmlns:a16="http://schemas.microsoft.com/office/drawing/2014/main" id="{D216EEF3-223E-4048-988B-43F58609791A}"/>
                </a:ext>
              </a:extLst>
            </p:cNvPr>
            <p:cNvCxnSpPr>
              <a:cxnSpLocks/>
            </p:cNvCxnSpPr>
            <p:nvPr/>
          </p:nvCxnSpPr>
          <p:spPr>
            <a:xfrm flipV="1">
              <a:off x="3568867" y="1698541"/>
              <a:ext cx="930513" cy="492613"/>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F6368F61-0EF5-403E-B309-9F6B3085D208}"/>
                </a:ext>
              </a:extLst>
            </p:cNvPr>
            <p:cNvCxnSpPr>
              <a:cxnSpLocks/>
              <a:endCxn id="37" idx="1"/>
            </p:cNvCxnSpPr>
            <p:nvPr/>
          </p:nvCxnSpPr>
          <p:spPr>
            <a:xfrm>
              <a:off x="4510653" y="1698541"/>
              <a:ext cx="588124" cy="6269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4" name="Надпись 145">
              <a:extLst>
                <a:ext uri="{FF2B5EF4-FFF2-40B4-BE49-F238E27FC236}">
                  <a16:creationId xmlns:a16="http://schemas.microsoft.com/office/drawing/2014/main" id="{B6788C2B-1DC0-4437-8E89-461D95C8C661}"/>
                </a:ext>
              </a:extLst>
            </p:cNvPr>
            <p:cNvSpPr txBox="1"/>
            <p:nvPr/>
          </p:nvSpPr>
          <p:spPr>
            <a:xfrm>
              <a:off x="2184812" y="1727936"/>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Надпись 146">
              <a:extLst>
                <a:ext uri="{FF2B5EF4-FFF2-40B4-BE49-F238E27FC236}">
                  <a16:creationId xmlns:a16="http://schemas.microsoft.com/office/drawing/2014/main" id="{376353D0-403A-47D4-B8DF-08D7CB42995C}"/>
                </a:ext>
              </a:extLst>
            </p:cNvPr>
            <p:cNvSpPr txBox="1"/>
            <p:nvPr/>
          </p:nvSpPr>
          <p:spPr>
            <a:xfrm>
              <a:off x="4442637" y="140052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147">
              <a:extLst>
                <a:ext uri="{FF2B5EF4-FFF2-40B4-BE49-F238E27FC236}">
                  <a16:creationId xmlns:a16="http://schemas.microsoft.com/office/drawing/2014/main" id="{E1DA5289-8285-4A9F-B202-3B43E2C58DAE}"/>
                </a:ext>
              </a:extLst>
            </p:cNvPr>
            <p:cNvSpPr txBox="1"/>
            <p:nvPr/>
          </p:nvSpPr>
          <p:spPr>
            <a:xfrm>
              <a:off x="5101321" y="2134889"/>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148">
              <a:extLst>
                <a:ext uri="{FF2B5EF4-FFF2-40B4-BE49-F238E27FC236}">
                  <a16:creationId xmlns:a16="http://schemas.microsoft.com/office/drawing/2014/main" id="{48A096F9-C061-4383-B22F-B86ED5EEEB7F}"/>
                </a:ext>
              </a:extLst>
            </p:cNvPr>
            <p:cNvSpPr txBox="1"/>
            <p:nvPr/>
          </p:nvSpPr>
          <p:spPr>
            <a:xfrm>
              <a:off x="1612457" y="236768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Овал 57">
              <a:extLst>
                <a:ext uri="{FF2B5EF4-FFF2-40B4-BE49-F238E27FC236}">
                  <a16:creationId xmlns:a16="http://schemas.microsoft.com/office/drawing/2014/main" id="{F7C54CF2-4AD1-4BD8-91D2-C690AD2F6A56}"/>
                </a:ext>
              </a:extLst>
            </p:cNvPr>
            <p:cNvSpPr/>
            <p:nvPr/>
          </p:nvSpPr>
          <p:spPr>
            <a:xfrm>
              <a:off x="3123864" y="2481706"/>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9" name="Овал 58">
              <a:extLst>
                <a:ext uri="{FF2B5EF4-FFF2-40B4-BE49-F238E27FC236}">
                  <a16:creationId xmlns:a16="http://schemas.microsoft.com/office/drawing/2014/main" id="{873DAD14-FDA3-44D7-B866-D93C3A0E2FC4}"/>
                </a:ext>
              </a:extLst>
            </p:cNvPr>
            <p:cNvSpPr/>
            <p:nvPr/>
          </p:nvSpPr>
          <p:spPr>
            <a:xfrm>
              <a:off x="3808054" y="2501095"/>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60" name="Прямая соединительная линия 59">
              <a:extLst>
                <a:ext uri="{FF2B5EF4-FFF2-40B4-BE49-F238E27FC236}">
                  <a16:creationId xmlns:a16="http://schemas.microsoft.com/office/drawing/2014/main" id="{C5791C08-14E9-4C0B-AFF1-91BD22181BEF}"/>
                </a:ext>
              </a:extLst>
            </p:cNvPr>
            <p:cNvCxnSpPr>
              <a:cxnSpLocks/>
              <a:endCxn id="58" idx="1"/>
            </p:cNvCxnSpPr>
            <p:nvPr/>
          </p:nvCxnSpPr>
          <p:spPr>
            <a:xfrm>
              <a:off x="2528034" y="2053867"/>
              <a:ext cx="620142" cy="452151"/>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a:extLst>
                <a:ext uri="{FF2B5EF4-FFF2-40B4-BE49-F238E27FC236}">
                  <a16:creationId xmlns:a16="http://schemas.microsoft.com/office/drawing/2014/main" id="{4DB74E55-6186-407B-A24D-FA01BD2B8609}"/>
                </a:ext>
              </a:extLst>
            </p:cNvPr>
            <p:cNvCxnSpPr>
              <a:cxnSpLocks/>
              <a:endCxn id="59" idx="7"/>
            </p:cNvCxnSpPr>
            <p:nvPr/>
          </p:nvCxnSpPr>
          <p:spPr>
            <a:xfrm flipH="1">
              <a:off x="3949754" y="1740364"/>
              <a:ext cx="560900" cy="785043"/>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Надпись 151">
              <a:extLst>
                <a:ext uri="{FF2B5EF4-FFF2-40B4-BE49-F238E27FC236}">
                  <a16:creationId xmlns:a16="http://schemas.microsoft.com/office/drawing/2014/main" id="{31679315-5AD3-45C6-A0A1-586FE256A54C}"/>
                </a:ext>
              </a:extLst>
            </p:cNvPr>
            <p:cNvSpPr txBox="1"/>
            <p:nvPr/>
          </p:nvSpPr>
          <p:spPr>
            <a:xfrm>
              <a:off x="3000473" y="2585201"/>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Надпись 152">
              <a:extLst>
                <a:ext uri="{FF2B5EF4-FFF2-40B4-BE49-F238E27FC236}">
                  <a16:creationId xmlns:a16="http://schemas.microsoft.com/office/drawing/2014/main" id="{6BC22FFB-59C7-4F9C-A9D0-92B85FC9B976}"/>
                </a:ext>
              </a:extLst>
            </p:cNvPr>
            <p:cNvSpPr txBox="1"/>
            <p:nvPr/>
          </p:nvSpPr>
          <p:spPr>
            <a:xfrm>
              <a:off x="3747479" y="2630813"/>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Надпись 169">
              <a:extLst>
                <a:ext uri="{FF2B5EF4-FFF2-40B4-BE49-F238E27FC236}">
                  <a16:creationId xmlns:a16="http://schemas.microsoft.com/office/drawing/2014/main" id="{B55498B5-C0C6-482B-86EC-49CD9B79F1A6}"/>
                </a:ext>
              </a:extLst>
            </p:cNvPr>
            <p:cNvSpPr txBox="1"/>
            <p:nvPr/>
          </p:nvSpPr>
          <p:spPr>
            <a:xfrm>
              <a:off x="2267009" y="2963876"/>
              <a:ext cx="980981"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dirty="0">
                  <a:effectLst/>
                  <a:latin typeface="Calibri" panose="020F0502020204030204" pitchFamily="34" charset="0"/>
                  <a:ea typeface="Calibri" panose="020F0502020204030204" pitchFamily="34" charset="0"/>
                  <a:cs typeface="Times New Roman" panose="02020603050405020304" pitchFamily="18" charset="0"/>
                </a:rPr>
                <a:t>(s)</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Надпись 170">
              <a:extLst>
                <a:ext uri="{FF2B5EF4-FFF2-40B4-BE49-F238E27FC236}">
                  <a16:creationId xmlns:a16="http://schemas.microsoft.com/office/drawing/2014/main" id="{17B6F514-CD74-4052-822A-496266E791FF}"/>
                </a:ext>
              </a:extLst>
            </p:cNvPr>
            <p:cNvSpPr txBox="1"/>
            <p:nvPr/>
          </p:nvSpPr>
          <p:spPr>
            <a:xfrm>
              <a:off x="4583129" y="3007092"/>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Полилиния: фигура 71">
              <a:extLst>
                <a:ext uri="{FF2B5EF4-FFF2-40B4-BE49-F238E27FC236}">
                  <a16:creationId xmlns:a16="http://schemas.microsoft.com/office/drawing/2014/main" id="{91A32836-AB23-4EDE-B71A-F35B96DAA34A}"/>
                </a:ext>
              </a:extLst>
            </p:cNvPr>
            <p:cNvSpPr/>
            <p:nvPr/>
          </p:nvSpPr>
          <p:spPr>
            <a:xfrm>
              <a:off x="1981518" y="2250584"/>
              <a:ext cx="3097920" cy="165144"/>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 name="connsiteX0" fmla="*/ 0 w 2397031"/>
                <a:gd name="connsiteY0" fmla="*/ 328846 h 590550"/>
                <a:gd name="connsiteX1" fmla="*/ 634906 w 2397031"/>
                <a:gd name="connsiteY1" fmla="*/ 266700 h 590550"/>
                <a:gd name="connsiteX2" fmla="*/ 1482631 w 2397031"/>
                <a:gd name="connsiteY2" fmla="*/ 590550 h 590550"/>
                <a:gd name="connsiteX3" fmla="*/ 2397031 w 2397031"/>
                <a:gd name="connsiteY3" fmla="*/ 0 h 590550"/>
                <a:gd name="connsiteX0" fmla="*/ 0 w 2397031"/>
                <a:gd name="connsiteY0" fmla="*/ 328846 h 590550"/>
                <a:gd name="connsiteX1" fmla="*/ 520687 w 2397031"/>
                <a:gd name="connsiteY1" fmla="*/ 224619 h 590550"/>
                <a:gd name="connsiteX2" fmla="*/ 1482631 w 2397031"/>
                <a:gd name="connsiteY2" fmla="*/ 590550 h 590550"/>
                <a:gd name="connsiteX3" fmla="*/ 2397031 w 2397031"/>
                <a:gd name="connsiteY3" fmla="*/ 0 h 590550"/>
                <a:gd name="connsiteX0" fmla="*/ 0 w 2397031"/>
                <a:gd name="connsiteY0" fmla="*/ 328846 h 328846"/>
                <a:gd name="connsiteX1" fmla="*/ 520687 w 2397031"/>
                <a:gd name="connsiteY1" fmla="*/ 224619 h 328846"/>
                <a:gd name="connsiteX2" fmla="*/ 1350378 w 2397031"/>
                <a:gd name="connsiteY2" fmla="*/ 244889 h 328846"/>
                <a:gd name="connsiteX3" fmla="*/ 2397031 w 2397031"/>
                <a:gd name="connsiteY3" fmla="*/ 0 h 328846"/>
                <a:gd name="connsiteX0" fmla="*/ 0 w 1955186"/>
                <a:gd name="connsiteY0" fmla="*/ 104227 h 104227"/>
                <a:gd name="connsiteX1" fmla="*/ 520687 w 1955186"/>
                <a:gd name="connsiteY1" fmla="*/ 0 h 104227"/>
                <a:gd name="connsiteX2" fmla="*/ 1350378 w 1955186"/>
                <a:gd name="connsiteY2" fmla="*/ 20270 h 104227"/>
                <a:gd name="connsiteX3" fmla="*/ 1955186 w 1955186"/>
                <a:gd name="connsiteY3" fmla="*/ 51910 h 104227"/>
              </a:gdLst>
              <a:ahLst/>
              <a:cxnLst>
                <a:cxn ang="0">
                  <a:pos x="connsiteX0" y="connsiteY0"/>
                </a:cxn>
                <a:cxn ang="0">
                  <a:pos x="connsiteX1" y="connsiteY1"/>
                </a:cxn>
                <a:cxn ang="0">
                  <a:pos x="connsiteX2" y="connsiteY2"/>
                </a:cxn>
                <a:cxn ang="0">
                  <a:pos x="connsiteX3" y="connsiteY3"/>
                </a:cxn>
              </a:cxnLst>
              <a:rect l="l" t="t" r="r" b="b"/>
              <a:pathLst>
                <a:path w="1955186" h="104227">
                  <a:moveTo>
                    <a:pt x="0" y="104227"/>
                  </a:moveTo>
                  <a:lnTo>
                    <a:pt x="520687" y="0"/>
                  </a:lnTo>
                  <a:lnTo>
                    <a:pt x="1350378" y="20270"/>
                  </a:lnTo>
                  <a:lnTo>
                    <a:pt x="1955186" y="5191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73" name="Прямая соединительная линия 72">
              <a:extLst>
                <a:ext uri="{FF2B5EF4-FFF2-40B4-BE49-F238E27FC236}">
                  <a16:creationId xmlns:a16="http://schemas.microsoft.com/office/drawing/2014/main" id="{8ABC2B59-3AFF-4708-B2BD-C4508A3B181C}"/>
                </a:ext>
              </a:extLst>
            </p:cNvPr>
            <p:cNvCxnSpPr>
              <a:cxnSpLocks/>
            </p:cNvCxnSpPr>
            <p:nvPr/>
          </p:nvCxnSpPr>
          <p:spPr>
            <a:xfrm flipV="1">
              <a:off x="2574355" y="2279768"/>
              <a:ext cx="215670" cy="745685"/>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a:extLst>
                <a:ext uri="{FF2B5EF4-FFF2-40B4-BE49-F238E27FC236}">
                  <a16:creationId xmlns:a16="http://schemas.microsoft.com/office/drawing/2014/main" id="{2455B672-12FA-4705-8AB8-D74A0BE2D597}"/>
                </a:ext>
              </a:extLst>
            </p:cNvPr>
            <p:cNvCxnSpPr>
              <a:cxnSpLocks/>
            </p:cNvCxnSpPr>
            <p:nvPr/>
          </p:nvCxnSpPr>
          <p:spPr>
            <a:xfrm flipH="1" flipV="1">
              <a:off x="4134525" y="2325441"/>
              <a:ext cx="748582" cy="770263"/>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1" name="Прямоугольник 80">
                <a:extLst>
                  <a:ext uri="{FF2B5EF4-FFF2-40B4-BE49-F238E27FC236}">
                    <a16:creationId xmlns:a16="http://schemas.microsoft.com/office/drawing/2014/main" id="{A5A3894D-4E05-4921-8AB3-9AF43125198B}"/>
                  </a:ext>
                </a:extLst>
              </p:cNvPr>
              <p:cNvSpPr/>
              <p:nvPr/>
            </p:nvSpPr>
            <p:spPr>
              <a:xfrm>
                <a:off x="903712" y="3965458"/>
                <a:ext cx="1916615" cy="629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rPr>
                        <m:t>=0</m:t>
                      </m:r>
                    </m:oMath>
                  </m:oMathPara>
                </a14:m>
                <a:endParaRPr lang="en-US" dirty="0"/>
              </a:p>
            </p:txBody>
          </p:sp>
        </mc:Choice>
        <mc:Fallback xmlns="">
          <p:sp>
            <p:nvSpPr>
              <p:cNvPr id="81" name="Прямоугольник 80">
                <a:extLst>
                  <a:ext uri="{FF2B5EF4-FFF2-40B4-BE49-F238E27FC236}">
                    <a16:creationId xmlns:a16="http://schemas.microsoft.com/office/drawing/2014/main" id="{A5A3894D-4E05-4921-8AB3-9AF43125198B}"/>
                  </a:ext>
                </a:extLst>
              </p:cNvPr>
              <p:cNvSpPr>
                <a:spLocks noRot="1" noChangeAspect="1" noMove="1" noResize="1" noEditPoints="1" noAdjustHandles="1" noChangeArrowheads="1" noChangeShapeType="1" noTextEdit="1"/>
              </p:cNvSpPr>
              <p:nvPr/>
            </p:nvSpPr>
            <p:spPr>
              <a:xfrm>
                <a:off x="903712" y="3965458"/>
                <a:ext cx="1916615" cy="629916"/>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2" name="Прямоугольник 81">
                <a:extLst>
                  <a:ext uri="{FF2B5EF4-FFF2-40B4-BE49-F238E27FC236}">
                    <a16:creationId xmlns:a16="http://schemas.microsoft.com/office/drawing/2014/main" id="{755F954A-29DE-4F78-8858-4A61BCA2C64F}"/>
                  </a:ext>
                </a:extLst>
              </p:cNvPr>
              <p:cNvSpPr/>
              <p:nvPr/>
            </p:nvSpPr>
            <p:spPr>
              <a:xfrm>
                <a:off x="6202539" y="3976312"/>
                <a:ext cx="1916615" cy="629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82" name="Прямоугольник 81">
                <a:extLst>
                  <a:ext uri="{FF2B5EF4-FFF2-40B4-BE49-F238E27FC236}">
                    <a16:creationId xmlns:a16="http://schemas.microsoft.com/office/drawing/2014/main" id="{755F954A-29DE-4F78-8858-4A61BCA2C64F}"/>
                  </a:ext>
                </a:extLst>
              </p:cNvPr>
              <p:cNvSpPr>
                <a:spLocks noRot="1" noChangeAspect="1" noMove="1" noResize="1" noEditPoints="1" noAdjustHandles="1" noChangeArrowheads="1" noChangeShapeType="1" noTextEdit="1"/>
              </p:cNvSpPr>
              <p:nvPr/>
            </p:nvSpPr>
            <p:spPr>
              <a:xfrm>
                <a:off x="6202539" y="3976312"/>
                <a:ext cx="1916615" cy="629916"/>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3" name="Прямоугольник 82">
                <a:extLst>
                  <a:ext uri="{FF2B5EF4-FFF2-40B4-BE49-F238E27FC236}">
                    <a16:creationId xmlns:a16="http://schemas.microsoft.com/office/drawing/2014/main" id="{D532C549-949A-4458-A1EF-F6F728405F98}"/>
                  </a:ext>
                </a:extLst>
              </p:cNvPr>
              <p:cNvSpPr/>
              <p:nvPr/>
            </p:nvSpPr>
            <p:spPr>
              <a:xfrm>
                <a:off x="2386654" y="6381114"/>
                <a:ext cx="1901739" cy="369332"/>
              </a:xfrm>
              <a:prstGeom prst="rect">
                <a:avLst/>
              </a:prstGeom>
              <a:ln>
                <a:solidFill>
                  <a:srgbClr val="7030A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e>
                      </m:d>
                    </m:oMath>
                  </m:oMathPara>
                </a14:m>
                <a:endParaRPr lang="ru-RU" dirty="0"/>
              </a:p>
            </p:txBody>
          </p:sp>
        </mc:Choice>
        <mc:Fallback xmlns="">
          <p:sp>
            <p:nvSpPr>
              <p:cNvPr id="83" name="Прямоугольник 82">
                <a:extLst>
                  <a:ext uri="{FF2B5EF4-FFF2-40B4-BE49-F238E27FC236}">
                    <a16:creationId xmlns:a16="http://schemas.microsoft.com/office/drawing/2014/main" id="{D532C549-949A-4458-A1EF-F6F728405F98}"/>
                  </a:ext>
                </a:extLst>
              </p:cNvPr>
              <p:cNvSpPr>
                <a:spLocks noRot="1" noChangeAspect="1" noMove="1" noResize="1" noEditPoints="1" noAdjustHandles="1" noChangeArrowheads="1" noChangeShapeType="1" noTextEdit="1"/>
              </p:cNvSpPr>
              <p:nvPr/>
            </p:nvSpPr>
            <p:spPr>
              <a:xfrm>
                <a:off x="2386654" y="6381114"/>
                <a:ext cx="1901739" cy="369332"/>
              </a:xfrm>
              <a:prstGeom prst="rect">
                <a:avLst/>
              </a:prstGeom>
              <a:blipFill>
                <a:blip r:embed="rId5"/>
                <a:stretch>
                  <a:fillRect b="-1613"/>
                </a:stretch>
              </a:blipFill>
              <a:ln>
                <a:solidFill>
                  <a:srgbClr val="7030A0"/>
                </a:solidFill>
              </a:ln>
            </p:spPr>
            <p:txBody>
              <a:bodyPr/>
              <a:lstStyle/>
              <a:p>
                <a:r>
                  <a:rPr lang="ru-RU">
                    <a:noFill/>
                  </a:rPr>
                  <a:t> </a:t>
                </a:r>
              </a:p>
            </p:txBody>
          </p:sp>
        </mc:Fallback>
      </mc:AlternateContent>
    </p:spTree>
    <p:extLst>
      <p:ext uri="{BB962C8B-B14F-4D97-AF65-F5344CB8AC3E}">
        <p14:creationId xmlns:p14="http://schemas.microsoft.com/office/powerpoint/2010/main" val="307501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04F088E5-3913-41B3-9444-18AADB1D3BAF}"/>
              </a:ext>
            </a:extLst>
          </p:cNvPr>
          <p:cNvGrpSpPr/>
          <p:nvPr/>
        </p:nvGrpSpPr>
        <p:grpSpPr>
          <a:xfrm>
            <a:off x="612000" y="2709000"/>
            <a:ext cx="8268435" cy="2804887"/>
            <a:chOff x="0" y="0"/>
            <a:chExt cx="5924550" cy="2009775"/>
          </a:xfrm>
        </p:grpSpPr>
        <p:cxnSp>
          <p:nvCxnSpPr>
            <p:cNvPr id="5" name="Прямая соединительная линия 4">
              <a:extLst>
                <a:ext uri="{FF2B5EF4-FFF2-40B4-BE49-F238E27FC236}">
                  <a16:creationId xmlns:a16="http://schemas.microsoft.com/office/drawing/2014/main" id="{414DDA65-EC81-4B6D-B285-A9C54F07507A}"/>
                </a:ext>
              </a:extLst>
            </p:cNvPr>
            <p:cNvCxnSpPr/>
            <p:nvPr/>
          </p:nvCxnSpPr>
          <p:spPr>
            <a:xfrm>
              <a:off x="2066925" y="628650"/>
              <a:ext cx="1038225" cy="98107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25DBF2F1-1CD8-45B9-8F78-6A702F12C2F4}"/>
                </a:ext>
              </a:extLst>
            </p:cNvPr>
            <p:cNvCxnSpPr/>
            <p:nvPr/>
          </p:nvCxnSpPr>
          <p:spPr>
            <a:xfrm flipH="1">
              <a:off x="3190875" y="400050"/>
              <a:ext cx="657225" cy="11430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a:extLst>
                <a:ext uri="{FF2B5EF4-FFF2-40B4-BE49-F238E27FC236}">
                  <a16:creationId xmlns:a16="http://schemas.microsoft.com/office/drawing/2014/main" id="{03B5BF99-58F3-4E4B-BE8A-1D5C382432A0}"/>
                </a:ext>
              </a:extLst>
            </p:cNvPr>
            <p:cNvCxnSpPr/>
            <p:nvPr/>
          </p:nvCxnSpPr>
          <p:spPr>
            <a:xfrm flipH="1">
              <a:off x="914400" y="266700"/>
              <a:ext cx="828675" cy="141922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 name="Полилиния: фигура 7">
              <a:extLst>
                <a:ext uri="{FF2B5EF4-FFF2-40B4-BE49-F238E27FC236}">
                  <a16:creationId xmlns:a16="http://schemas.microsoft.com/office/drawing/2014/main" id="{E7128326-E1DB-4191-9B59-F99CE26B34D3}"/>
                </a:ext>
              </a:extLst>
            </p:cNvPr>
            <p:cNvSpPr/>
            <p:nvPr/>
          </p:nvSpPr>
          <p:spPr>
            <a:xfrm>
              <a:off x="0" y="0"/>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9" name="Прямая соединительная линия 8">
              <a:extLst>
                <a:ext uri="{FF2B5EF4-FFF2-40B4-BE49-F238E27FC236}">
                  <a16:creationId xmlns:a16="http://schemas.microsoft.com/office/drawing/2014/main" id="{7CEDD755-B7CE-4935-A4E9-E58C10352881}"/>
                </a:ext>
              </a:extLst>
            </p:cNvPr>
            <p:cNvCxnSpPr/>
            <p:nvPr/>
          </p:nvCxnSpPr>
          <p:spPr>
            <a:xfrm flipH="1" flipV="1">
              <a:off x="1333500" y="904875"/>
              <a:ext cx="47625" cy="5810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a:extLst>
                <a:ext uri="{FF2B5EF4-FFF2-40B4-BE49-F238E27FC236}">
                  <a16:creationId xmlns:a16="http://schemas.microsoft.com/office/drawing/2014/main" id="{56997E3A-BC68-4DA2-A3DD-375ECEFFBEDD}"/>
                </a:ext>
              </a:extLst>
            </p:cNvPr>
            <p:cNvCxnSpPr/>
            <p:nvPr/>
          </p:nvCxnSpPr>
          <p:spPr>
            <a:xfrm flipV="1">
              <a:off x="1323975" y="457200"/>
              <a:ext cx="581025" cy="4667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Надпись 131">
              <a:extLst>
                <a:ext uri="{FF2B5EF4-FFF2-40B4-BE49-F238E27FC236}">
                  <a16:creationId xmlns:a16="http://schemas.microsoft.com/office/drawing/2014/main" id="{EE6F3CB3-90F4-4E0C-BBE2-1EBEC06A2688}"/>
                </a:ext>
              </a:extLst>
            </p:cNvPr>
            <p:cNvSpPr txBox="1"/>
            <p:nvPr/>
          </p:nvSpPr>
          <p:spPr>
            <a:xfrm>
              <a:off x="1281112" y="14573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132">
              <a:extLst>
                <a:ext uri="{FF2B5EF4-FFF2-40B4-BE49-F238E27FC236}">
                  <a16:creationId xmlns:a16="http://schemas.microsoft.com/office/drawing/2014/main" id="{D4532A25-182B-484E-8E62-810D838EAE4D}"/>
                </a:ext>
              </a:extLst>
            </p:cNvPr>
            <p:cNvSpPr txBox="1"/>
            <p:nvPr/>
          </p:nvSpPr>
          <p:spPr>
            <a:xfrm>
              <a:off x="1783261" y="245241"/>
              <a:ext cx="4572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Надпись 133">
              <a:extLst>
                <a:ext uri="{FF2B5EF4-FFF2-40B4-BE49-F238E27FC236}">
                  <a16:creationId xmlns:a16="http://schemas.microsoft.com/office/drawing/2014/main" id="{7A12E2C5-6543-4A82-917E-E979DB1E7022}"/>
                </a:ext>
              </a:extLst>
            </p:cNvPr>
            <p:cNvSpPr txBox="1"/>
            <p:nvPr/>
          </p:nvSpPr>
          <p:spPr>
            <a:xfrm>
              <a:off x="1371600" y="876300"/>
              <a:ext cx="3810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34">
              <a:extLst>
                <a:ext uri="{FF2B5EF4-FFF2-40B4-BE49-F238E27FC236}">
                  <a16:creationId xmlns:a16="http://schemas.microsoft.com/office/drawing/2014/main" id="{E7074021-FABD-4189-AD26-9D44E22E00B7}"/>
                </a:ext>
              </a:extLst>
            </p:cNvPr>
            <p:cNvSpPr txBox="1"/>
            <p:nvPr/>
          </p:nvSpPr>
          <p:spPr>
            <a:xfrm>
              <a:off x="666750" y="49530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Полилиния: фигура 14">
              <a:extLst>
                <a:ext uri="{FF2B5EF4-FFF2-40B4-BE49-F238E27FC236}">
                  <a16:creationId xmlns:a16="http://schemas.microsoft.com/office/drawing/2014/main" id="{98D8837E-E4BF-4457-9B92-7D766DB1BC1A}"/>
                </a:ext>
              </a:extLst>
            </p:cNvPr>
            <p:cNvSpPr/>
            <p:nvPr/>
          </p:nvSpPr>
          <p:spPr>
            <a:xfrm>
              <a:off x="2133600" y="85725"/>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a:p>
              <a:pP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16" name="Прямая соединительная линия 15">
              <a:extLst>
                <a:ext uri="{FF2B5EF4-FFF2-40B4-BE49-F238E27FC236}">
                  <a16:creationId xmlns:a16="http://schemas.microsoft.com/office/drawing/2014/main" id="{E27F8593-3C5C-4BB2-9B2D-FF375A1D5BA3}"/>
                </a:ext>
              </a:extLst>
            </p:cNvPr>
            <p:cNvCxnSpPr/>
            <p:nvPr/>
          </p:nvCxnSpPr>
          <p:spPr>
            <a:xfrm flipV="1">
              <a:off x="2800350" y="1562100"/>
              <a:ext cx="323850" cy="4476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353661BD-5C75-456D-B084-B013179FE0CC}"/>
                </a:ext>
              </a:extLst>
            </p:cNvPr>
            <p:cNvCxnSpPr/>
            <p:nvPr/>
          </p:nvCxnSpPr>
          <p:spPr>
            <a:xfrm>
              <a:off x="3133725" y="1571625"/>
              <a:ext cx="342900" cy="3333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57">
              <a:extLst>
                <a:ext uri="{FF2B5EF4-FFF2-40B4-BE49-F238E27FC236}">
                  <a16:creationId xmlns:a16="http://schemas.microsoft.com/office/drawing/2014/main" id="{8D119303-C527-4780-A840-F22D19490163}"/>
                </a:ext>
              </a:extLst>
            </p:cNvPr>
            <p:cNvSpPr txBox="1"/>
            <p:nvPr/>
          </p:nvSpPr>
          <p:spPr>
            <a:xfrm>
              <a:off x="2819400" y="5429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58">
              <a:extLst>
                <a:ext uri="{FF2B5EF4-FFF2-40B4-BE49-F238E27FC236}">
                  <a16:creationId xmlns:a16="http://schemas.microsoft.com/office/drawing/2014/main" id="{02E559E0-722E-4772-A823-5F5B318A6BC7}"/>
                </a:ext>
              </a:extLst>
            </p:cNvPr>
            <p:cNvSpPr txBox="1"/>
            <p:nvPr/>
          </p:nvSpPr>
          <p:spPr>
            <a:xfrm>
              <a:off x="3001491" y="159067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159">
              <a:extLst>
                <a:ext uri="{FF2B5EF4-FFF2-40B4-BE49-F238E27FC236}">
                  <a16:creationId xmlns:a16="http://schemas.microsoft.com/office/drawing/2014/main" id="{6EFC5C39-DEDA-424E-B671-80FF319C73A4}"/>
                </a:ext>
              </a:extLst>
            </p:cNvPr>
            <p:cNvSpPr txBox="1"/>
            <p:nvPr/>
          </p:nvSpPr>
          <p:spPr>
            <a:xfrm>
              <a:off x="2500312" y="1738313"/>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Надпись 160">
              <a:extLst>
                <a:ext uri="{FF2B5EF4-FFF2-40B4-BE49-F238E27FC236}">
                  <a16:creationId xmlns:a16="http://schemas.microsoft.com/office/drawing/2014/main" id="{FF4CD505-EB54-4A0B-8B89-F9CBDD38160F}"/>
                </a:ext>
              </a:extLst>
            </p:cNvPr>
            <p:cNvSpPr txBox="1"/>
            <p:nvPr/>
          </p:nvSpPr>
          <p:spPr>
            <a:xfrm>
              <a:off x="3476625" y="1762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Полилиния: фигура 21">
              <a:extLst>
                <a:ext uri="{FF2B5EF4-FFF2-40B4-BE49-F238E27FC236}">
                  <a16:creationId xmlns:a16="http://schemas.microsoft.com/office/drawing/2014/main" id="{1549F002-537A-4B73-8923-B480500C60DC}"/>
                </a:ext>
              </a:extLst>
            </p:cNvPr>
            <p:cNvSpPr/>
            <p:nvPr/>
          </p:nvSpPr>
          <p:spPr>
            <a:xfrm>
              <a:off x="4619625" y="381000"/>
              <a:ext cx="971550" cy="11715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752475 w 1419225"/>
                <a:gd name="connsiteY4" fmla="*/ 790575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800100 w 1419225"/>
                <a:gd name="connsiteY5" fmla="*/ 285750 h 1476375"/>
                <a:gd name="connsiteX6" fmla="*/ 609600 w 1419225"/>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352425 w 971550"/>
                <a:gd name="connsiteY5" fmla="*/ 285750 h 1476375"/>
                <a:gd name="connsiteX6" fmla="*/ 161925 w 971550"/>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647700 w 971550"/>
                <a:gd name="connsiteY5" fmla="*/ 304800 h 1476375"/>
                <a:gd name="connsiteX6" fmla="*/ 161925 w 971550"/>
                <a:gd name="connsiteY6" fmla="*/ 0 h 1476375"/>
                <a:gd name="connsiteX0" fmla="*/ 57150 w 971550"/>
                <a:gd name="connsiteY0" fmla="*/ 66675 h 1171575"/>
                <a:gd name="connsiteX1" fmla="*/ 0 w 971550"/>
                <a:gd name="connsiteY1" fmla="*/ 647700 h 1171575"/>
                <a:gd name="connsiteX2" fmla="*/ 542925 w 971550"/>
                <a:gd name="connsiteY2" fmla="*/ 1171575 h 1171575"/>
                <a:gd name="connsiteX3" fmla="*/ 971550 w 971550"/>
                <a:gd name="connsiteY3" fmla="*/ 742950 h 1171575"/>
                <a:gd name="connsiteX4" fmla="*/ 857250 w 971550"/>
                <a:gd name="connsiteY4" fmla="*/ 304800 h 1171575"/>
                <a:gd name="connsiteX5" fmla="*/ 647700 w 971550"/>
                <a:gd name="connsiteY5" fmla="*/ 0 h 1171575"/>
                <a:gd name="connsiteX6" fmla="*/ 57150 w 971550"/>
                <a:gd name="connsiteY6" fmla="*/ 666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550" h="1171575">
                  <a:moveTo>
                    <a:pt x="57150" y="66675"/>
                  </a:moveTo>
                  <a:lnTo>
                    <a:pt x="0" y="647700"/>
                  </a:lnTo>
                  <a:lnTo>
                    <a:pt x="542925" y="1171575"/>
                  </a:lnTo>
                  <a:lnTo>
                    <a:pt x="971550" y="742950"/>
                  </a:lnTo>
                  <a:lnTo>
                    <a:pt x="857250" y="304800"/>
                  </a:lnTo>
                  <a:lnTo>
                    <a:pt x="647700" y="0"/>
                  </a:lnTo>
                  <a:lnTo>
                    <a:pt x="57150" y="66675"/>
                  </a:lnTo>
                  <a:close/>
                </a:path>
              </a:pathLst>
            </a:custGeom>
            <a:pattFill prst="ltUpDiag">
              <a:fgClr>
                <a:schemeClr val="tx1"/>
              </a:fgClr>
              <a:bgClr>
                <a:schemeClr val="bg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dirty="0">
                  <a:effectLst/>
                  <a:ea typeface="Calibri" panose="020F0502020204030204" pitchFamily="34" charset="0"/>
                  <a:cs typeface="Times New Roman" panose="02020603050405020304" pitchFamily="18" charset="0"/>
                </a:rPr>
                <a:t> </a:t>
              </a:r>
            </a:p>
            <a:p>
              <a:pPr>
                <a:lnSpc>
                  <a:spcPct val="107000"/>
                </a:lnSpc>
                <a:spcAft>
                  <a:spcPts val="800"/>
                </a:spcAft>
              </a:pPr>
              <a:r>
                <a:rPr lang="ru-RU" dirty="0">
                  <a:effectLst/>
                  <a:ea typeface="Calibri" panose="020F0502020204030204" pitchFamily="34" charset="0"/>
                  <a:cs typeface="Times New Roman" panose="02020603050405020304" pitchFamily="18" charset="0"/>
                </a:rPr>
                <a:t> </a:t>
              </a:r>
            </a:p>
          </p:txBody>
        </p:sp>
        <p:sp>
          <p:nvSpPr>
            <p:cNvPr id="23" name="Надпись 163">
              <a:extLst>
                <a:ext uri="{FF2B5EF4-FFF2-40B4-BE49-F238E27FC236}">
                  <a16:creationId xmlns:a16="http://schemas.microsoft.com/office/drawing/2014/main" id="{67DC57B1-A4A1-4461-8605-AE278F247C50}"/>
                </a:ext>
              </a:extLst>
            </p:cNvPr>
            <p:cNvSpPr txBox="1"/>
            <p:nvPr/>
          </p:nvSpPr>
          <p:spPr>
            <a:xfrm>
              <a:off x="5343525" y="20955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1F133AB5-7A4C-443B-AE2A-96C1DBA63A71}"/>
                </a:ext>
              </a:extLst>
            </p:cNvPr>
            <p:cNvCxnSpPr/>
            <p:nvPr/>
          </p:nvCxnSpPr>
          <p:spPr>
            <a:xfrm flipV="1">
              <a:off x="4276725" y="1181100"/>
              <a:ext cx="495300" cy="1238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Надпись 165">
              <a:extLst>
                <a:ext uri="{FF2B5EF4-FFF2-40B4-BE49-F238E27FC236}">
                  <a16:creationId xmlns:a16="http://schemas.microsoft.com/office/drawing/2014/main" id="{DCE92878-4026-43E9-AFF0-02EABF032E5E}"/>
                </a:ext>
              </a:extLst>
            </p:cNvPr>
            <p:cNvSpPr txBox="1"/>
            <p:nvPr/>
          </p:nvSpPr>
          <p:spPr>
            <a:xfrm>
              <a:off x="4124325" y="1000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Прямая соединительная линия 25">
              <a:extLst>
                <a:ext uri="{FF2B5EF4-FFF2-40B4-BE49-F238E27FC236}">
                  <a16:creationId xmlns:a16="http://schemas.microsoft.com/office/drawing/2014/main" id="{539F5FA7-1A97-4202-9359-6C13D49B62EF}"/>
                </a:ext>
              </a:extLst>
            </p:cNvPr>
            <p:cNvCxnSpPr/>
            <p:nvPr/>
          </p:nvCxnSpPr>
          <p:spPr>
            <a:xfrm>
              <a:off x="4781550" y="1181100"/>
              <a:ext cx="295275" cy="6762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Надпись 167">
              <a:extLst>
                <a:ext uri="{FF2B5EF4-FFF2-40B4-BE49-F238E27FC236}">
                  <a16:creationId xmlns:a16="http://schemas.microsoft.com/office/drawing/2014/main" id="{2CD8B07A-616C-443D-8ACE-B97B3962502C}"/>
                </a:ext>
              </a:extLst>
            </p:cNvPr>
            <p:cNvSpPr txBox="1"/>
            <p:nvPr/>
          </p:nvSpPr>
          <p:spPr>
            <a:xfrm>
              <a:off x="5072063" y="1643062"/>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ru-RU" baseline="-25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Надпись 168">
              <a:extLst>
                <a:ext uri="{FF2B5EF4-FFF2-40B4-BE49-F238E27FC236}">
                  <a16:creationId xmlns:a16="http://schemas.microsoft.com/office/drawing/2014/main" id="{E9B4848B-E6DF-4E76-80BA-ED0F5B85D462}"/>
                </a:ext>
              </a:extLst>
            </p:cNvPr>
            <p:cNvSpPr txBox="1"/>
            <p:nvPr/>
          </p:nvSpPr>
          <p:spPr>
            <a:xfrm>
              <a:off x="4558476" y="1195388"/>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9" name="TextBox 28">
            <a:extLst>
              <a:ext uri="{FF2B5EF4-FFF2-40B4-BE49-F238E27FC236}">
                <a16:creationId xmlns:a16="http://schemas.microsoft.com/office/drawing/2014/main" id="{C2EB98B1-4F0F-4B09-AED3-E114B580720D}"/>
              </a:ext>
            </a:extLst>
          </p:cNvPr>
          <p:cNvSpPr txBox="1"/>
          <p:nvPr/>
        </p:nvSpPr>
        <p:spPr>
          <a:xfrm>
            <a:off x="1100764" y="1859669"/>
            <a:ext cx="1202573" cy="369332"/>
          </a:xfrm>
          <a:prstGeom prst="rect">
            <a:avLst/>
          </a:prstGeom>
          <a:noFill/>
        </p:spPr>
        <p:txBody>
          <a:bodyPr wrap="none" rtlCol="0">
            <a:spAutoFit/>
          </a:bodyPr>
          <a:lstStyle/>
          <a:p>
            <a:r>
              <a:rPr lang="en-US" dirty="0"/>
              <a:t>Edge case</a:t>
            </a:r>
            <a:endParaRPr lang="ru-RU" dirty="0"/>
          </a:p>
        </p:txBody>
      </p:sp>
      <p:sp>
        <p:nvSpPr>
          <p:cNvPr id="30" name="TextBox 29">
            <a:extLst>
              <a:ext uri="{FF2B5EF4-FFF2-40B4-BE49-F238E27FC236}">
                <a16:creationId xmlns:a16="http://schemas.microsoft.com/office/drawing/2014/main" id="{24C86DC5-72E2-4EC9-ACB1-95085BB11A37}"/>
              </a:ext>
            </a:extLst>
          </p:cNvPr>
          <p:cNvSpPr txBox="1"/>
          <p:nvPr/>
        </p:nvSpPr>
        <p:spPr>
          <a:xfrm>
            <a:off x="3788770" y="1859669"/>
            <a:ext cx="1402948" cy="369332"/>
          </a:xfrm>
          <a:prstGeom prst="rect">
            <a:avLst/>
          </a:prstGeom>
          <a:noFill/>
        </p:spPr>
        <p:txBody>
          <a:bodyPr wrap="none" rtlCol="0">
            <a:spAutoFit/>
          </a:bodyPr>
          <a:lstStyle/>
          <a:p>
            <a:r>
              <a:rPr lang="en-US" dirty="0"/>
              <a:t>Corner case</a:t>
            </a:r>
            <a:endParaRPr lang="ru-RU" dirty="0"/>
          </a:p>
        </p:txBody>
      </p:sp>
      <p:sp>
        <p:nvSpPr>
          <p:cNvPr id="31" name="TextBox 30">
            <a:extLst>
              <a:ext uri="{FF2B5EF4-FFF2-40B4-BE49-F238E27FC236}">
                <a16:creationId xmlns:a16="http://schemas.microsoft.com/office/drawing/2014/main" id="{253DE214-877C-494B-B1F2-83DBB4024CAA}"/>
              </a:ext>
            </a:extLst>
          </p:cNvPr>
          <p:cNvSpPr txBox="1"/>
          <p:nvPr/>
        </p:nvSpPr>
        <p:spPr>
          <a:xfrm>
            <a:off x="6914696" y="1859669"/>
            <a:ext cx="1792478" cy="369332"/>
          </a:xfrm>
          <a:prstGeom prst="rect">
            <a:avLst/>
          </a:prstGeom>
          <a:noFill/>
        </p:spPr>
        <p:txBody>
          <a:bodyPr wrap="none" rtlCol="0">
            <a:spAutoFit/>
          </a:bodyPr>
          <a:lstStyle/>
          <a:p>
            <a:r>
              <a:rPr lang="en-US" dirty="0"/>
              <a:t>Convex contour</a:t>
            </a:r>
            <a:endParaRPr lang="ru-RU" dirty="0"/>
          </a:p>
        </p:txBody>
      </p:sp>
    </p:spTree>
    <p:extLst>
      <p:ext uri="{BB962C8B-B14F-4D97-AF65-F5344CB8AC3E}">
        <p14:creationId xmlns:p14="http://schemas.microsoft.com/office/powerpoint/2010/main" val="203143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Рисунок 3" descr="E:\My\Work\Asp\Latex\HomeWork\MiM2019\media\3211-gtsp.png">
            <a:extLst>
              <a:ext uri="{FF2B5EF4-FFF2-40B4-BE49-F238E27FC236}">
                <a16:creationId xmlns:a16="http://schemas.microsoft.com/office/drawing/2014/main" id="{FA50F8BF-DB01-4B11-BFE7-BA1B9A52AD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2001" y="1085849"/>
            <a:ext cx="5400000" cy="2717028"/>
          </a:xfrm>
          <a:prstGeom prst="rect">
            <a:avLst/>
          </a:prstGeom>
          <a:noFill/>
          <a:ln>
            <a:noFill/>
          </a:ln>
        </p:spPr>
      </p:pic>
      <p:pic>
        <p:nvPicPr>
          <p:cNvPr id="5" name="Рисунок 4" descr="E:\My\Work\Asp\Latex\HomeWork\MiM2019\media\3211-ccp.png">
            <a:extLst>
              <a:ext uri="{FF2B5EF4-FFF2-40B4-BE49-F238E27FC236}">
                <a16:creationId xmlns:a16="http://schemas.microsoft.com/office/drawing/2014/main" id="{7F08C9E0-392C-4AAE-9AFD-5E94F934A6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8351" y="4006343"/>
            <a:ext cx="5393650" cy="2701154"/>
          </a:xfrm>
          <a:prstGeom prst="rect">
            <a:avLst/>
          </a:prstGeom>
          <a:noFill/>
          <a:ln>
            <a:noFill/>
          </a:ln>
        </p:spPr>
      </p:pic>
      <p:graphicFrame>
        <p:nvGraphicFramePr>
          <p:cNvPr id="6" name="Таблица 5">
            <a:extLst>
              <a:ext uri="{FF2B5EF4-FFF2-40B4-BE49-F238E27FC236}">
                <a16:creationId xmlns:a16="http://schemas.microsoft.com/office/drawing/2014/main" id="{515B9E0F-01E2-46D8-8420-BBF91CC4E764}"/>
              </a:ext>
            </a:extLst>
          </p:cNvPr>
          <p:cNvGraphicFramePr>
            <a:graphicFrameLocks noGrp="1"/>
          </p:cNvGraphicFramePr>
          <p:nvPr>
            <p:extLst>
              <p:ext uri="{D42A27DB-BD31-4B8C-83A1-F6EECF244321}">
                <p14:modId xmlns:p14="http://schemas.microsoft.com/office/powerpoint/2010/main" val="210296095"/>
              </p:ext>
            </p:extLst>
          </p:nvPr>
        </p:nvGraphicFramePr>
        <p:xfrm>
          <a:off x="5703125" y="2628277"/>
          <a:ext cx="3440875" cy="2595880"/>
        </p:xfrm>
        <a:graphic>
          <a:graphicData uri="http://schemas.openxmlformats.org/drawingml/2006/table">
            <a:tbl>
              <a:tblPr firstRow="1" bandRow="1">
                <a:tableStyleId>{5C22544A-7EE6-4342-B048-85BDC9FD1C3A}</a:tableStyleId>
              </a:tblPr>
              <a:tblGrid>
                <a:gridCol w="1332675">
                  <a:extLst>
                    <a:ext uri="{9D8B030D-6E8A-4147-A177-3AD203B41FA5}">
                      <a16:colId xmlns:a16="http://schemas.microsoft.com/office/drawing/2014/main" val="69532831"/>
                    </a:ext>
                  </a:extLst>
                </a:gridCol>
                <a:gridCol w="673735">
                  <a:extLst>
                    <a:ext uri="{9D8B030D-6E8A-4147-A177-3AD203B41FA5}">
                      <a16:colId xmlns:a16="http://schemas.microsoft.com/office/drawing/2014/main" val="1165477223"/>
                    </a:ext>
                  </a:extLst>
                </a:gridCol>
                <a:gridCol w="673735">
                  <a:extLst>
                    <a:ext uri="{9D8B030D-6E8A-4147-A177-3AD203B41FA5}">
                      <a16:colId xmlns:a16="http://schemas.microsoft.com/office/drawing/2014/main" val="1096994336"/>
                    </a:ext>
                  </a:extLst>
                </a:gridCol>
                <a:gridCol w="760730">
                  <a:extLst>
                    <a:ext uri="{9D8B030D-6E8A-4147-A177-3AD203B41FA5}">
                      <a16:colId xmlns:a16="http://schemas.microsoft.com/office/drawing/2014/main" val="1013899825"/>
                    </a:ext>
                  </a:extLst>
                </a:gridCol>
              </a:tblGrid>
              <a:tr h="370840">
                <a:tc>
                  <a:txBody>
                    <a:bodyPr/>
                    <a:lstStyle/>
                    <a:p>
                      <a:pPr algn="ctr"/>
                      <a:r>
                        <a:rPr lang="en-US" sz="1400" dirty="0"/>
                        <a:t>Job</a:t>
                      </a:r>
                      <a:endParaRPr lang="ru-RU" sz="1400" dirty="0"/>
                    </a:p>
                  </a:txBody>
                  <a:tcPr/>
                </a:tc>
                <a:tc>
                  <a:txBody>
                    <a:bodyPr/>
                    <a:lstStyle/>
                    <a:p>
                      <a:pPr algn="ctr"/>
                      <a:r>
                        <a:rPr lang="en-US" sz="1400" dirty="0"/>
                        <a:t>#229</a:t>
                      </a:r>
                      <a:endParaRPr lang="ru-RU" sz="1400" dirty="0"/>
                    </a:p>
                  </a:txBody>
                  <a:tcPr/>
                </a:tc>
                <a:tc>
                  <a:txBody>
                    <a:bodyPr/>
                    <a:lstStyle/>
                    <a:p>
                      <a:pPr algn="ctr"/>
                      <a:r>
                        <a:rPr lang="en-US" sz="1400" dirty="0"/>
                        <a:t>#464</a:t>
                      </a:r>
                      <a:endParaRPr lang="ru-RU" sz="1400" dirty="0"/>
                    </a:p>
                  </a:txBody>
                  <a:tcPr/>
                </a:tc>
                <a:tc>
                  <a:txBody>
                    <a:bodyPr/>
                    <a:lstStyle/>
                    <a:p>
                      <a:pPr algn="ctr"/>
                      <a:r>
                        <a:rPr lang="en-US" sz="1400" dirty="0"/>
                        <a:t>#3211</a:t>
                      </a:r>
                      <a:endParaRPr lang="ru-RU" sz="1400" dirty="0"/>
                    </a:p>
                  </a:txBody>
                  <a:tcPr/>
                </a:tc>
                <a:extLst>
                  <a:ext uri="{0D108BD9-81ED-4DB2-BD59-A6C34878D82A}">
                    <a16:rowId xmlns:a16="http://schemas.microsoft.com/office/drawing/2014/main" val="1710358030"/>
                  </a:ext>
                </a:extLst>
              </a:tr>
              <a:tr h="370840">
                <a:tc>
                  <a:txBody>
                    <a:bodyPr/>
                    <a:lstStyle/>
                    <a:p>
                      <a:r>
                        <a:rPr lang="en-US" sz="1400" dirty="0"/>
                        <a:t>Parts</a:t>
                      </a:r>
                      <a:endParaRPr lang="ru-RU" sz="1400" dirty="0"/>
                    </a:p>
                  </a:txBody>
                  <a:tcPr/>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17</a:t>
                      </a:r>
                    </a:p>
                  </a:txBody>
                  <a:tcPr marL="68580" marR="68580" marT="0" marB="0"/>
                </a:tc>
                <a:extLst>
                  <a:ext uri="{0D108BD9-81ED-4DB2-BD59-A6C34878D82A}">
                    <a16:rowId xmlns:a16="http://schemas.microsoft.com/office/drawing/2014/main" val="3047735450"/>
                  </a:ext>
                </a:extLst>
              </a:tr>
              <a:tr h="370840">
                <a:tc>
                  <a:txBody>
                    <a:bodyPr/>
                    <a:lstStyle/>
                    <a:p>
                      <a:r>
                        <a:rPr lang="en-US" sz="1400" dirty="0"/>
                        <a:t>Contours</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22</a:t>
                      </a:r>
                    </a:p>
                  </a:txBody>
                  <a:tcPr marL="68580" marR="68580" marT="0" marB="0"/>
                </a:tc>
                <a:extLst>
                  <a:ext uri="{0D108BD9-81ED-4DB2-BD59-A6C34878D82A}">
                    <a16:rowId xmlns:a16="http://schemas.microsoft.com/office/drawing/2014/main" val="4154819788"/>
                  </a:ext>
                </a:extLst>
              </a:tr>
              <a:tr h="370840">
                <a:tc>
                  <a:txBody>
                    <a:bodyPr/>
                    <a:lstStyle/>
                    <a:p>
                      <a:r>
                        <a:rPr lang="en-US" sz="1400" dirty="0"/>
                        <a:t>L</a:t>
                      </a:r>
                      <a:r>
                        <a:rPr lang="en-US" sz="1400" baseline="-25000" dirty="0"/>
                        <a:t>on</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24.609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21.717</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25.051</a:t>
                      </a:r>
                    </a:p>
                  </a:txBody>
                  <a:tcPr marL="68580" marR="68580" marT="0" marB="0"/>
                </a:tc>
                <a:extLst>
                  <a:ext uri="{0D108BD9-81ED-4DB2-BD59-A6C34878D82A}">
                    <a16:rowId xmlns:a16="http://schemas.microsoft.com/office/drawing/2014/main" val="1270773217"/>
                  </a:ext>
                </a:extLst>
              </a:tr>
              <a:tr h="370840">
                <a:tc>
                  <a:txBody>
                    <a:bodyPr/>
                    <a:lstStyle/>
                    <a:p>
                      <a:r>
                        <a:rPr lang="en-US" sz="1400" dirty="0"/>
                        <a:t>Pierce points</a:t>
                      </a:r>
                      <a:endParaRPr lang="ru-RU" sz="1400" dirty="0"/>
                    </a:p>
                  </a:txBody>
                  <a:tcPr/>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491</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429</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338001"/>
                  </a:ext>
                </a:extLst>
              </a:tr>
              <a:tr h="370840">
                <a:tc>
                  <a:txBody>
                    <a:bodyPr/>
                    <a:lstStyle/>
                    <a:p>
                      <a:r>
                        <a:rPr lang="en-US" sz="1400" dirty="0"/>
                        <a:t>GTSP’s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4.743</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4.557</a:t>
                      </a:r>
                    </a:p>
                  </a:txBody>
                  <a:tcPr marL="68580" marR="68580" marT="0" marB="0"/>
                </a:tc>
                <a:extLst>
                  <a:ext uri="{0D108BD9-81ED-4DB2-BD59-A6C34878D82A}">
                    <a16:rowId xmlns:a16="http://schemas.microsoft.com/office/drawing/2014/main" val="1688616078"/>
                  </a:ext>
                </a:extLst>
              </a:tr>
              <a:tr h="370840">
                <a:tc>
                  <a:txBody>
                    <a:bodyPr/>
                    <a:lstStyle/>
                    <a:p>
                      <a:r>
                        <a:rPr lang="en-US" sz="1400" dirty="0"/>
                        <a:t>CCP’s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7.727</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4.706</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4.536</a:t>
                      </a:r>
                    </a:p>
                  </a:txBody>
                  <a:tcPr marL="68580" marR="68580" marT="0" marB="0"/>
                </a:tc>
                <a:extLst>
                  <a:ext uri="{0D108BD9-81ED-4DB2-BD59-A6C34878D82A}">
                    <a16:rowId xmlns:a16="http://schemas.microsoft.com/office/drawing/2014/main" val="3971639802"/>
                  </a:ext>
                </a:extLst>
              </a:tr>
            </a:tbl>
          </a:graphicData>
        </a:graphic>
      </p:graphicFrame>
      <p:sp>
        <p:nvSpPr>
          <p:cNvPr id="8" name="TextBox 7">
            <a:extLst>
              <a:ext uri="{FF2B5EF4-FFF2-40B4-BE49-F238E27FC236}">
                <a16:creationId xmlns:a16="http://schemas.microsoft.com/office/drawing/2014/main" id="{C18A90C1-1145-42DC-85C3-5A70862E0FF5}"/>
              </a:ext>
            </a:extLst>
          </p:cNvPr>
          <p:cNvSpPr txBox="1"/>
          <p:nvPr/>
        </p:nvSpPr>
        <p:spPr>
          <a:xfrm>
            <a:off x="5703125" y="1085849"/>
            <a:ext cx="1960986" cy="497508"/>
          </a:xfrm>
          <a:prstGeom prst="rect">
            <a:avLst/>
          </a:prstGeom>
          <a:noFill/>
        </p:spPr>
        <p:txBody>
          <a:bodyPr wrap="none" rtlCol="0">
            <a:spAutoFit/>
          </a:bodyPr>
          <a:lstStyle/>
          <a:p>
            <a:pPr>
              <a:lnSpc>
                <a:spcPct val="150000"/>
              </a:lnSpc>
            </a:pPr>
            <a:r>
              <a:rPr lang="en-US" sz="2000" dirty="0"/>
              <a:t>GTSP (discrete)</a:t>
            </a:r>
            <a:endParaRPr lang="ru-RU" sz="2000" dirty="0"/>
          </a:p>
        </p:txBody>
      </p:sp>
      <p:sp>
        <p:nvSpPr>
          <p:cNvPr id="9" name="TextBox 8">
            <a:extLst>
              <a:ext uri="{FF2B5EF4-FFF2-40B4-BE49-F238E27FC236}">
                <a16:creationId xmlns:a16="http://schemas.microsoft.com/office/drawing/2014/main" id="{BDA46C1C-4A0D-4B63-8B9A-29AF2B4DD0D1}"/>
              </a:ext>
            </a:extLst>
          </p:cNvPr>
          <p:cNvSpPr txBox="1"/>
          <p:nvPr/>
        </p:nvSpPr>
        <p:spPr>
          <a:xfrm>
            <a:off x="5703125" y="6106911"/>
            <a:ext cx="3350789" cy="497508"/>
          </a:xfrm>
          <a:prstGeom prst="rect">
            <a:avLst/>
          </a:prstGeom>
          <a:noFill/>
        </p:spPr>
        <p:txBody>
          <a:bodyPr wrap="none" rtlCol="0">
            <a:spAutoFit/>
          </a:bodyPr>
          <a:lstStyle/>
          <a:p>
            <a:pPr>
              <a:lnSpc>
                <a:spcPct val="150000"/>
              </a:lnSpc>
            </a:pPr>
            <a:r>
              <a:rPr lang="en-US" sz="2000" dirty="0"/>
              <a:t>CCP (continuous + discrete)</a:t>
            </a:r>
            <a:endParaRPr lang="ru-RU" sz="2000" dirty="0"/>
          </a:p>
        </p:txBody>
      </p:sp>
    </p:spTree>
    <p:extLst>
      <p:ext uri="{BB962C8B-B14F-4D97-AF65-F5344CB8AC3E}">
        <p14:creationId xmlns:p14="http://schemas.microsoft.com/office/powerpoint/2010/main" val="1719804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Large scale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 name="Рисунок 9">
            <a:extLst>
              <a:ext uri="{FF2B5EF4-FFF2-40B4-BE49-F238E27FC236}">
                <a16:creationId xmlns:a16="http://schemas.microsoft.com/office/drawing/2014/main" id="{26F7C0E2-0212-4E38-B68F-8A4D210B9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60" y="1629000"/>
            <a:ext cx="8892480" cy="2292118"/>
          </a:xfrm>
          <a:prstGeom prst="rect">
            <a:avLst/>
          </a:prstGeom>
        </p:spPr>
      </p:pic>
      <p:graphicFrame>
        <p:nvGraphicFramePr>
          <p:cNvPr id="11" name="Таблица 11">
            <a:extLst>
              <a:ext uri="{FF2B5EF4-FFF2-40B4-BE49-F238E27FC236}">
                <a16:creationId xmlns:a16="http://schemas.microsoft.com/office/drawing/2014/main" id="{E2D14F33-A681-4F49-803E-CC273AE8AFDB}"/>
              </a:ext>
            </a:extLst>
          </p:cNvPr>
          <p:cNvGraphicFramePr>
            <a:graphicFrameLocks noGrp="1"/>
          </p:cNvGraphicFramePr>
          <p:nvPr>
            <p:extLst>
              <p:ext uri="{D42A27DB-BD31-4B8C-83A1-F6EECF244321}">
                <p14:modId xmlns:p14="http://schemas.microsoft.com/office/powerpoint/2010/main" val="1490422427"/>
              </p:ext>
            </p:extLst>
          </p:nvPr>
        </p:nvGraphicFramePr>
        <p:xfrm>
          <a:off x="4932000" y="4413201"/>
          <a:ext cx="3692303" cy="2225040"/>
        </p:xfrm>
        <a:graphic>
          <a:graphicData uri="http://schemas.openxmlformats.org/drawingml/2006/table">
            <a:tbl>
              <a:tblPr firstRow="1" bandRow="1">
                <a:tableStyleId>{5C22544A-7EE6-4342-B048-85BDC9FD1C3A}</a:tableStyleId>
              </a:tblPr>
              <a:tblGrid>
                <a:gridCol w="2420303">
                  <a:extLst>
                    <a:ext uri="{9D8B030D-6E8A-4147-A177-3AD203B41FA5}">
                      <a16:colId xmlns:a16="http://schemas.microsoft.com/office/drawing/2014/main" val="88902248"/>
                    </a:ext>
                  </a:extLst>
                </a:gridCol>
                <a:gridCol w="1272000">
                  <a:extLst>
                    <a:ext uri="{9D8B030D-6E8A-4147-A177-3AD203B41FA5}">
                      <a16:colId xmlns:a16="http://schemas.microsoft.com/office/drawing/2014/main" val="4209156919"/>
                    </a:ext>
                  </a:extLst>
                </a:gridCol>
              </a:tblGrid>
              <a:tr h="370840">
                <a:tc>
                  <a:txBody>
                    <a:bodyPr/>
                    <a:lstStyle/>
                    <a:p>
                      <a:pPr algn="ctr"/>
                      <a:r>
                        <a:rPr lang="en-US" dirty="0"/>
                        <a:t>Job</a:t>
                      </a:r>
                      <a:endParaRPr lang="ru-RU" dirty="0"/>
                    </a:p>
                  </a:txBody>
                  <a:tcPr/>
                </a:tc>
                <a:tc>
                  <a:txBody>
                    <a:bodyPr/>
                    <a:lstStyle/>
                    <a:p>
                      <a:pPr algn="ctr"/>
                      <a:r>
                        <a:rPr lang="en-US" dirty="0"/>
                        <a:t>20205</a:t>
                      </a:r>
                      <a:endParaRPr lang="ru-RU" dirty="0"/>
                    </a:p>
                  </a:txBody>
                  <a:tcPr/>
                </a:tc>
                <a:extLst>
                  <a:ext uri="{0D108BD9-81ED-4DB2-BD59-A6C34878D82A}">
                    <a16:rowId xmlns:a16="http://schemas.microsoft.com/office/drawing/2014/main" val="115221053"/>
                  </a:ext>
                </a:extLst>
              </a:tr>
              <a:tr h="370840">
                <a:tc>
                  <a:txBody>
                    <a:bodyPr/>
                    <a:lstStyle/>
                    <a:p>
                      <a:r>
                        <a:rPr lang="en-US" dirty="0"/>
                        <a:t># Parts</a:t>
                      </a:r>
                      <a:endParaRPr lang="ru-RU" dirty="0"/>
                    </a:p>
                  </a:txBody>
                  <a:tcPr/>
                </a:tc>
                <a:tc>
                  <a:txBody>
                    <a:bodyPr/>
                    <a:lstStyle/>
                    <a:p>
                      <a:pPr algn="r"/>
                      <a:r>
                        <a:rPr lang="en-US" dirty="0"/>
                        <a:t>115</a:t>
                      </a:r>
                      <a:endParaRPr lang="ru-RU" dirty="0"/>
                    </a:p>
                  </a:txBody>
                  <a:tcPr/>
                </a:tc>
                <a:extLst>
                  <a:ext uri="{0D108BD9-81ED-4DB2-BD59-A6C34878D82A}">
                    <a16:rowId xmlns:a16="http://schemas.microsoft.com/office/drawing/2014/main" val="744711991"/>
                  </a:ext>
                </a:extLst>
              </a:tr>
              <a:tr h="370840">
                <a:tc>
                  <a:txBody>
                    <a:bodyPr/>
                    <a:lstStyle/>
                    <a:p>
                      <a:r>
                        <a:rPr lang="en-US" dirty="0"/>
                        <a:t># Contours</a:t>
                      </a:r>
                      <a:endParaRPr lang="ru-RU" dirty="0"/>
                    </a:p>
                  </a:txBody>
                  <a:tcPr/>
                </a:tc>
                <a:tc>
                  <a:txBody>
                    <a:bodyPr/>
                    <a:lstStyle/>
                    <a:p>
                      <a:pPr algn="r"/>
                      <a:r>
                        <a:rPr lang="en-US" dirty="0"/>
                        <a:t>198</a:t>
                      </a:r>
                      <a:endParaRPr lang="ru-RU" dirty="0"/>
                    </a:p>
                  </a:txBody>
                  <a:tcPr/>
                </a:tc>
                <a:extLst>
                  <a:ext uri="{0D108BD9-81ED-4DB2-BD59-A6C34878D82A}">
                    <a16:rowId xmlns:a16="http://schemas.microsoft.com/office/drawing/2014/main" val="2222249077"/>
                  </a:ext>
                </a:extLst>
              </a:tr>
              <a:tr h="370840">
                <a:tc>
                  <a:txBody>
                    <a:bodyPr/>
                    <a:lstStyle/>
                    <a:p>
                      <a:r>
                        <a:rPr lang="en-US" dirty="0"/>
                        <a:t># GTSP points</a:t>
                      </a:r>
                      <a:endParaRPr lang="ru-RU" dirty="0"/>
                    </a:p>
                  </a:txBody>
                  <a:tcPr/>
                </a:tc>
                <a:tc>
                  <a:txBody>
                    <a:bodyPr/>
                    <a:lstStyle/>
                    <a:p>
                      <a:pPr algn="r"/>
                      <a:r>
                        <a:rPr lang="en-US" dirty="0"/>
                        <a:t>3917</a:t>
                      </a:r>
                      <a:endParaRPr lang="ru-RU" dirty="0"/>
                    </a:p>
                  </a:txBody>
                  <a:tcPr/>
                </a:tc>
                <a:extLst>
                  <a:ext uri="{0D108BD9-81ED-4DB2-BD59-A6C34878D82A}">
                    <a16:rowId xmlns:a16="http://schemas.microsoft.com/office/drawing/2014/main" val="2732319935"/>
                  </a:ext>
                </a:extLst>
              </a:tr>
              <a:tr h="370840">
                <a:tc>
                  <a:txBody>
                    <a:bodyPr/>
                    <a:lstStyle/>
                    <a:p>
                      <a:r>
                        <a:rPr lang="en-US" dirty="0"/>
                        <a:t>GTSP toolpath length</a:t>
                      </a:r>
                      <a:endParaRPr lang="ru-RU" dirty="0"/>
                    </a:p>
                  </a:txBody>
                  <a:tcPr/>
                </a:tc>
                <a:tc>
                  <a:txBody>
                    <a:bodyPr/>
                    <a:lstStyle/>
                    <a:p>
                      <a:pPr algn="r"/>
                      <a:r>
                        <a:rPr lang="en-US" dirty="0"/>
                        <a:t>26.098</a:t>
                      </a:r>
                      <a:endParaRPr lang="ru-RU" dirty="0"/>
                    </a:p>
                  </a:txBody>
                  <a:tcPr/>
                </a:tc>
                <a:extLst>
                  <a:ext uri="{0D108BD9-81ED-4DB2-BD59-A6C34878D82A}">
                    <a16:rowId xmlns:a16="http://schemas.microsoft.com/office/drawing/2014/main" val="1961046929"/>
                  </a:ext>
                </a:extLst>
              </a:tr>
              <a:tr h="370840">
                <a:tc>
                  <a:txBody>
                    <a:bodyPr/>
                    <a:lstStyle/>
                    <a:p>
                      <a:r>
                        <a:rPr lang="en-US" dirty="0"/>
                        <a:t>CCP toolpath length</a:t>
                      </a:r>
                      <a:endParaRPr lang="ru-RU" dirty="0"/>
                    </a:p>
                  </a:txBody>
                  <a:tcPr/>
                </a:tc>
                <a:tc>
                  <a:txBody>
                    <a:bodyPr/>
                    <a:lstStyle/>
                    <a:p>
                      <a:pPr algn="r"/>
                      <a:r>
                        <a:rPr lang="en-US" dirty="0"/>
                        <a:t>25.987</a:t>
                      </a:r>
                      <a:endParaRPr lang="ru-RU" dirty="0"/>
                    </a:p>
                  </a:txBody>
                  <a:tcPr/>
                </a:tc>
                <a:extLst>
                  <a:ext uri="{0D108BD9-81ED-4DB2-BD59-A6C34878D82A}">
                    <a16:rowId xmlns:a16="http://schemas.microsoft.com/office/drawing/2014/main" val="2385757"/>
                  </a:ext>
                </a:extLst>
              </a:tr>
            </a:tbl>
          </a:graphicData>
        </a:graphic>
      </p:graphicFrame>
    </p:spTree>
    <p:extLst>
      <p:ext uri="{BB962C8B-B14F-4D97-AF65-F5344CB8AC3E}">
        <p14:creationId xmlns:p14="http://schemas.microsoft.com/office/powerpoint/2010/main" val="376244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Using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Relax_CCP</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Algorithm for solution of SCCP and GSCCP</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252000" y="1732748"/>
            <a:ext cx="2520000" cy="369332"/>
          </a:xfrm>
          <a:prstGeom prst="rect">
            <a:avLst/>
          </a:prstGeom>
          <a:noFill/>
        </p:spPr>
        <p:txBody>
          <a:bodyPr wrap="square" rtlCol="0">
            <a:spAutoFit/>
          </a:bodyPr>
          <a:lstStyle/>
          <a:p>
            <a:pPr lvl="0" indent="180975" eaLnBrk="0" fontAlgn="base" hangingPunct="0">
              <a:spcBef>
                <a:spcPct val="0"/>
              </a:spcBef>
              <a:spcAft>
                <a:spcPct val="0"/>
              </a:spcAft>
            </a:pPr>
            <a:r>
              <a:rPr lang="ru-RU" dirty="0">
                <a:latin typeface="Arial" pitchFamily="34" charset="0"/>
                <a:ea typeface="Times New Roman" pitchFamily="18" charset="0"/>
                <a:cs typeface="Arial" pitchFamily="34" charset="0"/>
              </a:rPr>
              <a:t>(</a:t>
            </a:r>
            <a:r>
              <a:rPr lang="en-US" dirty="0">
                <a:latin typeface="Arial" pitchFamily="34" charset="0"/>
                <a:ea typeface="Times New Roman" pitchFamily="18" charset="0"/>
                <a:cs typeface="Arial" pitchFamily="34" charset="0"/>
              </a:rPr>
              <a:t>a) DP_GTSP</a:t>
            </a:r>
          </a:p>
        </p:txBody>
      </p:sp>
      <p:pic>
        <p:nvPicPr>
          <p:cNvPr id="3079" name="Рисунок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082" y="2145894"/>
            <a:ext cx="4017917" cy="33440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Рисунок 3" descr="Описание: C:\Users\sansan\Downloads\55_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64" y="2178779"/>
            <a:ext cx="3931811" cy="32460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a:extLst>
              <a:ext uri="{FF2B5EF4-FFF2-40B4-BE49-F238E27FC236}">
                <a16:creationId xmlns:a16="http://schemas.microsoft.com/office/drawing/2014/main" id="{98C0374E-3E7A-4042-B24B-9D52DFBB3F14}"/>
              </a:ext>
            </a:extLst>
          </p:cNvPr>
          <p:cNvSpPr txBox="1"/>
          <p:nvPr/>
        </p:nvSpPr>
        <p:spPr>
          <a:xfrm>
            <a:off x="764399" y="5881425"/>
            <a:ext cx="7920000" cy="646331"/>
          </a:xfrm>
          <a:prstGeom prst="rect">
            <a:avLst/>
          </a:prstGeom>
          <a:noFill/>
        </p:spPr>
        <p:txBody>
          <a:bodyPr wrap="square" rtlCol="0">
            <a:spAutoFit/>
          </a:bodyPr>
          <a:lstStyle/>
          <a:p>
            <a:pPr lvl="0" indent="180975" algn="ctr" eaLnBrk="0" fontAlgn="base" hangingPunct="0">
              <a:spcBef>
                <a:spcPct val="0"/>
              </a:spcBef>
              <a:spcAft>
                <a:spcPct val="0"/>
              </a:spcAft>
            </a:pPr>
            <a:r>
              <a:rPr lang="en-US" dirty="0">
                <a:latin typeface="Arial" pitchFamily="34" charset="0"/>
                <a:ea typeface="Times New Roman" pitchFamily="18" charset="0"/>
                <a:cs typeface="Arial" pitchFamily="34" charset="0"/>
              </a:rPr>
              <a:t>An example of using the DP_GTSP (a) and </a:t>
            </a:r>
            <a:r>
              <a:rPr lang="en-US" dirty="0" err="1">
                <a:latin typeface="Arial" pitchFamily="34" charset="0"/>
                <a:ea typeface="Times New Roman" pitchFamily="18" charset="0"/>
                <a:cs typeface="Arial" pitchFamily="34" charset="0"/>
              </a:rPr>
              <a:t>Relax_CCP</a:t>
            </a:r>
            <a:r>
              <a:rPr lang="en-US" dirty="0">
                <a:latin typeface="Arial" pitchFamily="34" charset="0"/>
                <a:ea typeface="Times New Roman" pitchFamily="18" charset="0"/>
                <a:cs typeface="Arial" pitchFamily="34" charset="0"/>
              </a:rPr>
              <a:t> (b) algorithms </a:t>
            </a:r>
            <a:r>
              <a:rPr lang="en-US" dirty="0"/>
              <a:t>for solution</a:t>
            </a:r>
            <a:r>
              <a:rPr lang="en-US" dirty="0">
                <a:latin typeface="Arial" pitchFamily="34" charset="0"/>
                <a:ea typeface="Times New Roman" pitchFamily="18" charset="0"/>
                <a:cs typeface="Arial" pitchFamily="34" charset="0"/>
              </a:rPr>
              <a:t> GSCCP</a:t>
            </a:r>
          </a:p>
        </p:txBody>
      </p:sp>
      <p:sp>
        <p:nvSpPr>
          <p:cNvPr id="10" name="TextBox 9">
            <a:extLst>
              <a:ext uri="{FF2B5EF4-FFF2-40B4-BE49-F238E27FC236}">
                <a16:creationId xmlns:a16="http://schemas.microsoft.com/office/drawing/2014/main" id="{FC3077E5-ED89-4377-A9F7-5A2C95689D24}"/>
              </a:ext>
            </a:extLst>
          </p:cNvPr>
          <p:cNvSpPr txBox="1"/>
          <p:nvPr/>
        </p:nvSpPr>
        <p:spPr>
          <a:xfrm>
            <a:off x="4364399" y="1732921"/>
            <a:ext cx="4320000" cy="369332"/>
          </a:xfrm>
          <a:prstGeom prst="rect">
            <a:avLst/>
          </a:prstGeom>
          <a:noFill/>
        </p:spPr>
        <p:txBody>
          <a:bodyPr wrap="square" rtlCol="0">
            <a:spAutoFit/>
          </a:bodyPr>
          <a:lstStyle/>
          <a:p>
            <a:pPr lvl="0" indent="180975" eaLnBrk="0" fontAlgn="base" hangingPunct="0">
              <a:spcBef>
                <a:spcPct val="0"/>
              </a:spcBef>
              <a:spcAft>
                <a:spcPct val="0"/>
              </a:spcAft>
            </a:pPr>
            <a:r>
              <a:rPr lang="en-US" dirty="0">
                <a:latin typeface="Arial" pitchFamily="34" charset="0"/>
                <a:ea typeface="Times New Roman" pitchFamily="18" charset="0"/>
                <a:cs typeface="Arial" pitchFamily="34" charset="0"/>
              </a:rPr>
              <a:t>(b) </a:t>
            </a:r>
            <a:r>
              <a:rPr lang="en-US" dirty="0" err="1">
                <a:latin typeface="Arial" pitchFamily="34" charset="0"/>
                <a:ea typeface="Times New Roman" pitchFamily="18" charset="0"/>
                <a:cs typeface="Arial" pitchFamily="34" charset="0"/>
              </a:rPr>
              <a:t>Relax_CCP</a:t>
            </a:r>
            <a:endParaRPr lang="en-US"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622611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Solving GSCCP:</a:t>
            </a:r>
          </a:p>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Greedy vs CCP-Relax</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grpSp>
        <p:nvGrpSpPr>
          <p:cNvPr id="4" name="Группа 3">
            <a:extLst>
              <a:ext uri="{FF2B5EF4-FFF2-40B4-BE49-F238E27FC236}">
                <a16:creationId xmlns:a16="http://schemas.microsoft.com/office/drawing/2014/main" id="{218AB76E-DB6D-4175-8F0B-1F7AF4CFAFCD}"/>
              </a:ext>
            </a:extLst>
          </p:cNvPr>
          <p:cNvGrpSpPr/>
          <p:nvPr/>
        </p:nvGrpSpPr>
        <p:grpSpPr>
          <a:xfrm>
            <a:off x="1692000" y="1494864"/>
            <a:ext cx="5400000" cy="5143377"/>
            <a:chOff x="3719512" y="2533650"/>
            <a:chExt cx="3694613" cy="3519035"/>
          </a:xfrm>
        </p:grpSpPr>
        <p:pic>
          <p:nvPicPr>
            <p:cNvPr id="11" name="Рисунок 10">
              <a:extLst>
                <a:ext uri="{FF2B5EF4-FFF2-40B4-BE49-F238E27FC236}">
                  <a16:creationId xmlns:a16="http://schemas.microsoft.com/office/drawing/2014/main" id="{79502240-B3F7-48AF-BE85-6BC9DBD7DBF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724275" y="2533650"/>
              <a:ext cx="1695450" cy="1790700"/>
            </a:xfrm>
            <a:prstGeom prst="rect">
              <a:avLst/>
            </a:prstGeom>
          </p:spPr>
        </p:pic>
        <p:pic>
          <p:nvPicPr>
            <p:cNvPr id="12" name="Рисунок 11">
              <a:extLst>
                <a:ext uri="{FF2B5EF4-FFF2-40B4-BE49-F238E27FC236}">
                  <a16:creationId xmlns:a16="http://schemas.microsoft.com/office/drawing/2014/main" id="{9CC4F77A-5726-4E6B-A5FC-9CA6F81918B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652000" y="2558097"/>
              <a:ext cx="1762125" cy="1741805"/>
            </a:xfrm>
            <a:prstGeom prst="rect">
              <a:avLst/>
            </a:prstGeom>
          </p:spPr>
        </p:pic>
        <p:pic>
          <p:nvPicPr>
            <p:cNvPr id="13" name="Рисунок 12">
              <a:extLst>
                <a:ext uri="{FF2B5EF4-FFF2-40B4-BE49-F238E27FC236}">
                  <a16:creationId xmlns:a16="http://schemas.microsoft.com/office/drawing/2014/main" id="{6468CA3D-9AC5-4F61-A85E-8CB25830816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9512" y="4509000"/>
              <a:ext cx="1704975" cy="1543685"/>
            </a:xfrm>
            <a:prstGeom prst="rect">
              <a:avLst/>
            </a:prstGeom>
            <a:noFill/>
            <a:ln>
              <a:noFill/>
            </a:ln>
          </p:spPr>
        </p:pic>
        <p:pic>
          <p:nvPicPr>
            <p:cNvPr id="14" name="Рисунок 13">
              <a:extLst>
                <a:ext uri="{FF2B5EF4-FFF2-40B4-BE49-F238E27FC236}">
                  <a16:creationId xmlns:a16="http://schemas.microsoft.com/office/drawing/2014/main" id="{E2322907-7E7A-4DD0-AC29-7CACD34B344B}"/>
                </a:ext>
              </a:extLst>
            </p:cNvPr>
            <p:cNvPicPr/>
            <p:nvPr/>
          </p:nvPicPr>
          <p:blipFill rotWithShape="1">
            <a:blip r:embed="rId6"/>
            <a:srcRect r="56838" b="6723"/>
            <a:stretch/>
          </p:blipFill>
          <p:spPr>
            <a:xfrm>
              <a:off x="5652000" y="4445500"/>
              <a:ext cx="1752600" cy="1607185"/>
            </a:xfrm>
            <a:prstGeom prst="rect">
              <a:avLst/>
            </a:prstGeom>
          </p:spPr>
        </p:pic>
      </p:grpSp>
      <p:sp>
        <p:nvSpPr>
          <p:cNvPr id="15" name="TextBox 14">
            <a:extLst>
              <a:ext uri="{FF2B5EF4-FFF2-40B4-BE49-F238E27FC236}">
                <a16:creationId xmlns:a16="http://schemas.microsoft.com/office/drawing/2014/main" id="{CD76649C-C8ED-4A42-92AF-0468482E157B}"/>
              </a:ext>
            </a:extLst>
          </p:cNvPr>
          <p:cNvSpPr txBox="1"/>
          <p:nvPr/>
        </p:nvSpPr>
        <p:spPr>
          <a:xfrm rot="19527415">
            <a:off x="-445996" y="1306931"/>
            <a:ext cx="2657547" cy="738664"/>
          </a:xfrm>
          <a:prstGeom prst="rect">
            <a:avLst/>
          </a:prstGeom>
          <a:noFill/>
        </p:spPr>
        <p:txBody>
          <a:bodyPr wrap="square" rtlCol="0">
            <a:spAutoFit/>
          </a:bodyPr>
          <a:lstStyle/>
          <a:p>
            <a:pPr algn="ctr"/>
            <a:r>
              <a:rPr lang="en-US" sz="1400" i="1" dirty="0"/>
              <a:t>Standard</a:t>
            </a:r>
          </a:p>
          <a:p>
            <a:pPr algn="ctr"/>
            <a:r>
              <a:rPr lang="en-US" sz="1400" i="1" dirty="0"/>
              <a:t>Cutting Technique:</a:t>
            </a:r>
          </a:p>
          <a:p>
            <a:pPr algn="ctr"/>
            <a:r>
              <a:rPr lang="en-US" sz="1400" i="1" dirty="0"/>
              <a:t>45 base segments</a:t>
            </a:r>
            <a:endParaRPr lang="ru-RU" sz="1400" i="1" dirty="0"/>
          </a:p>
        </p:txBody>
      </p:sp>
      <p:sp>
        <p:nvSpPr>
          <p:cNvPr id="16" name="TextBox 15">
            <a:extLst>
              <a:ext uri="{FF2B5EF4-FFF2-40B4-BE49-F238E27FC236}">
                <a16:creationId xmlns:a16="http://schemas.microsoft.com/office/drawing/2014/main" id="{88C24359-2AE8-4F52-AC16-AC7E45E68271}"/>
              </a:ext>
            </a:extLst>
          </p:cNvPr>
          <p:cNvSpPr txBox="1"/>
          <p:nvPr/>
        </p:nvSpPr>
        <p:spPr>
          <a:xfrm rot="2363596">
            <a:off x="6710282" y="1691700"/>
            <a:ext cx="2657547" cy="523220"/>
          </a:xfrm>
          <a:prstGeom prst="rect">
            <a:avLst/>
          </a:prstGeom>
          <a:noFill/>
        </p:spPr>
        <p:txBody>
          <a:bodyPr wrap="square" rtlCol="0">
            <a:spAutoFit/>
          </a:bodyPr>
          <a:lstStyle/>
          <a:p>
            <a:pPr algn="ctr"/>
            <a:r>
              <a:rPr lang="en-US" sz="1400" i="1" dirty="0"/>
              <a:t>Multi-Contour Cutting:</a:t>
            </a:r>
          </a:p>
          <a:p>
            <a:pPr algn="ctr"/>
            <a:r>
              <a:rPr lang="en-US" sz="1400" i="1" dirty="0"/>
              <a:t>39 base segments</a:t>
            </a:r>
            <a:endParaRPr lang="ru-RU" sz="1400" i="1" dirty="0"/>
          </a:p>
        </p:txBody>
      </p:sp>
      <p:sp>
        <p:nvSpPr>
          <p:cNvPr id="5" name="TextBox 4">
            <a:extLst>
              <a:ext uri="{FF2B5EF4-FFF2-40B4-BE49-F238E27FC236}">
                <a16:creationId xmlns:a16="http://schemas.microsoft.com/office/drawing/2014/main" id="{14562105-1DD4-4B50-95B0-EE9E648F7467}"/>
              </a:ext>
            </a:extLst>
          </p:cNvPr>
          <p:cNvSpPr txBox="1"/>
          <p:nvPr/>
        </p:nvSpPr>
        <p:spPr>
          <a:xfrm>
            <a:off x="331739" y="2782235"/>
            <a:ext cx="1080000" cy="923330"/>
          </a:xfrm>
          <a:prstGeom prst="rect">
            <a:avLst/>
          </a:prstGeom>
          <a:noFill/>
        </p:spPr>
        <p:txBody>
          <a:bodyPr wrap="square" rtlCol="0">
            <a:spAutoFit/>
          </a:bodyPr>
          <a:lstStyle/>
          <a:p>
            <a:pPr algn="ctr"/>
            <a:r>
              <a:rPr lang="en-US" dirty="0">
                <a:solidFill>
                  <a:srgbClr val="FF0000"/>
                </a:solidFill>
              </a:rPr>
              <a:t>Greedy</a:t>
            </a:r>
          </a:p>
          <a:p>
            <a:pPr algn="ctr"/>
            <a:r>
              <a:rPr lang="en-US" dirty="0">
                <a:solidFill>
                  <a:srgbClr val="FF0000"/>
                </a:solidFill>
              </a:rPr>
              <a:t>GTSP Solver</a:t>
            </a:r>
            <a:endParaRPr lang="ru-RU" dirty="0">
              <a:solidFill>
                <a:srgbClr val="FF0000"/>
              </a:solidFill>
            </a:endParaRPr>
          </a:p>
        </p:txBody>
      </p:sp>
      <p:sp>
        <p:nvSpPr>
          <p:cNvPr id="18" name="TextBox 17">
            <a:extLst>
              <a:ext uri="{FF2B5EF4-FFF2-40B4-BE49-F238E27FC236}">
                <a16:creationId xmlns:a16="http://schemas.microsoft.com/office/drawing/2014/main" id="{6F090FCD-4035-41B5-8C52-9B8E23F0AEBA}"/>
              </a:ext>
            </a:extLst>
          </p:cNvPr>
          <p:cNvSpPr txBox="1"/>
          <p:nvPr/>
        </p:nvSpPr>
        <p:spPr>
          <a:xfrm>
            <a:off x="342777" y="5229000"/>
            <a:ext cx="1080000" cy="923330"/>
          </a:xfrm>
          <a:prstGeom prst="rect">
            <a:avLst/>
          </a:prstGeom>
          <a:noFill/>
        </p:spPr>
        <p:txBody>
          <a:bodyPr wrap="square" rtlCol="0">
            <a:spAutoFit/>
          </a:bodyPr>
          <a:lstStyle/>
          <a:p>
            <a:pPr algn="ctr"/>
            <a:r>
              <a:rPr lang="en-US" dirty="0">
                <a:solidFill>
                  <a:srgbClr val="00B050"/>
                </a:solidFill>
              </a:rPr>
              <a:t>CCP-Relax</a:t>
            </a:r>
          </a:p>
          <a:p>
            <a:pPr algn="ctr"/>
            <a:r>
              <a:rPr lang="en-US" dirty="0">
                <a:solidFill>
                  <a:srgbClr val="00B050"/>
                </a:solidFill>
              </a:rPr>
              <a:t>Solver</a:t>
            </a:r>
            <a:endParaRPr lang="ru-RU" dirty="0">
              <a:solidFill>
                <a:srgbClr val="00B050"/>
              </a:solidFill>
            </a:endParaRPr>
          </a:p>
        </p:txBody>
      </p:sp>
    </p:spTree>
    <p:extLst>
      <p:ext uri="{BB962C8B-B14F-4D97-AF65-F5344CB8AC3E}">
        <p14:creationId xmlns:p14="http://schemas.microsoft.com/office/powerpoint/2010/main" val="395472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TextBox 9">
            <a:extLst>
              <a:ext uri="{FF2B5EF4-FFF2-40B4-BE49-F238E27FC236}">
                <a16:creationId xmlns:a16="http://schemas.microsoft.com/office/drawing/2014/main" id="{0C21249D-CE43-4894-8667-2971CD80D354}"/>
              </a:ext>
            </a:extLst>
          </p:cNvPr>
          <p:cNvSpPr txBox="1"/>
          <p:nvPr/>
        </p:nvSpPr>
        <p:spPr>
          <a:xfrm>
            <a:off x="287524" y="1989000"/>
            <a:ext cx="8568952" cy="4524315"/>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t>Continuous Cutting Problem is considered</a:t>
            </a:r>
          </a:p>
          <a:p>
            <a:pPr marL="800100" lvl="1" indent="-342900">
              <a:buFont typeface="Arial" panose="020B0604020202020204" pitchFamily="34" charset="0"/>
              <a:buChar char="•"/>
            </a:pPr>
            <a:r>
              <a:rPr lang="en-US" sz="2400" dirty="0"/>
              <a:t>With Precedence Constraint</a:t>
            </a:r>
            <a:endParaRPr lang="ru-RU" sz="2400" dirty="0"/>
          </a:p>
          <a:p>
            <a:pPr marL="342900" lvl="0" indent="-342900">
              <a:buFont typeface="Arial" panose="020B0604020202020204" pitchFamily="34" charset="0"/>
              <a:buChar char="•"/>
            </a:pPr>
            <a:r>
              <a:rPr lang="en-US" sz="2400" dirty="0"/>
              <a:t>New heuristic for CCP as well as </a:t>
            </a:r>
            <a:r>
              <a:rPr lang="en-US" sz="2400" b="1" dirty="0">
                <a:solidFill>
                  <a:srgbClr val="00B050"/>
                </a:solidFill>
              </a:rPr>
              <a:t>SCCP, GSCCP </a:t>
            </a:r>
            <a:r>
              <a:rPr lang="en-US" sz="2400" dirty="0"/>
              <a:t>is proposed</a:t>
            </a:r>
          </a:p>
          <a:p>
            <a:pPr marL="800100" lvl="1" indent="-342900">
              <a:buFont typeface="Arial" panose="020B0604020202020204" pitchFamily="34" charset="0"/>
              <a:buChar char="•"/>
            </a:pPr>
            <a:r>
              <a:rPr lang="en-US" sz="2400" dirty="0"/>
              <a:t>Both continuous and discrete optimization</a:t>
            </a:r>
          </a:p>
          <a:p>
            <a:pPr marL="800100" lvl="1" indent="-342900">
              <a:buFont typeface="Arial" panose="020B0604020202020204" pitchFamily="34" charset="0"/>
              <a:buChar char="•"/>
            </a:pPr>
            <a:r>
              <a:rPr lang="en-US" sz="2400" dirty="0"/>
              <a:t>Different discrete </a:t>
            </a:r>
            <a:r>
              <a:rPr lang="en-US" sz="2400" dirty="0" err="1"/>
              <a:t>optimizators</a:t>
            </a:r>
            <a:r>
              <a:rPr lang="en-US" sz="2400" dirty="0"/>
              <a:t> allowed</a:t>
            </a:r>
          </a:p>
          <a:p>
            <a:pPr marL="342900" lvl="0" indent="-342900">
              <a:buFont typeface="Arial" panose="020B0604020202020204" pitchFamily="34" charset="0"/>
              <a:buChar char="•"/>
            </a:pPr>
            <a:r>
              <a:rPr lang="en-US" sz="2400" dirty="0"/>
              <a:t>Continuous optimization solution</a:t>
            </a:r>
          </a:p>
          <a:p>
            <a:pPr marL="800100" lvl="1" indent="-342900">
              <a:buFont typeface="Arial" panose="020B0604020202020204" pitchFamily="34" charset="0"/>
              <a:buChar char="•"/>
            </a:pPr>
            <a:r>
              <a:rPr lang="en-US" sz="2400" dirty="0"/>
              <a:t>Local minimum – proved</a:t>
            </a:r>
          </a:p>
          <a:p>
            <a:pPr marL="800100" lvl="1" indent="-342900">
              <a:buFont typeface="Arial" panose="020B0604020202020204" pitchFamily="34" charset="0"/>
              <a:buChar char="•"/>
            </a:pPr>
            <a:r>
              <a:rPr lang="en-US" sz="2400" dirty="0"/>
              <a:t>Global minimum conditions</a:t>
            </a:r>
          </a:p>
          <a:p>
            <a:pPr marL="1257300" lvl="2" indent="-342900">
              <a:buFont typeface="Arial" panose="020B0604020202020204" pitchFamily="34" charset="0"/>
              <a:buChar char="•"/>
            </a:pPr>
            <a:r>
              <a:rPr lang="en-US" sz="2400" dirty="0"/>
              <a:t>Verified easily</a:t>
            </a:r>
          </a:p>
          <a:p>
            <a:pPr marL="342900" indent="-342900">
              <a:buFont typeface="Arial" panose="020B0604020202020204" pitchFamily="34" charset="0"/>
              <a:buChar char="•"/>
            </a:pPr>
            <a:r>
              <a:rPr lang="en-US" sz="2400" dirty="0"/>
              <a:t>Further research</a:t>
            </a:r>
          </a:p>
          <a:p>
            <a:pPr marL="800100" lvl="1" indent="-342900">
              <a:buFont typeface="Arial" panose="020B0604020202020204" pitchFamily="34" charset="0"/>
              <a:buChar char="•"/>
            </a:pPr>
            <a:r>
              <a:rPr lang="en-US" sz="2400" dirty="0"/>
              <a:t>Extra constraints on piercing point positions</a:t>
            </a:r>
          </a:p>
          <a:p>
            <a:pPr marL="800100" lvl="1" indent="-342900">
              <a:buFont typeface="Arial" panose="020B0604020202020204" pitchFamily="34" charset="0"/>
              <a:buChar char="•"/>
            </a:pPr>
            <a:r>
              <a:rPr lang="en-US" sz="2400" dirty="0"/>
              <a:t>Using other GTSP solver for discrete part</a:t>
            </a:r>
          </a:p>
        </p:txBody>
      </p:sp>
    </p:spTree>
    <p:extLst>
      <p:ext uri="{BB962C8B-B14F-4D97-AF65-F5344CB8AC3E}">
        <p14:creationId xmlns:p14="http://schemas.microsoft.com/office/powerpoint/2010/main" val="1142808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Contacts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1043608" y="1190097"/>
            <a:ext cx="7056784" cy="646331"/>
          </a:xfrm>
          <a:prstGeom prst="rect">
            <a:avLst/>
          </a:prstGeom>
          <a:noFill/>
        </p:spPr>
        <p:txBody>
          <a:bodyPr wrap="square" rtlCol="0">
            <a:spAutoFit/>
          </a:bodyPr>
          <a:lstStyle/>
          <a:p>
            <a:pPr algn="ctr"/>
            <a:r>
              <a:rPr lang="en-US" sz="3600" dirty="0"/>
              <a:t>Thank you for your attention!</a:t>
            </a:r>
            <a:endParaRPr lang="ru-RU" sz="3600" dirty="0"/>
          </a:p>
        </p:txBody>
      </p:sp>
      <p:sp>
        <p:nvSpPr>
          <p:cNvPr id="9" name="TextBox 8"/>
          <p:cNvSpPr txBox="1"/>
          <p:nvPr/>
        </p:nvSpPr>
        <p:spPr>
          <a:xfrm>
            <a:off x="827584" y="2020594"/>
            <a:ext cx="6552728" cy="2308324"/>
          </a:xfrm>
          <a:prstGeom prst="rect">
            <a:avLst/>
          </a:prstGeom>
          <a:noFill/>
        </p:spPr>
        <p:txBody>
          <a:bodyPr wrap="square" rtlCol="0">
            <a:spAutoFit/>
          </a:bodyPr>
          <a:lstStyle/>
          <a:p>
            <a:pPr>
              <a:lnSpc>
                <a:spcPct val="200000"/>
              </a:lnSpc>
            </a:pPr>
            <a:r>
              <a:rPr lang="en-US" dirty="0"/>
              <a:t>Stanislav </a:t>
            </a:r>
            <a:r>
              <a:rPr lang="en-US" dirty="0" err="1"/>
              <a:t>Ukolov</a:t>
            </a:r>
            <a:endParaRPr lang="en-US" dirty="0"/>
          </a:p>
          <a:p>
            <a:pPr marL="285750" indent="-285750">
              <a:lnSpc>
                <a:spcPct val="200000"/>
              </a:lnSpc>
              <a:buFont typeface="Arial" panose="020B0604020202020204" pitchFamily="34" charset="0"/>
              <a:buChar char="•"/>
            </a:pPr>
            <a:r>
              <a:rPr lang="en-US" dirty="0"/>
              <a:t>Institute of New Materials and Technologies,</a:t>
            </a:r>
            <a:br>
              <a:rPr lang="en-US" dirty="0"/>
            </a:br>
            <a:r>
              <a:rPr lang="en-US" dirty="0"/>
              <a:t>Ural Federal University, Yekaterinburg, Russia</a:t>
            </a:r>
          </a:p>
          <a:p>
            <a:pPr marL="285750" indent="-285750">
              <a:lnSpc>
                <a:spcPct val="200000"/>
              </a:lnSpc>
              <a:buFont typeface="Arial" panose="020B0604020202020204" pitchFamily="34" charset="0"/>
              <a:buChar char="•"/>
            </a:pPr>
            <a:r>
              <a:rPr lang="en-US" dirty="0"/>
              <a:t>s.s.ukolov@urfu.ru</a:t>
            </a:r>
            <a:endParaRPr lang="ru-RU" dirty="0"/>
          </a:p>
        </p:txBody>
      </p:sp>
      <p:pic>
        <p:nvPicPr>
          <p:cNvPr id="11" name="Picture 16" descr="Oxyfuel"/>
          <p:cNvPicPr>
            <a:picLocks noChangeAspect="1" noChangeArrowheads="1"/>
          </p:cNvPicPr>
          <p:nvPr/>
        </p:nvPicPr>
        <p:blipFill>
          <a:blip r:embed="rId3" cstate="print"/>
          <a:srcRect/>
          <a:stretch>
            <a:fillRect/>
          </a:stretch>
        </p:blipFill>
        <p:spPr bwMode="auto">
          <a:xfrm>
            <a:off x="7092000" y="2285846"/>
            <a:ext cx="1449388" cy="1512887"/>
          </a:xfrm>
          <a:prstGeom prst="rect">
            <a:avLst/>
          </a:prstGeom>
          <a:noFill/>
          <a:ln w="9525">
            <a:noFill/>
            <a:miter lim="800000"/>
            <a:headEnd/>
            <a:tailEnd/>
          </a:ln>
        </p:spPr>
      </p:pic>
      <p:sp>
        <p:nvSpPr>
          <p:cNvPr id="10" name="TextBox 9"/>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14" name="TextBox 13"/>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Tree>
    <p:extLst>
      <p:ext uri="{BB962C8B-B14F-4D97-AF65-F5344CB8AC3E}">
        <p14:creationId xmlns:p14="http://schemas.microsoft.com/office/powerpoint/2010/main" val="27242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Classification of </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tool path routing problems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21">
            <a:extLst>
              <a:ext uri="{FF2B5EF4-FFF2-40B4-BE49-F238E27FC236}">
                <a16:creationId xmlns:a16="http://schemas.microsoft.com/office/drawing/2014/main" id="{387C8F9A-D9F4-452C-9FC5-A2530FCD6295}"/>
              </a:ext>
            </a:extLst>
          </p:cNvPr>
          <p:cNvSpPr>
            <a:spLocks noChangeArrowheads="1"/>
          </p:cNvSpPr>
          <p:nvPr/>
        </p:nvSpPr>
        <p:spPr bwMode="auto">
          <a:xfrm>
            <a:off x="683568" y="18240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 name="Группа 46">
            <a:extLst>
              <a:ext uri="{FF2B5EF4-FFF2-40B4-BE49-F238E27FC236}">
                <a16:creationId xmlns:a16="http://schemas.microsoft.com/office/drawing/2014/main" id="{93E40988-704D-48FC-B84B-0DC8773057A7}"/>
              </a:ext>
            </a:extLst>
          </p:cNvPr>
          <p:cNvGrpSpPr>
            <a:grpSpLocks/>
          </p:cNvGrpSpPr>
          <p:nvPr/>
        </p:nvGrpSpPr>
        <p:grpSpPr bwMode="auto">
          <a:xfrm>
            <a:off x="479346" y="1824037"/>
            <a:ext cx="8185307" cy="4485282"/>
            <a:chOff x="0" y="0"/>
            <a:chExt cx="58578" cy="32099"/>
          </a:xfrm>
        </p:grpSpPr>
        <p:sp>
          <p:nvSpPr>
            <p:cNvPr id="24" name="Надпись 65">
              <a:extLst>
                <a:ext uri="{FF2B5EF4-FFF2-40B4-BE49-F238E27FC236}">
                  <a16:creationId xmlns:a16="http://schemas.microsoft.com/office/drawing/2014/main" id="{207C6168-23E5-42A4-9A15-C5CE341ED189}"/>
                </a:ext>
              </a:extLst>
            </p:cNvPr>
            <p:cNvSpPr txBox="1">
              <a:spLocks noChangeArrowheads="1"/>
            </p:cNvSpPr>
            <p:nvPr/>
          </p:nvSpPr>
          <p:spPr bwMode="auto">
            <a:xfrm>
              <a:off x="0" y="0"/>
              <a:ext cx="58483" cy="9048"/>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Continuum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скругленные противолежащие углы 47">
              <a:extLst>
                <a:ext uri="{FF2B5EF4-FFF2-40B4-BE49-F238E27FC236}">
                  <a16:creationId xmlns:a16="http://schemas.microsoft.com/office/drawing/2014/main" id="{5669BCD5-FAF2-4AEC-B3DE-78986D0DF1D0}"/>
                </a:ext>
              </a:extLst>
            </p:cNvPr>
            <p:cNvSpPr>
              <a:spLocks/>
            </p:cNvSpPr>
            <p:nvPr/>
          </p:nvSpPr>
          <p:spPr bwMode="auto">
            <a:xfrm>
              <a:off x="30670" y="2000"/>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7" name="Прямоугольник: скругленные противолежащие углы 48">
              <a:extLst>
                <a:ext uri="{FF2B5EF4-FFF2-40B4-BE49-F238E27FC236}">
                  <a16:creationId xmlns:a16="http://schemas.microsoft.com/office/drawing/2014/main" id="{2490F944-1E0F-4D15-8AAF-87FEE1D2D7FB}"/>
                </a:ext>
              </a:extLst>
            </p:cNvPr>
            <p:cNvSpPr>
              <a:spLocks/>
            </p:cNvSpPr>
            <p:nvPr/>
          </p:nvSpPr>
          <p:spPr bwMode="auto">
            <a:xfrm>
              <a:off x="30099" y="1524"/>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8" name="Прямоугольник: скругленные противолежащие углы 49">
              <a:extLst>
                <a:ext uri="{FF2B5EF4-FFF2-40B4-BE49-F238E27FC236}">
                  <a16:creationId xmlns:a16="http://schemas.microsoft.com/office/drawing/2014/main" id="{7DEA7BBF-4968-4BD5-81D0-13CF369DF0CA}"/>
                </a:ext>
              </a:extLst>
            </p:cNvPr>
            <p:cNvSpPr>
              <a:spLocks/>
            </p:cNvSpPr>
            <p:nvPr/>
          </p:nvSpPr>
          <p:spPr bwMode="auto">
            <a:xfrm>
              <a:off x="1714" y="25527"/>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9" name="Прямоугольник: скругленные противолежащие углы 50">
              <a:extLst>
                <a:ext uri="{FF2B5EF4-FFF2-40B4-BE49-F238E27FC236}">
                  <a16:creationId xmlns:a16="http://schemas.microsoft.com/office/drawing/2014/main" id="{0A667E30-B318-4C77-9597-01EA5444F374}"/>
                </a:ext>
              </a:extLst>
            </p:cNvPr>
            <p:cNvSpPr>
              <a:spLocks/>
            </p:cNvSpPr>
            <p:nvPr/>
          </p:nvSpPr>
          <p:spPr bwMode="auto">
            <a:xfrm>
              <a:off x="1714" y="14573"/>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скругленные противолежащие углы 51">
              <a:extLst>
                <a:ext uri="{FF2B5EF4-FFF2-40B4-BE49-F238E27FC236}">
                  <a16:creationId xmlns:a16="http://schemas.microsoft.com/office/drawing/2014/main" id="{C949C72F-0E96-4E1C-8E6A-02E651F7855D}"/>
                </a:ext>
              </a:extLst>
            </p:cNvPr>
            <p:cNvSpPr>
              <a:spLocks/>
            </p:cNvSpPr>
            <p:nvPr/>
          </p:nvSpPr>
          <p:spPr bwMode="auto">
            <a:xfrm>
              <a:off x="1714"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92D050"/>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скругленные противолежащие углы 52">
              <a:extLst>
                <a:ext uri="{FF2B5EF4-FFF2-40B4-BE49-F238E27FC236}">
                  <a16:creationId xmlns:a16="http://schemas.microsoft.com/office/drawing/2014/main" id="{4888D310-2592-4085-A4B3-789D1B690366}"/>
                </a:ext>
              </a:extLst>
            </p:cNvPr>
            <p:cNvSpPr>
              <a:spLocks/>
            </p:cNvSpPr>
            <p:nvPr/>
          </p:nvSpPr>
          <p:spPr bwMode="auto">
            <a:xfrm>
              <a:off x="21240" y="14573"/>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скругленные противолежащие углы 53">
              <a:extLst>
                <a:ext uri="{FF2B5EF4-FFF2-40B4-BE49-F238E27FC236}">
                  <a16:creationId xmlns:a16="http://schemas.microsoft.com/office/drawing/2014/main" id="{FA4F80A1-ED0A-43D0-834D-4D24E5380582}"/>
                </a:ext>
              </a:extLst>
            </p:cNvPr>
            <p:cNvSpPr>
              <a:spLocks/>
            </p:cNvSpPr>
            <p:nvPr/>
          </p:nvSpPr>
          <p:spPr bwMode="auto">
            <a:xfrm>
              <a:off x="15621"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3" name="Прямоугольник: скругленные противолежащие углы 54">
              <a:extLst>
                <a:ext uri="{FF2B5EF4-FFF2-40B4-BE49-F238E27FC236}">
                  <a16:creationId xmlns:a16="http://schemas.microsoft.com/office/drawing/2014/main" id="{1BADABEA-6E54-4843-8E9F-F08D689B5773}"/>
                </a:ext>
              </a:extLst>
            </p:cNvPr>
            <p:cNvSpPr>
              <a:spLocks/>
            </p:cNvSpPr>
            <p:nvPr/>
          </p:nvSpPr>
          <p:spPr bwMode="auto">
            <a:xfrm>
              <a:off x="43719" y="1047"/>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4" name="Прямоугольник: скругленные противолежащие углы 55">
              <a:extLst>
                <a:ext uri="{FF2B5EF4-FFF2-40B4-BE49-F238E27FC236}">
                  <a16:creationId xmlns:a16="http://schemas.microsoft.com/office/drawing/2014/main" id="{84643612-2BCD-41D5-9F00-C585BFAAF8D8}"/>
                </a:ext>
              </a:extLst>
            </p:cNvPr>
            <p:cNvSpPr>
              <a:spLocks/>
            </p:cNvSpPr>
            <p:nvPr/>
          </p:nvSpPr>
          <p:spPr bwMode="auto">
            <a:xfrm>
              <a:off x="29718"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75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5" name="Надпись 56">
              <a:extLst>
                <a:ext uri="{FF2B5EF4-FFF2-40B4-BE49-F238E27FC236}">
                  <a16:creationId xmlns:a16="http://schemas.microsoft.com/office/drawing/2014/main" id="{45A24F9F-833F-4C16-9E58-7400D3483988}"/>
                </a:ext>
              </a:extLst>
            </p:cNvPr>
            <p:cNvSpPr txBox="1">
              <a:spLocks noChangeArrowheads="1"/>
            </p:cNvSpPr>
            <p:nvPr/>
          </p:nvSpPr>
          <p:spPr bwMode="auto">
            <a:xfrm>
              <a:off x="0" y="1162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lgn="r" eaLnBrk="0" fontAlgn="base" hangingPunct="0">
                <a:spcBef>
                  <a:spcPct val="0"/>
                </a:spcBef>
                <a:spcAft>
                  <a:spcPct val="0"/>
                </a:spcAft>
              </a:pPr>
              <a:r>
                <a:rPr lang="en-US" altLang="ru-RU" sz="1100" dirty="0">
                  <a:latin typeface="Calibri" panose="020F0502020204030204" pitchFamily="34" charset="0"/>
                  <a:ea typeface="Calibri" panose="020F0502020204030204" pitchFamily="34" charset="0"/>
                  <a:cs typeface="Times New Roman" panose="02020603050405020304" pitchFamily="18" charset="0"/>
                </a:rPr>
                <a:t>Finite set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Прямая со стрелкой 57">
              <a:extLst>
                <a:ext uri="{FF2B5EF4-FFF2-40B4-BE49-F238E27FC236}">
                  <a16:creationId xmlns:a16="http://schemas.microsoft.com/office/drawing/2014/main" id="{32220700-934A-41C8-9E2F-70C47D2C4B88}"/>
                </a:ext>
              </a:extLst>
            </p:cNvPr>
            <p:cNvSpPr>
              <a:spLocks noChangeShapeType="1"/>
            </p:cNvSpPr>
            <p:nvPr/>
          </p:nvSpPr>
          <p:spPr bwMode="auto">
            <a:xfrm flipH="1" flipV="1">
              <a:off x="7620" y="17621"/>
              <a:ext cx="450" cy="7810"/>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Прямая со стрелкой 58">
              <a:extLst>
                <a:ext uri="{FF2B5EF4-FFF2-40B4-BE49-F238E27FC236}">
                  <a16:creationId xmlns:a16="http://schemas.microsoft.com/office/drawing/2014/main" id="{348F1729-2FF8-4A60-A818-2F53C0E56851}"/>
                </a:ext>
              </a:extLst>
            </p:cNvPr>
            <p:cNvSpPr>
              <a:spLocks noChangeShapeType="1"/>
            </p:cNvSpPr>
            <p:nvPr/>
          </p:nvSpPr>
          <p:spPr bwMode="auto">
            <a:xfrm flipV="1">
              <a:off x="12477" y="17811"/>
              <a:ext cx="8693" cy="7906"/>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Прямая со стрелкой 59">
              <a:extLst>
                <a:ext uri="{FF2B5EF4-FFF2-40B4-BE49-F238E27FC236}">
                  <a16:creationId xmlns:a16="http://schemas.microsoft.com/office/drawing/2014/main" id="{8E758F73-78EF-44F6-9B69-F296A412684E}"/>
                </a:ext>
              </a:extLst>
            </p:cNvPr>
            <p:cNvSpPr>
              <a:spLocks noChangeShapeType="1"/>
            </p:cNvSpPr>
            <p:nvPr/>
          </p:nvSpPr>
          <p:spPr bwMode="auto">
            <a:xfrm flipH="1" flipV="1">
              <a:off x="6477" y="4191"/>
              <a:ext cx="736" cy="10382"/>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Прямая со стрелкой 60">
              <a:extLst>
                <a:ext uri="{FF2B5EF4-FFF2-40B4-BE49-F238E27FC236}">
                  <a16:creationId xmlns:a16="http://schemas.microsoft.com/office/drawing/2014/main" id="{934D194F-5700-4393-8890-352D7CA1AD50}"/>
                </a:ext>
              </a:extLst>
            </p:cNvPr>
            <p:cNvSpPr>
              <a:spLocks noChangeShapeType="1"/>
            </p:cNvSpPr>
            <p:nvPr/>
          </p:nvSpPr>
          <p:spPr bwMode="auto">
            <a:xfrm flipV="1">
              <a:off x="32099" y="4095"/>
              <a:ext cx="11716" cy="10383"/>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Прямая со стрелкой 61">
              <a:extLst>
                <a:ext uri="{FF2B5EF4-FFF2-40B4-BE49-F238E27FC236}">
                  <a16:creationId xmlns:a16="http://schemas.microsoft.com/office/drawing/2014/main" id="{0A0FAD61-5374-4C33-8C26-65F6E67A01FA}"/>
                </a:ext>
              </a:extLst>
            </p:cNvPr>
            <p:cNvSpPr>
              <a:spLocks noChangeShapeType="1"/>
            </p:cNvSpPr>
            <p:nvPr/>
          </p:nvSpPr>
          <p:spPr bwMode="auto">
            <a:xfrm>
              <a:off x="12668" y="2476"/>
              <a:ext cx="2953"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Прямая со стрелкой 62">
              <a:extLst>
                <a:ext uri="{FF2B5EF4-FFF2-40B4-BE49-F238E27FC236}">
                  <a16:creationId xmlns:a16="http://schemas.microsoft.com/office/drawing/2014/main" id="{E1322833-33FA-41DE-A568-D1C637E77823}"/>
                </a:ext>
              </a:extLst>
            </p:cNvPr>
            <p:cNvSpPr>
              <a:spLocks noChangeShapeType="1"/>
            </p:cNvSpPr>
            <p:nvPr/>
          </p:nvSpPr>
          <p:spPr bwMode="auto">
            <a:xfrm>
              <a:off x="26479" y="2571"/>
              <a:ext cx="3239"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Прямая со стрелкой 63">
              <a:extLst>
                <a:ext uri="{FF2B5EF4-FFF2-40B4-BE49-F238E27FC236}">
                  <a16:creationId xmlns:a16="http://schemas.microsoft.com/office/drawing/2014/main" id="{105700C1-5430-45F9-A65A-B6781ABE0175}"/>
                </a:ext>
              </a:extLst>
            </p:cNvPr>
            <p:cNvSpPr>
              <a:spLocks noChangeShapeType="1"/>
            </p:cNvSpPr>
            <p:nvPr/>
          </p:nvSpPr>
          <p:spPr bwMode="auto">
            <a:xfrm flipV="1">
              <a:off x="41624" y="2667"/>
              <a:ext cx="2000" cy="857"/>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Надпись 64">
              <a:extLst>
                <a:ext uri="{FF2B5EF4-FFF2-40B4-BE49-F238E27FC236}">
                  <a16:creationId xmlns:a16="http://schemas.microsoft.com/office/drawing/2014/main" id="{53776993-6DD0-4FF9-BEF4-10746421FAC6}"/>
                </a:ext>
              </a:extLst>
            </p:cNvPr>
            <p:cNvSpPr txBox="1">
              <a:spLocks noChangeArrowheads="1"/>
            </p:cNvSpPr>
            <p:nvPr/>
          </p:nvSpPr>
          <p:spPr bwMode="auto">
            <a:xfrm>
              <a:off x="95" y="2305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07833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75432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of tool path (route) by cutting segments</a:t>
            </a:r>
          </a:p>
          <a:p>
            <a:pPr algn="ct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F8AB30D-26D3-42A0-B424-F9D849011E1F}"/>
                  </a:ext>
                </a:extLst>
              </p:cNvPr>
              <p:cNvSpPr txBox="1"/>
              <p:nvPr/>
            </p:nvSpPr>
            <p:spPr>
              <a:xfrm>
                <a:off x="76989" y="1138799"/>
                <a:ext cx="5282330" cy="314105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Parts: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𝑛</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ea typeface="Cambria Math"/>
                      </a:rPr>
                      <m:t>𝑖</m:t>
                    </m:r>
                    <m:r>
                      <a:rPr lang="en-US" i="1">
                        <a:solidFill>
                          <a:prstClr val="black"/>
                        </a:solidFill>
                        <a:latin typeface="Cambria Math"/>
                        <a:ea typeface="Cambria Math"/>
                      </a:rPr>
                      <m:t>=</m:t>
                    </m:r>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a:ea typeface="Cambria Math"/>
                          </a:rPr>
                          <m:t>1, </m:t>
                        </m:r>
                        <m:r>
                          <a:rPr lang="en-US" i="1">
                            <a:solidFill>
                              <a:prstClr val="black"/>
                            </a:solidFill>
                            <a:latin typeface="Cambria Math"/>
                            <a:ea typeface="Cambria Math"/>
                          </a:rPr>
                          <m:t>𝑛</m:t>
                        </m:r>
                      </m:e>
                    </m:acc>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Closed contours: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US" i="1">
                        <a:solidFill>
                          <a:prstClr val="black"/>
                        </a:solidFill>
                        <a:latin typeface="Cambria Math"/>
                      </a:rPr>
                      <m:t>;</m:t>
                    </m:r>
                    <m:r>
                      <a:rPr lang="en-US" i="1">
                        <a:solidFill>
                          <a:prstClr val="black"/>
                        </a:solidFill>
                        <a:latin typeface="Cambria Math"/>
                      </a:rPr>
                      <m:t>𝑁</m:t>
                    </m:r>
                    <m:r>
                      <a:rPr lang="en-US" i="1">
                        <a:solidFill>
                          <a:prstClr val="black"/>
                        </a:solidFill>
                        <a:latin typeface="Cambria Math"/>
                        <a:ea typeface="Cambria Math"/>
                      </a:rPr>
                      <m:t>≥</m:t>
                    </m:r>
                    <m:r>
                      <a:rPr lang="en-US" i="1">
                        <a:solidFill>
                          <a:prstClr val="black"/>
                        </a:solidFill>
                        <a:latin typeface="Cambria Math"/>
                        <a:ea typeface="Cambria Math"/>
                      </a:rPr>
                      <m:t>𝑛</m:t>
                    </m:r>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Tool path components:</a:t>
                </a:r>
              </a:p>
              <a:p>
                <a:pPr lvl="1"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GB" dirty="0">
                    <a:solidFill>
                      <a:prstClr val="black"/>
                    </a:solidFill>
                    <a:latin typeface="Arial" charset="0"/>
                    <a:cs typeface="Arial" charset="0"/>
                  </a:rPr>
                  <a:t> - pierce points, </a:t>
                </a:r>
                <a14:m>
                  <m:oMath xmlns:m="http://schemas.openxmlformats.org/officeDocument/2006/math">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lvl="1" fontAlgn="base">
                  <a:spcBef>
                    <a:spcPct val="0"/>
                  </a:spcBef>
                  <a:spcAft>
                    <a:spcPct val="0"/>
                  </a:spcAft>
                </a:pP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0</m:t>
                            </m:r>
                          </m:sup>
                        </m:sSup>
                      </m:e>
                      <m:sub>
                        <m:r>
                          <a:rPr lang="en-GB" i="1">
                            <a:solidFill>
                              <a:prstClr val="black"/>
                            </a:solidFill>
                            <a:latin typeface="Cambria Math"/>
                          </a:rPr>
                          <m:t>𝑘</m:t>
                        </m:r>
                      </m:sub>
                      <m:sup/>
                    </m:sSubSup>
                  </m:oMath>
                </a14:m>
                <a:r>
                  <a:rPr lang="en-US" dirty="0">
                    <a:solidFill>
                      <a:prstClr val="black"/>
                    </a:solidFill>
                    <a:latin typeface="Arial" charset="0"/>
                    <a:cs typeface="Arial" charset="0"/>
                  </a:rPr>
                  <a:t> - segment entry points</a:t>
                </a:r>
              </a:p>
              <a:p>
                <a:pPr lvl="1" fontAlgn="base">
                  <a:spcBef>
                    <a:spcPct val="0"/>
                  </a:spcBef>
                  <a:spcAft>
                    <a:spcPct val="0"/>
                  </a:spcAft>
                </a:pP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oMath>
                </a14:m>
                <a:r>
                  <a:rPr lang="en-US" dirty="0">
                    <a:solidFill>
                      <a:prstClr val="black"/>
                    </a:solidFill>
                    <a:latin typeface="Arial" charset="0"/>
                    <a:cs typeface="Arial" charset="0"/>
                  </a:rPr>
                  <a:t> - tool off points</a:t>
                </a:r>
              </a:p>
              <a:p>
                <a:pPr lvl="1"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0" name="TextBox 69">
                <a:extLst>
                  <a:ext uri="{FF2B5EF4-FFF2-40B4-BE49-F238E27FC236}">
                    <a16:creationId xmlns:a16="http://schemas.microsoft.com/office/drawing/2014/main" id="{6F8AB30D-26D3-42A0-B424-F9D849011E1F}"/>
                  </a:ext>
                </a:extLst>
              </p:cNvPr>
              <p:cNvSpPr txBox="1">
                <a:spLocks noRot="1" noChangeAspect="1" noMove="1" noResize="1" noEditPoints="1" noAdjustHandles="1" noChangeArrowheads="1" noChangeShapeType="1" noTextEdit="1"/>
              </p:cNvSpPr>
              <p:nvPr/>
            </p:nvSpPr>
            <p:spPr>
              <a:xfrm>
                <a:off x="76989" y="1138799"/>
                <a:ext cx="5282330" cy="3141053"/>
              </a:xfrm>
              <a:prstGeom prst="rect">
                <a:avLst/>
              </a:prstGeom>
              <a:blipFill>
                <a:blip r:embed="rId3"/>
                <a:stretch>
                  <a:fillRect l="-1039" t="-116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B8EF6521-146A-4F7D-A2CC-06E8A7BE7189}"/>
                  </a:ext>
                </a:extLst>
              </p:cNvPr>
              <p:cNvSpPr txBox="1"/>
              <p:nvPr/>
            </p:nvSpPr>
            <p:spPr>
              <a:xfrm>
                <a:off x="3819738" y="1243496"/>
                <a:ext cx="5309156" cy="263636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Definition 1: </a:t>
                </a:r>
                <a:r>
                  <a:rPr lang="en-US" b="1" dirty="0">
                    <a:solidFill>
                      <a:prstClr val="black"/>
                    </a:solidFill>
                    <a:latin typeface="Arial" charset="0"/>
                    <a:cs typeface="Arial" charset="0"/>
                  </a:rPr>
                  <a:t>Cutting segment</a:t>
                </a:r>
                <a14:m>
                  <m:oMath xmlns:m="http://schemas.openxmlformats.org/officeDocument/2006/math">
                    <m:sSub>
                      <m:sSubPr>
                        <m:ctrlPr>
                          <a:rPr lang="ru-RU" i="1">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  </m:t>
                        </m:r>
                        <m:r>
                          <a:rPr lang="en-GB" i="1">
                            <a:solidFill>
                              <a:prstClr val="black"/>
                            </a:solidFill>
                            <a:latin typeface="Cambria Math"/>
                          </a:rPr>
                          <m:t>𝑆</m:t>
                        </m:r>
                      </m:e>
                      <m:sub>
                        <m:r>
                          <a:rPr lang="en-GB" i="1" smtClean="0">
                            <a:solidFill>
                              <a:prstClr val="black"/>
                            </a:solidFill>
                            <a:latin typeface="Cambria Math"/>
                          </a:rPr>
                          <m:t>𝑘</m:t>
                        </m:r>
                      </m:sub>
                    </m:sSub>
                  </m:oMath>
                </a14:m>
                <a:r>
                  <a:rPr lang="en-US" dirty="0">
                    <a:solidFill>
                      <a:prstClr val="black"/>
                    </a:solidFill>
                    <a:latin typeface="Arial" charset="0"/>
                    <a:cs typeface="Arial" charset="0"/>
                  </a:rPr>
                  <a:t> is trajectory between pierce point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US" dirty="0">
                    <a:solidFill>
                      <a:prstClr val="black"/>
                    </a:solidFill>
                    <a:latin typeface="Arial" charset="0"/>
                    <a:cs typeface="Arial" charset="0"/>
                  </a:rPr>
                  <a:t> and tool off point </a:t>
                </a: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e>
                      <m:sub>
                        <m:r>
                          <a:rPr lang="en-GB" i="1">
                            <a:solidFill>
                              <a:prstClr val="black"/>
                            </a:solidFill>
                            <a:latin typeface="Cambria Math"/>
                          </a:rPr>
                          <m:t>𝑘</m:t>
                        </m:r>
                      </m:sub>
                      <m:sup/>
                    </m:sSubSup>
                    <m:r>
                      <a:rPr lang="en-GB" smtClean="0">
                        <a:solidFill>
                          <a:prstClr val="black"/>
                        </a:solidFill>
                        <a:latin typeface="Cambria Math"/>
                      </a:rPr>
                      <m:t>.</m:t>
                    </m:r>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smtClean="0">
                            <a:solidFill>
                              <a:prstClr val="black"/>
                            </a:solidFill>
                            <a:latin typeface="Cambria Math"/>
                          </a:rPr>
                          <m:t>𝑘</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rPr>
                      <m:t>;</m:t>
                    </m:r>
                    <m:r>
                      <a:rPr lang="en-GB" i="1" smtClean="0">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Note: Segment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a:solidFill>
                              <a:prstClr val="black"/>
                            </a:solidFill>
                            <a:latin typeface="Cambria Math"/>
                          </a:rPr>
                          <m:t>𝑘</m:t>
                        </m:r>
                      </m:sub>
                    </m:sSub>
                  </m:oMath>
                </a14:m>
                <a:r>
                  <a:rPr lang="en-US" dirty="0">
                    <a:solidFill>
                      <a:prstClr val="black"/>
                    </a:solidFill>
                    <a:latin typeface="Arial" charset="0"/>
                    <a:cs typeface="Arial" charset="0"/>
                  </a:rPr>
                  <a:t> has a direction at every point.</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Definition 2: </a:t>
                </a:r>
                <a14:m>
                  <m:oMath xmlns:m="http://schemas.openxmlformats.org/officeDocument/2006/math">
                    <m:r>
                      <a:rPr lang="en-US" i="1">
                        <a:solidFill>
                          <a:prstClr val="black"/>
                        </a:solidFill>
                        <a:latin typeface="Cambria Math"/>
                      </a:rPr>
                      <m:t>𝑅𝑜𝑢𝑡𝑒</m:t>
                    </m:r>
                    <m:r>
                      <a:rPr lang="en-US" i="1">
                        <a:solidFill>
                          <a:prstClr val="black"/>
                        </a:solidFill>
                        <a:latin typeface="Cambria Math"/>
                      </a:rPr>
                      <m:t>= </m:t>
                    </m:r>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1</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US" i="1">
                                <a:solidFill>
                                  <a:prstClr val="black"/>
                                </a:solidFill>
                                <a:latin typeface="Cambria Math"/>
                              </a:rPr>
                              <m:t>1</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1</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2</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2</m:t>
                            </m:r>
                          </m:sub>
                          <m:sup>
                            <m:r>
                              <a:rPr lang="en-US" i="1">
                                <a:solidFill>
                                  <a:prstClr val="black"/>
                                </a:solidFill>
                                <a:latin typeface="Cambria Math"/>
                              </a:rPr>
                              <m:t>∗</m:t>
                            </m:r>
                          </m:sup>
                        </m:sSubSup>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𝐾</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𝐾</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𝐾</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e>
                    </m:d>
                  </m:oMath>
                </a14:m>
                <a:r>
                  <a:rPr lang="en-GB" dirty="0">
                    <a:solidFill>
                      <a:prstClr val="black"/>
                    </a:solidFill>
                    <a:latin typeface="Arial" charset="0"/>
                    <a:cs typeface="Arial" charset="0"/>
                  </a:rPr>
                  <a:t>,</a:t>
                </a:r>
              </a:p>
              <a:p>
                <a:pPr fontAlgn="base">
                  <a:spcBef>
                    <a:spcPct val="0"/>
                  </a:spcBef>
                  <a:spcAft>
                    <a:spcPct val="0"/>
                  </a:spcAft>
                </a:pPr>
                <a:r>
                  <a:rPr lang="en-GB" dirty="0">
                    <a:solidFill>
                      <a:prstClr val="black"/>
                    </a:solidFill>
                    <a:latin typeface="Arial" charset="0"/>
                    <a:cs typeface="Arial" charset="0"/>
                  </a:rPr>
                  <a:t>where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oMath>
                </a14:m>
                <a:r>
                  <a:rPr lang="en-GB" dirty="0">
                    <a:solidFill>
                      <a:prstClr val="black"/>
                    </a:solidFill>
                    <a:latin typeface="Arial" charset="0"/>
                    <a:cs typeface="Arial" charset="0"/>
                  </a:rPr>
                  <a:t> - sequence of segments cutting.</a:t>
                </a:r>
                <a:endParaRPr lang="ru-RU"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1" name="TextBox 70">
                <a:extLst>
                  <a:ext uri="{FF2B5EF4-FFF2-40B4-BE49-F238E27FC236}">
                    <a16:creationId xmlns:a16="http://schemas.microsoft.com/office/drawing/2014/main" id="{B8EF6521-146A-4F7D-A2CC-06E8A7BE7189}"/>
                  </a:ext>
                </a:extLst>
              </p:cNvPr>
              <p:cNvSpPr txBox="1">
                <a:spLocks noRot="1" noChangeAspect="1" noMove="1" noResize="1" noEditPoints="1" noAdjustHandles="1" noChangeArrowheads="1" noChangeShapeType="1" noTextEdit="1"/>
              </p:cNvSpPr>
              <p:nvPr/>
            </p:nvSpPr>
            <p:spPr>
              <a:xfrm>
                <a:off x="3819738" y="1243496"/>
                <a:ext cx="5309156" cy="2636363"/>
              </a:xfrm>
              <a:prstGeom prst="rect">
                <a:avLst/>
              </a:prstGeom>
              <a:blipFill>
                <a:blip r:embed="rId4"/>
                <a:stretch>
                  <a:fillRect l="-1033" t="-1389"/>
                </a:stretch>
              </a:blipFill>
            </p:spPr>
            <p:txBody>
              <a:bodyPr/>
              <a:lstStyle/>
              <a:p>
                <a:r>
                  <a:rPr lang="ru-RU">
                    <a:noFill/>
                  </a:rPr>
                  <a:t> </a:t>
                </a:r>
              </a:p>
            </p:txBody>
          </p:sp>
        </mc:Fallback>
      </mc:AlternateContent>
      <p:pic>
        <p:nvPicPr>
          <p:cNvPr id="72" name="Рисунок 71">
            <a:extLst>
              <a:ext uri="{FF2B5EF4-FFF2-40B4-BE49-F238E27FC236}">
                <a16:creationId xmlns:a16="http://schemas.microsoft.com/office/drawing/2014/main" id="{5B87E546-CCB7-4169-9EEE-8689071A2EF0}"/>
              </a:ext>
            </a:extLst>
          </p:cNvPr>
          <p:cNvPicPr/>
          <p:nvPr/>
        </p:nvPicPr>
        <p:blipFill>
          <a:blip r:embed="rId5" cstate="print"/>
          <a:srcRect/>
          <a:stretch>
            <a:fillRect/>
          </a:stretch>
        </p:blipFill>
        <p:spPr bwMode="auto">
          <a:xfrm>
            <a:off x="66578" y="3984556"/>
            <a:ext cx="5472608" cy="2857301"/>
          </a:xfrm>
          <a:prstGeom prst="rect">
            <a:avLst/>
          </a:prstGeom>
          <a:noFill/>
          <a:ln w="9525">
            <a:noFill/>
            <a:miter lim="800000"/>
            <a:headEnd/>
            <a:tailEnd/>
          </a:ln>
        </p:spPr>
      </p:pic>
      <p:sp>
        <p:nvSpPr>
          <p:cNvPr id="73" name="TextBox 72">
            <a:extLst>
              <a:ext uri="{FF2B5EF4-FFF2-40B4-BE49-F238E27FC236}">
                <a16:creationId xmlns:a16="http://schemas.microsoft.com/office/drawing/2014/main" id="{E47A2197-FAE3-49AD-96B0-B2A4512D65A5}"/>
              </a:ext>
            </a:extLst>
          </p:cNvPr>
          <p:cNvSpPr txBox="1"/>
          <p:nvPr/>
        </p:nvSpPr>
        <p:spPr>
          <a:xfrm>
            <a:off x="5539186" y="5786923"/>
            <a:ext cx="3502882" cy="646331"/>
          </a:xfrm>
          <a:prstGeom prst="rect">
            <a:avLst/>
          </a:prstGeom>
          <a:noFill/>
        </p:spPr>
        <p:txBody>
          <a:bodyPr wrap="none" rtlCol="0">
            <a:spAutoFit/>
          </a:bodyPr>
          <a:lstStyle/>
          <a:p>
            <a:pPr algn="ctr" fontAlgn="base">
              <a:spcBef>
                <a:spcPct val="0"/>
              </a:spcBef>
              <a:spcAft>
                <a:spcPct val="0"/>
              </a:spcAft>
            </a:pPr>
            <a:r>
              <a:rPr lang="en-GB" sz="1200" dirty="0">
                <a:solidFill>
                  <a:prstClr val="black"/>
                </a:solidFill>
                <a:latin typeface="Arial" charset="0"/>
                <a:cs typeface="Arial" charset="0"/>
              </a:rPr>
              <a:t>Example of route containing 24 cutting segments</a:t>
            </a:r>
          </a:p>
          <a:p>
            <a:pPr algn="ctr" fontAlgn="base">
              <a:spcBef>
                <a:spcPct val="0"/>
              </a:spcBef>
              <a:spcAft>
                <a:spcPct val="0"/>
              </a:spcAft>
            </a:pPr>
            <a:r>
              <a:rPr lang="en-GB" sz="1200" dirty="0">
                <a:solidFill>
                  <a:prstClr val="black"/>
                </a:solidFill>
                <a:latin typeface="Arial" charset="0"/>
                <a:cs typeface="Arial" charset="0"/>
              </a:rPr>
              <a:t>n = 24, N = 30, K = 24</a:t>
            </a:r>
          </a:p>
          <a:p>
            <a:pPr algn="ctr" fontAlgn="base">
              <a:spcBef>
                <a:spcPct val="0"/>
              </a:spcBef>
              <a:spcAft>
                <a:spcPct val="0"/>
              </a:spcAft>
            </a:pPr>
            <a:r>
              <a:rPr lang="en-GB" sz="1200" dirty="0">
                <a:solidFill>
                  <a:prstClr val="black"/>
                </a:solidFill>
                <a:latin typeface="Arial" charset="0"/>
                <a:cs typeface="Arial" charset="0"/>
              </a:rPr>
              <a:t>Brown parts are cut by one cutting segment</a:t>
            </a:r>
            <a:endParaRPr lang="ru-RU" sz="1200" dirty="0">
              <a:solidFill>
                <a:prstClr val="black"/>
              </a:solidFill>
              <a:latin typeface="Arial" charset="0"/>
              <a:cs typeface="Arial" charset="0"/>
            </a:endParaRPr>
          </a:p>
        </p:txBody>
      </p:sp>
    </p:spTree>
    <p:extLst>
      <p:ext uri="{BB962C8B-B14F-4D97-AF65-F5344CB8AC3E}">
        <p14:creationId xmlns:p14="http://schemas.microsoft.com/office/powerpoint/2010/main" val="18919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38499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the Cutting path (Route) by using concept the basic cutting segment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388880-3193-4746-A764-2F11E57F4475}"/>
                  </a:ext>
                </a:extLst>
              </p:cNvPr>
              <p:cNvSpPr txBox="1"/>
              <p:nvPr/>
            </p:nvSpPr>
            <p:spPr>
              <a:xfrm>
                <a:off x="0" y="1629000"/>
                <a:ext cx="8757445" cy="3970831"/>
              </a:xfrm>
              <a:prstGeom prst="rect">
                <a:avLst/>
              </a:prstGeom>
              <a:noFill/>
            </p:spPr>
            <p:txBody>
              <a:bodyPr wrap="square" rtlCol="0">
                <a:spAutoFit/>
              </a:bodyPr>
              <a:lstStyle/>
              <a:p>
                <a:pPr fontAlgn="base">
                  <a:spcBef>
                    <a:spcPct val="0"/>
                  </a:spcBef>
                  <a:spcAft>
                    <a:spcPct val="0"/>
                  </a:spcAft>
                </a:pPr>
                <a:r>
                  <a:rPr lang="en-GB" dirty="0">
                    <a:solidFill>
                      <a:prstClr val="black"/>
                    </a:solidFill>
                    <a:latin typeface="Arial" charset="0"/>
                    <a:cs typeface="Arial" charset="0"/>
                  </a:rPr>
                  <a:t>Definition 3: </a:t>
                </a:r>
                <a:r>
                  <a:rPr lang="en-GB" b="1" dirty="0">
                    <a:solidFill>
                      <a:prstClr val="black"/>
                    </a:solidFill>
                    <a:latin typeface="Arial" charset="0"/>
                    <a:cs typeface="Arial" charset="0"/>
                  </a:rPr>
                  <a:t>Basic segment</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oMath>
                </a14:m>
                <a:r>
                  <a:rPr lang="en-GB" dirty="0">
                    <a:solidFill>
                      <a:prstClr val="black"/>
                    </a:solidFill>
                    <a:latin typeface="Arial" charset="0"/>
                    <a:cs typeface="Arial" charset="0"/>
                  </a:rPr>
                  <a:t> is part of cutting segment </a:t>
                </a:r>
                <a14:m>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oMath>
                </a14:m>
                <a:r>
                  <a:rPr lang="en-GB" dirty="0">
                    <a:solidFill>
                      <a:prstClr val="black"/>
                    </a:solidFill>
                    <a:latin typeface="Arial" charset="0"/>
                    <a:cs typeface="Arial" charset="0"/>
                  </a:rPr>
                  <a:t> without lead-in and lead-out</a:t>
                </a:r>
              </a:p>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r>
                        <a:rPr lang="en-GB" dirty="0">
                          <a:solidFill>
                            <a:prstClr val="black"/>
                          </a:solidFill>
                          <a:latin typeface="Cambria Math"/>
                          <a:ea typeface="Cambria Math"/>
                        </a:rPr>
                        <m:t>=</m:t>
                      </m:r>
                      <m:acc>
                        <m:accPr>
                          <m:chr m:val="⃗"/>
                          <m:ctrlPr>
                            <a:rPr lang="en-GB" i="1" dirty="0">
                              <a:solidFill>
                                <a:prstClr val="black"/>
                              </a:solidFill>
                              <a:latin typeface="Cambria Math" panose="02040503050406030204" pitchFamily="18" charset="0"/>
                              <a:ea typeface="Cambria Math"/>
                            </a:rPr>
                          </m:ctrlPr>
                        </m:acc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GB" i="1">
                                  <a:solidFill>
                                    <a:prstClr val="black"/>
                                  </a:solidFill>
                                  <a:latin typeface="Cambria Math"/>
                                </a:rPr>
                                <m:t>𝑘</m:t>
                              </m:r>
                            </m:sub>
                          </m:sSub>
                          <m:sSup>
                            <m:sSupPr>
                              <m:ctrlPr>
                                <a:rPr lang="en-US" i="1">
                                  <a:solidFill>
                                    <a:prstClr val="black"/>
                                  </a:solidFill>
                                  <a:latin typeface="Cambria Math" panose="02040503050406030204" pitchFamily="18" charset="0"/>
                                </a:rPr>
                              </m:ctrlPr>
                            </m:sSupPr>
                            <m:e>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𝑖𝑛</m:t>
                                  </m:r>
                                </m:sub>
                                <m:sup/>
                              </m:sSubSup>
                              <m:r>
                                <a:rPr lang="en-US" i="1">
                                  <a:solidFill>
                                    <a:prstClr val="black"/>
                                  </a:solidFill>
                                  <a:latin typeface="Cambria Math"/>
                                </a:rPr>
                                <m:t>𝐵</m:t>
                              </m:r>
                            </m:e>
                            <m:sup>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𝑘</m:t>
                                  </m:r>
                                </m:sub>
                              </m:sSub>
                            </m:sup>
                          </m:sSup>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𝑜𝑢𝑡</m:t>
                              </m:r>
                            </m:sub>
                            <m:sup/>
                          </m:sSubSup>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US" i="1">
                                      <a:solidFill>
                                        <a:prstClr val="black"/>
                                      </a:solidFill>
                                      <a:latin typeface="Cambria Math"/>
                                    </a:rPr>
                                    <m:t>∗</m:t>
                                  </m:r>
                                </m:sup>
                              </m:sSup>
                            </m:e>
                            <m:sub>
                              <m:r>
                                <a:rPr lang="en-GB" i="1">
                                  <a:solidFill>
                                    <a:prstClr val="black"/>
                                  </a:solidFill>
                                  <a:latin typeface="Cambria Math"/>
                                </a:rPr>
                                <m:t>𝑘</m:t>
                              </m:r>
                            </m:sub>
                            <m:sup/>
                          </m:sSubSup>
                        </m:e>
                      </m:acc>
                    </m:oMath>
                  </m:oMathPara>
                </a14:m>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Note: Basic segment has no direction.</a:t>
                </a:r>
              </a:p>
              <a:p>
                <a:pPr fontAlgn="base">
                  <a:spcBef>
                    <a:spcPct val="0"/>
                  </a:spcBef>
                  <a:spcAft>
                    <a:spcPct val="0"/>
                  </a:spcAft>
                </a:pPr>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When basis segment contains one or more closed contours, direction of cutting (“+” for clockwise, “-” for counter clockwise) must be specified for each of them.</a:t>
                </a:r>
              </a:p>
              <a:p>
                <a:pPr fontAlgn="base">
                  <a:spcBef>
                    <a:spcPct val="0"/>
                  </a:spcBef>
                  <a:spcAft>
                    <a:spcPct val="0"/>
                  </a:spcAft>
                </a:pPr>
                <a:r>
                  <a:rPr lang="en-GB" dirty="0">
                    <a:solidFill>
                      <a:prstClr val="black"/>
                    </a:solidFill>
                    <a:latin typeface="Arial" charset="0"/>
                    <a:cs typeface="Arial" charset="0"/>
                  </a:rPr>
                  <a:t>Every basic segments contains list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GB" i="1" smtClean="0">
                            <a:solidFill>
                              <a:prstClr val="black"/>
                            </a:solidFill>
                            <a:latin typeface="Cambria Math"/>
                            <a:ea typeface="Cambria Math"/>
                          </a:rPr>
                          <m:t>𝐿</m:t>
                        </m:r>
                        <m:r>
                          <a:rPr lang="en-GB" i="1" smtClean="0">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smtClean="0">
                        <a:solidFill>
                          <a:prstClr val="black"/>
                        </a:solidFill>
                        <a:latin typeface="Cambria Math"/>
                        <a:ea typeface="Cambria Math"/>
                      </a:rPr>
                      <m:t>)</m:t>
                    </m:r>
                    <m:r>
                      <a:rPr lang="en-US" i="1">
                        <a:solidFill>
                          <a:prstClr val="black"/>
                        </a:solidFill>
                        <a:latin typeface="Cambria Math"/>
                        <a:ea typeface="Cambria Math"/>
                      </a:rPr>
                      <m:t> </m:t>
                    </m:r>
                  </m:oMath>
                </a14:m>
                <a:r>
                  <a:rPr lang="en-GB" dirty="0">
                    <a:solidFill>
                      <a:prstClr val="black"/>
                    </a:solidFill>
                    <a:latin typeface="Arial" charset="0"/>
                    <a:cs typeface="Arial" charset="0"/>
                  </a:rPr>
                  <a:t>of its closed contours (may be empty). </a:t>
                </a:r>
                <a14:m>
                  <m:oMath xmlns:m="http://schemas.openxmlformats.org/officeDocument/2006/math">
                    <m:d>
                      <m:dPr>
                        <m:begChr m:val="|"/>
                        <m:endChr m:val="|"/>
                        <m:ctrlPr>
                          <a:rPr lang="ru-RU" i="1" smtClean="0">
                            <a:solidFill>
                              <a:prstClr val="black"/>
                            </a:solidFill>
                            <a:latin typeface="Cambria Math" panose="02040503050406030204" pitchFamily="18" charset="0"/>
                            <a:ea typeface="Cambria Math"/>
                          </a:rPr>
                        </m:ctrlPr>
                      </m:dPr>
                      <m:e>
                        <m:sSup>
                          <m:sSupPr>
                            <m:ctrlPr>
                              <a:rPr lang="ru-RU" i="1">
                                <a:solidFill>
                                  <a:prstClr val="black"/>
                                </a:solidFill>
                                <a:latin typeface="Cambria Math" panose="02040503050406030204" pitchFamily="18" charset="0"/>
                                <a:ea typeface="Cambria Math"/>
                              </a:rPr>
                            </m:ctrlPr>
                          </m:sSupPr>
                          <m:e>
                            <m:r>
                              <a:rPr lang="en-GB" i="1">
                                <a:solidFill>
                                  <a:prstClr val="black"/>
                                </a:solidFill>
                                <a:latin typeface="Cambria Math"/>
                                <a:ea typeface="Cambria Math"/>
                              </a:rPr>
                              <m:t>𝐿</m:t>
                            </m:r>
                            <m:r>
                              <a:rPr lang="en-GB" i="1">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ea typeface="Cambria Math"/>
                          </a:rPr>
                          <m:t>)</m:t>
                        </m:r>
                      </m:e>
                    </m:d>
                  </m:oMath>
                </a14:m>
                <a:r>
                  <a:rPr lang="en-GB" dirty="0">
                    <a:solidFill>
                      <a:prstClr val="black"/>
                    </a:solidFill>
                    <a:latin typeface="Arial" charset="0"/>
                    <a:cs typeface="Arial" charset="0"/>
                  </a:rPr>
                  <a:t> is length of this list.</a:t>
                </a:r>
              </a:p>
              <a:p>
                <a:pPr fontAlgn="base">
                  <a:spcBef>
                    <a:spcPct val="0"/>
                  </a:spcBef>
                  <a:spcAft>
                    <a:spcPct val="0"/>
                  </a:spcAft>
                </a:pPr>
                <a:endParaRPr lang="en-GB" dirty="0">
                  <a:solidFill>
                    <a:prstClr val="black"/>
                  </a:solidFill>
                  <a:latin typeface="Arial" charset="0"/>
                  <a:cs typeface="Arial" charset="0"/>
                </a:endParaRPr>
              </a:p>
              <a:p>
                <a:pPr algn="ctr" fontAlgn="base">
                  <a:spcBef>
                    <a:spcPct val="0"/>
                  </a:spcBef>
                  <a:spcAft>
                    <a:spcPct val="0"/>
                  </a:spcAft>
                </a:pPr>
                <a14:m>
                  <m:oMathPara xmlns:m="http://schemas.openxmlformats.org/officeDocument/2006/math">
                    <m:oMathParaPr>
                      <m:jc m:val="centerGroup"/>
                    </m:oMathParaPr>
                    <m:oMath xmlns:m="http://schemas.openxmlformats.org/officeDocument/2006/math">
                      <m:r>
                        <a:rPr lang="en-US" b="1" i="1">
                          <a:solidFill>
                            <a:prstClr val="black"/>
                          </a:solidFill>
                          <a:latin typeface="Cambria Math"/>
                        </a:rPr>
                        <m:t>𝑹𝒐𝒖𝒕𝒆</m:t>
                      </m:r>
                      <m:r>
                        <a:rPr lang="en-US" b="1" i="1">
                          <a:solidFill>
                            <a:prstClr val="black"/>
                          </a:solidFill>
                          <a:latin typeface="Cambria Math"/>
                        </a:rPr>
                        <m:t>= </m:t>
                      </m:r>
                      <m:d>
                        <m:dPr>
                          <m:begChr m:val="⟨"/>
                          <m:endChr m:val="⟩"/>
                          <m:ctrlPr>
                            <a:rPr lang="en-US" b="1" i="1">
                              <a:solidFill>
                                <a:prstClr val="black"/>
                              </a:solidFill>
                              <a:latin typeface="Cambria Math" panose="02040503050406030204" pitchFamily="18" charset="0"/>
                            </a:rPr>
                          </m:ctrlPr>
                        </m:dPr>
                        <m:e>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𝟏</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US" b="1" i="1">
                                      <a:solidFill>
                                        <a:prstClr val="black"/>
                                      </a:solidFill>
                                      <a:latin typeface="Cambria Math"/>
                                    </a:rPr>
                                    <m:t>𝟏</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𝟏</m:t>
                              </m:r>
                            </m:sub>
                            <m:sup>
                              <m:r>
                                <a:rPr lang="en-US" b="1" i="1">
                                  <a:solidFill>
                                    <a:prstClr val="black"/>
                                  </a:solidFill>
                                  <a:latin typeface="Cambria Math"/>
                                </a:rPr>
                                <m:t>∗</m:t>
                              </m:r>
                            </m:sup>
                          </m:sSubSup>
                          <m:sSubSup>
                            <m:sSubSupPr>
                              <m:ctrlPr>
                                <a:rPr lang="en-US" b="1" i="1" smtClean="0">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r>
                                <a:rPr lang="en-GB" b="1" i="1" smtClean="0">
                                  <a:solidFill>
                                    <a:prstClr val="black"/>
                                  </a:solidFill>
                                  <a:latin typeface="Cambria Math"/>
                                </a:rPr>
                                <m:t> </m:t>
                              </m:r>
                            </m:sub>
                            <m:sup>
                              <m:r>
                                <a:rPr lang="en-GB" b="1" i="1" smtClean="0">
                                  <a:solidFill>
                                    <a:prstClr val="black"/>
                                  </a:solidFill>
                                  <a:latin typeface="Cambria Math"/>
                                </a:rPr>
                                <m:t>𝟏</m:t>
                              </m:r>
                            </m:sup>
                          </m:sSubSup>
                          <m:r>
                            <a:rPr lang="en-GB" b="1" i="1" smtClean="0">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a:solidFill>
                                                <a:prstClr val="black"/>
                                              </a:solidFill>
                                              <a:latin typeface="Cambria Math"/>
                                              <a:ea typeface="Cambria Math"/>
                                            </a:rPr>
                                            <m:t>𝟏</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𝟐</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𝟐</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𝟐</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r>
                                <a:rPr lang="en-GB" b="1" i="1" smtClean="0">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𝟐</m:t>
                                          </m:r>
                                        </m:sub>
                                      </m:sSub>
                                    </m:sup>
                                  </m:sSup>
                                  <m:r>
                                    <a:rPr lang="en-GB" b="1" i="1">
                                      <a:solidFill>
                                        <a:prstClr val="black"/>
                                      </a:solidFill>
                                      <a:latin typeface="Cambria Math"/>
                                      <a:ea typeface="Cambria Math"/>
                                    </a:rPr>
                                    <m:t>)</m:t>
                                  </m:r>
                                </m:e>
                              </m:d>
                            </m:sup>
                          </m:sSubSup>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𝑲</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𝑲</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𝑲</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r>
                                <a:rPr lang="en-GB" b="1" i="1">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𝑲</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𝟏</m:t>
                              </m:r>
                            </m:sub>
                          </m:sSub>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𝟐</m:t>
                              </m:r>
                            </m:sub>
                          </m:sSub>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𝑲</m:t>
                              </m:r>
                            </m:sub>
                          </m:sSub>
                        </m:e>
                      </m:d>
                    </m:oMath>
                  </m:oMathPara>
                </a14:m>
                <a:endParaRPr lang="en-GB" b="1" dirty="0">
                  <a:solidFill>
                    <a:prstClr val="black"/>
                  </a:solidFill>
                  <a:latin typeface="Arial" charset="0"/>
                  <a:cs typeface="Arial" charset="0"/>
                </a:endParaRPr>
              </a:p>
              <a:p>
                <a:pPr fontAlgn="base">
                  <a:spcBef>
                    <a:spcPct val="0"/>
                  </a:spcBef>
                  <a:spcAft>
                    <a:spcPct val="0"/>
                  </a:spcAft>
                </a:pPr>
                <a:r>
                  <a:rPr lang="en-GB" b="1" dirty="0">
                    <a:solidFill>
                      <a:prstClr val="black"/>
                    </a:solidFill>
                    <a:latin typeface="Arial" charset="0"/>
                    <a:cs typeface="Arial" charset="0"/>
                  </a:rPr>
                  <a:t>where </a:t>
                </a:r>
                <a14:m>
                  <m:oMath xmlns:m="http://schemas.openxmlformats.org/officeDocument/2006/math">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𝒌</m:t>
                        </m:r>
                      </m:sub>
                      <m:sup>
                        <m:r>
                          <a:rPr lang="en-GB" b="1" i="1" smtClean="0">
                            <a:solidFill>
                              <a:prstClr val="black"/>
                            </a:solidFill>
                            <a:latin typeface="Cambria Math"/>
                          </a:rPr>
                          <m:t>𝒓</m:t>
                        </m:r>
                      </m:sup>
                    </m:sSubSup>
                    <m:r>
                      <a:rPr lang="en-GB" b="1" i="1" smtClean="0">
                        <a:solidFill>
                          <a:prstClr val="black"/>
                        </a:solidFill>
                        <a:latin typeface="Cambria Math"/>
                      </a:rPr>
                      <m:t>=</m:t>
                    </m:r>
                    <m:r>
                      <a:rPr lang="en-GB" b="1" i="1" smtClean="0">
                        <a:solidFill>
                          <a:prstClr val="black"/>
                        </a:solidFill>
                        <a:latin typeface="Cambria Math"/>
                        <a:ea typeface="Cambria Math"/>
                      </a:rPr>
                      <m:t>±</m:t>
                    </m:r>
                    <m:r>
                      <a:rPr lang="en-GB" b="1" i="1" smtClean="0">
                        <a:solidFill>
                          <a:prstClr val="black"/>
                        </a:solidFill>
                        <a:latin typeface="Cambria Math"/>
                        <a:ea typeface="Cambria Math"/>
                      </a:rPr>
                      <m:t>𝟏</m:t>
                    </m:r>
                    <m:r>
                      <a:rPr lang="en-GB" b="1" i="1" smtClean="0">
                        <a:solidFill>
                          <a:prstClr val="black"/>
                        </a:solidFill>
                        <a:latin typeface="Cambria Math"/>
                        <a:ea typeface="Cambria Math"/>
                      </a:rPr>
                      <m:t> </m:t>
                    </m:r>
                  </m:oMath>
                </a14:m>
                <a:r>
                  <a:rPr lang="en-GB" b="1" dirty="0">
                    <a:solidFill>
                      <a:prstClr val="black"/>
                    </a:solidFill>
                    <a:latin typeface="Arial" charset="0"/>
                    <a:cs typeface="Arial" charset="0"/>
                  </a:rPr>
                  <a:t>(cutting direction).</a:t>
                </a:r>
                <a:endParaRPr lang="ru-RU" b="1" dirty="0">
                  <a:solidFill>
                    <a:prstClr val="black"/>
                  </a:solidFill>
                  <a:latin typeface="Arial" charset="0"/>
                  <a:cs typeface="Arial" charset="0"/>
                </a:endParaRPr>
              </a:p>
            </p:txBody>
          </p:sp>
        </mc:Choice>
        <mc:Fallback xmlns="">
          <p:sp>
            <p:nvSpPr>
              <p:cNvPr id="4" name="TextBox 3">
                <a:extLst>
                  <a:ext uri="{FF2B5EF4-FFF2-40B4-BE49-F238E27FC236}">
                    <a16:creationId xmlns:a16="http://schemas.microsoft.com/office/drawing/2014/main" id="{BC388880-3193-4746-A764-2F11E57F4475}"/>
                  </a:ext>
                </a:extLst>
              </p:cNvPr>
              <p:cNvSpPr txBox="1">
                <a:spLocks noRot="1" noChangeAspect="1" noMove="1" noResize="1" noEditPoints="1" noAdjustHandles="1" noChangeArrowheads="1" noChangeShapeType="1" noTextEdit="1"/>
              </p:cNvSpPr>
              <p:nvPr/>
            </p:nvSpPr>
            <p:spPr>
              <a:xfrm>
                <a:off x="0" y="1629000"/>
                <a:ext cx="8757445" cy="3970831"/>
              </a:xfrm>
              <a:prstGeom prst="rect">
                <a:avLst/>
              </a:prstGeom>
              <a:blipFill>
                <a:blip r:embed="rId3"/>
                <a:stretch>
                  <a:fillRect l="-557" t="-613" r="-2575" b="-276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Tree>
    <p:extLst>
      <p:ext uri="{BB962C8B-B14F-4D97-AF65-F5344CB8AC3E}">
        <p14:creationId xmlns:p14="http://schemas.microsoft.com/office/powerpoint/2010/main" val="76685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Non-standard cutting techniques</a:t>
            </a:r>
            <a:endPar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4" name="TextBox 3"/>
          <p:cNvSpPr txBox="1"/>
          <p:nvPr/>
        </p:nvSpPr>
        <p:spPr>
          <a:xfrm>
            <a:off x="252000" y="1226564"/>
            <a:ext cx="8640000" cy="923330"/>
          </a:xfrm>
          <a:prstGeom prst="rect">
            <a:avLst/>
          </a:prstGeom>
          <a:noFill/>
        </p:spPr>
        <p:txBody>
          <a:bodyPr wrap="square" rtlCol="0">
            <a:spAutoFit/>
          </a:bodyPr>
          <a:lstStyle/>
          <a:p>
            <a:pPr marL="285750" lvl="0" indent="-285750" hangingPunct="0">
              <a:buFont typeface="Arial" panose="020B0604020202020204" pitchFamily="34" charset="0"/>
              <a:buChar char="•"/>
            </a:pPr>
            <a:r>
              <a:rPr lang="en-US" b="1" dirty="0"/>
              <a:t>Multi-contour cutting</a:t>
            </a:r>
            <a:r>
              <a:rPr lang="en-US" dirty="0"/>
              <a:t> - several contours are combined into one</a:t>
            </a:r>
            <a:endParaRPr lang="ru-RU" dirty="0"/>
          </a:p>
          <a:p>
            <a:pPr marL="285750" lvl="0" indent="-285750" hangingPunct="0">
              <a:buFont typeface="Arial" panose="020B0604020202020204" pitchFamily="34" charset="0"/>
              <a:buChar char="•"/>
            </a:pPr>
            <a:r>
              <a:rPr lang="en-US" b="1" dirty="0"/>
              <a:t>Multi-segment cutting</a:t>
            </a:r>
            <a:r>
              <a:rPr lang="en-US" dirty="0"/>
              <a:t> - one of the contours is divided into several parts</a:t>
            </a:r>
            <a:endParaRPr lang="ru-RU" dirty="0"/>
          </a:p>
          <a:p>
            <a:endParaRPr lang="ru-RU" dirty="0"/>
          </a:p>
        </p:txBody>
      </p:sp>
      <p:pic>
        <p:nvPicPr>
          <p:cNvPr id="9" name="Рисунок 8" descr="Изображение выглядит как снимок экрана, линия, диаграмма, текст&#10;&#10;Автоматически созданное описание"/>
          <p:cNvPicPr/>
          <p:nvPr/>
        </p:nvPicPr>
        <p:blipFill>
          <a:blip r:embed="rId3">
            <a:extLst>
              <a:ext uri="{28A0092B-C50C-407E-A947-70E740481C1C}">
                <a14:useLocalDpi xmlns:a14="http://schemas.microsoft.com/office/drawing/2010/main" val="0"/>
              </a:ext>
            </a:extLst>
          </a:blip>
          <a:srcRect/>
          <a:stretch>
            <a:fillRect/>
          </a:stretch>
        </p:blipFill>
        <p:spPr bwMode="auto">
          <a:xfrm>
            <a:off x="972000" y="2083796"/>
            <a:ext cx="6586942" cy="2938392"/>
          </a:xfrm>
          <a:prstGeom prst="rect">
            <a:avLst/>
          </a:prstGeom>
          <a:noFill/>
          <a:ln>
            <a:noFill/>
          </a:ln>
        </p:spPr>
      </p:pic>
      <p:sp>
        <p:nvSpPr>
          <p:cNvPr id="7" name="TextBox 6"/>
          <p:cNvSpPr txBox="1"/>
          <p:nvPr/>
        </p:nvSpPr>
        <p:spPr>
          <a:xfrm>
            <a:off x="2052000" y="4652856"/>
            <a:ext cx="5458546" cy="369332"/>
          </a:xfrm>
          <a:prstGeom prst="rect">
            <a:avLst/>
          </a:prstGeom>
          <a:noFill/>
        </p:spPr>
        <p:txBody>
          <a:bodyPr wrap="none" rtlCol="0">
            <a:spAutoFit/>
          </a:bodyPr>
          <a:lstStyle/>
          <a:p>
            <a:r>
              <a:rPr lang="en-US" dirty="0"/>
              <a:t>Multi-contour cutting of two parts using a “bridge”</a:t>
            </a:r>
            <a:endParaRPr lang="ru-RU" dirty="0"/>
          </a:p>
        </p:txBody>
      </p:sp>
      <p:sp>
        <p:nvSpPr>
          <p:cNvPr id="8" name="TextBox 7"/>
          <p:cNvSpPr txBox="1"/>
          <p:nvPr/>
        </p:nvSpPr>
        <p:spPr>
          <a:xfrm>
            <a:off x="251999" y="5288340"/>
            <a:ext cx="8774371" cy="1815882"/>
          </a:xfrm>
          <a:prstGeom prst="rect">
            <a:avLst/>
          </a:prstGeom>
          <a:noFill/>
        </p:spPr>
        <p:txBody>
          <a:bodyPr wrap="square" rtlCol="0">
            <a:spAutoFit/>
          </a:bodyPr>
          <a:lstStyle/>
          <a:p>
            <a:pPr hangingPunct="0"/>
            <a:r>
              <a:rPr lang="en-US" sz="1400" dirty="0"/>
              <a:t>In this study, bridges of zero width were used, so when adding one “bridge” to the nesting layout</a:t>
            </a:r>
            <a:endParaRPr lang="ru-RU" sz="1400" dirty="0"/>
          </a:p>
          <a:p>
            <a:pPr marL="285750" lvl="0" indent="-285750" hangingPunct="0">
              <a:buFont typeface="Arial" panose="020B0604020202020204" pitchFamily="34" charset="0"/>
              <a:buChar char="•"/>
            </a:pPr>
            <a:r>
              <a:rPr lang="en-US" sz="1400" dirty="0"/>
              <a:t>The number of circuits is reduced by 1</a:t>
            </a:r>
            <a:endParaRPr lang="ru-RU" sz="1400" dirty="0"/>
          </a:p>
          <a:p>
            <a:pPr marL="285750" lvl="0" indent="-285750" hangingPunct="0">
              <a:buFont typeface="Arial" panose="020B0604020202020204" pitchFamily="34" charset="0"/>
              <a:buChar char="•"/>
            </a:pPr>
            <a:r>
              <a:rPr lang="en-US" sz="1400" dirty="0"/>
              <a:t>The number of insertion points </a:t>
            </a:r>
            <a:r>
              <a:rPr lang="en-US" sz="1400" dirty="0" err="1"/>
              <a:t>N</a:t>
            </a:r>
            <a:r>
              <a:rPr lang="en-US" sz="1400" baseline="-25000" dirty="0" err="1"/>
              <a:t>pt</a:t>
            </a:r>
            <a:r>
              <a:rPr lang="en-US" sz="1400" dirty="0"/>
              <a:t> is reduced by 1 either</a:t>
            </a:r>
            <a:endParaRPr lang="ru-RU" sz="1400" dirty="0"/>
          </a:p>
          <a:p>
            <a:pPr marL="285750" lvl="0" indent="-285750" hangingPunct="0">
              <a:buFont typeface="Arial" panose="020B0604020202020204" pitchFamily="34" charset="0"/>
              <a:buChar char="•"/>
            </a:pPr>
            <a:r>
              <a:rPr lang="en-US" sz="1400" dirty="0"/>
              <a:t>The tool stroke length L</a:t>
            </a:r>
            <a:r>
              <a:rPr lang="en-US" sz="1400" baseline="-25000" dirty="0"/>
              <a:t>on</a:t>
            </a:r>
            <a:r>
              <a:rPr lang="en-US" sz="1400" dirty="0"/>
              <a:t> is increased by double bridge length (which is usually chosen as the minimum)</a:t>
            </a:r>
            <a:endParaRPr lang="ru-RU" sz="1400" dirty="0"/>
          </a:p>
          <a:p>
            <a:pPr hangingPunct="0"/>
            <a:r>
              <a:rPr lang="en-US" sz="1400" dirty="0"/>
              <a:t>In the practical use of bridges, the stroke length L</a:t>
            </a:r>
            <a:r>
              <a:rPr lang="en-US" sz="1400" baseline="-25000" dirty="0"/>
              <a:t>on</a:t>
            </a:r>
            <a:r>
              <a:rPr lang="en-US" sz="1400" dirty="0"/>
              <a:t> may even decrease, depending on the geometry of the bridge.</a:t>
            </a:r>
            <a:endParaRPr lang="ru-RU" sz="1400" dirty="0"/>
          </a:p>
          <a:p>
            <a:endParaRPr lang="ru-RU" sz="1400" dirty="0"/>
          </a:p>
        </p:txBody>
      </p:sp>
    </p:spTree>
    <p:extLst>
      <p:ext uri="{BB962C8B-B14F-4D97-AF65-F5344CB8AC3E}">
        <p14:creationId xmlns:p14="http://schemas.microsoft.com/office/powerpoint/2010/main" val="53992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non-trivial cutting segment</a:t>
            </a: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pic>
        <p:nvPicPr>
          <p:cNvPr id="6" name="Рисунок 5">
            <a:extLst>
              <a:ext uri="{FF2B5EF4-FFF2-40B4-BE49-F238E27FC236}">
                <a16:creationId xmlns:a16="http://schemas.microsoft.com/office/drawing/2014/main" id="{E4FCCDCD-C763-4C81-9A6E-79A077A5DBD3}"/>
              </a:ext>
            </a:extLst>
          </p:cNvPr>
          <p:cNvPicPr/>
          <p:nvPr/>
        </p:nvPicPr>
        <p:blipFill>
          <a:blip r:embed="rId3" cstate="print"/>
          <a:srcRect/>
          <a:stretch>
            <a:fillRect/>
          </a:stretch>
        </p:blipFill>
        <p:spPr bwMode="auto">
          <a:xfrm>
            <a:off x="1332000" y="1989000"/>
            <a:ext cx="5978880" cy="2977880"/>
          </a:xfrm>
          <a:prstGeom prst="rect">
            <a:avLst/>
          </a:prstGeom>
          <a:noFill/>
          <a:ln w="9525">
            <a:noFill/>
            <a:miter lim="800000"/>
            <a:headEnd/>
            <a:tailEnd/>
          </a:ln>
        </p:spPr>
      </p:pic>
      <p:sp>
        <p:nvSpPr>
          <p:cNvPr id="2" name="TextBox 1">
            <a:extLst>
              <a:ext uri="{FF2B5EF4-FFF2-40B4-BE49-F238E27FC236}">
                <a16:creationId xmlns:a16="http://schemas.microsoft.com/office/drawing/2014/main" id="{3290EF9C-B3FE-4B1B-B511-4279247B9AD1}"/>
              </a:ext>
            </a:extLst>
          </p:cNvPr>
          <p:cNvSpPr txBox="1"/>
          <p:nvPr/>
        </p:nvSpPr>
        <p:spPr>
          <a:xfrm flipH="1">
            <a:off x="972000" y="5539103"/>
            <a:ext cx="7200000" cy="923330"/>
          </a:xfrm>
          <a:prstGeom prst="rect">
            <a:avLst/>
          </a:prstGeom>
          <a:noFill/>
        </p:spPr>
        <p:txBody>
          <a:bodyPr wrap="square" rtlCol="0">
            <a:spAutoFit/>
          </a:bodyPr>
          <a:lstStyle/>
          <a:p>
            <a:pPr algn="ctr"/>
            <a:r>
              <a:rPr lang="en-US" dirty="0"/>
              <a:t>Cutting of six pentagons </a:t>
            </a:r>
          </a:p>
          <a:p>
            <a:pPr algn="ctr"/>
            <a:r>
              <a:rPr lang="en-US" dirty="0"/>
              <a:t>using single cutting segment </a:t>
            </a:r>
          </a:p>
          <a:p>
            <a:pPr algn="ctr"/>
            <a:r>
              <a:rPr lang="en-US" dirty="0"/>
              <a:t>and combined</a:t>
            </a:r>
            <a:r>
              <a:rPr lang="ru-RU" dirty="0"/>
              <a:t> </a:t>
            </a:r>
            <a:r>
              <a:rPr lang="en-US" dirty="0"/>
              <a:t>cut technique</a:t>
            </a:r>
            <a:endParaRPr lang="ru-RU" dirty="0"/>
          </a:p>
        </p:txBody>
      </p:sp>
    </p:spTree>
    <p:extLst>
      <p:ext uri="{BB962C8B-B14F-4D97-AF65-F5344CB8AC3E}">
        <p14:creationId xmlns:p14="http://schemas.microsoft.com/office/powerpoint/2010/main" val="101577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SCCP, GSCCP</a:t>
            </a:r>
          </a:p>
        </p:txBody>
      </p:sp>
      <p:sp>
        <p:nvSpPr>
          <p:cNvPr id="4" name="Номер слайда 1">
            <a:extLst>
              <a:ext uri="{FF2B5EF4-FFF2-40B4-BE49-F238E27FC236}">
                <a16:creationId xmlns:a16="http://schemas.microsoft.com/office/drawing/2014/main" id="{43226B77-A606-423A-AE5A-890B891C305A}"/>
              </a:ext>
            </a:extLst>
          </p:cNvPr>
          <p:cNvSpPr>
            <a:spLocks noGrp="1"/>
          </p:cNvSpPr>
          <p:nvPr>
            <p:ph type="sldNum" sz="quarter" idx="12"/>
          </p:nvPr>
        </p:nvSpPr>
        <p:spPr>
          <a:xfrm>
            <a:off x="8748715" y="6597650"/>
            <a:ext cx="387350" cy="260350"/>
          </a:xfrm>
        </p:spPr>
        <p:txBody>
          <a:bodyPr/>
          <a:lstStyle/>
          <a:p>
            <a:pPr>
              <a:defRPr/>
            </a:pPr>
            <a:fld id="{C1AB2C6B-DB8B-40DC-9A23-FD08F3F8D09E}" type="slidenum">
              <a:rPr lang="ru-RU" smtClean="0">
                <a:solidFill>
                  <a:prstClr val="black">
                    <a:tint val="75000"/>
                  </a:prstClr>
                </a:solidFill>
              </a:rPr>
              <a:pPr>
                <a:defRPr/>
              </a:pPr>
              <a:t>8</a:t>
            </a:fld>
            <a:endParaRPr lang="ru-RU">
              <a:solidFill>
                <a:prstClr val="black">
                  <a:tint val="75000"/>
                </a:prstClr>
              </a:solidFill>
            </a:endParaRP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B4224758-E082-4003-A9AF-50A7EDCB8C2F}"/>
                  </a:ext>
                </a:extLst>
              </p:cNvPr>
              <p:cNvSpPr/>
              <p:nvPr/>
            </p:nvSpPr>
            <p:spPr>
              <a:xfrm>
                <a:off x="113716" y="965467"/>
                <a:ext cx="9036496" cy="924997"/>
              </a:xfrm>
              <a:prstGeom prst="rect">
                <a:avLst/>
              </a:prstGeom>
            </p:spPr>
            <p:txBody>
              <a:bodyPr wrap="square">
                <a:spAutoFit/>
              </a:bodyPr>
              <a:lstStyle/>
              <a:p>
                <a:pPr fontAlgn="base">
                  <a:spcBef>
                    <a:spcPct val="0"/>
                  </a:spcBef>
                  <a:spcAft>
                    <a:spcPct val="0"/>
                  </a:spcAft>
                </a:pPr>
                <a:r>
                  <a:rPr lang="en-GB" dirty="0">
                    <a:solidFill>
                      <a:prstClr val="black"/>
                    </a:solidFill>
                    <a:latin typeface="Arial" charset="0"/>
                    <a:cs typeface="Arial" charset="0"/>
                  </a:rPr>
                  <a:t>Definition </a:t>
                </a:r>
                <a:r>
                  <a:rPr lang="ru-RU" dirty="0">
                    <a:solidFill>
                      <a:prstClr val="black"/>
                    </a:solidFill>
                    <a:latin typeface="Arial" charset="0"/>
                    <a:cs typeface="Arial" charset="0"/>
                  </a:rPr>
                  <a:t>4</a:t>
                </a:r>
                <a:r>
                  <a:rPr lang="en-GB" dirty="0">
                    <a:solidFill>
                      <a:prstClr val="black"/>
                    </a:solidFill>
                    <a:latin typeface="Arial" charset="0"/>
                    <a:cs typeface="Arial" charset="0"/>
                  </a:rPr>
                  <a:t>: </a:t>
                </a:r>
                <a:r>
                  <a:rPr lang="en-US" dirty="0">
                    <a:solidFill>
                      <a:prstClr val="black"/>
                    </a:solidFill>
                    <a:latin typeface="Arial" charset="0"/>
                    <a:cs typeface="Arial" charset="0"/>
                  </a:rPr>
                  <a:t>SCCP</a:t>
                </a:r>
                <a:r>
                  <a:rPr lang="en-GB" dirty="0">
                    <a:solidFill>
                      <a:prstClr val="black"/>
                    </a:solidFill>
                    <a:latin typeface="Arial" charset="0"/>
                    <a:cs typeface="Arial" charset="0"/>
                  </a:rPr>
                  <a:t>(Segment Continuous Cutting Problem) is a problem with fixed number K and fixed set of 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fontAlgn="base">
                  <a:spcBef>
                    <a:spcPct val="0"/>
                  </a:spcBef>
                  <a:spcAft>
                    <a:spcPct val="0"/>
                  </a:spcAft>
                </a:pPr>
                <a:endParaRPr lang="ru-RU" b="1" dirty="0">
                  <a:solidFill>
                    <a:prstClr val="black"/>
                  </a:solidFill>
                  <a:latin typeface="Arial" charset="0"/>
                  <a:cs typeface="Arial" charset="0"/>
                </a:endParaRPr>
              </a:p>
            </p:txBody>
          </p:sp>
        </mc:Choice>
        <mc:Fallback xmlns="">
          <p:sp>
            <p:nvSpPr>
              <p:cNvPr id="5" name="Прямоугольник 4">
                <a:extLst>
                  <a:ext uri="{FF2B5EF4-FFF2-40B4-BE49-F238E27FC236}">
                    <a16:creationId xmlns:a16="http://schemas.microsoft.com/office/drawing/2014/main" id="{B4224758-E082-4003-A9AF-50A7EDCB8C2F}"/>
                  </a:ext>
                </a:extLst>
              </p:cNvPr>
              <p:cNvSpPr>
                <a:spLocks noRot="1" noChangeAspect="1" noMove="1" noResize="1" noEditPoints="1" noAdjustHandles="1" noChangeArrowheads="1" noChangeShapeType="1" noTextEdit="1"/>
              </p:cNvSpPr>
              <p:nvPr/>
            </p:nvSpPr>
            <p:spPr>
              <a:xfrm>
                <a:off x="113716" y="965467"/>
                <a:ext cx="9036496" cy="924997"/>
              </a:xfrm>
              <a:prstGeom prst="rect">
                <a:avLst/>
              </a:prstGeom>
              <a:blipFill>
                <a:blip r:embed="rId4"/>
                <a:stretch>
                  <a:fillRect l="-607" t="-3289"/>
                </a:stretch>
              </a:blipFill>
            </p:spPr>
            <p:txBody>
              <a:bodyPr/>
              <a:lstStyle/>
              <a:p>
                <a:r>
                  <a:rPr lang="ru-RU">
                    <a:noFill/>
                  </a:rPr>
                  <a:t> </a:t>
                </a:r>
              </a:p>
            </p:txBody>
          </p:sp>
        </mc:Fallback>
      </mc:AlternateContent>
      <p:grpSp>
        <p:nvGrpSpPr>
          <p:cNvPr id="6" name="Полотно 1488">
            <a:extLst>
              <a:ext uri="{FF2B5EF4-FFF2-40B4-BE49-F238E27FC236}">
                <a16:creationId xmlns:a16="http://schemas.microsoft.com/office/drawing/2014/main" id="{C8E54F07-27FA-48FD-9A82-65DAC3B49642}"/>
              </a:ext>
            </a:extLst>
          </p:cNvPr>
          <p:cNvGrpSpPr/>
          <p:nvPr/>
        </p:nvGrpSpPr>
        <p:grpSpPr>
          <a:xfrm>
            <a:off x="1785919" y="1772816"/>
            <a:ext cx="7000923" cy="3942200"/>
            <a:chOff x="6127" y="4265"/>
            <a:chExt cx="6632798" cy="3479345"/>
          </a:xfrm>
        </p:grpSpPr>
        <p:sp>
          <p:nvSpPr>
            <p:cNvPr id="7" name="Прямоугольник 6">
              <a:extLst>
                <a:ext uri="{FF2B5EF4-FFF2-40B4-BE49-F238E27FC236}">
                  <a16:creationId xmlns:a16="http://schemas.microsoft.com/office/drawing/2014/main" id="{516ECF04-66DF-4340-9440-DBA717AAC66E}"/>
                </a:ext>
              </a:extLst>
            </p:cNvPr>
            <p:cNvSpPr/>
            <p:nvPr/>
          </p:nvSpPr>
          <p:spPr>
            <a:xfrm>
              <a:off x="4090035" y="1791335"/>
              <a:ext cx="2548890" cy="1692275"/>
            </a:xfrm>
            <a:prstGeom prst="rect">
              <a:avLst/>
            </a:prstGeom>
            <a:noFill/>
          </p:spPr>
        </p:sp>
        <p:sp>
          <p:nvSpPr>
            <p:cNvPr id="8" name="Oval 563">
              <a:extLst>
                <a:ext uri="{FF2B5EF4-FFF2-40B4-BE49-F238E27FC236}">
                  <a16:creationId xmlns:a16="http://schemas.microsoft.com/office/drawing/2014/main" id="{4C1BCE99-7A45-45C9-B310-BB0744AB8950}"/>
                </a:ext>
              </a:extLst>
            </p:cNvPr>
            <p:cNvSpPr>
              <a:spLocks noChangeAspect="1" noChangeArrowheads="1"/>
            </p:cNvSpPr>
            <p:nvPr/>
          </p:nvSpPr>
          <p:spPr bwMode="auto">
            <a:xfrm rot="15977889">
              <a:off x="1267121" y="494688"/>
              <a:ext cx="1136181" cy="1258994"/>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9" name="Oval 564">
              <a:extLst>
                <a:ext uri="{FF2B5EF4-FFF2-40B4-BE49-F238E27FC236}">
                  <a16:creationId xmlns:a16="http://schemas.microsoft.com/office/drawing/2014/main" id="{4F3BE3DB-B0BF-4D09-8DED-088C46312F08}"/>
                </a:ext>
              </a:extLst>
            </p:cNvPr>
            <p:cNvSpPr>
              <a:spLocks noChangeArrowheads="1"/>
            </p:cNvSpPr>
            <p:nvPr/>
          </p:nvSpPr>
          <p:spPr bwMode="auto">
            <a:xfrm>
              <a:off x="782675" y="1661351"/>
              <a:ext cx="16517" cy="14929"/>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0" name="AutoShape 565">
              <a:extLst>
                <a:ext uri="{FF2B5EF4-FFF2-40B4-BE49-F238E27FC236}">
                  <a16:creationId xmlns:a16="http://schemas.microsoft.com/office/drawing/2014/main" id="{6F022E3F-2815-44C3-936C-912153D0C856}"/>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566">
              <a:extLst>
                <a:ext uri="{FF2B5EF4-FFF2-40B4-BE49-F238E27FC236}">
                  <a16:creationId xmlns:a16="http://schemas.microsoft.com/office/drawing/2014/main" id="{A7355464-90F3-4C2A-B6CE-A079C53BB56A}"/>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Freeform 567">
              <a:extLst>
                <a:ext uri="{FF2B5EF4-FFF2-40B4-BE49-F238E27FC236}">
                  <a16:creationId xmlns:a16="http://schemas.microsoft.com/office/drawing/2014/main" id="{64E57C27-8615-4A1E-871F-DC2282CCAD06}"/>
                </a:ext>
              </a:extLst>
            </p:cNvPr>
            <p:cNvSpPr>
              <a:spLocks noChangeAspect="1"/>
            </p:cNvSpPr>
            <p:nvPr/>
          </p:nvSpPr>
          <p:spPr bwMode="auto">
            <a:xfrm>
              <a:off x="1298421" y="648332"/>
              <a:ext cx="1091696" cy="951705"/>
            </a:xfrm>
            <a:custGeom>
              <a:avLst/>
              <a:gdLst>
                <a:gd name="T0" fmla="*/ 2147483647 w 1713"/>
                <a:gd name="T1" fmla="*/ 2147483647 h 1562"/>
                <a:gd name="T2" fmla="*/ 2147483647 w 1713"/>
                <a:gd name="T3" fmla="*/ 2147483647 h 1562"/>
                <a:gd name="T4" fmla="*/ 2147483647 w 1713"/>
                <a:gd name="T5" fmla="*/ 2147483647 h 1562"/>
                <a:gd name="T6" fmla="*/ 2147483647 w 1713"/>
                <a:gd name="T7" fmla="*/ 2147483647 h 1562"/>
                <a:gd name="T8" fmla="*/ 2147483647 w 1713"/>
                <a:gd name="T9" fmla="*/ 2147483647 h 1562"/>
                <a:gd name="T10" fmla="*/ 2147483647 w 1713"/>
                <a:gd name="T11" fmla="*/ 2147483647 h 1562"/>
                <a:gd name="T12" fmla="*/ 2147483647 w 1713"/>
                <a:gd name="T13" fmla="*/ 2147483647 h 1562"/>
                <a:gd name="T14" fmla="*/ 2147483647 w 1713"/>
                <a:gd name="T15" fmla="*/ 2147483647 h 1562"/>
                <a:gd name="T16" fmla="*/ 2147483647 w 1713"/>
                <a:gd name="T17" fmla="*/ 2147483647 h 1562"/>
                <a:gd name="T18" fmla="*/ 2147483647 w 1713"/>
                <a:gd name="T19" fmla="*/ 2147483647 h 1562"/>
                <a:gd name="T20" fmla="*/ 0 w 1713"/>
                <a:gd name="T21" fmla="*/ 2147483647 h 1562"/>
                <a:gd name="T22" fmla="*/ 2147483647 w 1713"/>
                <a:gd name="T23" fmla="*/ 2147483647 h 1562"/>
                <a:gd name="T24" fmla="*/ 2147483647 w 1713"/>
                <a:gd name="T25" fmla="*/ 2147483647 h 1562"/>
                <a:gd name="T26" fmla="*/ 2147483647 w 1713"/>
                <a:gd name="T27" fmla="*/ 2147483647 h 1562"/>
                <a:gd name="T28" fmla="*/ 2147483647 w 1713"/>
                <a:gd name="T29" fmla="*/ 2147483647 h 1562"/>
                <a:gd name="T30" fmla="*/ 2147483647 w 1713"/>
                <a:gd name="T31" fmla="*/ 2147483647 h 1562"/>
                <a:gd name="T32" fmla="*/ 2147483647 w 1713"/>
                <a:gd name="T33" fmla="*/ 2147483647 h 1562"/>
                <a:gd name="T34" fmla="*/ 2147483647 w 1713"/>
                <a:gd name="T35" fmla="*/ 2147483647 h 1562"/>
                <a:gd name="T36" fmla="*/ 2147483647 w 1713"/>
                <a:gd name="T37" fmla="*/ 2147483647 h 1562"/>
                <a:gd name="T38" fmla="*/ 2147483647 w 1713"/>
                <a:gd name="T39" fmla="*/ 2147483647 h 1562"/>
                <a:gd name="T40" fmla="*/ 2147483647 w 1713"/>
                <a:gd name="T41" fmla="*/ 2147483647 h 1562"/>
                <a:gd name="T42" fmla="*/ 2147483647 w 1713"/>
                <a:gd name="T43" fmla="*/ 2147483647 h 1562"/>
                <a:gd name="T44" fmla="*/ 2147483647 w 1713"/>
                <a:gd name="T45" fmla="*/ 2147483647 h 1562"/>
                <a:gd name="T46" fmla="*/ 2147483647 w 1713"/>
                <a:gd name="T47" fmla="*/ 2147483647 h 1562"/>
                <a:gd name="T48" fmla="*/ 2147483647 w 1713"/>
                <a:gd name="T49" fmla="*/ 2147483647 h 1562"/>
                <a:gd name="T50" fmla="*/ 2147483647 w 1713"/>
                <a:gd name="T51" fmla="*/ 2147483647 h 1562"/>
                <a:gd name="T52" fmla="*/ 2147483647 w 1713"/>
                <a:gd name="T53" fmla="*/ 2147483647 h 1562"/>
                <a:gd name="T54" fmla="*/ 2147483647 w 1713"/>
                <a:gd name="T55" fmla="*/ 2147483647 h 1562"/>
                <a:gd name="T56" fmla="*/ 2147483647 w 1713"/>
                <a:gd name="T57" fmla="*/ 2147483647 h 1562"/>
                <a:gd name="T58" fmla="*/ 2147483647 w 1713"/>
                <a:gd name="T59" fmla="*/ 2147483647 h 1562"/>
                <a:gd name="T60" fmla="*/ 2147483647 w 1713"/>
                <a:gd name="T61" fmla="*/ 2147483647 h 1562"/>
                <a:gd name="T62" fmla="*/ 2147483647 w 1713"/>
                <a:gd name="T63" fmla="*/ 2147483647 h 1562"/>
                <a:gd name="T64" fmla="*/ 2147483647 w 1713"/>
                <a:gd name="T65" fmla="*/ 2147483647 h 1562"/>
                <a:gd name="T66" fmla="*/ 2147483647 w 1713"/>
                <a:gd name="T67" fmla="*/ 2147483647 h 1562"/>
                <a:gd name="T68" fmla="*/ 2147483647 w 1713"/>
                <a:gd name="T69" fmla="*/ 2147483647 h 1562"/>
                <a:gd name="T70" fmla="*/ 2147483647 w 1713"/>
                <a:gd name="T71" fmla="*/ 2147483647 h 1562"/>
                <a:gd name="T72" fmla="*/ 2147483647 w 1713"/>
                <a:gd name="T73" fmla="*/ 2147483647 h 1562"/>
                <a:gd name="T74" fmla="*/ 2147483647 w 1713"/>
                <a:gd name="T75" fmla="*/ 2147483647 h 1562"/>
                <a:gd name="T76" fmla="*/ 2147483647 w 1713"/>
                <a:gd name="T77" fmla="*/ 2147483647 h 1562"/>
                <a:gd name="T78" fmla="*/ 2147483647 w 1713"/>
                <a:gd name="T79" fmla="*/ 2147483647 h 1562"/>
                <a:gd name="T80" fmla="*/ 2147483647 w 1713"/>
                <a:gd name="T81" fmla="*/ 2147483647 h 1562"/>
                <a:gd name="T82" fmla="*/ 2147483647 w 1713"/>
                <a:gd name="T83" fmla="*/ 2147483647 h 1562"/>
                <a:gd name="T84" fmla="*/ 2147483647 w 1713"/>
                <a:gd name="T85" fmla="*/ 2147483647 h 1562"/>
                <a:gd name="T86" fmla="*/ 2147483647 w 1713"/>
                <a:gd name="T87" fmla="*/ 2147483647 h 1562"/>
                <a:gd name="T88" fmla="*/ 2147483647 w 1713"/>
                <a:gd name="T89" fmla="*/ 2147483647 h 1562"/>
                <a:gd name="T90" fmla="*/ 2147483647 w 1713"/>
                <a:gd name="T91" fmla="*/ 2147483647 h 1562"/>
                <a:gd name="T92" fmla="*/ 2147483647 w 1713"/>
                <a:gd name="T93" fmla="*/ 2147483647 h 1562"/>
                <a:gd name="T94" fmla="*/ 2147483647 w 1713"/>
                <a:gd name="T95" fmla="*/ 2147483647 h 1562"/>
                <a:gd name="T96" fmla="*/ 2147483647 w 1713"/>
                <a:gd name="T97" fmla="*/ 2147483647 h 1562"/>
                <a:gd name="T98" fmla="*/ 2147483647 w 1713"/>
                <a:gd name="T99" fmla="*/ 2147483647 h 1562"/>
                <a:gd name="T100" fmla="*/ 2147483647 w 1713"/>
                <a:gd name="T101" fmla="*/ 2147483647 h 1562"/>
                <a:gd name="T102" fmla="*/ 2147483647 w 1713"/>
                <a:gd name="T103" fmla="*/ 2147483647 h 1562"/>
                <a:gd name="T104" fmla="*/ 2147483647 w 1713"/>
                <a:gd name="T105" fmla="*/ 2147483647 h 1562"/>
                <a:gd name="T106" fmla="*/ 2147483647 w 1713"/>
                <a:gd name="T107" fmla="*/ 2147483647 h 1562"/>
                <a:gd name="T108" fmla="*/ 2147483647 w 1713"/>
                <a:gd name="T109" fmla="*/ 2147483647 h 1562"/>
                <a:gd name="T110" fmla="*/ 2147483647 w 1713"/>
                <a:gd name="T111" fmla="*/ 2147483647 h 15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13" h="1562">
                  <a:moveTo>
                    <a:pt x="493" y="77"/>
                  </a:moveTo>
                  <a:lnTo>
                    <a:pt x="473" y="87"/>
                  </a:lnTo>
                  <a:lnTo>
                    <a:pt x="453" y="97"/>
                  </a:lnTo>
                  <a:lnTo>
                    <a:pt x="432" y="107"/>
                  </a:lnTo>
                  <a:lnTo>
                    <a:pt x="412" y="119"/>
                  </a:lnTo>
                  <a:lnTo>
                    <a:pt x="392" y="129"/>
                  </a:lnTo>
                  <a:lnTo>
                    <a:pt x="373" y="141"/>
                  </a:lnTo>
                  <a:lnTo>
                    <a:pt x="354" y="154"/>
                  </a:lnTo>
                  <a:lnTo>
                    <a:pt x="336" y="167"/>
                  </a:lnTo>
                  <a:lnTo>
                    <a:pt x="318" y="180"/>
                  </a:lnTo>
                  <a:lnTo>
                    <a:pt x="299" y="194"/>
                  </a:lnTo>
                  <a:lnTo>
                    <a:pt x="282" y="207"/>
                  </a:lnTo>
                  <a:lnTo>
                    <a:pt x="265" y="223"/>
                  </a:lnTo>
                  <a:lnTo>
                    <a:pt x="249" y="238"/>
                  </a:lnTo>
                  <a:lnTo>
                    <a:pt x="233" y="253"/>
                  </a:lnTo>
                  <a:lnTo>
                    <a:pt x="217" y="269"/>
                  </a:lnTo>
                  <a:lnTo>
                    <a:pt x="202" y="285"/>
                  </a:lnTo>
                  <a:lnTo>
                    <a:pt x="187" y="301"/>
                  </a:lnTo>
                  <a:lnTo>
                    <a:pt x="173" y="318"/>
                  </a:lnTo>
                  <a:lnTo>
                    <a:pt x="159" y="335"/>
                  </a:lnTo>
                  <a:lnTo>
                    <a:pt x="146" y="352"/>
                  </a:lnTo>
                  <a:lnTo>
                    <a:pt x="134" y="370"/>
                  </a:lnTo>
                  <a:lnTo>
                    <a:pt x="122" y="388"/>
                  </a:lnTo>
                  <a:lnTo>
                    <a:pt x="110" y="407"/>
                  </a:lnTo>
                  <a:lnTo>
                    <a:pt x="99" y="426"/>
                  </a:lnTo>
                  <a:lnTo>
                    <a:pt x="88" y="444"/>
                  </a:lnTo>
                  <a:lnTo>
                    <a:pt x="78" y="463"/>
                  </a:lnTo>
                  <a:lnTo>
                    <a:pt x="69" y="483"/>
                  </a:lnTo>
                  <a:lnTo>
                    <a:pt x="60" y="502"/>
                  </a:lnTo>
                  <a:lnTo>
                    <a:pt x="52" y="522"/>
                  </a:lnTo>
                  <a:lnTo>
                    <a:pt x="44" y="542"/>
                  </a:lnTo>
                  <a:lnTo>
                    <a:pt x="37" y="562"/>
                  </a:lnTo>
                  <a:lnTo>
                    <a:pt x="30" y="582"/>
                  </a:lnTo>
                  <a:lnTo>
                    <a:pt x="25" y="603"/>
                  </a:lnTo>
                  <a:lnTo>
                    <a:pt x="20" y="623"/>
                  </a:lnTo>
                  <a:lnTo>
                    <a:pt x="15" y="645"/>
                  </a:lnTo>
                  <a:lnTo>
                    <a:pt x="11" y="665"/>
                  </a:lnTo>
                  <a:lnTo>
                    <a:pt x="8" y="686"/>
                  </a:lnTo>
                  <a:lnTo>
                    <a:pt x="5" y="707"/>
                  </a:lnTo>
                  <a:lnTo>
                    <a:pt x="2" y="729"/>
                  </a:lnTo>
                  <a:lnTo>
                    <a:pt x="1" y="749"/>
                  </a:lnTo>
                  <a:lnTo>
                    <a:pt x="0" y="770"/>
                  </a:lnTo>
                  <a:lnTo>
                    <a:pt x="0" y="791"/>
                  </a:lnTo>
                  <a:lnTo>
                    <a:pt x="0" y="813"/>
                  </a:lnTo>
                  <a:lnTo>
                    <a:pt x="1" y="833"/>
                  </a:lnTo>
                  <a:lnTo>
                    <a:pt x="3" y="855"/>
                  </a:lnTo>
                  <a:lnTo>
                    <a:pt x="5" y="876"/>
                  </a:lnTo>
                  <a:lnTo>
                    <a:pt x="7" y="897"/>
                  </a:lnTo>
                  <a:lnTo>
                    <a:pt x="12" y="917"/>
                  </a:lnTo>
                  <a:lnTo>
                    <a:pt x="15" y="938"/>
                  </a:lnTo>
                  <a:lnTo>
                    <a:pt x="20" y="958"/>
                  </a:lnTo>
                  <a:lnTo>
                    <a:pt x="26" y="979"/>
                  </a:lnTo>
                  <a:lnTo>
                    <a:pt x="31" y="999"/>
                  </a:lnTo>
                  <a:lnTo>
                    <a:pt x="38" y="1019"/>
                  </a:lnTo>
                  <a:lnTo>
                    <a:pt x="45" y="1039"/>
                  </a:lnTo>
                  <a:lnTo>
                    <a:pt x="53" y="1059"/>
                  </a:lnTo>
                  <a:lnTo>
                    <a:pt x="61" y="1078"/>
                  </a:lnTo>
                  <a:lnTo>
                    <a:pt x="69" y="1098"/>
                  </a:lnTo>
                  <a:lnTo>
                    <a:pt x="79" y="1117"/>
                  </a:lnTo>
                  <a:lnTo>
                    <a:pt x="89" y="1136"/>
                  </a:lnTo>
                  <a:lnTo>
                    <a:pt x="100" y="1155"/>
                  </a:lnTo>
                  <a:lnTo>
                    <a:pt x="110" y="1173"/>
                  </a:lnTo>
                  <a:lnTo>
                    <a:pt x="122" y="1191"/>
                  </a:lnTo>
                  <a:lnTo>
                    <a:pt x="135" y="1209"/>
                  </a:lnTo>
                  <a:lnTo>
                    <a:pt x="147" y="1226"/>
                  </a:lnTo>
                  <a:lnTo>
                    <a:pt x="160" y="1243"/>
                  </a:lnTo>
                  <a:lnTo>
                    <a:pt x="174" y="1261"/>
                  </a:lnTo>
                  <a:lnTo>
                    <a:pt x="188" y="1277"/>
                  </a:lnTo>
                  <a:lnTo>
                    <a:pt x="203" y="1293"/>
                  </a:lnTo>
                  <a:lnTo>
                    <a:pt x="218" y="1309"/>
                  </a:lnTo>
                  <a:lnTo>
                    <a:pt x="234" y="1324"/>
                  </a:lnTo>
                  <a:lnTo>
                    <a:pt x="250" y="1339"/>
                  </a:lnTo>
                  <a:lnTo>
                    <a:pt x="266" y="1354"/>
                  </a:lnTo>
                  <a:lnTo>
                    <a:pt x="283" y="1368"/>
                  </a:lnTo>
                  <a:lnTo>
                    <a:pt x="301" y="1382"/>
                  </a:lnTo>
                  <a:lnTo>
                    <a:pt x="319" y="1394"/>
                  </a:lnTo>
                  <a:lnTo>
                    <a:pt x="337" y="1407"/>
                  </a:lnTo>
                  <a:lnTo>
                    <a:pt x="356" y="1420"/>
                  </a:lnTo>
                  <a:lnTo>
                    <a:pt x="375" y="1432"/>
                  </a:lnTo>
                  <a:lnTo>
                    <a:pt x="393" y="1443"/>
                  </a:lnTo>
                  <a:lnTo>
                    <a:pt x="413" y="1455"/>
                  </a:lnTo>
                  <a:lnTo>
                    <a:pt x="433" y="1464"/>
                  </a:lnTo>
                  <a:lnTo>
                    <a:pt x="453" y="1474"/>
                  </a:lnTo>
                  <a:lnTo>
                    <a:pt x="474" y="1484"/>
                  </a:lnTo>
                  <a:lnTo>
                    <a:pt x="495" y="1492"/>
                  </a:lnTo>
                  <a:lnTo>
                    <a:pt x="516" y="1501"/>
                  </a:lnTo>
                  <a:lnTo>
                    <a:pt x="537" y="1509"/>
                  </a:lnTo>
                  <a:lnTo>
                    <a:pt x="559" y="1516"/>
                  </a:lnTo>
                  <a:lnTo>
                    <a:pt x="581" y="1524"/>
                  </a:lnTo>
                  <a:lnTo>
                    <a:pt x="602" y="1529"/>
                  </a:lnTo>
                  <a:lnTo>
                    <a:pt x="625" y="1535"/>
                  </a:lnTo>
                  <a:lnTo>
                    <a:pt x="647" y="1541"/>
                  </a:lnTo>
                  <a:lnTo>
                    <a:pt x="669" y="1545"/>
                  </a:lnTo>
                  <a:lnTo>
                    <a:pt x="693" y="1550"/>
                  </a:lnTo>
                  <a:lnTo>
                    <a:pt x="715" y="1552"/>
                  </a:lnTo>
                  <a:lnTo>
                    <a:pt x="738" y="1556"/>
                  </a:lnTo>
                  <a:lnTo>
                    <a:pt x="762" y="1558"/>
                  </a:lnTo>
                  <a:lnTo>
                    <a:pt x="784" y="1560"/>
                  </a:lnTo>
                  <a:lnTo>
                    <a:pt x="808" y="1561"/>
                  </a:lnTo>
                  <a:lnTo>
                    <a:pt x="830" y="1562"/>
                  </a:lnTo>
                  <a:lnTo>
                    <a:pt x="853" y="1562"/>
                  </a:lnTo>
                  <a:lnTo>
                    <a:pt x="876" y="1561"/>
                  </a:lnTo>
                  <a:lnTo>
                    <a:pt x="900" y="1560"/>
                  </a:lnTo>
                  <a:lnTo>
                    <a:pt x="923" y="1559"/>
                  </a:lnTo>
                  <a:lnTo>
                    <a:pt x="946" y="1556"/>
                  </a:lnTo>
                  <a:lnTo>
                    <a:pt x="969" y="1554"/>
                  </a:lnTo>
                  <a:lnTo>
                    <a:pt x="991" y="1550"/>
                  </a:lnTo>
                  <a:lnTo>
                    <a:pt x="1014" y="1547"/>
                  </a:lnTo>
                  <a:lnTo>
                    <a:pt x="1037" y="1542"/>
                  </a:lnTo>
                  <a:lnTo>
                    <a:pt x="1060" y="1537"/>
                  </a:lnTo>
                  <a:lnTo>
                    <a:pt x="1082" y="1531"/>
                  </a:lnTo>
                  <a:lnTo>
                    <a:pt x="1104" y="1526"/>
                  </a:lnTo>
                  <a:lnTo>
                    <a:pt x="1127" y="1519"/>
                  </a:lnTo>
                  <a:lnTo>
                    <a:pt x="1148" y="1512"/>
                  </a:lnTo>
                  <a:lnTo>
                    <a:pt x="1170" y="1504"/>
                  </a:lnTo>
                  <a:lnTo>
                    <a:pt x="1191" y="1496"/>
                  </a:lnTo>
                  <a:lnTo>
                    <a:pt x="1212" y="1487"/>
                  </a:lnTo>
                  <a:lnTo>
                    <a:pt x="1233" y="1478"/>
                  </a:lnTo>
                  <a:lnTo>
                    <a:pt x="1254" y="1468"/>
                  </a:lnTo>
                  <a:lnTo>
                    <a:pt x="1274" y="1458"/>
                  </a:lnTo>
                  <a:lnTo>
                    <a:pt x="1294" y="1448"/>
                  </a:lnTo>
                  <a:lnTo>
                    <a:pt x="1314" y="1436"/>
                  </a:lnTo>
                  <a:lnTo>
                    <a:pt x="1333" y="1424"/>
                  </a:lnTo>
                  <a:lnTo>
                    <a:pt x="1352" y="1412"/>
                  </a:lnTo>
                  <a:lnTo>
                    <a:pt x="1371" y="1400"/>
                  </a:lnTo>
                  <a:lnTo>
                    <a:pt x="1390" y="1386"/>
                  </a:lnTo>
                  <a:lnTo>
                    <a:pt x="1407" y="1373"/>
                  </a:lnTo>
                  <a:lnTo>
                    <a:pt x="1425" y="1359"/>
                  </a:lnTo>
                  <a:lnTo>
                    <a:pt x="1442" y="1345"/>
                  </a:lnTo>
                  <a:lnTo>
                    <a:pt x="1458" y="1330"/>
                  </a:lnTo>
                  <a:lnTo>
                    <a:pt x="1475" y="1315"/>
                  </a:lnTo>
                  <a:lnTo>
                    <a:pt x="1490" y="1299"/>
                  </a:lnTo>
                  <a:lnTo>
                    <a:pt x="1506" y="1283"/>
                  </a:lnTo>
                  <a:lnTo>
                    <a:pt x="1521" y="1267"/>
                  </a:lnTo>
                  <a:lnTo>
                    <a:pt x="1535" y="1250"/>
                  </a:lnTo>
                  <a:lnTo>
                    <a:pt x="1549" y="1233"/>
                  </a:lnTo>
                  <a:lnTo>
                    <a:pt x="1562" y="1216"/>
                  </a:lnTo>
                  <a:lnTo>
                    <a:pt x="1575" y="1198"/>
                  </a:lnTo>
                  <a:lnTo>
                    <a:pt x="1588" y="1180"/>
                  </a:lnTo>
                  <a:lnTo>
                    <a:pt x="1600" y="1161"/>
                  </a:lnTo>
                  <a:lnTo>
                    <a:pt x="1611" y="1144"/>
                  </a:lnTo>
                  <a:lnTo>
                    <a:pt x="1621" y="1125"/>
                  </a:lnTo>
                  <a:lnTo>
                    <a:pt x="1631" y="1105"/>
                  </a:lnTo>
                  <a:lnTo>
                    <a:pt x="1641" y="1085"/>
                  </a:lnTo>
                  <a:lnTo>
                    <a:pt x="1650" y="1067"/>
                  </a:lnTo>
                  <a:lnTo>
                    <a:pt x="1658" y="1046"/>
                  </a:lnTo>
                  <a:lnTo>
                    <a:pt x="1666" y="1027"/>
                  </a:lnTo>
                  <a:lnTo>
                    <a:pt x="1674" y="1007"/>
                  </a:lnTo>
                  <a:lnTo>
                    <a:pt x="1681" y="987"/>
                  </a:lnTo>
                  <a:lnTo>
                    <a:pt x="1686" y="966"/>
                  </a:lnTo>
                  <a:lnTo>
                    <a:pt x="1692" y="945"/>
                  </a:lnTo>
                  <a:lnTo>
                    <a:pt x="1697" y="925"/>
                  </a:lnTo>
                  <a:lnTo>
                    <a:pt x="1701" y="904"/>
                  </a:lnTo>
                  <a:lnTo>
                    <a:pt x="1704" y="883"/>
                  </a:lnTo>
                  <a:lnTo>
                    <a:pt x="1708" y="863"/>
                  </a:lnTo>
                  <a:lnTo>
                    <a:pt x="1710" y="842"/>
                  </a:lnTo>
                  <a:lnTo>
                    <a:pt x="1712" y="820"/>
                  </a:lnTo>
                  <a:lnTo>
                    <a:pt x="1712" y="799"/>
                  </a:lnTo>
                  <a:lnTo>
                    <a:pt x="1713" y="778"/>
                  </a:lnTo>
                  <a:lnTo>
                    <a:pt x="1713" y="757"/>
                  </a:lnTo>
                  <a:lnTo>
                    <a:pt x="1712" y="736"/>
                  </a:lnTo>
                  <a:lnTo>
                    <a:pt x="1711" y="715"/>
                  </a:lnTo>
                  <a:lnTo>
                    <a:pt x="1709" y="694"/>
                  </a:lnTo>
                  <a:lnTo>
                    <a:pt x="1706" y="673"/>
                  </a:lnTo>
                  <a:lnTo>
                    <a:pt x="1703" y="653"/>
                  </a:lnTo>
                  <a:lnTo>
                    <a:pt x="1700" y="632"/>
                  </a:lnTo>
                  <a:lnTo>
                    <a:pt x="1695" y="611"/>
                  </a:lnTo>
                  <a:lnTo>
                    <a:pt x="1690" y="590"/>
                  </a:lnTo>
                  <a:lnTo>
                    <a:pt x="1684" y="570"/>
                  </a:lnTo>
                  <a:lnTo>
                    <a:pt x="1677" y="550"/>
                  </a:lnTo>
                  <a:lnTo>
                    <a:pt x="1671" y="529"/>
                  </a:lnTo>
                  <a:lnTo>
                    <a:pt x="1664" y="510"/>
                  </a:lnTo>
                  <a:lnTo>
                    <a:pt x="1655" y="490"/>
                  </a:lnTo>
                  <a:lnTo>
                    <a:pt x="1647" y="471"/>
                  </a:lnTo>
                  <a:lnTo>
                    <a:pt x="1637" y="451"/>
                  </a:lnTo>
                  <a:lnTo>
                    <a:pt x="1628" y="432"/>
                  </a:lnTo>
                  <a:lnTo>
                    <a:pt x="1617" y="414"/>
                  </a:lnTo>
                  <a:lnTo>
                    <a:pt x="1606" y="395"/>
                  </a:lnTo>
                  <a:lnTo>
                    <a:pt x="1595" y="377"/>
                  </a:lnTo>
                  <a:lnTo>
                    <a:pt x="1583" y="359"/>
                  </a:lnTo>
                  <a:lnTo>
                    <a:pt x="1571" y="341"/>
                  </a:lnTo>
                  <a:lnTo>
                    <a:pt x="1558" y="324"/>
                  </a:lnTo>
                  <a:lnTo>
                    <a:pt x="1543" y="307"/>
                  </a:lnTo>
                  <a:lnTo>
                    <a:pt x="1529" y="291"/>
                  </a:lnTo>
                  <a:lnTo>
                    <a:pt x="1515" y="274"/>
                  </a:lnTo>
                  <a:lnTo>
                    <a:pt x="1500" y="259"/>
                  </a:lnTo>
                  <a:lnTo>
                    <a:pt x="1484" y="243"/>
                  </a:lnTo>
                  <a:lnTo>
                    <a:pt x="1468" y="228"/>
                  </a:lnTo>
                  <a:lnTo>
                    <a:pt x="1452" y="213"/>
                  </a:lnTo>
                  <a:lnTo>
                    <a:pt x="1435" y="199"/>
                  </a:lnTo>
                  <a:lnTo>
                    <a:pt x="1418" y="185"/>
                  </a:lnTo>
                  <a:lnTo>
                    <a:pt x="1400" y="172"/>
                  </a:lnTo>
                  <a:lnTo>
                    <a:pt x="1382" y="159"/>
                  </a:lnTo>
                  <a:lnTo>
                    <a:pt x="1364" y="146"/>
                  </a:lnTo>
                  <a:lnTo>
                    <a:pt x="1345" y="135"/>
                  </a:lnTo>
                  <a:lnTo>
                    <a:pt x="1326" y="123"/>
                  </a:lnTo>
                  <a:lnTo>
                    <a:pt x="1306" y="111"/>
                  </a:lnTo>
                  <a:lnTo>
                    <a:pt x="1287" y="101"/>
                  </a:lnTo>
                  <a:lnTo>
                    <a:pt x="1267" y="91"/>
                  </a:lnTo>
                  <a:lnTo>
                    <a:pt x="1246" y="81"/>
                  </a:lnTo>
                  <a:lnTo>
                    <a:pt x="1226" y="72"/>
                  </a:lnTo>
                  <a:lnTo>
                    <a:pt x="1204" y="64"/>
                  </a:lnTo>
                  <a:lnTo>
                    <a:pt x="1182" y="55"/>
                  </a:lnTo>
                  <a:lnTo>
                    <a:pt x="1162" y="48"/>
                  </a:lnTo>
                  <a:lnTo>
                    <a:pt x="1139" y="41"/>
                  </a:lnTo>
                  <a:lnTo>
                    <a:pt x="1118" y="34"/>
                  </a:lnTo>
                  <a:lnTo>
                    <a:pt x="1095" y="29"/>
                  </a:lnTo>
                  <a:lnTo>
                    <a:pt x="1074" y="23"/>
                  </a:lnTo>
                  <a:lnTo>
                    <a:pt x="1051" y="18"/>
                  </a:lnTo>
                  <a:lnTo>
                    <a:pt x="1028" y="14"/>
                  </a:lnTo>
                  <a:lnTo>
                    <a:pt x="1006" y="10"/>
                  </a:lnTo>
                  <a:lnTo>
                    <a:pt x="983" y="7"/>
                  </a:lnTo>
                  <a:lnTo>
                    <a:pt x="960" y="5"/>
                  </a:lnTo>
                  <a:lnTo>
                    <a:pt x="937" y="3"/>
                  </a:lnTo>
                  <a:lnTo>
                    <a:pt x="914" y="1"/>
                  </a:lnTo>
                  <a:lnTo>
                    <a:pt x="890" y="1"/>
                  </a:lnTo>
                  <a:lnTo>
                    <a:pt x="867" y="0"/>
                  </a:lnTo>
                  <a:lnTo>
                    <a:pt x="844" y="1"/>
                  </a:lnTo>
                  <a:lnTo>
                    <a:pt x="821" y="1"/>
                  </a:lnTo>
                  <a:lnTo>
                    <a:pt x="798" y="3"/>
                  </a:lnTo>
                  <a:lnTo>
                    <a:pt x="775" y="5"/>
                  </a:lnTo>
                  <a:lnTo>
                    <a:pt x="752" y="7"/>
                  </a:lnTo>
                  <a:lnTo>
                    <a:pt x="729" y="10"/>
                  </a:lnTo>
                  <a:lnTo>
                    <a:pt x="707" y="14"/>
                  </a:lnTo>
                  <a:lnTo>
                    <a:pt x="684" y="18"/>
                  </a:lnTo>
                  <a:lnTo>
                    <a:pt x="661" y="23"/>
                  </a:lnTo>
                  <a:lnTo>
                    <a:pt x="493" y="77"/>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3" name="Group 568">
              <a:extLst>
                <a:ext uri="{FF2B5EF4-FFF2-40B4-BE49-F238E27FC236}">
                  <a16:creationId xmlns:a16="http://schemas.microsoft.com/office/drawing/2014/main" id="{FC4B229D-4962-45A9-81AA-44D3D6856F67}"/>
                </a:ext>
              </a:extLst>
            </p:cNvPr>
            <p:cNvGrpSpPr>
              <a:grpSpLocks noChangeAspect="1"/>
            </p:cNvGrpSpPr>
            <p:nvPr/>
          </p:nvGrpSpPr>
          <p:grpSpPr bwMode="auto">
            <a:xfrm rot="15977889">
              <a:off x="1214204" y="458032"/>
              <a:ext cx="101302" cy="116149"/>
              <a:chOff x="7588" y="959"/>
              <a:chExt cx="833" cy="809"/>
            </a:xfrm>
          </p:grpSpPr>
          <p:sp>
            <p:nvSpPr>
              <p:cNvPr id="46" name="Freeform 569">
                <a:extLst>
                  <a:ext uri="{FF2B5EF4-FFF2-40B4-BE49-F238E27FC236}">
                    <a16:creationId xmlns:a16="http://schemas.microsoft.com/office/drawing/2014/main" id="{0FC9EFA9-D2CB-4285-86FB-207291DF4852}"/>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7" name="Freeform 570">
                <a:extLst>
                  <a:ext uri="{FF2B5EF4-FFF2-40B4-BE49-F238E27FC236}">
                    <a16:creationId xmlns:a16="http://schemas.microsoft.com/office/drawing/2014/main" id="{EAF8DC90-D03E-43FC-98E8-D18FDE77DD7F}"/>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4" name="Freeform 572">
              <a:extLst>
                <a:ext uri="{FF2B5EF4-FFF2-40B4-BE49-F238E27FC236}">
                  <a16:creationId xmlns:a16="http://schemas.microsoft.com/office/drawing/2014/main" id="{9B84B704-88E1-490E-9B8B-1E1D29B11120}"/>
                </a:ext>
              </a:extLst>
            </p:cNvPr>
            <p:cNvSpPr>
              <a:spLocks noChangeAspect="1"/>
            </p:cNvSpPr>
            <p:nvPr/>
          </p:nvSpPr>
          <p:spPr bwMode="auto">
            <a:xfrm rot="15977889">
              <a:off x="1459059" y="699288"/>
              <a:ext cx="759764" cy="871119"/>
            </a:xfrm>
            <a:custGeom>
              <a:avLst/>
              <a:gdLst>
                <a:gd name="T0" fmla="*/ 2147483647 w 1945"/>
                <a:gd name="T1" fmla="*/ 2147483647 h 1892"/>
                <a:gd name="T2" fmla="*/ 2147483647 w 1945"/>
                <a:gd name="T3" fmla="*/ 2147483647 h 1892"/>
                <a:gd name="T4" fmla="*/ 2147483647 w 1945"/>
                <a:gd name="T5" fmla="*/ 2147483647 h 1892"/>
                <a:gd name="T6" fmla="*/ 2147483647 w 1945"/>
                <a:gd name="T7" fmla="*/ 2147483647 h 1892"/>
                <a:gd name="T8" fmla="*/ 2147483647 w 1945"/>
                <a:gd name="T9" fmla="*/ 2147483647 h 1892"/>
                <a:gd name="T10" fmla="*/ 2147483647 w 1945"/>
                <a:gd name="T11" fmla="*/ 2147483647 h 1892"/>
                <a:gd name="T12" fmla="*/ 2147483647 w 1945"/>
                <a:gd name="T13" fmla="*/ 2147483647 h 1892"/>
                <a:gd name="T14" fmla="*/ 2147483647 w 1945"/>
                <a:gd name="T15" fmla="*/ 2147483647 h 1892"/>
                <a:gd name="T16" fmla="*/ 2147483647 w 1945"/>
                <a:gd name="T17" fmla="*/ 2147483647 h 1892"/>
                <a:gd name="T18" fmla="*/ 2147483647 w 1945"/>
                <a:gd name="T19" fmla="*/ 2147483647 h 1892"/>
                <a:gd name="T20" fmla="*/ 2147483647 w 1945"/>
                <a:gd name="T21" fmla="*/ 0 h 1892"/>
                <a:gd name="T22" fmla="*/ 2147483647 w 1945"/>
                <a:gd name="T23" fmla="*/ 2147483647 h 1892"/>
                <a:gd name="T24" fmla="*/ 2147483647 w 1945"/>
                <a:gd name="T25" fmla="*/ 2147483647 h 1892"/>
                <a:gd name="T26" fmla="*/ 2147483647 w 1945"/>
                <a:gd name="T27" fmla="*/ 2147483647 h 1892"/>
                <a:gd name="T28" fmla="*/ 2147483647 w 1945"/>
                <a:gd name="T29" fmla="*/ 2147483647 h 1892"/>
                <a:gd name="T30" fmla="*/ 2147483647 w 1945"/>
                <a:gd name="T31" fmla="*/ 2147483647 h 1892"/>
                <a:gd name="T32" fmla="*/ 2147483647 w 1945"/>
                <a:gd name="T33" fmla="*/ 2147483647 h 1892"/>
                <a:gd name="T34" fmla="*/ 2147483647 w 1945"/>
                <a:gd name="T35" fmla="*/ 2147483647 h 1892"/>
                <a:gd name="T36" fmla="*/ 2147483647 w 1945"/>
                <a:gd name="T37" fmla="*/ 2147483647 h 1892"/>
                <a:gd name="T38" fmla="*/ 2147483647 w 1945"/>
                <a:gd name="T39" fmla="*/ 2147483647 h 1892"/>
                <a:gd name="T40" fmla="*/ 2147483647 w 1945"/>
                <a:gd name="T41" fmla="*/ 2147483647 h 1892"/>
                <a:gd name="T42" fmla="*/ 2147483647 w 1945"/>
                <a:gd name="T43" fmla="*/ 2147483647 h 1892"/>
                <a:gd name="T44" fmla="*/ 2147483647 w 1945"/>
                <a:gd name="T45" fmla="*/ 2147483647 h 1892"/>
                <a:gd name="T46" fmla="*/ 2147483647 w 1945"/>
                <a:gd name="T47" fmla="*/ 2147483647 h 1892"/>
                <a:gd name="T48" fmla="*/ 2147483647 w 1945"/>
                <a:gd name="T49" fmla="*/ 2147483647 h 1892"/>
                <a:gd name="T50" fmla="*/ 0 w 1945"/>
                <a:gd name="T51" fmla="*/ 2147483647 h 1892"/>
                <a:gd name="T52" fmla="*/ 2147483647 w 1945"/>
                <a:gd name="T53" fmla="*/ 2147483647 h 1892"/>
                <a:gd name="T54" fmla="*/ 2147483647 w 1945"/>
                <a:gd name="T55" fmla="*/ 2147483647 h 1892"/>
                <a:gd name="T56" fmla="*/ 2147483647 w 1945"/>
                <a:gd name="T57" fmla="*/ 2147483647 h 1892"/>
                <a:gd name="T58" fmla="*/ 2147483647 w 1945"/>
                <a:gd name="T59" fmla="*/ 2147483647 h 1892"/>
                <a:gd name="T60" fmla="*/ 2147483647 w 1945"/>
                <a:gd name="T61" fmla="*/ 2147483647 h 1892"/>
                <a:gd name="T62" fmla="*/ 2147483647 w 1945"/>
                <a:gd name="T63" fmla="*/ 2147483647 h 1892"/>
                <a:gd name="T64" fmla="*/ 2147483647 w 1945"/>
                <a:gd name="T65" fmla="*/ 2147483647 h 1892"/>
                <a:gd name="T66" fmla="*/ 2147483647 w 1945"/>
                <a:gd name="T67" fmla="*/ 2147483647 h 1892"/>
                <a:gd name="T68" fmla="*/ 2147483647 w 1945"/>
                <a:gd name="T69" fmla="*/ 2147483647 h 1892"/>
                <a:gd name="T70" fmla="*/ 2147483647 w 1945"/>
                <a:gd name="T71" fmla="*/ 2147483647 h 1892"/>
                <a:gd name="T72" fmla="*/ 2147483647 w 1945"/>
                <a:gd name="T73" fmla="*/ 2147483647 h 1892"/>
                <a:gd name="T74" fmla="*/ 2147483647 w 1945"/>
                <a:gd name="T75" fmla="*/ 2147483647 h 1892"/>
                <a:gd name="T76" fmla="*/ 2147483647 w 1945"/>
                <a:gd name="T77" fmla="*/ 2147483647 h 1892"/>
                <a:gd name="T78" fmla="*/ 2147483647 w 1945"/>
                <a:gd name="T79" fmla="*/ 2147483647 h 1892"/>
                <a:gd name="T80" fmla="*/ 2147483647 w 1945"/>
                <a:gd name="T81" fmla="*/ 2147483647 h 1892"/>
                <a:gd name="T82" fmla="*/ 2147483647 w 1945"/>
                <a:gd name="T83" fmla="*/ 2147483647 h 1892"/>
                <a:gd name="T84" fmla="*/ 2147483647 w 1945"/>
                <a:gd name="T85" fmla="*/ 2147483647 h 1892"/>
                <a:gd name="T86" fmla="*/ 2147483647 w 1945"/>
                <a:gd name="T87" fmla="*/ 2147483647 h 1892"/>
                <a:gd name="T88" fmla="*/ 2147483647 w 1945"/>
                <a:gd name="T89" fmla="*/ 2147483647 h 1892"/>
                <a:gd name="T90" fmla="*/ 2147483647 w 1945"/>
                <a:gd name="T91" fmla="*/ 2147483647 h 1892"/>
                <a:gd name="T92" fmla="*/ 2147483647 w 1945"/>
                <a:gd name="T93" fmla="*/ 2147483647 h 1892"/>
                <a:gd name="T94" fmla="*/ 2147483647 w 1945"/>
                <a:gd name="T95" fmla="*/ 2147483647 h 1892"/>
                <a:gd name="T96" fmla="*/ 2147483647 w 1945"/>
                <a:gd name="T97" fmla="*/ 2147483647 h 1892"/>
                <a:gd name="T98" fmla="*/ 2147483647 w 1945"/>
                <a:gd name="T99" fmla="*/ 2147483647 h 1892"/>
                <a:gd name="T100" fmla="*/ 2147483647 w 1945"/>
                <a:gd name="T101" fmla="*/ 2147483647 h 1892"/>
                <a:gd name="T102" fmla="*/ 2147483647 w 1945"/>
                <a:gd name="T103" fmla="*/ 2147483647 h 1892"/>
                <a:gd name="T104" fmla="*/ 2147483647 w 1945"/>
                <a:gd name="T105" fmla="*/ 2147483647 h 1892"/>
                <a:gd name="T106" fmla="*/ 2147483647 w 1945"/>
                <a:gd name="T107" fmla="*/ 2147483647 h 1892"/>
                <a:gd name="T108" fmla="*/ 2147483647 w 1945"/>
                <a:gd name="T109" fmla="*/ 2147483647 h 1892"/>
                <a:gd name="T110" fmla="*/ 2147483647 w 1945"/>
                <a:gd name="T111" fmla="*/ 2147483647 h 18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45" h="1892">
                  <a:moveTo>
                    <a:pt x="1876" y="596"/>
                  </a:moveTo>
                  <a:lnTo>
                    <a:pt x="1866" y="573"/>
                  </a:lnTo>
                  <a:lnTo>
                    <a:pt x="1855" y="550"/>
                  </a:lnTo>
                  <a:lnTo>
                    <a:pt x="1844" y="526"/>
                  </a:lnTo>
                  <a:lnTo>
                    <a:pt x="1832" y="503"/>
                  </a:lnTo>
                  <a:lnTo>
                    <a:pt x="1820" y="481"/>
                  </a:lnTo>
                  <a:lnTo>
                    <a:pt x="1806" y="459"/>
                  </a:lnTo>
                  <a:lnTo>
                    <a:pt x="1793" y="437"/>
                  </a:lnTo>
                  <a:lnTo>
                    <a:pt x="1778" y="416"/>
                  </a:lnTo>
                  <a:lnTo>
                    <a:pt x="1763" y="395"/>
                  </a:lnTo>
                  <a:lnTo>
                    <a:pt x="1747" y="374"/>
                  </a:lnTo>
                  <a:lnTo>
                    <a:pt x="1731" y="354"/>
                  </a:lnTo>
                  <a:lnTo>
                    <a:pt x="1715" y="335"/>
                  </a:lnTo>
                  <a:lnTo>
                    <a:pt x="1698" y="315"/>
                  </a:lnTo>
                  <a:lnTo>
                    <a:pt x="1680" y="296"/>
                  </a:lnTo>
                  <a:lnTo>
                    <a:pt x="1661" y="278"/>
                  </a:lnTo>
                  <a:lnTo>
                    <a:pt x="1642" y="260"/>
                  </a:lnTo>
                  <a:lnTo>
                    <a:pt x="1623" y="243"/>
                  </a:lnTo>
                  <a:lnTo>
                    <a:pt x="1603" y="226"/>
                  </a:lnTo>
                  <a:lnTo>
                    <a:pt x="1583" y="210"/>
                  </a:lnTo>
                  <a:lnTo>
                    <a:pt x="1563" y="194"/>
                  </a:lnTo>
                  <a:lnTo>
                    <a:pt x="1542" y="179"/>
                  </a:lnTo>
                  <a:lnTo>
                    <a:pt x="1520" y="164"/>
                  </a:lnTo>
                  <a:lnTo>
                    <a:pt x="1498" y="150"/>
                  </a:lnTo>
                  <a:lnTo>
                    <a:pt x="1476" y="136"/>
                  </a:lnTo>
                  <a:lnTo>
                    <a:pt x="1453" y="124"/>
                  </a:lnTo>
                  <a:lnTo>
                    <a:pt x="1430" y="111"/>
                  </a:lnTo>
                  <a:lnTo>
                    <a:pt x="1407" y="99"/>
                  </a:lnTo>
                  <a:lnTo>
                    <a:pt x="1383" y="88"/>
                  </a:lnTo>
                  <a:lnTo>
                    <a:pt x="1359" y="78"/>
                  </a:lnTo>
                  <a:lnTo>
                    <a:pt x="1335" y="68"/>
                  </a:lnTo>
                  <a:lnTo>
                    <a:pt x="1310" y="59"/>
                  </a:lnTo>
                  <a:lnTo>
                    <a:pt x="1286" y="50"/>
                  </a:lnTo>
                  <a:lnTo>
                    <a:pt x="1261" y="43"/>
                  </a:lnTo>
                  <a:lnTo>
                    <a:pt x="1236" y="35"/>
                  </a:lnTo>
                  <a:lnTo>
                    <a:pt x="1210" y="29"/>
                  </a:lnTo>
                  <a:lnTo>
                    <a:pt x="1185" y="23"/>
                  </a:lnTo>
                  <a:lnTo>
                    <a:pt x="1159" y="18"/>
                  </a:lnTo>
                  <a:lnTo>
                    <a:pt x="1133" y="13"/>
                  </a:lnTo>
                  <a:lnTo>
                    <a:pt x="1107" y="9"/>
                  </a:lnTo>
                  <a:lnTo>
                    <a:pt x="1081" y="6"/>
                  </a:lnTo>
                  <a:lnTo>
                    <a:pt x="1055" y="4"/>
                  </a:lnTo>
                  <a:lnTo>
                    <a:pt x="1029" y="2"/>
                  </a:lnTo>
                  <a:lnTo>
                    <a:pt x="1002" y="0"/>
                  </a:lnTo>
                  <a:lnTo>
                    <a:pt x="977" y="0"/>
                  </a:lnTo>
                  <a:lnTo>
                    <a:pt x="950" y="0"/>
                  </a:lnTo>
                  <a:lnTo>
                    <a:pt x="924" y="1"/>
                  </a:lnTo>
                  <a:lnTo>
                    <a:pt x="898" y="3"/>
                  </a:lnTo>
                  <a:lnTo>
                    <a:pt x="871" y="5"/>
                  </a:lnTo>
                  <a:lnTo>
                    <a:pt x="845" y="8"/>
                  </a:lnTo>
                  <a:lnTo>
                    <a:pt x="819" y="12"/>
                  </a:lnTo>
                  <a:lnTo>
                    <a:pt x="793" y="16"/>
                  </a:lnTo>
                  <a:lnTo>
                    <a:pt x="768" y="21"/>
                  </a:lnTo>
                  <a:lnTo>
                    <a:pt x="742" y="27"/>
                  </a:lnTo>
                  <a:lnTo>
                    <a:pt x="717" y="33"/>
                  </a:lnTo>
                  <a:lnTo>
                    <a:pt x="692" y="41"/>
                  </a:lnTo>
                  <a:lnTo>
                    <a:pt x="667" y="48"/>
                  </a:lnTo>
                  <a:lnTo>
                    <a:pt x="642" y="57"/>
                  </a:lnTo>
                  <a:lnTo>
                    <a:pt x="617" y="65"/>
                  </a:lnTo>
                  <a:lnTo>
                    <a:pt x="593" y="75"/>
                  </a:lnTo>
                  <a:lnTo>
                    <a:pt x="569" y="86"/>
                  </a:lnTo>
                  <a:lnTo>
                    <a:pt x="545" y="96"/>
                  </a:lnTo>
                  <a:lnTo>
                    <a:pt x="522" y="108"/>
                  </a:lnTo>
                  <a:lnTo>
                    <a:pt x="499" y="120"/>
                  </a:lnTo>
                  <a:lnTo>
                    <a:pt x="476" y="133"/>
                  </a:lnTo>
                  <a:lnTo>
                    <a:pt x="453" y="146"/>
                  </a:lnTo>
                  <a:lnTo>
                    <a:pt x="431" y="160"/>
                  </a:lnTo>
                  <a:lnTo>
                    <a:pt x="410" y="175"/>
                  </a:lnTo>
                  <a:lnTo>
                    <a:pt x="389" y="189"/>
                  </a:lnTo>
                  <a:lnTo>
                    <a:pt x="368" y="205"/>
                  </a:lnTo>
                  <a:lnTo>
                    <a:pt x="347" y="221"/>
                  </a:lnTo>
                  <a:lnTo>
                    <a:pt x="328" y="238"/>
                  </a:lnTo>
                  <a:lnTo>
                    <a:pt x="308" y="255"/>
                  </a:lnTo>
                  <a:lnTo>
                    <a:pt x="289" y="273"/>
                  </a:lnTo>
                  <a:lnTo>
                    <a:pt x="271" y="291"/>
                  </a:lnTo>
                  <a:lnTo>
                    <a:pt x="253" y="310"/>
                  </a:lnTo>
                  <a:lnTo>
                    <a:pt x="235" y="329"/>
                  </a:lnTo>
                  <a:lnTo>
                    <a:pt x="219" y="349"/>
                  </a:lnTo>
                  <a:lnTo>
                    <a:pt x="202" y="369"/>
                  </a:lnTo>
                  <a:lnTo>
                    <a:pt x="187" y="389"/>
                  </a:lnTo>
                  <a:lnTo>
                    <a:pt x="171" y="410"/>
                  </a:lnTo>
                  <a:lnTo>
                    <a:pt x="157" y="431"/>
                  </a:lnTo>
                  <a:lnTo>
                    <a:pt x="143" y="453"/>
                  </a:lnTo>
                  <a:lnTo>
                    <a:pt x="129" y="475"/>
                  </a:lnTo>
                  <a:lnTo>
                    <a:pt x="117" y="497"/>
                  </a:lnTo>
                  <a:lnTo>
                    <a:pt x="104" y="520"/>
                  </a:lnTo>
                  <a:lnTo>
                    <a:pt x="93" y="543"/>
                  </a:lnTo>
                  <a:lnTo>
                    <a:pt x="82" y="566"/>
                  </a:lnTo>
                  <a:lnTo>
                    <a:pt x="72" y="589"/>
                  </a:lnTo>
                  <a:lnTo>
                    <a:pt x="62" y="613"/>
                  </a:lnTo>
                  <a:lnTo>
                    <a:pt x="53" y="637"/>
                  </a:lnTo>
                  <a:lnTo>
                    <a:pt x="45" y="662"/>
                  </a:lnTo>
                  <a:lnTo>
                    <a:pt x="37" y="686"/>
                  </a:lnTo>
                  <a:lnTo>
                    <a:pt x="31" y="711"/>
                  </a:lnTo>
                  <a:lnTo>
                    <a:pt x="25" y="735"/>
                  </a:lnTo>
                  <a:lnTo>
                    <a:pt x="19" y="760"/>
                  </a:lnTo>
                  <a:lnTo>
                    <a:pt x="14" y="786"/>
                  </a:lnTo>
                  <a:lnTo>
                    <a:pt x="10" y="811"/>
                  </a:lnTo>
                  <a:lnTo>
                    <a:pt x="7" y="836"/>
                  </a:lnTo>
                  <a:lnTo>
                    <a:pt x="4" y="861"/>
                  </a:lnTo>
                  <a:lnTo>
                    <a:pt x="2" y="887"/>
                  </a:lnTo>
                  <a:lnTo>
                    <a:pt x="1" y="912"/>
                  </a:lnTo>
                  <a:lnTo>
                    <a:pt x="0" y="938"/>
                  </a:lnTo>
                  <a:lnTo>
                    <a:pt x="0" y="964"/>
                  </a:lnTo>
                  <a:lnTo>
                    <a:pt x="1" y="989"/>
                  </a:lnTo>
                  <a:lnTo>
                    <a:pt x="3" y="1015"/>
                  </a:lnTo>
                  <a:lnTo>
                    <a:pt x="5" y="1040"/>
                  </a:lnTo>
                  <a:lnTo>
                    <a:pt x="8" y="1066"/>
                  </a:lnTo>
                  <a:lnTo>
                    <a:pt x="11" y="1091"/>
                  </a:lnTo>
                  <a:lnTo>
                    <a:pt x="16" y="1116"/>
                  </a:lnTo>
                  <a:lnTo>
                    <a:pt x="21" y="1141"/>
                  </a:lnTo>
                  <a:lnTo>
                    <a:pt x="27" y="1166"/>
                  </a:lnTo>
                  <a:lnTo>
                    <a:pt x="33" y="1191"/>
                  </a:lnTo>
                  <a:lnTo>
                    <a:pt x="40" y="1215"/>
                  </a:lnTo>
                  <a:lnTo>
                    <a:pt x="48" y="1240"/>
                  </a:lnTo>
                  <a:lnTo>
                    <a:pt x="57" y="1264"/>
                  </a:lnTo>
                  <a:lnTo>
                    <a:pt x="65" y="1288"/>
                  </a:lnTo>
                  <a:lnTo>
                    <a:pt x="75" y="1311"/>
                  </a:lnTo>
                  <a:lnTo>
                    <a:pt x="86" y="1335"/>
                  </a:lnTo>
                  <a:lnTo>
                    <a:pt x="97" y="1358"/>
                  </a:lnTo>
                  <a:lnTo>
                    <a:pt x="109" y="1381"/>
                  </a:lnTo>
                  <a:lnTo>
                    <a:pt x="121" y="1403"/>
                  </a:lnTo>
                  <a:lnTo>
                    <a:pt x="134" y="1425"/>
                  </a:lnTo>
                  <a:lnTo>
                    <a:pt x="148" y="1447"/>
                  </a:lnTo>
                  <a:lnTo>
                    <a:pt x="162" y="1469"/>
                  </a:lnTo>
                  <a:lnTo>
                    <a:pt x="177" y="1490"/>
                  </a:lnTo>
                  <a:lnTo>
                    <a:pt x="192" y="1511"/>
                  </a:lnTo>
                  <a:lnTo>
                    <a:pt x="208" y="1531"/>
                  </a:lnTo>
                  <a:lnTo>
                    <a:pt x="225" y="1551"/>
                  </a:lnTo>
                  <a:lnTo>
                    <a:pt x="242" y="1570"/>
                  </a:lnTo>
                  <a:lnTo>
                    <a:pt x="259" y="1589"/>
                  </a:lnTo>
                  <a:lnTo>
                    <a:pt x="277" y="1608"/>
                  </a:lnTo>
                  <a:lnTo>
                    <a:pt x="296" y="1626"/>
                  </a:lnTo>
                  <a:lnTo>
                    <a:pt x="315" y="1643"/>
                  </a:lnTo>
                  <a:lnTo>
                    <a:pt x="335" y="1660"/>
                  </a:lnTo>
                  <a:lnTo>
                    <a:pt x="355" y="1676"/>
                  </a:lnTo>
                  <a:lnTo>
                    <a:pt x="375" y="1692"/>
                  </a:lnTo>
                  <a:lnTo>
                    <a:pt x="396" y="1708"/>
                  </a:lnTo>
                  <a:lnTo>
                    <a:pt x="418" y="1723"/>
                  </a:lnTo>
                  <a:lnTo>
                    <a:pt x="439" y="1737"/>
                  </a:lnTo>
                  <a:lnTo>
                    <a:pt x="461" y="1751"/>
                  </a:lnTo>
                  <a:lnTo>
                    <a:pt x="484" y="1764"/>
                  </a:lnTo>
                  <a:lnTo>
                    <a:pt x="507" y="1777"/>
                  </a:lnTo>
                  <a:lnTo>
                    <a:pt x="530" y="1788"/>
                  </a:lnTo>
                  <a:lnTo>
                    <a:pt x="554" y="1800"/>
                  </a:lnTo>
                  <a:lnTo>
                    <a:pt x="578" y="1811"/>
                  </a:lnTo>
                  <a:lnTo>
                    <a:pt x="602" y="1821"/>
                  </a:lnTo>
                  <a:lnTo>
                    <a:pt x="626" y="1830"/>
                  </a:lnTo>
                  <a:lnTo>
                    <a:pt x="651" y="1839"/>
                  </a:lnTo>
                  <a:lnTo>
                    <a:pt x="676" y="1847"/>
                  </a:lnTo>
                  <a:lnTo>
                    <a:pt x="701" y="1854"/>
                  </a:lnTo>
                  <a:lnTo>
                    <a:pt x="726" y="1861"/>
                  </a:lnTo>
                  <a:lnTo>
                    <a:pt x="752" y="1867"/>
                  </a:lnTo>
                  <a:lnTo>
                    <a:pt x="777" y="1873"/>
                  </a:lnTo>
                  <a:lnTo>
                    <a:pt x="803" y="1877"/>
                  </a:lnTo>
                  <a:lnTo>
                    <a:pt x="829" y="1882"/>
                  </a:lnTo>
                  <a:lnTo>
                    <a:pt x="855" y="1885"/>
                  </a:lnTo>
                  <a:lnTo>
                    <a:pt x="881" y="1888"/>
                  </a:lnTo>
                  <a:lnTo>
                    <a:pt x="907" y="1890"/>
                  </a:lnTo>
                  <a:lnTo>
                    <a:pt x="934" y="1891"/>
                  </a:lnTo>
                  <a:lnTo>
                    <a:pt x="960" y="1892"/>
                  </a:lnTo>
                  <a:lnTo>
                    <a:pt x="986" y="1892"/>
                  </a:lnTo>
                  <a:lnTo>
                    <a:pt x="1012" y="1891"/>
                  </a:lnTo>
                  <a:lnTo>
                    <a:pt x="1038" y="1890"/>
                  </a:lnTo>
                  <a:lnTo>
                    <a:pt x="1065" y="1888"/>
                  </a:lnTo>
                  <a:lnTo>
                    <a:pt x="1091" y="1885"/>
                  </a:lnTo>
                  <a:lnTo>
                    <a:pt x="1117" y="1882"/>
                  </a:lnTo>
                  <a:lnTo>
                    <a:pt x="1143" y="1877"/>
                  </a:lnTo>
                  <a:lnTo>
                    <a:pt x="1168" y="1873"/>
                  </a:lnTo>
                  <a:lnTo>
                    <a:pt x="1194" y="1867"/>
                  </a:lnTo>
                  <a:lnTo>
                    <a:pt x="1220" y="1861"/>
                  </a:lnTo>
                  <a:lnTo>
                    <a:pt x="1245" y="1854"/>
                  </a:lnTo>
                  <a:lnTo>
                    <a:pt x="1270" y="1847"/>
                  </a:lnTo>
                  <a:lnTo>
                    <a:pt x="1295" y="1839"/>
                  </a:lnTo>
                  <a:lnTo>
                    <a:pt x="1320" y="1829"/>
                  </a:lnTo>
                  <a:lnTo>
                    <a:pt x="1344" y="1820"/>
                  </a:lnTo>
                  <a:lnTo>
                    <a:pt x="1368" y="1810"/>
                  </a:lnTo>
                  <a:lnTo>
                    <a:pt x="1392" y="1799"/>
                  </a:lnTo>
                  <a:lnTo>
                    <a:pt x="1416" y="1788"/>
                  </a:lnTo>
                  <a:lnTo>
                    <a:pt x="1439" y="1776"/>
                  </a:lnTo>
                  <a:lnTo>
                    <a:pt x="1462" y="1764"/>
                  </a:lnTo>
                  <a:lnTo>
                    <a:pt x="1484" y="1751"/>
                  </a:lnTo>
                  <a:lnTo>
                    <a:pt x="1506" y="1737"/>
                  </a:lnTo>
                  <a:lnTo>
                    <a:pt x="1528" y="1722"/>
                  </a:lnTo>
                  <a:lnTo>
                    <a:pt x="1549" y="1708"/>
                  </a:lnTo>
                  <a:lnTo>
                    <a:pt x="1570" y="1692"/>
                  </a:lnTo>
                  <a:lnTo>
                    <a:pt x="1591" y="1676"/>
                  </a:lnTo>
                  <a:lnTo>
                    <a:pt x="1611" y="1660"/>
                  </a:lnTo>
                  <a:lnTo>
                    <a:pt x="1631" y="1643"/>
                  </a:lnTo>
                  <a:lnTo>
                    <a:pt x="1649" y="1625"/>
                  </a:lnTo>
                  <a:lnTo>
                    <a:pt x="1668" y="1607"/>
                  </a:lnTo>
                  <a:lnTo>
                    <a:pt x="1686" y="1589"/>
                  </a:lnTo>
                  <a:lnTo>
                    <a:pt x="1704" y="1569"/>
                  </a:lnTo>
                  <a:lnTo>
                    <a:pt x="1721" y="1550"/>
                  </a:lnTo>
                  <a:lnTo>
                    <a:pt x="1737" y="1530"/>
                  </a:lnTo>
                  <a:lnTo>
                    <a:pt x="1753" y="1510"/>
                  </a:lnTo>
                  <a:lnTo>
                    <a:pt x="1769" y="1489"/>
                  </a:lnTo>
                  <a:lnTo>
                    <a:pt x="1783" y="1468"/>
                  </a:lnTo>
                  <a:lnTo>
                    <a:pt x="1798" y="1447"/>
                  </a:lnTo>
                  <a:lnTo>
                    <a:pt x="1811" y="1425"/>
                  </a:lnTo>
                  <a:lnTo>
                    <a:pt x="1824" y="1402"/>
                  </a:lnTo>
                  <a:lnTo>
                    <a:pt x="1837" y="1380"/>
                  </a:lnTo>
                  <a:lnTo>
                    <a:pt x="1849" y="1357"/>
                  </a:lnTo>
                  <a:lnTo>
                    <a:pt x="1860" y="1334"/>
                  </a:lnTo>
                  <a:lnTo>
                    <a:pt x="1870" y="1311"/>
                  </a:lnTo>
                  <a:lnTo>
                    <a:pt x="1880" y="1287"/>
                  </a:lnTo>
                  <a:lnTo>
                    <a:pt x="1889" y="1263"/>
                  </a:lnTo>
                  <a:lnTo>
                    <a:pt x="1897" y="1239"/>
                  </a:lnTo>
                  <a:lnTo>
                    <a:pt x="1905" y="1214"/>
                  </a:lnTo>
                  <a:lnTo>
                    <a:pt x="1912" y="1190"/>
                  </a:lnTo>
                  <a:lnTo>
                    <a:pt x="1919" y="1165"/>
                  </a:lnTo>
                  <a:lnTo>
                    <a:pt x="1924" y="1140"/>
                  </a:lnTo>
                  <a:lnTo>
                    <a:pt x="1929" y="1115"/>
                  </a:lnTo>
                  <a:lnTo>
                    <a:pt x="1934" y="1090"/>
                  </a:lnTo>
                  <a:lnTo>
                    <a:pt x="1938" y="1065"/>
                  </a:lnTo>
                  <a:lnTo>
                    <a:pt x="1940" y="1039"/>
                  </a:lnTo>
                  <a:lnTo>
                    <a:pt x="1942" y="1014"/>
                  </a:lnTo>
                  <a:lnTo>
                    <a:pt x="1944" y="988"/>
                  </a:lnTo>
                  <a:lnTo>
                    <a:pt x="1945" y="963"/>
                  </a:lnTo>
                  <a:lnTo>
                    <a:pt x="1945" y="937"/>
                  </a:lnTo>
                  <a:lnTo>
                    <a:pt x="1944" y="912"/>
                  </a:lnTo>
                  <a:lnTo>
                    <a:pt x="1943" y="886"/>
                  </a:lnTo>
                  <a:lnTo>
                    <a:pt x="1941" y="861"/>
                  </a:lnTo>
                  <a:lnTo>
                    <a:pt x="1938" y="835"/>
                  </a:lnTo>
                  <a:lnTo>
                    <a:pt x="1935" y="810"/>
                  </a:lnTo>
                  <a:lnTo>
                    <a:pt x="1931" y="785"/>
                  </a:lnTo>
                  <a:lnTo>
                    <a:pt x="1876" y="596"/>
                  </a:lnTo>
                  <a:close/>
                </a:path>
              </a:pathLst>
            </a:custGeom>
            <a:solidFill>
              <a:srgbClr val="FFFFFF"/>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5" name="Oval 573">
              <a:extLst>
                <a:ext uri="{FF2B5EF4-FFF2-40B4-BE49-F238E27FC236}">
                  <a16:creationId xmlns:a16="http://schemas.microsoft.com/office/drawing/2014/main" id="{78395ACC-FF4E-4847-8885-B5E439B22C62}"/>
                </a:ext>
              </a:extLst>
            </p:cNvPr>
            <p:cNvSpPr>
              <a:spLocks noChangeAspect="1" noChangeArrowheads="1"/>
            </p:cNvSpPr>
            <p:nvPr/>
          </p:nvSpPr>
          <p:spPr bwMode="auto">
            <a:xfrm rot="15977889">
              <a:off x="1545967" y="792520"/>
              <a:ext cx="582219" cy="664928"/>
            </a:xfrm>
            <a:prstGeom prst="ellipse">
              <a:avLst/>
            </a:prstGeom>
            <a:noFill/>
            <a:ln w="31750">
              <a:solidFill>
                <a:srgbClr val="F79646"/>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6" name="Group 574">
              <a:extLst>
                <a:ext uri="{FF2B5EF4-FFF2-40B4-BE49-F238E27FC236}">
                  <a16:creationId xmlns:a16="http://schemas.microsoft.com/office/drawing/2014/main" id="{E075C549-BA2E-4A74-94E2-4EA275797E58}"/>
                </a:ext>
              </a:extLst>
            </p:cNvPr>
            <p:cNvGrpSpPr>
              <a:grpSpLocks noChangeAspect="1"/>
            </p:cNvGrpSpPr>
            <p:nvPr/>
          </p:nvGrpSpPr>
          <p:grpSpPr bwMode="auto">
            <a:xfrm rot="5622111">
              <a:off x="1745393" y="977879"/>
              <a:ext cx="121029" cy="139592"/>
              <a:chOff x="7588" y="959"/>
              <a:chExt cx="833" cy="809"/>
            </a:xfrm>
          </p:grpSpPr>
          <p:sp>
            <p:nvSpPr>
              <p:cNvPr id="44" name="Freeform 575">
                <a:extLst>
                  <a:ext uri="{FF2B5EF4-FFF2-40B4-BE49-F238E27FC236}">
                    <a16:creationId xmlns:a16="http://schemas.microsoft.com/office/drawing/2014/main" id="{24213B05-BA52-4EDD-8435-08E35BF0E41F}"/>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5" name="Freeform 576">
                <a:extLst>
                  <a:ext uri="{FF2B5EF4-FFF2-40B4-BE49-F238E27FC236}">
                    <a16:creationId xmlns:a16="http://schemas.microsoft.com/office/drawing/2014/main" id="{8D8C1CF9-8B2B-4EDE-AD1F-9B9326D52945}"/>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7" name="Oval 578">
              <a:extLst>
                <a:ext uri="{FF2B5EF4-FFF2-40B4-BE49-F238E27FC236}">
                  <a16:creationId xmlns:a16="http://schemas.microsoft.com/office/drawing/2014/main" id="{44757EB3-8F4E-4466-A0A3-5104CF91212D}"/>
                </a:ext>
              </a:extLst>
            </p:cNvPr>
            <p:cNvSpPr>
              <a:spLocks noChangeArrowheads="1"/>
            </p:cNvSpPr>
            <p:nvPr/>
          </p:nvSpPr>
          <p:spPr bwMode="auto">
            <a:xfrm rot="12784123">
              <a:off x="60739" y="363087"/>
              <a:ext cx="1076778" cy="890390"/>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8" name="AutoShape 580">
              <a:extLst>
                <a:ext uri="{FF2B5EF4-FFF2-40B4-BE49-F238E27FC236}">
                  <a16:creationId xmlns:a16="http://schemas.microsoft.com/office/drawing/2014/main" id="{6393EE5A-12F3-4362-9244-B075CCB7B366}"/>
                </a:ext>
              </a:extLst>
            </p:cNvPr>
            <p:cNvCxnSpPr>
              <a:cxnSpLocks noChangeShapeType="1"/>
            </p:cNvCxnSpPr>
            <p:nvPr/>
          </p:nvCxnSpPr>
          <p:spPr bwMode="auto">
            <a:xfrm flipH="1">
              <a:off x="1109811" y="736305"/>
              <a:ext cx="274922" cy="23459"/>
            </a:xfrm>
            <a:prstGeom prst="straightConnector1">
              <a:avLst/>
            </a:prstGeom>
            <a:noFill/>
            <a:ln w="31750">
              <a:solidFill>
                <a:srgbClr val="FFC000"/>
              </a:solidFill>
              <a:prstDash val="dash"/>
              <a:round/>
              <a:headEnd/>
              <a:tailEnd/>
            </a:ln>
            <a:extLst>
              <a:ext uri="{909E8E84-426E-40DD-AFC4-6F175D3DCCD1}">
                <a14:hiddenFill xmlns:a14="http://schemas.microsoft.com/office/drawing/2010/main">
                  <a:noFill/>
                </a14:hiddenFill>
              </a:ext>
            </a:extLst>
          </p:spPr>
        </p:cxnSp>
        <p:sp>
          <p:nvSpPr>
            <p:cNvPr id="19" name="Freeform 581">
              <a:extLst>
                <a:ext uri="{FF2B5EF4-FFF2-40B4-BE49-F238E27FC236}">
                  <a16:creationId xmlns:a16="http://schemas.microsoft.com/office/drawing/2014/main" id="{A6EE695C-B496-4F9B-AFF4-A9448E0CCD8B}"/>
                </a:ext>
              </a:extLst>
            </p:cNvPr>
            <p:cNvSpPr>
              <a:spLocks/>
            </p:cNvSpPr>
            <p:nvPr/>
          </p:nvSpPr>
          <p:spPr bwMode="auto">
            <a:xfrm rot="12784123">
              <a:off x="159838" y="440397"/>
              <a:ext cx="888169" cy="731506"/>
            </a:xfrm>
            <a:custGeom>
              <a:avLst/>
              <a:gdLst>
                <a:gd name="T0" fmla="*/ 2147483647 w 1817"/>
                <a:gd name="T1" fmla="*/ 2147483647 h 1720"/>
                <a:gd name="T2" fmla="*/ 2147483647 w 1817"/>
                <a:gd name="T3" fmla="*/ 2147483647 h 1720"/>
                <a:gd name="T4" fmla="*/ 2147483647 w 1817"/>
                <a:gd name="T5" fmla="*/ 2147483647 h 1720"/>
                <a:gd name="T6" fmla="*/ 2147483647 w 1817"/>
                <a:gd name="T7" fmla="*/ 2147483647 h 1720"/>
                <a:gd name="T8" fmla="*/ 2147483647 w 1817"/>
                <a:gd name="T9" fmla="*/ 2147483647 h 1720"/>
                <a:gd name="T10" fmla="*/ 2147483647 w 1817"/>
                <a:gd name="T11" fmla="*/ 2147483647 h 1720"/>
                <a:gd name="T12" fmla="*/ 2147483647 w 1817"/>
                <a:gd name="T13" fmla="*/ 2147483647 h 1720"/>
                <a:gd name="T14" fmla="*/ 2147483647 w 1817"/>
                <a:gd name="T15" fmla="*/ 2147483647 h 1720"/>
                <a:gd name="T16" fmla="*/ 2147483647 w 1817"/>
                <a:gd name="T17" fmla="*/ 2147483647 h 1720"/>
                <a:gd name="T18" fmla="*/ 2147483647 w 1817"/>
                <a:gd name="T19" fmla="*/ 2147483647 h 1720"/>
                <a:gd name="T20" fmla="*/ 2147483647 w 1817"/>
                <a:gd name="T21" fmla="*/ 0 h 1720"/>
                <a:gd name="T22" fmla="*/ 2147483647 w 1817"/>
                <a:gd name="T23" fmla="*/ 2147483647 h 1720"/>
                <a:gd name="T24" fmla="*/ 2147483647 w 1817"/>
                <a:gd name="T25" fmla="*/ 2147483647 h 1720"/>
                <a:gd name="T26" fmla="*/ 2147483647 w 1817"/>
                <a:gd name="T27" fmla="*/ 2147483647 h 1720"/>
                <a:gd name="T28" fmla="*/ 2147483647 w 1817"/>
                <a:gd name="T29" fmla="*/ 2147483647 h 1720"/>
                <a:gd name="T30" fmla="*/ 2147483647 w 1817"/>
                <a:gd name="T31" fmla="*/ 2147483647 h 1720"/>
                <a:gd name="T32" fmla="*/ 2147483647 w 1817"/>
                <a:gd name="T33" fmla="*/ 2147483647 h 1720"/>
                <a:gd name="T34" fmla="*/ 2147483647 w 1817"/>
                <a:gd name="T35" fmla="*/ 2147483647 h 1720"/>
                <a:gd name="T36" fmla="*/ 2147483647 w 1817"/>
                <a:gd name="T37" fmla="*/ 2147483647 h 1720"/>
                <a:gd name="T38" fmla="*/ 2147483647 w 1817"/>
                <a:gd name="T39" fmla="*/ 2147483647 h 1720"/>
                <a:gd name="T40" fmla="*/ 2147483647 w 1817"/>
                <a:gd name="T41" fmla="*/ 2147483647 h 1720"/>
                <a:gd name="T42" fmla="*/ 2147483647 w 1817"/>
                <a:gd name="T43" fmla="*/ 2147483647 h 1720"/>
                <a:gd name="T44" fmla="*/ 2147483647 w 1817"/>
                <a:gd name="T45" fmla="*/ 2147483647 h 1720"/>
                <a:gd name="T46" fmla="*/ 2147483647 w 1817"/>
                <a:gd name="T47" fmla="*/ 2147483647 h 1720"/>
                <a:gd name="T48" fmla="*/ 2147483647 w 1817"/>
                <a:gd name="T49" fmla="*/ 2147483647 h 1720"/>
                <a:gd name="T50" fmla="*/ 0 w 1817"/>
                <a:gd name="T51" fmla="*/ 2147483647 h 1720"/>
                <a:gd name="T52" fmla="*/ 2147483647 w 1817"/>
                <a:gd name="T53" fmla="*/ 2147483647 h 1720"/>
                <a:gd name="T54" fmla="*/ 2147483647 w 1817"/>
                <a:gd name="T55" fmla="*/ 2147483647 h 1720"/>
                <a:gd name="T56" fmla="*/ 2147483647 w 1817"/>
                <a:gd name="T57" fmla="*/ 2147483647 h 1720"/>
                <a:gd name="T58" fmla="*/ 2147483647 w 1817"/>
                <a:gd name="T59" fmla="*/ 2147483647 h 1720"/>
                <a:gd name="T60" fmla="*/ 2147483647 w 1817"/>
                <a:gd name="T61" fmla="*/ 2147483647 h 1720"/>
                <a:gd name="T62" fmla="*/ 2147483647 w 1817"/>
                <a:gd name="T63" fmla="*/ 2147483647 h 1720"/>
                <a:gd name="T64" fmla="*/ 2147483647 w 1817"/>
                <a:gd name="T65" fmla="*/ 2147483647 h 1720"/>
                <a:gd name="T66" fmla="*/ 2147483647 w 1817"/>
                <a:gd name="T67" fmla="*/ 2147483647 h 1720"/>
                <a:gd name="T68" fmla="*/ 2147483647 w 1817"/>
                <a:gd name="T69" fmla="*/ 2147483647 h 1720"/>
                <a:gd name="T70" fmla="*/ 2147483647 w 1817"/>
                <a:gd name="T71" fmla="*/ 2147483647 h 1720"/>
                <a:gd name="T72" fmla="*/ 2147483647 w 1817"/>
                <a:gd name="T73" fmla="*/ 2147483647 h 1720"/>
                <a:gd name="T74" fmla="*/ 2147483647 w 1817"/>
                <a:gd name="T75" fmla="*/ 2147483647 h 1720"/>
                <a:gd name="T76" fmla="*/ 2147483647 w 1817"/>
                <a:gd name="T77" fmla="*/ 2147483647 h 1720"/>
                <a:gd name="T78" fmla="*/ 2147483647 w 1817"/>
                <a:gd name="T79" fmla="*/ 2147483647 h 1720"/>
                <a:gd name="T80" fmla="*/ 2147483647 w 1817"/>
                <a:gd name="T81" fmla="*/ 2147483647 h 1720"/>
                <a:gd name="T82" fmla="*/ 2147483647 w 1817"/>
                <a:gd name="T83" fmla="*/ 2147483647 h 1720"/>
                <a:gd name="T84" fmla="*/ 2147483647 w 1817"/>
                <a:gd name="T85" fmla="*/ 2147483647 h 1720"/>
                <a:gd name="T86" fmla="*/ 2147483647 w 1817"/>
                <a:gd name="T87" fmla="*/ 2147483647 h 1720"/>
                <a:gd name="T88" fmla="*/ 2147483647 w 1817"/>
                <a:gd name="T89" fmla="*/ 2147483647 h 1720"/>
                <a:gd name="T90" fmla="*/ 2147483647 w 1817"/>
                <a:gd name="T91" fmla="*/ 2147483647 h 1720"/>
                <a:gd name="T92" fmla="*/ 2147483647 w 1817"/>
                <a:gd name="T93" fmla="*/ 2147483647 h 1720"/>
                <a:gd name="T94" fmla="*/ 2147483647 w 1817"/>
                <a:gd name="T95" fmla="*/ 2147483647 h 1720"/>
                <a:gd name="T96" fmla="*/ 2147483647 w 1817"/>
                <a:gd name="T97" fmla="*/ 2147483647 h 1720"/>
                <a:gd name="T98" fmla="*/ 2147483647 w 1817"/>
                <a:gd name="T99" fmla="*/ 2147483647 h 1720"/>
                <a:gd name="T100" fmla="*/ 2147483647 w 1817"/>
                <a:gd name="T101" fmla="*/ 2147483647 h 1720"/>
                <a:gd name="T102" fmla="*/ 2147483647 w 1817"/>
                <a:gd name="T103" fmla="*/ 2147483647 h 1720"/>
                <a:gd name="T104" fmla="*/ 2147483647 w 1817"/>
                <a:gd name="T105" fmla="*/ 2147483647 h 1720"/>
                <a:gd name="T106" fmla="*/ 2147483647 w 1817"/>
                <a:gd name="T107" fmla="*/ 2147483647 h 1720"/>
                <a:gd name="T108" fmla="*/ 2147483647 w 1817"/>
                <a:gd name="T109" fmla="*/ 2147483647 h 1720"/>
                <a:gd name="T110" fmla="*/ 2147483647 w 1817"/>
                <a:gd name="T111" fmla="*/ 2147483647 h 17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817" h="1720">
                  <a:moveTo>
                    <a:pt x="1753" y="542"/>
                  </a:moveTo>
                  <a:lnTo>
                    <a:pt x="1743" y="521"/>
                  </a:lnTo>
                  <a:lnTo>
                    <a:pt x="1733" y="500"/>
                  </a:lnTo>
                  <a:lnTo>
                    <a:pt x="1723" y="478"/>
                  </a:lnTo>
                  <a:lnTo>
                    <a:pt x="1712" y="458"/>
                  </a:lnTo>
                  <a:lnTo>
                    <a:pt x="1700" y="438"/>
                  </a:lnTo>
                  <a:lnTo>
                    <a:pt x="1687" y="417"/>
                  </a:lnTo>
                  <a:lnTo>
                    <a:pt x="1675" y="397"/>
                  </a:lnTo>
                  <a:lnTo>
                    <a:pt x="1661" y="378"/>
                  </a:lnTo>
                  <a:lnTo>
                    <a:pt x="1647" y="359"/>
                  </a:lnTo>
                  <a:lnTo>
                    <a:pt x="1632" y="340"/>
                  </a:lnTo>
                  <a:lnTo>
                    <a:pt x="1617" y="322"/>
                  </a:lnTo>
                  <a:lnTo>
                    <a:pt x="1602" y="304"/>
                  </a:lnTo>
                  <a:lnTo>
                    <a:pt x="1586" y="287"/>
                  </a:lnTo>
                  <a:lnTo>
                    <a:pt x="1569" y="270"/>
                  </a:lnTo>
                  <a:lnTo>
                    <a:pt x="1552" y="253"/>
                  </a:lnTo>
                  <a:lnTo>
                    <a:pt x="1534" y="237"/>
                  </a:lnTo>
                  <a:lnTo>
                    <a:pt x="1516" y="221"/>
                  </a:lnTo>
                  <a:lnTo>
                    <a:pt x="1498" y="206"/>
                  </a:lnTo>
                  <a:lnTo>
                    <a:pt x="1479" y="191"/>
                  </a:lnTo>
                  <a:lnTo>
                    <a:pt x="1460" y="176"/>
                  </a:lnTo>
                  <a:lnTo>
                    <a:pt x="1440" y="163"/>
                  </a:lnTo>
                  <a:lnTo>
                    <a:pt x="1420" y="149"/>
                  </a:lnTo>
                  <a:lnTo>
                    <a:pt x="1400" y="136"/>
                  </a:lnTo>
                  <a:lnTo>
                    <a:pt x="1379" y="124"/>
                  </a:lnTo>
                  <a:lnTo>
                    <a:pt x="1358" y="113"/>
                  </a:lnTo>
                  <a:lnTo>
                    <a:pt x="1336" y="101"/>
                  </a:lnTo>
                  <a:lnTo>
                    <a:pt x="1314" y="90"/>
                  </a:lnTo>
                  <a:lnTo>
                    <a:pt x="1292" y="80"/>
                  </a:lnTo>
                  <a:lnTo>
                    <a:pt x="1270" y="71"/>
                  </a:lnTo>
                  <a:lnTo>
                    <a:pt x="1247" y="62"/>
                  </a:lnTo>
                  <a:lnTo>
                    <a:pt x="1224" y="54"/>
                  </a:lnTo>
                  <a:lnTo>
                    <a:pt x="1201" y="46"/>
                  </a:lnTo>
                  <a:lnTo>
                    <a:pt x="1178" y="39"/>
                  </a:lnTo>
                  <a:lnTo>
                    <a:pt x="1154" y="32"/>
                  </a:lnTo>
                  <a:lnTo>
                    <a:pt x="1131" y="26"/>
                  </a:lnTo>
                  <a:lnTo>
                    <a:pt x="1107" y="21"/>
                  </a:lnTo>
                  <a:lnTo>
                    <a:pt x="1083" y="16"/>
                  </a:lnTo>
                  <a:lnTo>
                    <a:pt x="1059" y="12"/>
                  </a:lnTo>
                  <a:lnTo>
                    <a:pt x="1034" y="8"/>
                  </a:lnTo>
                  <a:lnTo>
                    <a:pt x="1010" y="5"/>
                  </a:lnTo>
                  <a:lnTo>
                    <a:pt x="986" y="3"/>
                  </a:lnTo>
                  <a:lnTo>
                    <a:pt x="961" y="2"/>
                  </a:lnTo>
                  <a:lnTo>
                    <a:pt x="936" y="0"/>
                  </a:lnTo>
                  <a:lnTo>
                    <a:pt x="912" y="0"/>
                  </a:lnTo>
                  <a:lnTo>
                    <a:pt x="888" y="0"/>
                  </a:lnTo>
                  <a:lnTo>
                    <a:pt x="863" y="1"/>
                  </a:lnTo>
                  <a:lnTo>
                    <a:pt x="839" y="3"/>
                  </a:lnTo>
                  <a:lnTo>
                    <a:pt x="814" y="5"/>
                  </a:lnTo>
                  <a:lnTo>
                    <a:pt x="790" y="7"/>
                  </a:lnTo>
                  <a:lnTo>
                    <a:pt x="765" y="11"/>
                  </a:lnTo>
                  <a:lnTo>
                    <a:pt x="741" y="15"/>
                  </a:lnTo>
                  <a:lnTo>
                    <a:pt x="717" y="19"/>
                  </a:lnTo>
                  <a:lnTo>
                    <a:pt x="693" y="25"/>
                  </a:lnTo>
                  <a:lnTo>
                    <a:pt x="670" y="30"/>
                  </a:lnTo>
                  <a:lnTo>
                    <a:pt x="646" y="37"/>
                  </a:lnTo>
                  <a:lnTo>
                    <a:pt x="623" y="44"/>
                  </a:lnTo>
                  <a:lnTo>
                    <a:pt x="600" y="51"/>
                  </a:lnTo>
                  <a:lnTo>
                    <a:pt x="577" y="60"/>
                  </a:lnTo>
                  <a:lnTo>
                    <a:pt x="554" y="68"/>
                  </a:lnTo>
                  <a:lnTo>
                    <a:pt x="531" y="78"/>
                  </a:lnTo>
                  <a:lnTo>
                    <a:pt x="509" y="88"/>
                  </a:lnTo>
                  <a:lnTo>
                    <a:pt x="487" y="98"/>
                  </a:lnTo>
                  <a:lnTo>
                    <a:pt x="466" y="109"/>
                  </a:lnTo>
                  <a:lnTo>
                    <a:pt x="444" y="121"/>
                  </a:lnTo>
                  <a:lnTo>
                    <a:pt x="424" y="133"/>
                  </a:lnTo>
                  <a:lnTo>
                    <a:pt x="403" y="145"/>
                  </a:lnTo>
                  <a:lnTo>
                    <a:pt x="383" y="159"/>
                  </a:lnTo>
                  <a:lnTo>
                    <a:pt x="363" y="172"/>
                  </a:lnTo>
                  <a:lnTo>
                    <a:pt x="344" y="186"/>
                  </a:lnTo>
                  <a:lnTo>
                    <a:pt x="324" y="201"/>
                  </a:lnTo>
                  <a:lnTo>
                    <a:pt x="306" y="216"/>
                  </a:lnTo>
                  <a:lnTo>
                    <a:pt x="288" y="232"/>
                  </a:lnTo>
                  <a:lnTo>
                    <a:pt x="270" y="248"/>
                  </a:lnTo>
                  <a:lnTo>
                    <a:pt x="253" y="265"/>
                  </a:lnTo>
                  <a:lnTo>
                    <a:pt x="236" y="282"/>
                  </a:lnTo>
                  <a:lnTo>
                    <a:pt x="220" y="299"/>
                  </a:lnTo>
                  <a:lnTo>
                    <a:pt x="204" y="317"/>
                  </a:lnTo>
                  <a:lnTo>
                    <a:pt x="189" y="335"/>
                  </a:lnTo>
                  <a:lnTo>
                    <a:pt x="174" y="354"/>
                  </a:lnTo>
                  <a:lnTo>
                    <a:pt x="160" y="373"/>
                  </a:lnTo>
                  <a:lnTo>
                    <a:pt x="146" y="392"/>
                  </a:lnTo>
                  <a:lnTo>
                    <a:pt x="133" y="412"/>
                  </a:lnTo>
                  <a:lnTo>
                    <a:pt x="121" y="432"/>
                  </a:lnTo>
                  <a:lnTo>
                    <a:pt x="109" y="452"/>
                  </a:lnTo>
                  <a:lnTo>
                    <a:pt x="97" y="472"/>
                  </a:lnTo>
                  <a:lnTo>
                    <a:pt x="87" y="493"/>
                  </a:lnTo>
                  <a:lnTo>
                    <a:pt x="77" y="515"/>
                  </a:lnTo>
                  <a:lnTo>
                    <a:pt x="67" y="536"/>
                  </a:lnTo>
                  <a:lnTo>
                    <a:pt x="58" y="557"/>
                  </a:lnTo>
                  <a:lnTo>
                    <a:pt x="50" y="579"/>
                  </a:lnTo>
                  <a:lnTo>
                    <a:pt x="42" y="601"/>
                  </a:lnTo>
                  <a:lnTo>
                    <a:pt x="35" y="624"/>
                  </a:lnTo>
                  <a:lnTo>
                    <a:pt x="29" y="646"/>
                  </a:lnTo>
                  <a:lnTo>
                    <a:pt x="23" y="669"/>
                  </a:lnTo>
                  <a:lnTo>
                    <a:pt x="18" y="691"/>
                  </a:lnTo>
                  <a:lnTo>
                    <a:pt x="13" y="714"/>
                  </a:lnTo>
                  <a:lnTo>
                    <a:pt x="9" y="737"/>
                  </a:lnTo>
                  <a:lnTo>
                    <a:pt x="6" y="760"/>
                  </a:lnTo>
                  <a:lnTo>
                    <a:pt x="4" y="783"/>
                  </a:lnTo>
                  <a:lnTo>
                    <a:pt x="2" y="806"/>
                  </a:lnTo>
                  <a:lnTo>
                    <a:pt x="1" y="829"/>
                  </a:lnTo>
                  <a:lnTo>
                    <a:pt x="0" y="853"/>
                  </a:lnTo>
                  <a:lnTo>
                    <a:pt x="0" y="876"/>
                  </a:lnTo>
                  <a:lnTo>
                    <a:pt x="1" y="899"/>
                  </a:lnTo>
                  <a:lnTo>
                    <a:pt x="2" y="922"/>
                  </a:lnTo>
                  <a:lnTo>
                    <a:pt x="5" y="945"/>
                  </a:lnTo>
                  <a:lnTo>
                    <a:pt x="7" y="969"/>
                  </a:lnTo>
                  <a:lnTo>
                    <a:pt x="11" y="992"/>
                  </a:lnTo>
                  <a:lnTo>
                    <a:pt x="15" y="1014"/>
                  </a:lnTo>
                  <a:lnTo>
                    <a:pt x="20" y="1037"/>
                  </a:lnTo>
                  <a:lnTo>
                    <a:pt x="25" y="1060"/>
                  </a:lnTo>
                  <a:lnTo>
                    <a:pt x="31" y="1082"/>
                  </a:lnTo>
                  <a:lnTo>
                    <a:pt x="38" y="1105"/>
                  </a:lnTo>
                  <a:lnTo>
                    <a:pt x="45" y="1127"/>
                  </a:lnTo>
                  <a:lnTo>
                    <a:pt x="53" y="1149"/>
                  </a:lnTo>
                  <a:lnTo>
                    <a:pt x="61" y="1171"/>
                  </a:lnTo>
                  <a:lnTo>
                    <a:pt x="70" y="1192"/>
                  </a:lnTo>
                  <a:lnTo>
                    <a:pt x="80" y="1213"/>
                  </a:lnTo>
                  <a:lnTo>
                    <a:pt x="91" y="1234"/>
                  </a:lnTo>
                  <a:lnTo>
                    <a:pt x="102" y="1255"/>
                  </a:lnTo>
                  <a:lnTo>
                    <a:pt x="113" y="1276"/>
                  </a:lnTo>
                  <a:lnTo>
                    <a:pt x="125" y="1296"/>
                  </a:lnTo>
                  <a:lnTo>
                    <a:pt x="138" y="1316"/>
                  </a:lnTo>
                  <a:lnTo>
                    <a:pt x="151" y="1335"/>
                  </a:lnTo>
                  <a:lnTo>
                    <a:pt x="165" y="1354"/>
                  </a:lnTo>
                  <a:lnTo>
                    <a:pt x="180" y="1373"/>
                  </a:lnTo>
                  <a:lnTo>
                    <a:pt x="195" y="1392"/>
                  </a:lnTo>
                  <a:lnTo>
                    <a:pt x="210" y="1410"/>
                  </a:lnTo>
                  <a:lnTo>
                    <a:pt x="226" y="1427"/>
                  </a:lnTo>
                  <a:lnTo>
                    <a:pt x="242" y="1445"/>
                  </a:lnTo>
                  <a:lnTo>
                    <a:pt x="259" y="1461"/>
                  </a:lnTo>
                  <a:lnTo>
                    <a:pt x="277" y="1478"/>
                  </a:lnTo>
                  <a:lnTo>
                    <a:pt x="294" y="1494"/>
                  </a:lnTo>
                  <a:lnTo>
                    <a:pt x="313" y="1509"/>
                  </a:lnTo>
                  <a:lnTo>
                    <a:pt x="331" y="1524"/>
                  </a:lnTo>
                  <a:lnTo>
                    <a:pt x="351" y="1539"/>
                  </a:lnTo>
                  <a:lnTo>
                    <a:pt x="370" y="1553"/>
                  </a:lnTo>
                  <a:lnTo>
                    <a:pt x="390" y="1566"/>
                  </a:lnTo>
                  <a:lnTo>
                    <a:pt x="411" y="1579"/>
                  </a:lnTo>
                  <a:lnTo>
                    <a:pt x="431" y="1592"/>
                  </a:lnTo>
                  <a:lnTo>
                    <a:pt x="452" y="1604"/>
                  </a:lnTo>
                  <a:lnTo>
                    <a:pt x="474" y="1615"/>
                  </a:lnTo>
                  <a:lnTo>
                    <a:pt x="495" y="1626"/>
                  </a:lnTo>
                  <a:lnTo>
                    <a:pt x="517" y="1636"/>
                  </a:lnTo>
                  <a:lnTo>
                    <a:pt x="540" y="1646"/>
                  </a:lnTo>
                  <a:lnTo>
                    <a:pt x="562" y="1655"/>
                  </a:lnTo>
                  <a:lnTo>
                    <a:pt x="585" y="1664"/>
                  </a:lnTo>
                  <a:lnTo>
                    <a:pt x="608" y="1671"/>
                  </a:lnTo>
                  <a:lnTo>
                    <a:pt x="631" y="1679"/>
                  </a:lnTo>
                  <a:lnTo>
                    <a:pt x="655" y="1686"/>
                  </a:lnTo>
                  <a:lnTo>
                    <a:pt x="678" y="1692"/>
                  </a:lnTo>
                  <a:lnTo>
                    <a:pt x="702" y="1698"/>
                  </a:lnTo>
                  <a:lnTo>
                    <a:pt x="726" y="1702"/>
                  </a:lnTo>
                  <a:lnTo>
                    <a:pt x="750" y="1707"/>
                  </a:lnTo>
                  <a:lnTo>
                    <a:pt x="775" y="1711"/>
                  </a:lnTo>
                  <a:lnTo>
                    <a:pt x="799" y="1714"/>
                  </a:lnTo>
                  <a:lnTo>
                    <a:pt x="823" y="1716"/>
                  </a:lnTo>
                  <a:lnTo>
                    <a:pt x="848" y="1718"/>
                  </a:lnTo>
                  <a:lnTo>
                    <a:pt x="872" y="1719"/>
                  </a:lnTo>
                  <a:lnTo>
                    <a:pt x="897" y="1720"/>
                  </a:lnTo>
                  <a:lnTo>
                    <a:pt x="921" y="1720"/>
                  </a:lnTo>
                  <a:lnTo>
                    <a:pt x="946" y="1719"/>
                  </a:lnTo>
                  <a:lnTo>
                    <a:pt x="970" y="1718"/>
                  </a:lnTo>
                  <a:lnTo>
                    <a:pt x="995" y="1716"/>
                  </a:lnTo>
                  <a:lnTo>
                    <a:pt x="1019" y="1714"/>
                  </a:lnTo>
                  <a:lnTo>
                    <a:pt x="1043" y="1711"/>
                  </a:lnTo>
                  <a:lnTo>
                    <a:pt x="1067" y="1707"/>
                  </a:lnTo>
                  <a:lnTo>
                    <a:pt x="1091" y="1702"/>
                  </a:lnTo>
                  <a:lnTo>
                    <a:pt x="1115" y="1697"/>
                  </a:lnTo>
                  <a:lnTo>
                    <a:pt x="1139" y="1692"/>
                  </a:lnTo>
                  <a:lnTo>
                    <a:pt x="1163" y="1686"/>
                  </a:lnTo>
                  <a:lnTo>
                    <a:pt x="1187" y="1679"/>
                  </a:lnTo>
                  <a:lnTo>
                    <a:pt x="1210" y="1671"/>
                  </a:lnTo>
                  <a:lnTo>
                    <a:pt x="1233" y="1663"/>
                  </a:lnTo>
                  <a:lnTo>
                    <a:pt x="1255" y="1655"/>
                  </a:lnTo>
                  <a:lnTo>
                    <a:pt x="1278" y="1646"/>
                  </a:lnTo>
                  <a:lnTo>
                    <a:pt x="1300" y="1636"/>
                  </a:lnTo>
                  <a:lnTo>
                    <a:pt x="1322" y="1625"/>
                  </a:lnTo>
                  <a:lnTo>
                    <a:pt x="1344" y="1615"/>
                  </a:lnTo>
                  <a:lnTo>
                    <a:pt x="1366" y="1603"/>
                  </a:lnTo>
                  <a:lnTo>
                    <a:pt x="1387" y="1592"/>
                  </a:lnTo>
                  <a:lnTo>
                    <a:pt x="1407" y="1579"/>
                  </a:lnTo>
                  <a:lnTo>
                    <a:pt x="1427" y="1566"/>
                  </a:lnTo>
                  <a:lnTo>
                    <a:pt x="1447" y="1552"/>
                  </a:lnTo>
                  <a:lnTo>
                    <a:pt x="1467" y="1538"/>
                  </a:lnTo>
                  <a:lnTo>
                    <a:pt x="1486" y="1524"/>
                  </a:lnTo>
                  <a:lnTo>
                    <a:pt x="1505" y="1509"/>
                  </a:lnTo>
                  <a:lnTo>
                    <a:pt x="1523" y="1493"/>
                  </a:lnTo>
                  <a:lnTo>
                    <a:pt x="1541" y="1477"/>
                  </a:lnTo>
                  <a:lnTo>
                    <a:pt x="1558" y="1461"/>
                  </a:lnTo>
                  <a:lnTo>
                    <a:pt x="1575" y="1444"/>
                  </a:lnTo>
                  <a:lnTo>
                    <a:pt x="1592" y="1427"/>
                  </a:lnTo>
                  <a:lnTo>
                    <a:pt x="1608" y="1409"/>
                  </a:lnTo>
                  <a:lnTo>
                    <a:pt x="1623" y="1391"/>
                  </a:lnTo>
                  <a:lnTo>
                    <a:pt x="1638" y="1373"/>
                  </a:lnTo>
                  <a:lnTo>
                    <a:pt x="1652" y="1354"/>
                  </a:lnTo>
                  <a:lnTo>
                    <a:pt x="1666" y="1335"/>
                  </a:lnTo>
                  <a:lnTo>
                    <a:pt x="1679" y="1315"/>
                  </a:lnTo>
                  <a:lnTo>
                    <a:pt x="1692" y="1295"/>
                  </a:lnTo>
                  <a:lnTo>
                    <a:pt x="1704" y="1275"/>
                  </a:lnTo>
                  <a:lnTo>
                    <a:pt x="1716" y="1255"/>
                  </a:lnTo>
                  <a:lnTo>
                    <a:pt x="1727" y="1234"/>
                  </a:lnTo>
                  <a:lnTo>
                    <a:pt x="1737" y="1213"/>
                  </a:lnTo>
                  <a:lnTo>
                    <a:pt x="1747" y="1192"/>
                  </a:lnTo>
                  <a:lnTo>
                    <a:pt x="1756" y="1170"/>
                  </a:lnTo>
                  <a:lnTo>
                    <a:pt x="1765" y="1148"/>
                  </a:lnTo>
                  <a:lnTo>
                    <a:pt x="1772" y="1126"/>
                  </a:lnTo>
                  <a:lnTo>
                    <a:pt x="1780" y="1104"/>
                  </a:lnTo>
                  <a:lnTo>
                    <a:pt x="1787" y="1082"/>
                  </a:lnTo>
                  <a:lnTo>
                    <a:pt x="1792" y="1059"/>
                  </a:lnTo>
                  <a:lnTo>
                    <a:pt x="1798" y="1037"/>
                  </a:lnTo>
                  <a:lnTo>
                    <a:pt x="1802" y="1014"/>
                  </a:lnTo>
                  <a:lnTo>
                    <a:pt x="1806" y="991"/>
                  </a:lnTo>
                  <a:lnTo>
                    <a:pt x="1810" y="968"/>
                  </a:lnTo>
                  <a:lnTo>
                    <a:pt x="1813" y="945"/>
                  </a:lnTo>
                  <a:lnTo>
                    <a:pt x="1815" y="922"/>
                  </a:lnTo>
                  <a:lnTo>
                    <a:pt x="1816" y="898"/>
                  </a:lnTo>
                  <a:lnTo>
                    <a:pt x="1817" y="875"/>
                  </a:lnTo>
                  <a:lnTo>
                    <a:pt x="1817" y="852"/>
                  </a:lnTo>
                  <a:lnTo>
                    <a:pt x="1816" y="829"/>
                  </a:lnTo>
                  <a:lnTo>
                    <a:pt x="1815" y="805"/>
                  </a:lnTo>
                  <a:lnTo>
                    <a:pt x="1813" y="783"/>
                  </a:lnTo>
                  <a:lnTo>
                    <a:pt x="1811" y="759"/>
                  </a:lnTo>
                  <a:lnTo>
                    <a:pt x="1808" y="736"/>
                  </a:lnTo>
                  <a:lnTo>
                    <a:pt x="1804" y="714"/>
                  </a:lnTo>
                  <a:lnTo>
                    <a:pt x="1753" y="542"/>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0" name="AutoShape 582">
              <a:extLst>
                <a:ext uri="{FF2B5EF4-FFF2-40B4-BE49-F238E27FC236}">
                  <a16:creationId xmlns:a16="http://schemas.microsoft.com/office/drawing/2014/main" id="{0E0AC42F-F00E-4C52-B1CE-AB67480A1069}"/>
                </a:ext>
              </a:extLst>
            </p:cNvPr>
            <p:cNvSpPr>
              <a:spLocks noChangeArrowheads="1"/>
            </p:cNvSpPr>
            <p:nvPr/>
          </p:nvSpPr>
          <p:spPr bwMode="auto">
            <a:xfrm>
              <a:off x="650542" y="1416094"/>
              <a:ext cx="613780" cy="210601"/>
            </a:xfrm>
            <a:prstGeom prst="wedgeRectCallout">
              <a:avLst>
                <a:gd name="adj1" fmla="val 131856"/>
                <a:gd name="adj2" fmla="val -269495"/>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GB" sz="750">
                  <a:solidFill>
                    <a:prstClr val="black"/>
                  </a:solidFill>
                  <a:latin typeface="Times New Roman"/>
                  <a:ea typeface="Times New Roman"/>
                  <a:cs typeface="Arial" charset="0"/>
                </a:rPr>
                <a:t>Lead-</a:t>
              </a:r>
              <a:r>
                <a:rPr lang="en-US" sz="750">
                  <a:solidFill>
                    <a:prstClr val="black"/>
                  </a:solidFill>
                  <a:latin typeface="Times New Roman"/>
                  <a:ea typeface="Times New Roman"/>
                  <a:cs typeface="Arial" charset="0"/>
                </a:rPr>
                <a:t>in 1</a:t>
              </a:r>
              <a:endParaRPr lang="ru-RU" sz="1200">
                <a:solidFill>
                  <a:prstClr val="black"/>
                </a:solidFill>
                <a:latin typeface="Times New Roman"/>
                <a:ea typeface="Times New Roman"/>
                <a:cs typeface="Arial" charset="0"/>
              </a:endParaRPr>
            </a:p>
          </p:txBody>
        </p:sp>
        <p:cxnSp>
          <p:nvCxnSpPr>
            <p:cNvPr id="21" name="AutoShape 585">
              <a:extLst>
                <a:ext uri="{FF2B5EF4-FFF2-40B4-BE49-F238E27FC236}">
                  <a16:creationId xmlns:a16="http://schemas.microsoft.com/office/drawing/2014/main" id="{2999E8CB-3C91-4868-A636-924A64107F73}"/>
                </a:ext>
              </a:extLst>
            </p:cNvPr>
            <p:cNvCxnSpPr>
              <a:cxnSpLocks noChangeShapeType="1"/>
            </p:cNvCxnSpPr>
            <p:nvPr/>
          </p:nvCxnSpPr>
          <p:spPr bwMode="auto">
            <a:xfrm>
              <a:off x="1286699" y="568890"/>
              <a:ext cx="103362" cy="161550"/>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22" name="AutoShape 586">
              <a:extLst>
                <a:ext uri="{FF2B5EF4-FFF2-40B4-BE49-F238E27FC236}">
                  <a16:creationId xmlns:a16="http://schemas.microsoft.com/office/drawing/2014/main" id="{4EEB2CF4-65E1-4A18-8585-CC91F0EE282B}"/>
                </a:ext>
              </a:extLst>
            </p:cNvPr>
            <p:cNvCxnSpPr>
              <a:cxnSpLocks noChangeShapeType="1"/>
            </p:cNvCxnSpPr>
            <p:nvPr/>
          </p:nvCxnSpPr>
          <p:spPr bwMode="auto">
            <a:xfrm>
              <a:off x="1260592" y="513441"/>
              <a:ext cx="604189" cy="364687"/>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nvGrpSpPr>
            <p:cNvPr id="23" name="Group 593">
              <a:extLst>
                <a:ext uri="{FF2B5EF4-FFF2-40B4-BE49-F238E27FC236}">
                  <a16:creationId xmlns:a16="http://schemas.microsoft.com/office/drawing/2014/main" id="{FEC36220-2C80-4A1D-A8D3-6F6B5A512DB6}"/>
                </a:ext>
              </a:extLst>
            </p:cNvPr>
            <p:cNvGrpSpPr>
              <a:grpSpLocks noChangeAspect="1"/>
            </p:cNvGrpSpPr>
            <p:nvPr/>
          </p:nvGrpSpPr>
          <p:grpSpPr bwMode="auto">
            <a:xfrm rot="15977889">
              <a:off x="11696" y="1497164"/>
              <a:ext cx="71445" cy="82583"/>
              <a:chOff x="5512" y="12280"/>
              <a:chExt cx="522" cy="538"/>
            </a:xfrm>
          </p:grpSpPr>
          <p:sp>
            <p:nvSpPr>
              <p:cNvPr id="42" name="Freeform 594">
                <a:extLst>
                  <a:ext uri="{FF2B5EF4-FFF2-40B4-BE49-F238E27FC236}">
                    <a16:creationId xmlns:a16="http://schemas.microsoft.com/office/drawing/2014/main" id="{E3231369-A40B-4FF7-A95D-7C2D2E960FC7}"/>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3" name="Freeform 595">
                <a:extLst>
                  <a:ext uri="{FF2B5EF4-FFF2-40B4-BE49-F238E27FC236}">
                    <a16:creationId xmlns:a16="http://schemas.microsoft.com/office/drawing/2014/main" id="{D16F3EB5-7303-462E-9C08-657514411673}"/>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4" name="Group 599">
              <a:extLst>
                <a:ext uri="{FF2B5EF4-FFF2-40B4-BE49-F238E27FC236}">
                  <a16:creationId xmlns:a16="http://schemas.microsoft.com/office/drawing/2014/main" id="{8BF52B79-B365-4D5D-8AFD-78658FE6701E}"/>
                </a:ext>
              </a:extLst>
            </p:cNvPr>
            <p:cNvGrpSpPr>
              <a:grpSpLocks noChangeAspect="1"/>
            </p:cNvGrpSpPr>
            <p:nvPr/>
          </p:nvGrpSpPr>
          <p:grpSpPr bwMode="auto">
            <a:xfrm rot="15977889">
              <a:off x="1063434" y="547592"/>
              <a:ext cx="70378" cy="82583"/>
              <a:chOff x="5512" y="12280"/>
              <a:chExt cx="522" cy="538"/>
            </a:xfrm>
          </p:grpSpPr>
          <p:sp>
            <p:nvSpPr>
              <p:cNvPr id="40" name="Freeform 600">
                <a:extLst>
                  <a:ext uri="{FF2B5EF4-FFF2-40B4-BE49-F238E27FC236}">
                    <a16:creationId xmlns:a16="http://schemas.microsoft.com/office/drawing/2014/main" id="{CD84928D-27C8-4254-A0F7-8E30F18FCE66}"/>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1" name="Freeform 601">
                <a:extLst>
                  <a:ext uri="{FF2B5EF4-FFF2-40B4-BE49-F238E27FC236}">
                    <a16:creationId xmlns:a16="http://schemas.microsoft.com/office/drawing/2014/main" id="{B0900721-6951-4992-A257-DBD3951BF6C1}"/>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5" name="Group 602">
              <a:extLst>
                <a:ext uri="{FF2B5EF4-FFF2-40B4-BE49-F238E27FC236}">
                  <a16:creationId xmlns:a16="http://schemas.microsoft.com/office/drawing/2014/main" id="{8C9949E5-9F06-466F-AAB1-2143C20F280B}"/>
                </a:ext>
              </a:extLst>
            </p:cNvPr>
            <p:cNvGrpSpPr>
              <a:grpSpLocks noChangeAspect="1"/>
            </p:cNvGrpSpPr>
            <p:nvPr/>
          </p:nvGrpSpPr>
          <p:grpSpPr bwMode="auto">
            <a:xfrm rot="15977889">
              <a:off x="1820002" y="849898"/>
              <a:ext cx="70378" cy="82050"/>
              <a:chOff x="5512" y="12280"/>
              <a:chExt cx="522" cy="538"/>
            </a:xfrm>
          </p:grpSpPr>
          <p:sp>
            <p:nvSpPr>
              <p:cNvPr id="38" name="Freeform 603">
                <a:extLst>
                  <a:ext uri="{FF2B5EF4-FFF2-40B4-BE49-F238E27FC236}">
                    <a16:creationId xmlns:a16="http://schemas.microsoft.com/office/drawing/2014/main" id="{9387AD5B-1FDD-455E-8048-2A3A577A165B}"/>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9" name="Freeform 604">
                <a:extLst>
                  <a:ext uri="{FF2B5EF4-FFF2-40B4-BE49-F238E27FC236}">
                    <a16:creationId xmlns:a16="http://schemas.microsoft.com/office/drawing/2014/main" id="{BCF771E7-41E7-4077-8A65-473032EED8FE}"/>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26" name="AutoShape 1340">
              <a:extLst>
                <a:ext uri="{FF2B5EF4-FFF2-40B4-BE49-F238E27FC236}">
                  <a16:creationId xmlns:a16="http://schemas.microsoft.com/office/drawing/2014/main" id="{59027220-8A81-4406-84D1-7F031E8FCC15}"/>
                </a:ext>
              </a:extLst>
            </p:cNvPr>
            <p:cNvSpPr>
              <a:spLocks noChangeAspect="1" noChangeArrowheads="1"/>
            </p:cNvSpPr>
            <p:nvPr/>
          </p:nvSpPr>
          <p:spPr bwMode="auto">
            <a:xfrm>
              <a:off x="1367684" y="701116"/>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7" name="AutoShape 1341">
              <a:extLst>
                <a:ext uri="{FF2B5EF4-FFF2-40B4-BE49-F238E27FC236}">
                  <a16:creationId xmlns:a16="http://schemas.microsoft.com/office/drawing/2014/main" id="{19E65BC1-F388-40CE-9EBC-1D2E1B63C5A7}"/>
                </a:ext>
              </a:extLst>
            </p:cNvPr>
            <p:cNvSpPr>
              <a:spLocks noChangeAspect="1" noChangeArrowheads="1"/>
            </p:cNvSpPr>
            <p:nvPr/>
          </p:nvSpPr>
          <p:spPr bwMode="auto">
            <a:xfrm>
              <a:off x="1676705" y="837074"/>
              <a:ext cx="52214" cy="52250"/>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28" name="AutoShape 598">
              <a:extLst>
                <a:ext uri="{FF2B5EF4-FFF2-40B4-BE49-F238E27FC236}">
                  <a16:creationId xmlns:a16="http://schemas.microsoft.com/office/drawing/2014/main" id="{72B06CB2-EDB9-46A5-B44E-012730063B84}"/>
                </a:ext>
              </a:extLst>
            </p:cNvPr>
            <p:cNvCxnSpPr>
              <a:cxnSpLocks noChangeShapeType="1"/>
            </p:cNvCxnSpPr>
            <p:nvPr/>
          </p:nvCxnSpPr>
          <p:spPr bwMode="auto">
            <a:xfrm flipV="1">
              <a:off x="49017" y="610477"/>
              <a:ext cx="1014441" cy="895189"/>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29" name="AutoShape 1343">
              <a:extLst>
                <a:ext uri="{FF2B5EF4-FFF2-40B4-BE49-F238E27FC236}">
                  <a16:creationId xmlns:a16="http://schemas.microsoft.com/office/drawing/2014/main" id="{ED7C8776-7B8A-4D19-97F0-AA69BEE68557}"/>
                </a:ext>
              </a:extLst>
            </p:cNvPr>
            <p:cNvSpPr>
              <a:spLocks noChangeAspect="1" noChangeArrowheads="1"/>
            </p:cNvSpPr>
            <p:nvPr/>
          </p:nvSpPr>
          <p:spPr bwMode="auto">
            <a:xfrm>
              <a:off x="1057598"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30" name="AutoShape 597">
              <a:extLst>
                <a:ext uri="{FF2B5EF4-FFF2-40B4-BE49-F238E27FC236}">
                  <a16:creationId xmlns:a16="http://schemas.microsoft.com/office/drawing/2014/main" id="{F924FBC9-B9E7-47C4-BB4E-8DB58110862F}"/>
                </a:ext>
              </a:extLst>
            </p:cNvPr>
            <p:cNvCxnSpPr>
              <a:cxnSpLocks noChangeShapeType="1"/>
            </p:cNvCxnSpPr>
            <p:nvPr/>
          </p:nvCxnSpPr>
          <p:spPr bwMode="auto">
            <a:xfrm flipH="1" flipV="1">
              <a:off x="1712402" y="879727"/>
              <a:ext cx="50083" cy="114098"/>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1" name="AutoShape 597">
              <a:extLst>
                <a:ext uri="{FF2B5EF4-FFF2-40B4-BE49-F238E27FC236}">
                  <a16:creationId xmlns:a16="http://schemas.microsoft.com/office/drawing/2014/main" id="{1B4DF252-EC96-4408-BEAB-DC59481EC663}"/>
                </a:ext>
              </a:extLst>
            </p:cNvPr>
            <p:cNvCxnSpPr>
              <a:cxnSpLocks noChangeShapeType="1"/>
            </p:cNvCxnSpPr>
            <p:nvPr/>
          </p:nvCxnSpPr>
          <p:spPr bwMode="auto">
            <a:xfrm flipV="1">
              <a:off x="1084237" y="598748"/>
              <a:ext cx="10656" cy="13489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2" name="AutoShape 596">
              <a:extLst>
                <a:ext uri="{FF2B5EF4-FFF2-40B4-BE49-F238E27FC236}">
                  <a16:creationId xmlns:a16="http://schemas.microsoft.com/office/drawing/2014/main" id="{FFFAE565-43E6-44CC-974B-1F6EBB927D00}"/>
                </a:ext>
              </a:extLst>
            </p:cNvPr>
            <p:cNvCxnSpPr>
              <a:cxnSpLocks noChangeShapeType="1"/>
            </p:cNvCxnSpPr>
            <p:nvPr/>
          </p:nvCxnSpPr>
          <p:spPr bwMode="auto">
            <a:xfrm flipH="1">
              <a:off x="91641" y="1039677"/>
              <a:ext cx="1707074" cy="502244"/>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cxnSp>
          <p:nvCxnSpPr>
            <p:cNvPr id="33" name="AutoShape 597">
              <a:extLst>
                <a:ext uri="{FF2B5EF4-FFF2-40B4-BE49-F238E27FC236}">
                  <a16:creationId xmlns:a16="http://schemas.microsoft.com/office/drawing/2014/main" id="{451486DA-DE1E-4239-86F2-80780F51D3F6}"/>
                </a:ext>
              </a:extLst>
            </p:cNvPr>
            <p:cNvCxnSpPr>
              <a:cxnSpLocks noChangeShapeType="1"/>
            </p:cNvCxnSpPr>
            <p:nvPr/>
          </p:nvCxnSpPr>
          <p:spPr bwMode="auto">
            <a:xfrm>
              <a:off x="1731050" y="874929"/>
              <a:ext cx="107625" cy="1706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34" name="AutoShape 1404">
              <a:extLst>
                <a:ext uri="{FF2B5EF4-FFF2-40B4-BE49-F238E27FC236}">
                  <a16:creationId xmlns:a16="http://schemas.microsoft.com/office/drawing/2014/main" id="{BF5E8975-7BDD-47D4-AB47-C94EA368A647}"/>
                </a:ext>
              </a:extLst>
            </p:cNvPr>
            <p:cNvSpPr>
              <a:spLocks noChangeAspect="1" noChangeArrowheads="1"/>
            </p:cNvSpPr>
            <p:nvPr/>
          </p:nvSpPr>
          <p:spPr bwMode="auto">
            <a:xfrm>
              <a:off x="1057065"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5" name="AutoShape 583">
              <a:extLst>
                <a:ext uri="{FF2B5EF4-FFF2-40B4-BE49-F238E27FC236}">
                  <a16:creationId xmlns:a16="http://schemas.microsoft.com/office/drawing/2014/main" id="{1AD8E8E9-A5BB-468A-BFA2-073CD3B0BFA1}"/>
                </a:ext>
              </a:extLst>
            </p:cNvPr>
            <p:cNvSpPr>
              <a:spLocks noChangeArrowheads="1"/>
            </p:cNvSpPr>
            <p:nvPr/>
          </p:nvSpPr>
          <p:spPr bwMode="auto">
            <a:xfrm>
              <a:off x="1895684" y="221798"/>
              <a:ext cx="653206" cy="245257"/>
            </a:xfrm>
            <a:prstGeom prst="wedgeRectCallout">
              <a:avLst>
                <a:gd name="adj1" fmla="val -70880"/>
                <a:gd name="adj2" fmla="val 211088"/>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1</a:t>
              </a:r>
              <a:endParaRPr lang="ru-RU" sz="1200">
                <a:solidFill>
                  <a:prstClr val="black"/>
                </a:solidFill>
                <a:latin typeface="Times New Roman"/>
                <a:ea typeface="Times New Roman"/>
                <a:cs typeface="Arial" charset="0"/>
              </a:endParaRPr>
            </a:p>
          </p:txBody>
        </p:sp>
        <p:sp>
          <p:nvSpPr>
            <p:cNvPr id="36" name="AutoShape 583">
              <a:extLst>
                <a:ext uri="{FF2B5EF4-FFF2-40B4-BE49-F238E27FC236}">
                  <a16:creationId xmlns:a16="http://schemas.microsoft.com/office/drawing/2014/main" id="{D6956413-D57A-405A-A6B5-A699CA317E36}"/>
                </a:ext>
              </a:extLst>
            </p:cNvPr>
            <p:cNvSpPr>
              <a:spLocks noChangeArrowheads="1"/>
            </p:cNvSpPr>
            <p:nvPr/>
          </p:nvSpPr>
          <p:spPr bwMode="auto">
            <a:xfrm flipH="1">
              <a:off x="91641" y="4265"/>
              <a:ext cx="691035" cy="217533"/>
            </a:xfrm>
            <a:prstGeom prst="wedgeRectCallout">
              <a:avLst>
                <a:gd name="adj1" fmla="val -92407"/>
                <a:gd name="adj2" fmla="val 256616"/>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2</a:t>
              </a:r>
              <a:endParaRPr lang="ru-RU" sz="1200">
                <a:solidFill>
                  <a:prstClr val="black"/>
                </a:solidFill>
                <a:latin typeface="Times New Roman"/>
                <a:ea typeface="Times New Roman"/>
                <a:cs typeface="Arial" charset="0"/>
              </a:endParaRPr>
            </a:p>
          </p:txBody>
        </p:sp>
        <p:sp>
          <p:nvSpPr>
            <p:cNvPr id="37" name="AutoShape 583">
              <a:extLst>
                <a:ext uri="{FF2B5EF4-FFF2-40B4-BE49-F238E27FC236}">
                  <a16:creationId xmlns:a16="http://schemas.microsoft.com/office/drawing/2014/main" id="{F5595A09-E20B-45CD-984D-D77B5B2D8ECF}"/>
                </a:ext>
              </a:extLst>
            </p:cNvPr>
            <p:cNvSpPr>
              <a:spLocks noChangeArrowheads="1"/>
            </p:cNvSpPr>
            <p:nvPr/>
          </p:nvSpPr>
          <p:spPr bwMode="auto">
            <a:xfrm>
              <a:off x="1260592" y="4265"/>
              <a:ext cx="615378" cy="217533"/>
            </a:xfrm>
            <a:prstGeom prst="wedgeRectCallout">
              <a:avLst>
                <a:gd name="adj1" fmla="val -40648"/>
                <a:gd name="adj2" fmla="val 230394"/>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Lead-in 2</a:t>
              </a:r>
              <a:endParaRPr lang="ru-RU" sz="1200">
                <a:solidFill>
                  <a:prstClr val="black"/>
                </a:solidFill>
                <a:latin typeface="Times New Roman"/>
                <a:ea typeface="Times New Roman"/>
                <a:cs typeface="Arial" charset="0"/>
              </a:endParaRPr>
            </a:p>
          </p:txBody>
        </p: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83A38F9-50E8-401C-976C-0C2DDB4A1521}"/>
                  </a:ext>
                </a:extLst>
              </p:cNvPr>
              <p:cNvSpPr txBox="1"/>
              <p:nvPr/>
            </p:nvSpPr>
            <p:spPr>
              <a:xfrm>
                <a:off x="107504" y="3732624"/>
                <a:ext cx="8933707" cy="1501565"/>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In Fig. two basic segments are allocated with dashed lines of orange and yellow color.</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smtClean="0">
                            <a:solidFill>
                              <a:prstClr val="black"/>
                            </a:solidFill>
                            <a:latin typeface="Cambria Math"/>
                          </a:rPr>
                          <m:t>𝑁𝑜𝑡𝑒</m:t>
                        </m:r>
                        <m:r>
                          <a:rPr lang="en-GB" i="1" smtClean="0">
                            <a:solidFill>
                              <a:prstClr val="black"/>
                            </a:solidFill>
                            <a:latin typeface="Cambria Math"/>
                          </a:rPr>
                          <m:t>: </m:t>
                        </m:r>
                        <m:r>
                          <a:rPr lang="en-GB" i="1" smtClean="0">
                            <a:solidFill>
                              <a:prstClr val="black"/>
                            </a:solidFill>
                            <a:latin typeface="Cambria Math"/>
                          </a:rPr>
                          <m:t>𝐼𝑓</m:t>
                        </m:r>
                        <m:r>
                          <a:rPr lang="en-GB" i="1" smtClean="0">
                            <a:solidFill>
                              <a:prstClr val="black"/>
                            </a:solidFill>
                            <a:latin typeface="Cambria Math"/>
                          </a:rPr>
                          <m:t> </m:t>
                        </m:r>
                        <m:r>
                          <a:rPr lang="en-GB" i="1" smtClean="0">
                            <a:solidFill>
                              <a:prstClr val="black"/>
                            </a:solidFill>
                            <a:latin typeface="Cambria Math"/>
                          </a:rPr>
                          <m:t>𝑎𝑙𝑙</m:t>
                        </m:r>
                        <m:r>
                          <a:rPr lang="en-GB" i="1" smtClean="0">
                            <a:solidFill>
                              <a:prstClr val="black"/>
                            </a:solidFill>
                            <a:latin typeface="Cambria Math"/>
                          </a:rPr>
                          <m:t> </m:t>
                        </m:r>
                        <m:r>
                          <a:rPr lang="en-GB" i="1" smtClean="0">
                            <a:solidFill>
                              <a:prstClr val="black"/>
                            </a:solidFill>
                            <a:latin typeface="Cambria Math"/>
                          </a:rPr>
                          <m:t>𝑐𝑜𝑛𝑡𝑜𝑢𝑟𝑠</m:t>
                        </m:r>
                        <m:r>
                          <a:rPr lang="en-GB" i="1" smtClean="0">
                            <a:solidFill>
                              <a:prstClr val="black"/>
                            </a:solidFill>
                            <a:latin typeface="Cambria Math"/>
                          </a:rPr>
                          <m:t> </m:t>
                        </m:r>
                        <m:r>
                          <a:rPr lang="en-GB" i="1" smtClean="0">
                            <a:solidFill>
                              <a:prstClr val="black"/>
                            </a:solidFill>
                            <a:latin typeface="Cambria Math"/>
                          </a:rPr>
                          <m:t>𝑜𝑓</m:t>
                        </m:r>
                        <m:r>
                          <a:rPr lang="en-GB" i="1" smtClean="0">
                            <a:solidFill>
                              <a:prstClr val="black"/>
                            </a:solidFill>
                            <a:latin typeface="Cambria Math"/>
                          </a:rPr>
                          <m:t> </m:t>
                        </m:r>
                        <m:r>
                          <a:rPr lang="en-GB" i="1" smtClean="0">
                            <a:solidFill>
                              <a:prstClr val="black"/>
                            </a:solidFill>
                            <a:latin typeface="Cambria Math"/>
                          </a:rPr>
                          <m:t>𝑝𝑎𝑟𝑡𝑠</m:t>
                        </m:r>
                        <m:r>
                          <a:rPr lang="en-GB" i="1" smtClean="0">
                            <a:solidFill>
                              <a:prstClr val="black"/>
                            </a:solidFill>
                            <a:latin typeface="Cambria Math"/>
                          </a:rPr>
                          <m:t> </m:t>
                        </m:r>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i="1" dirty="0">
                    <a:solidFill>
                      <a:prstClr val="black"/>
                    </a:solidFill>
                    <a:latin typeface="Arial" pitchFamily="34" charset="0"/>
                    <a:cs typeface="Arial" pitchFamily="34"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GB" i="1" smtClean="0">
                        <a:solidFill>
                          <a:prstClr val="black"/>
                        </a:solidFill>
                        <a:latin typeface="Cambria Math"/>
                      </a:rPr>
                      <m:t> </m:t>
                    </m:r>
                  </m:oMath>
                </a14:m>
                <a:r>
                  <a:rPr lang="en-US" i="1" dirty="0">
                    <a:solidFill>
                      <a:prstClr val="black"/>
                    </a:solidFill>
                    <a:latin typeface="Arial" pitchFamily="34" charset="0"/>
                    <a:cs typeface="Arial" pitchFamily="34" charset="0"/>
                  </a:rPr>
                  <a:t>are </a:t>
                </a:r>
                <a:r>
                  <a:rPr lang="en-GB" i="1" dirty="0">
                    <a:solidFill>
                      <a:prstClr val="black"/>
                    </a:solidFill>
                    <a:latin typeface="Arial" pitchFamily="34" charset="0"/>
                    <a:cs typeface="Arial" pitchFamily="34" charset="0"/>
                  </a:rPr>
                  <a:t>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r>
                  <a:rPr lang="en-US" i="1" dirty="0">
                    <a:solidFill>
                      <a:prstClr val="black"/>
                    </a:solidFill>
                    <a:latin typeface="Arial" pitchFamily="34" charset="0"/>
                    <a:cs typeface="Arial" pitchFamily="34" charset="0"/>
                  </a:rPr>
                  <a:t> and N=K then SCCP is equivalent to CCP</a:t>
                </a:r>
              </a:p>
              <a:p>
                <a:pPr fontAlgn="base">
                  <a:spcBef>
                    <a:spcPct val="0"/>
                  </a:spcBef>
                  <a:spcAft>
                    <a:spcPct val="0"/>
                  </a:spcAft>
                </a:pPr>
                <a:endParaRPr lang="ru-RU" dirty="0">
                  <a:solidFill>
                    <a:prstClr val="black"/>
                  </a:solidFill>
                  <a:latin typeface="Arial" charset="0"/>
                  <a:cs typeface="Arial" charset="0"/>
                </a:endParaRPr>
              </a:p>
            </p:txBody>
          </p:sp>
        </mc:Choice>
        <mc:Fallback xmlns="">
          <p:sp>
            <p:nvSpPr>
              <p:cNvPr id="48" name="TextBox 47">
                <a:extLst>
                  <a:ext uri="{FF2B5EF4-FFF2-40B4-BE49-F238E27FC236}">
                    <a16:creationId xmlns:a16="http://schemas.microsoft.com/office/drawing/2014/main" id="{C83A38F9-50E8-401C-976C-0C2DDB4A1521}"/>
                  </a:ext>
                </a:extLst>
              </p:cNvPr>
              <p:cNvSpPr txBox="1">
                <a:spLocks noRot="1" noChangeAspect="1" noMove="1" noResize="1" noEditPoints="1" noAdjustHandles="1" noChangeArrowheads="1" noChangeShapeType="1" noTextEdit="1"/>
              </p:cNvSpPr>
              <p:nvPr/>
            </p:nvSpPr>
            <p:spPr>
              <a:xfrm>
                <a:off x="107504" y="3732624"/>
                <a:ext cx="8933707" cy="1501565"/>
              </a:xfrm>
              <a:prstGeom prst="rect">
                <a:avLst/>
              </a:prstGeom>
              <a:blipFill>
                <a:blip r:embed="rId5"/>
                <a:stretch>
                  <a:fillRect l="-614" t="-2024"/>
                </a:stretch>
              </a:blipFill>
            </p:spPr>
            <p:txBody>
              <a:bodyPr/>
              <a:lstStyle/>
              <a:p>
                <a:r>
                  <a:rPr lang="ru-RU">
                    <a:noFill/>
                  </a:rPr>
                  <a:t> </a:t>
                </a:r>
              </a:p>
            </p:txBody>
          </p:sp>
        </mc:Fallback>
      </mc:AlternateContent>
      <p:sp>
        <p:nvSpPr>
          <p:cNvPr id="49" name="TextBox 48">
            <a:extLst>
              <a:ext uri="{FF2B5EF4-FFF2-40B4-BE49-F238E27FC236}">
                <a16:creationId xmlns:a16="http://schemas.microsoft.com/office/drawing/2014/main" id="{AAE20AB7-64EA-490D-8597-432E2A213F40}"/>
              </a:ext>
            </a:extLst>
          </p:cNvPr>
          <p:cNvSpPr txBox="1"/>
          <p:nvPr/>
        </p:nvSpPr>
        <p:spPr>
          <a:xfrm>
            <a:off x="1214414" y="5000636"/>
            <a:ext cx="5786478"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50" name="Прямоугольник 49">
            <a:extLst>
              <a:ext uri="{FF2B5EF4-FFF2-40B4-BE49-F238E27FC236}">
                <a16:creationId xmlns:a16="http://schemas.microsoft.com/office/drawing/2014/main" id="{86E4E8FC-5304-40B0-9FC9-43FC406CAE8A}"/>
              </a:ext>
            </a:extLst>
          </p:cNvPr>
          <p:cNvSpPr/>
          <p:nvPr/>
        </p:nvSpPr>
        <p:spPr>
          <a:xfrm>
            <a:off x="142844" y="4714884"/>
            <a:ext cx="9001156" cy="2031325"/>
          </a:xfrm>
          <a:prstGeom prst="rect">
            <a:avLst/>
          </a:prstGeom>
        </p:spPr>
        <p:txBody>
          <a:bodyPr wrap="square">
            <a:spAutoFit/>
          </a:bodyPr>
          <a:lstStyle/>
          <a:p>
            <a:pPr algn="just" fontAlgn="base">
              <a:spcBef>
                <a:spcPct val="0"/>
              </a:spcBef>
              <a:spcAft>
                <a:spcPct val="0"/>
              </a:spcAft>
            </a:pPr>
            <a:endParaRPr lang="en-US" i="1" dirty="0">
              <a:solidFill>
                <a:prstClr val="black"/>
              </a:solidFill>
              <a:latin typeface="Arial" charset="0"/>
              <a:cs typeface="Arial" charset="0"/>
            </a:endParaRPr>
          </a:p>
          <a:p>
            <a:pPr algn="just" fontAlgn="base">
              <a:spcBef>
                <a:spcPct val="0"/>
              </a:spcBef>
              <a:spcAft>
                <a:spcPct val="0"/>
              </a:spcAft>
            </a:pPr>
            <a:r>
              <a:rPr lang="en-US" b="1" i="1" dirty="0">
                <a:solidFill>
                  <a:prstClr val="black"/>
                </a:solidFill>
                <a:latin typeface="Arial" charset="0"/>
                <a:cs typeface="Arial" charset="0"/>
              </a:rPr>
              <a:t>Definition 5: GSCCP (Generalized SCCP) is  </a:t>
            </a:r>
            <a:r>
              <a:rPr lang="en-US" b="1" dirty="0">
                <a:solidFill>
                  <a:prstClr val="black"/>
                </a:solidFill>
                <a:latin typeface="Arial" charset="0"/>
                <a:cs typeface="Arial" charset="0"/>
              </a:rPr>
              <a:t>{ </a:t>
            </a:r>
            <a:r>
              <a:rPr lang="en-US" b="1" dirty="0" err="1">
                <a:solidFill>
                  <a:prstClr val="black"/>
                </a:solidFill>
                <a:latin typeface="Arial" charset="0"/>
                <a:cs typeface="Arial" charset="0"/>
              </a:rPr>
              <a:t>S</a:t>
            </a:r>
            <a:r>
              <a:rPr lang="en-US" b="1" i="1" dirty="0" err="1">
                <a:solidFill>
                  <a:prstClr val="black"/>
                </a:solidFill>
                <a:latin typeface="Arial" charset="0"/>
                <a:cs typeface="Arial" charset="0"/>
              </a:rPr>
              <a:t>CCP</a:t>
            </a:r>
            <a:r>
              <a:rPr lang="en-US" b="1" i="1" baseline="-25000" dirty="0" err="1">
                <a:solidFill>
                  <a:prstClr val="black"/>
                </a:solidFill>
                <a:latin typeface="Arial" charset="0"/>
                <a:cs typeface="Arial" charset="0"/>
              </a:rPr>
              <a:t>i</a:t>
            </a:r>
            <a:r>
              <a:rPr lang="en-US" b="1" i="1" dirty="0">
                <a:solidFill>
                  <a:prstClr val="black"/>
                </a:solidFill>
                <a:latin typeface="Arial" charset="0"/>
                <a:cs typeface="Arial" charset="0"/>
              </a:rPr>
              <a:t>  </a:t>
            </a:r>
            <a:r>
              <a:rPr lang="en-US" b="1" i="1" dirty="0" err="1">
                <a:solidFill>
                  <a:prstClr val="black"/>
                </a:solidFill>
                <a:latin typeface="Arial" charset="0"/>
                <a:cs typeface="Arial" charset="0"/>
              </a:rPr>
              <a:t>i</a:t>
            </a:r>
            <a:r>
              <a:rPr lang="en-US" b="1" i="1" dirty="0">
                <a:solidFill>
                  <a:prstClr val="black"/>
                </a:solidFill>
                <a:latin typeface="Arial" charset="0"/>
                <a:cs typeface="Arial" charset="0"/>
              </a:rPr>
              <a:t>=1,2,…,T </a:t>
            </a:r>
            <a:r>
              <a:rPr lang="en-US" b="1" dirty="0">
                <a:solidFill>
                  <a:prstClr val="black"/>
                </a:solidFill>
                <a:latin typeface="Arial" charset="0"/>
                <a:cs typeface="Arial" charset="0"/>
              </a:rPr>
              <a:t>}</a:t>
            </a:r>
          </a:p>
          <a:p>
            <a:pPr algn="just" fontAlgn="base">
              <a:spcBef>
                <a:spcPct val="0"/>
              </a:spcBef>
              <a:spcAft>
                <a:spcPct val="0"/>
              </a:spcAft>
            </a:pPr>
            <a:endParaRPr lang="en-US" b="1" dirty="0">
              <a:solidFill>
                <a:prstClr val="black"/>
              </a:solidFill>
              <a:latin typeface="Arial" charset="0"/>
              <a:cs typeface="Arial" charset="0"/>
            </a:endParaRPr>
          </a:p>
          <a:p>
            <a:pPr algn="just" fontAlgn="base">
              <a:spcBef>
                <a:spcPct val="0"/>
              </a:spcBef>
              <a:spcAft>
                <a:spcPct val="0"/>
              </a:spcAft>
            </a:pPr>
            <a:r>
              <a:rPr lang="en-US" dirty="0">
                <a:solidFill>
                  <a:prstClr val="black"/>
                </a:solidFill>
                <a:latin typeface="Arial" charset="0"/>
                <a:cs typeface="Arial" charset="0"/>
              </a:rPr>
              <a:t>Thus, by introducing the class of GSCCP, we have significantly expanded the existing classification of tool path problem for CNC sheet cutting machines. Actually SCCP and GSCCP are subclasses ICP containing all tasks with finite sets of basic cutting segments, i.e. </a:t>
            </a:r>
            <a:r>
              <a:rPr lang="en-US" b="1" i="1" dirty="0">
                <a:solidFill>
                  <a:prstClr val="black"/>
                </a:solidFill>
                <a:latin typeface="Arial" charset="0"/>
                <a:cs typeface="Arial" charset="0"/>
              </a:rPr>
              <a:t>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GSCCP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ICP </a:t>
            </a:r>
            <a:endParaRPr lang="ru-RU" b="1" dirty="0">
              <a:solidFill>
                <a:prstClr val="black"/>
              </a:solidFill>
              <a:latin typeface="Arial" charset="0"/>
              <a:cs typeface="Arial" charset="0"/>
            </a:endParaRPr>
          </a:p>
        </p:txBody>
      </p:sp>
      <p:graphicFrame>
        <p:nvGraphicFramePr>
          <p:cNvPr id="51" name="Object 3">
            <a:extLst>
              <a:ext uri="{FF2B5EF4-FFF2-40B4-BE49-F238E27FC236}">
                <a16:creationId xmlns:a16="http://schemas.microsoft.com/office/drawing/2014/main" id="{D5ECC707-9608-4788-9233-5D11F5882A86}"/>
              </a:ext>
            </a:extLst>
          </p:cNvPr>
          <p:cNvGraphicFramePr>
            <a:graphicFrameLocks noChangeAspect="1"/>
          </p:cNvGraphicFramePr>
          <p:nvPr/>
        </p:nvGraphicFramePr>
        <p:xfrm>
          <a:off x="2266950" y="6491310"/>
          <a:ext cx="190500" cy="152400"/>
        </p:xfrm>
        <a:graphic>
          <a:graphicData uri="http://schemas.openxmlformats.org/presentationml/2006/ole">
            <mc:AlternateContent xmlns:mc="http://schemas.openxmlformats.org/markup-compatibility/2006">
              <mc:Choice xmlns:v="urn:schemas-microsoft-com:vml" Requires="v">
                <p:oleObj spid="_x0000_s3131" name="Формула" r:id="rId6" imgW="190417" imgH="152334" progId="Equation.3">
                  <p:embed/>
                </p:oleObj>
              </mc:Choice>
              <mc:Fallback>
                <p:oleObj name="Формула" r:id="rId6" imgW="190417" imgH="152334" progId="Equation.3">
                  <p:embed/>
                  <p:pic>
                    <p:nvPicPr>
                      <p:cNvPr id="2457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95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4">
            <a:extLst>
              <a:ext uri="{FF2B5EF4-FFF2-40B4-BE49-F238E27FC236}">
                <a16:creationId xmlns:a16="http://schemas.microsoft.com/office/drawing/2014/main" id="{CB76F7B7-2995-4125-B57C-9AD358CCA7EF}"/>
              </a:ext>
            </a:extLst>
          </p:cNvPr>
          <p:cNvGraphicFramePr>
            <a:graphicFrameLocks noChangeAspect="1"/>
          </p:cNvGraphicFramePr>
          <p:nvPr/>
        </p:nvGraphicFramePr>
        <p:xfrm>
          <a:off x="3143240" y="6491310"/>
          <a:ext cx="190500" cy="152400"/>
        </p:xfrm>
        <a:graphic>
          <a:graphicData uri="http://schemas.openxmlformats.org/presentationml/2006/ole">
            <mc:AlternateContent xmlns:mc="http://schemas.openxmlformats.org/markup-compatibility/2006">
              <mc:Choice xmlns:v="urn:schemas-microsoft-com:vml" Requires="v">
                <p:oleObj spid="_x0000_s3132" name="Формула" r:id="rId8" imgW="190417" imgH="152334" progId="Equation.3">
                  <p:embed/>
                </p:oleObj>
              </mc:Choice>
              <mc:Fallback>
                <p:oleObj name="Формула" r:id="rId8" imgW="190417" imgH="152334" progId="Equation.3">
                  <p:embed/>
                  <p:pic>
                    <p:nvPicPr>
                      <p:cNvPr id="2458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4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6">
            <a:extLst>
              <a:ext uri="{FF2B5EF4-FFF2-40B4-BE49-F238E27FC236}">
                <a16:creationId xmlns:a16="http://schemas.microsoft.com/office/drawing/2014/main" id="{826029D2-84DE-4A19-96D3-232EDFE70336}"/>
              </a:ext>
            </a:extLst>
          </p:cNvPr>
          <p:cNvGraphicFramePr>
            <a:graphicFrameLocks noChangeAspect="1"/>
          </p:cNvGraphicFramePr>
          <p:nvPr/>
        </p:nvGraphicFramePr>
        <p:xfrm>
          <a:off x="4143372" y="6491310"/>
          <a:ext cx="190500" cy="152400"/>
        </p:xfrm>
        <a:graphic>
          <a:graphicData uri="http://schemas.openxmlformats.org/presentationml/2006/ole">
            <mc:AlternateContent xmlns:mc="http://schemas.openxmlformats.org/markup-compatibility/2006">
              <mc:Choice xmlns:v="urn:schemas-microsoft-com:vml" Requires="v">
                <p:oleObj spid="_x0000_s3133" name="Формула" r:id="rId10" imgW="190417" imgH="152334" progId="Equation.3">
                  <p:embed/>
                </p:oleObj>
              </mc:Choice>
              <mc:Fallback>
                <p:oleObj name="Формула" r:id="rId10" imgW="190417" imgH="152334" progId="Equation.3">
                  <p:embed/>
                  <p:pic>
                    <p:nvPicPr>
                      <p:cNvPr id="2458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372"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TextBox 53">
            <a:extLst>
              <a:ext uri="{FF2B5EF4-FFF2-40B4-BE49-F238E27FC236}">
                <a16:creationId xmlns:a16="http://schemas.microsoft.com/office/drawing/2014/main" id="{B215ECE3-0640-4BBA-A0F0-863DF351FE72}"/>
              </a:ext>
            </a:extLst>
          </p:cNvPr>
          <p:cNvSpPr txBox="1"/>
          <p:nvPr/>
        </p:nvSpPr>
        <p:spPr>
          <a:xfrm>
            <a:off x="5000628" y="1857364"/>
            <a:ext cx="2857520" cy="369332"/>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Basic segment 1</a:t>
            </a:r>
            <a:endParaRPr lang="ru-RU" dirty="0">
              <a:solidFill>
                <a:prstClr val="black"/>
              </a:solidFill>
              <a:latin typeface="Arial" charset="0"/>
              <a:cs typeface="Arial" charset="0"/>
            </a:endParaRPr>
          </a:p>
        </p:txBody>
      </p:sp>
      <p:sp>
        <p:nvSpPr>
          <p:cNvPr id="55" name="Прямоугольник 54">
            <a:extLst>
              <a:ext uri="{FF2B5EF4-FFF2-40B4-BE49-F238E27FC236}">
                <a16:creationId xmlns:a16="http://schemas.microsoft.com/office/drawing/2014/main" id="{E1FE0306-FA8E-4FC3-AA08-110C6EC16B08}"/>
              </a:ext>
            </a:extLst>
          </p:cNvPr>
          <p:cNvSpPr/>
          <p:nvPr/>
        </p:nvSpPr>
        <p:spPr>
          <a:xfrm>
            <a:off x="4967755" y="2786058"/>
            <a:ext cx="1954381" cy="369332"/>
          </a:xfrm>
          <a:prstGeom prst="rect">
            <a:avLst/>
          </a:prstGeom>
        </p:spPr>
        <p:txBody>
          <a:bodyPr wrap="none">
            <a:spAutoFit/>
          </a:bodyPr>
          <a:lstStyle/>
          <a:p>
            <a:pPr fontAlgn="base">
              <a:spcBef>
                <a:spcPct val="0"/>
              </a:spcBef>
              <a:spcAft>
                <a:spcPct val="0"/>
              </a:spcAft>
            </a:pPr>
            <a:r>
              <a:rPr lang="en-US" dirty="0">
                <a:solidFill>
                  <a:prstClr val="black"/>
                </a:solidFill>
                <a:latin typeface="Arial" charset="0"/>
                <a:cs typeface="Arial" charset="0"/>
              </a:rPr>
              <a:t>Basic segment  2</a:t>
            </a:r>
            <a:endParaRPr lang="ru-RU" dirty="0">
              <a:solidFill>
                <a:prstClr val="black"/>
              </a:solidFill>
              <a:latin typeface="Arial" charset="0"/>
              <a:cs typeface="Arial" charset="0"/>
            </a:endParaRPr>
          </a:p>
        </p:txBody>
      </p:sp>
      <p:cxnSp>
        <p:nvCxnSpPr>
          <p:cNvPr id="56" name="Прямая со стрелкой 55">
            <a:extLst>
              <a:ext uri="{FF2B5EF4-FFF2-40B4-BE49-F238E27FC236}">
                <a16:creationId xmlns:a16="http://schemas.microsoft.com/office/drawing/2014/main" id="{134E784F-1163-4EA2-9331-77F00142E6A4}"/>
              </a:ext>
            </a:extLst>
          </p:cNvPr>
          <p:cNvCxnSpPr>
            <a:stCxn id="54" idx="1"/>
          </p:cNvCxnSpPr>
          <p:nvPr/>
        </p:nvCxnSpPr>
        <p:spPr>
          <a:xfrm rot="10800000" flipV="1">
            <a:off x="4357686" y="2042030"/>
            <a:ext cx="642942" cy="601152"/>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a:extLst>
              <a:ext uri="{FF2B5EF4-FFF2-40B4-BE49-F238E27FC236}">
                <a16:creationId xmlns:a16="http://schemas.microsoft.com/office/drawing/2014/main" id="{1C5176BC-53C5-469C-BCA7-3D432CF594C2}"/>
              </a:ext>
            </a:extLst>
          </p:cNvPr>
          <p:cNvCxnSpPr>
            <a:stCxn id="55" idx="1"/>
            <a:endCxn id="15" idx="4"/>
          </p:cNvCxnSpPr>
          <p:nvPr/>
        </p:nvCxnSpPr>
        <p:spPr>
          <a:xfrm rot="10800000" flipV="1">
            <a:off x="4068671" y="2970723"/>
            <a:ext cx="899084" cy="4924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4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GSCCP task</a:t>
            </a:r>
          </a:p>
        </p:txBody>
      </p:sp>
      <p:pic>
        <p:nvPicPr>
          <p:cNvPr id="58" name="Рисунок 57">
            <a:extLst>
              <a:ext uri="{FF2B5EF4-FFF2-40B4-BE49-F238E27FC236}">
                <a16:creationId xmlns:a16="http://schemas.microsoft.com/office/drawing/2014/main" id="{0E107535-1466-4CE0-9FA3-079B8C3821FC}"/>
              </a:ext>
            </a:extLst>
          </p:cNvPr>
          <p:cNvPicPr/>
          <p:nvPr/>
        </p:nvPicPr>
        <p:blipFill rotWithShape="1">
          <a:blip r:embed="rId3"/>
          <a:srcRect l="21282" t="3061" r="20864" b="4660"/>
          <a:stretch/>
        </p:blipFill>
        <p:spPr bwMode="auto">
          <a:xfrm>
            <a:off x="229255" y="1629000"/>
            <a:ext cx="2657547" cy="2649564"/>
          </a:xfrm>
          <a:prstGeom prst="rect">
            <a:avLst/>
          </a:prstGeom>
          <a:ln>
            <a:noFill/>
          </a:ln>
          <a:extLst>
            <a:ext uri="{53640926-AAD7-44D8-BBD7-CCE9431645EC}">
              <a14:shadowObscured xmlns:a14="http://schemas.microsoft.com/office/drawing/2010/main"/>
            </a:ext>
          </a:extLst>
        </p:spPr>
      </p:pic>
      <p:pic>
        <p:nvPicPr>
          <p:cNvPr id="59" name="Рисунок 58">
            <a:extLst>
              <a:ext uri="{FF2B5EF4-FFF2-40B4-BE49-F238E27FC236}">
                <a16:creationId xmlns:a16="http://schemas.microsoft.com/office/drawing/2014/main" id="{3F3BFCA2-8E68-47BA-9F33-149F05E177BB}"/>
              </a:ext>
            </a:extLst>
          </p:cNvPr>
          <p:cNvPicPr/>
          <p:nvPr/>
        </p:nvPicPr>
        <p:blipFill rotWithShape="1">
          <a:blip r:embed="rId4"/>
          <a:srcRect l="3019"/>
          <a:stretch/>
        </p:blipFill>
        <p:spPr>
          <a:xfrm>
            <a:off x="3132000" y="1629000"/>
            <a:ext cx="2745366" cy="2679501"/>
          </a:xfrm>
          <a:prstGeom prst="rect">
            <a:avLst/>
          </a:prstGeom>
        </p:spPr>
      </p:pic>
      <p:pic>
        <p:nvPicPr>
          <p:cNvPr id="60" name="Рисунок 59">
            <a:extLst>
              <a:ext uri="{FF2B5EF4-FFF2-40B4-BE49-F238E27FC236}">
                <a16:creationId xmlns:a16="http://schemas.microsoft.com/office/drawing/2014/main" id="{6A0ECBCB-681C-4631-8A7F-FF16DA034E3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23268" y="1639477"/>
            <a:ext cx="2691477" cy="2658545"/>
          </a:xfrm>
          <a:prstGeom prst="rect">
            <a:avLst/>
          </a:prstGeom>
        </p:spPr>
      </p:pic>
      <p:sp>
        <p:nvSpPr>
          <p:cNvPr id="2" name="TextBox 1">
            <a:extLst>
              <a:ext uri="{FF2B5EF4-FFF2-40B4-BE49-F238E27FC236}">
                <a16:creationId xmlns:a16="http://schemas.microsoft.com/office/drawing/2014/main" id="{7CEF5E72-DE23-4982-B3CB-6C965F97EAB9}"/>
              </a:ext>
            </a:extLst>
          </p:cNvPr>
          <p:cNvSpPr txBox="1"/>
          <p:nvPr/>
        </p:nvSpPr>
        <p:spPr>
          <a:xfrm>
            <a:off x="229255" y="4859668"/>
            <a:ext cx="2657547" cy="923330"/>
          </a:xfrm>
          <a:prstGeom prst="rect">
            <a:avLst/>
          </a:prstGeom>
          <a:noFill/>
        </p:spPr>
        <p:txBody>
          <a:bodyPr wrap="square" rtlCol="0">
            <a:spAutoFit/>
          </a:bodyPr>
          <a:lstStyle/>
          <a:p>
            <a:pPr algn="ctr"/>
            <a:r>
              <a:rPr lang="en-US" dirty="0"/>
              <a:t>Standard Cutting Technique:</a:t>
            </a:r>
          </a:p>
          <a:p>
            <a:pPr algn="ctr"/>
            <a:r>
              <a:rPr lang="en-US" dirty="0"/>
              <a:t>45 base segments</a:t>
            </a:r>
            <a:endParaRPr lang="ru-RU" dirty="0"/>
          </a:p>
        </p:txBody>
      </p:sp>
      <p:sp>
        <p:nvSpPr>
          <p:cNvPr id="62" name="TextBox 61">
            <a:extLst>
              <a:ext uri="{FF2B5EF4-FFF2-40B4-BE49-F238E27FC236}">
                <a16:creationId xmlns:a16="http://schemas.microsoft.com/office/drawing/2014/main" id="{AD64B67E-84DF-489A-8453-61584B649454}"/>
              </a:ext>
            </a:extLst>
          </p:cNvPr>
          <p:cNvSpPr txBox="1"/>
          <p:nvPr/>
        </p:nvSpPr>
        <p:spPr>
          <a:xfrm>
            <a:off x="3132000" y="4832545"/>
            <a:ext cx="2657547" cy="923330"/>
          </a:xfrm>
          <a:prstGeom prst="rect">
            <a:avLst/>
          </a:prstGeom>
          <a:noFill/>
        </p:spPr>
        <p:txBody>
          <a:bodyPr wrap="square" rtlCol="0">
            <a:spAutoFit/>
          </a:bodyPr>
          <a:lstStyle/>
          <a:p>
            <a:pPr algn="ctr"/>
            <a:r>
              <a:rPr lang="en-US" dirty="0"/>
              <a:t>Introducing Multi-Contour Cutting:</a:t>
            </a:r>
          </a:p>
          <a:p>
            <a:pPr algn="ctr"/>
            <a:r>
              <a:rPr lang="en-US" dirty="0"/>
              <a:t>39 base segments</a:t>
            </a:r>
            <a:endParaRPr lang="ru-RU" dirty="0"/>
          </a:p>
        </p:txBody>
      </p:sp>
      <p:sp>
        <p:nvSpPr>
          <p:cNvPr id="63" name="TextBox 62">
            <a:extLst>
              <a:ext uri="{FF2B5EF4-FFF2-40B4-BE49-F238E27FC236}">
                <a16:creationId xmlns:a16="http://schemas.microsoft.com/office/drawing/2014/main" id="{D26D4621-76CB-452E-9B34-343BA283FCD7}"/>
              </a:ext>
            </a:extLst>
          </p:cNvPr>
          <p:cNvSpPr txBox="1"/>
          <p:nvPr/>
        </p:nvSpPr>
        <p:spPr>
          <a:xfrm>
            <a:off x="6368824" y="4756858"/>
            <a:ext cx="2657547" cy="923330"/>
          </a:xfrm>
          <a:prstGeom prst="rect">
            <a:avLst/>
          </a:prstGeom>
          <a:noFill/>
        </p:spPr>
        <p:txBody>
          <a:bodyPr wrap="square" rtlCol="0">
            <a:spAutoFit/>
          </a:bodyPr>
          <a:lstStyle/>
          <a:p>
            <a:pPr algn="ctr"/>
            <a:r>
              <a:rPr lang="en-US" dirty="0"/>
              <a:t>Reduce to GTSP:</a:t>
            </a:r>
          </a:p>
          <a:p>
            <a:pPr algn="ctr"/>
            <a:r>
              <a:rPr lang="en-US" dirty="0"/>
              <a:t>425 possible pierce points</a:t>
            </a:r>
            <a:endParaRPr lang="ru-RU" dirty="0"/>
          </a:p>
        </p:txBody>
      </p:sp>
    </p:spTree>
    <p:extLst>
      <p:ext uri="{BB962C8B-B14F-4D97-AF65-F5344CB8AC3E}">
        <p14:creationId xmlns:p14="http://schemas.microsoft.com/office/powerpoint/2010/main" val="1217306361"/>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1294</TotalTime>
  <Words>1305</Words>
  <Application>Microsoft Office PowerPoint</Application>
  <PresentationFormat>Экран (4:3)</PresentationFormat>
  <Paragraphs>641</Paragraphs>
  <Slides>28</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2</vt:i4>
      </vt:variant>
      <vt:variant>
        <vt:lpstr>Заголовки слайдов</vt:lpstr>
      </vt:variant>
      <vt:variant>
        <vt:i4>28</vt:i4>
      </vt:variant>
    </vt:vector>
  </HeadingPairs>
  <TitlesOfParts>
    <vt:vector size="39" baseType="lpstr">
      <vt:lpstr>PMingLiU</vt:lpstr>
      <vt:lpstr>Arial</vt:lpstr>
      <vt:lpstr>Calibri</vt:lpstr>
      <vt:lpstr>Cambria Math</vt:lpstr>
      <vt:lpstr>Georgia</vt:lpstr>
      <vt:lpstr>Times New Roman</vt:lpstr>
      <vt:lpstr>Trebuchet MS</vt:lpstr>
      <vt:lpstr>Wingdings 2</vt:lpstr>
      <vt:lpstr>Воздушный поток</vt:lpstr>
      <vt:lpstr>Формула</vt:lpstr>
      <vt:lpstr>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stas</dc:creator>
  <cp:lastModifiedBy>Уколов Станислав Сергеевич</cp:lastModifiedBy>
  <cp:revision>237</cp:revision>
  <dcterms:created xsi:type="dcterms:W3CDTF">2016-05-25T08:56:41Z</dcterms:created>
  <dcterms:modified xsi:type="dcterms:W3CDTF">2024-05-29T07:57:22Z</dcterms:modified>
</cp:coreProperties>
</file>