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22" r:id="rId2"/>
    <p:sldId id="1130" r:id="rId3"/>
    <p:sldId id="1133" r:id="rId4"/>
    <p:sldId id="1131" r:id="rId5"/>
    <p:sldId id="1134" r:id="rId6"/>
    <p:sldId id="1135" r:id="rId7"/>
    <p:sldId id="1136" r:id="rId8"/>
    <p:sldId id="1137" r:id="rId9"/>
    <p:sldId id="1138" r:id="rId10"/>
    <p:sldId id="1148" r:id="rId11"/>
    <p:sldId id="1149" r:id="rId12"/>
    <p:sldId id="1150" r:id="rId13"/>
    <p:sldId id="1152" r:id="rId14"/>
    <p:sldId id="1151" r:id="rId15"/>
    <p:sldId id="1153" r:id="rId16"/>
    <p:sldId id="1139" r:id="rId17"/>
    <p:sldId id="1140" r:id="rId18"/>
    <p:sldId id="1141" r:id="rId19"/>
    <p:sldId id="1142" r:id="rId20"/>
    <p:sldId id="1143" r:id="rId21"/>
    <p:sldId id="1145" r:id="rId22"/>
    <p:sldId id="1146" r:id="rId23"/>
    <p:sldId id="1147" r:id="rId24"/>
    <p:sldId id="1132" r:id="rId25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05705A-9035-4940-8390-42CEAE5C339B}">
          <p14:sldIdLst>
            <p14:sldId id="622"/>
          </p14:sldIdLst>
        </p14:section>
        <p14:section name="Раздел без заголовка" id="{CEA07698-F325-4115-B68D-2CFB1F6A1BD8}">
          <p14:sldIdLst>
            <p14:sldId id="1130"/>
            <p14:sldId id="1133"/>
            <p14:sldId id="1131"/>
            <p14:sldId id="1134"/>
            <p14:sldId id="1135"/>
            <p14:sldId id="1136"/>
            <p14:sldId id="1137"/>
            <p14:sldId id="1138"/>
            <p14:sldId id="1148"/>
            <p14:sldId id="1149"/>
            <p14:sldId id="1150"/>
            <p14:sldId id="1152"/>
            <p14:sldId id="1151"/>
            <p14:sldId id="1153"/>
            <p14:sldId id="1139"/>
            <p14:sldId id="1140"/>
            <p14:sldId id="1141"/>
            <p14:sldId id="1142"/>
            <p14:sldId id="1143"/>
            <p14:sldId id="1145"/>
            <p14:sldId id="1146"/>
            <p14:sldId id="1147"/>
          </p14:sldIdLst>
        </p14:section>
        <p14:section name="Раздел без заголовка" id="{161B4BCC-D24F-441B-AE1B-FE095C0B2CA3}">
          <p14:sldIdLst>
            <p14:sldId id="11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26153"/>
    <a:srgbClr val="C0504D"/>
    <a:srgbClr val="C00000"/>
    <a:srgbClr val="FFFF00"/>
    <a:srgbClr val="BFBFBF"/>
    <a:srgbClr val="92D05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7" autoAdjust="0"/>
    <p:restoredTop sz="95932" autoAdjust="0"/>
  </p:normalViewPr>
  <p:slideViewPr>
    <p:cSldViewPr>
      <p:cViewPr>
        <p:scale>
          <a:sx n="100" d="100"/>
          <a:sy n="100" d="100"/>
        </p:scale>
        <p:origin x="-1368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F7436-3410-498D-AA64-26BD1BFD9A2A}" type="doc">
      <dgm:prSet loTypeId="urn:microsoft.com/office/officeart/2005/8/layout/hProcess9" loCatId="process" qsTypeId="urn:microsoft.com/office/officeart/2005/8/quickstyle/3d3" qsCatId="3D" csTypeId="urn:microsoft.com/office/officeart/2005/8/colors/colorful1" csCatId="colorful" phldr="1"/>
      <dgm:spPr/>
    </dgm:pt>
    <dgm:pt modelId="{CF320F49-F77F-4EE6-BF0D-69BE7D77E4F0}">
      <dgm:prSet phldrT="[Текст]"/>
      <dgm:spPr>
        <a:solidFill>
          <a:srgbClr val="FFFF00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Yellow</a:t>
          </a:r>
          <a:endParaRPr lang="ru-RU" dirty="0">
            <a:solidFill>
              <a:schemeClr val="tx1"/>
            </a:solidFill>
          </a:endParaRPr>
        </a:p>
      </dgm:t>
    </dgm:pt>
    <dgm:pt modelId="{52957442-781D-4D32-95A9-E4FF7417DF32}" type="parTrans" cxnId="{F4091AF8-5634-4481-B4A5-64E893088145}">
      <dgm:prSet/>
      <dgm:spPr/>
      <dgm:t>
        <a:bodyPr/>
        <a:lstStyle/>
        <a:p>
          <a:endParaRPr lang="ru-RU"/>
        </a:p>
      </dgm:t>
    </dgm:pt>
    <dgm:pt modelId="{B681D215-5D76-453F-ACC0-D71E0FAD35EE}" type="sibTrans" cxnId="{F4091AF8-5634-4481-B4A5-64E893088145}">
      <dgm:prSet/>
      <dgm:spPr/>
      <dgm:t>
        <a:bodyPr/>
        <a:lstStyle/>
        <a:p>
          <a:endParaRPr lang="ru-RU"/>
        </a:p>
      </dgm:t>
    </dgm:pt>
    <dgm:pt modelId="{F830D8C8-A5E3-46C2-99C7-B24DC22AA008}">
      <dgm:prSet phldrT="[Текст]"/>
      <dgm:spPr>
        <a:solidFill>
          <a:srgbClr val="C0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Red</a:t>
          </a:r>
          <a:endParaRPr lang="ru-RU" dirty="0">
            <a:solidFill>
              <a:schemeClr val="tx1"/>
            </a:solidFill>
          </a:endParaRPr>
        </a:p>
      </dgm:t>
    </dgm:pt>
    <dgm:pt modelId="{0693D319-C794-490C-8803-CBF833F23B7C}" type="parTrans" cxnId="{766C2C7D-29AF-4248-BAE7-47CEA1EF81B6}">
      <dgm:prSet/>
      <dgm:spPr/>
      <dgm:t>
        <a:bodyPr/>
        <a:lstStyle/>
        <a:p>
          <a:endParaRPr lang="ru-RU"/>
        </a:p>
      </dgm:t>
    </dgm:pt>
    <dgm:pt modelId="{3E1C8A95-71A2-4F6B-A9AB-A185B2C43138}" type="sibTrans" cxnId="{766C2C7D-29AF-4248-BAE7-47CEA1EF81B6}">
      <dgm:prSet/>
      <dgm:spPr/>
      <dgm:t>
        <a:bodyPr/>
        <a:lstStyle/>
        <a:p>
          <a:endParaRPr lang="ru-RU"/>
        </a:p>
      </dgm:t>
    </dgm:pt>
    <dgm:pt modelId="{96FAAB32-9546-44FC-A962-DE7672E20104}">
      <dgm:prSet phldrT="[Текст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Blue</a:t>
          </a:r>
          <a:endParaRPr lang="ru-RU" dirty="0">
            <a:solidFill>
              <a:schemeClr val="tx1"/>
            </a:solidFill>
          </a:endParaRPr>
        </a:p>
      </dgm:t>
    </dgm:pt>
    <dgm:pt modelId="{0109EA67-7F29-4A6E-9316-BEA98912AB70}" type="parTrans" cxnId="{9FD95A6A-F5CB-4ACD-B339-F8F5D7144BDB}">
      <dgm:prSet/>
      <dgm:spPr/>
      <dgm:t>
        <a:bodyPr/>
        <a:lstStyle/>
        <a:p>
          <a:endParaRPr lang="ru-RU"/>
        </a:p>
      </dgm:t>
    </dgm:pt>
    <dgm:pt modelId="{6567290C-DA4C-4B37-8F8D-624E5BE1CF5B}" type="sibTrans" cxnId="{9FD95A6A-F5CB-4ACD-B339-F8F5D7144BDB}">
      <dgm:prSet/>
      <dgm:spPr/>
      <dgm:t>
        <a:bodyPr/>
        <a:lstStyle/>
        <a:p>
          <a:endParaRPr lang="ru-RU"/>
        </a:p>
      </dgm:t>
    </dgm:pt>
    <dgm:pt modelId="{C351AA03-ABA4-4D1D-8F08-BD3AA85B2EA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Gray</a:t>
          </a:r>
          <a:endParaRPr lang="ru-RU" dirty="0">
            <a:solidFill>
              <a:schemeClr val="tx1"/>
            </a:solidFill>
          </a:endParaRPr>
        </a:p>
      </dgm:t>
    </dgm:pt>
    <dgm:pt modelId="{444536EC-AE74-427F-9F5E-DA9376829967}" type="parTrans" cxnId="{66E5C2C4-C8FE-4807-89CD-FDF917700DAA}">
      <dgm:prSet/>
      <dgm:spPr/>
      <dgm:t>
        <a:bodyPr/>
        <a:lstStyle/>
        <a:p>
          <a:endParaRPr lang="ru-RU"/>
        </a:p>
      </dgm:t>
    </dgm:pt>
    <dgm:pt modelId="{C45A7ED3-DDC7-4515-8E7F-C83A0F8E6307}" type="sibTrans" cxnId="{66E5C2C4-C8FE-4807-89CD-FDF917700DAA}">
      <dgm:prSet/>
      <dgm:spPr/>
      <dgm:t>
        <a:bodyPr/>
        <a:lstStyle/>
        <a:p>
          <a:endParaRPr lang="ru-RU"/>
        </a:p>
      </dgm:t>
    </dgm:pt>
    <dgm:pt modelId="{E829B729-54A4-4910-94C3-CA7BF54A6A27}" type="pres">
      <dgm:prSet presAssocID="{605F7436-3410-498D-AA64-26BD1BFD9A2A}" presName="CompostProcess" presStyleCnt="0">
        <dgm:presLayoutVars>
          <dgm:dir/>
          <dgm:resizeHandles val="exact"/>
        </dgm:presLayoutVars>
      </dgm:prSet>
      <dgm:spPr/>
    </dgm:pt>
    <dgm:pt modelId="{057B1875-AD5A-4181-9629-B0B001060F08}" type="pres">
      <dgm:prSet presAssocID="{605F7436-3410-498D-AA64-26BD1BFD9A2A}" presName="arrow" presStyleLbl="bgShp" presStyleIdx="0" presStyleCnt="1"/>
      <dgm:spPr/>
    </dgm:pt>
    <dgm:pt modelId="{01970735-1463-44A1-97BB-7135A61FD17D}" type="pres">
      <dgm:prSet presAssocID="{605F7436-3410-498D-AA64-26BD1BFD9A2A}" presName="linearProcess" presStyleCnt="0"/>
      <dgm:spPr/>
    </dgm:pt>
    <dgm:pt modelId="{08F715F8-7D4B-4575-AEE2-DE9385DB4826}" type="pres">
      <dgm:prSet presAssocID="{CF320F49-F77F-4EE6-BF0D-69BE7D77E4F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775EDE-3060-4FA0-9D1A-31C1D0695D87}" type="pres">
      <dgm:prSet presAssocID="{B681D215-5D76-453F-ACC0-D71E0FAD35EE}" presName="sibTrans" presStyleCnt="0"/>
      <dgm:spPr/>
    </dgm:pt>
    <dgm:pt modelId="{7BC63C00-B2B0-41F2-8500-58CD12D2139A}" type="pres">
      <dgm:prSet presAssocID="{F830D8C8-A5E3-46C2-99C7-B24DC22AA00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ACF7EC-EF06-4AC7-A5D7-02A627D31F09}" type="pres">
      <dgm:prSet presAssocID="{3E1C8A95-71A2-4F6B-A9AB-A185B2C43138}" presName="sibTrans" presStyleCnt="0"/>
      <dgm:spPr/>
    </dgm:pt>
    <dgm:pt modelId="{8ED343B3-284F-4D29-BE01-E0AAD1BFC3C0}" type="pres">
      <dgm:prSet presAssocID="{96FAAB32-9546-44FC-A962-DE7672E2010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34E31E-69D8-40B0-BDFC-B2A7CC6AB353}" type="pres">
      <dgm:prSet presAssocID="{6567290C-DA4C-4B37-8F8D-624E5BE1CF5B}" presName="sibTrans" presStyleCnt="0"/>
      <dgm:spPr/>
    </dgm:pt>
    <dgm:pt modelId="{33FFE47C-B67C-4944-A70C-2E1E2D7DBF05}" type="pres">
      <dgm:prSet presAssocID="{C351AA03-ABA4-4D1D-8F08-BD3AA85B2EA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091AF8-5634-4481-B4A5-64E893088145}" srcId="{605F7436-3410-498D-AA64-26BD1BFD9A2A}" destId="{CF320F49-F77F-4EE6-BF0D-69BE7D77E4F0}" srcOrd="0" destOrd="0" parTransId="{52957442-781D-4D32-95A9-E4FF7417DF32}" sibTransId="{B681D215-5D76-453F-ACC0-D71E0FAD35EE}"/>
    <dgm:cxn modelId="{303F9CBE-F8B7-4071-B9B0-2FE05CE94D93}" type="presOf" srcId="{F830D8C8-A5E3-46C2-99C7-B24DC22AA008}" destId="{7BC63C00-B2B0-41F2-8500-58CD12D2139A}" srcOrd="0" destOrd="0" presId="urn:microsoft.com/office/officeart/2005/8/layout/hProcess9"/>
    <dgm:cxn modelId="{BFD44337-F702-4BF5-930B-978883FCE03F}" type="presOf" srcId="{C351AA03-ABA4-4D1D-8F08-BD3AA85B2EA0}" destId="{33FFE47C-B67C-4944-A70C-2E1E2D7DBF05}" srcOrd="0" destOrd="0" presId="urn:microsoft.com/office/officeart/2005/8/layout/hProcess9"/>
    <dgm:cxn modelId="{FCE4D458-FFAE-48DB-B9F5-726982E3293A}" type="presOf" srcId="{605F7436-3410-498D-AA64-26BD1BFD9A2A}" destId="{E829B729-54A4-4910-94C3-CA7BF54A6A27}" srcOrd="0" destOrd="0" presId="urn:microsoft.com/office/officeart/2005/8/layout/hProcess9"/>
    <dgm:cxn modelId="{C9727DE2-0E00-498D-BADF-E91C22ED533A}" type="presOf" srcId="{96FAAB32-9546-44FC-A962-DE7672E20104}" destId="{8ED343B3-284F-4D29-BE01-E0AAD1BFC3C0}" srcOrd="0" destOrd="0" presId="urn:microsoft.com/office/officeart/2005/8/layout/hProcess9"/>
    <dgm:cxn modelId="{66E5C2C4-C8FE-4807-89CD-FDF917700DAA}" srcId="{605F7436-3410-498D-AA64-26BD1BFD9A2A}" destId="{C351AA03-ABA4-4D1D-8F08-BD3AA85B2EA0}" srcOrd="3" destOrd="0" parTransId="{444536EC-AE74-427F-9F5E-DA9376829967}" sibTransId="{C45A7ED3-DDC7-4515-8E7F-C83A0F8E6307}"/>
    <dgm:cxn modelId="{9FD95A6A-F5CB-4ACD-B339-F8F5D7144BDB}" srcId="{605F7436-3410-498D-AA64-26BD1BFD9A2A}" destId="{96FAAB32-9546-44FC-A962-DE7672E20104}" srcOrd="2" destOrd="0" parTransId="{0109EA67-7F29-4A6E-9316-BEA98912AB70}" sibTransId="{6567290C-DA4C-4B37-8F8D-624E5BE1CF5B}"/>
    <dgm:cxn modelId="{A595CA07-7CEE-43DB-992F-F3F0D5ACB769}" type="presOf" srcId="{CF320F49-F77F-4EE6-BF0D-69BE7D77E4F0}" destId="{08F715F8-7D4B-4575-AEE2-DE9385DB4826}" srcOrd="0" destOrd="0" presId="urn:microsoft.com/office/officeart/2005/8/layout/hProcess9"/>
    <dgm:cxn modelId="{766C2C7D-29AF-4248-BAE7-47CEA1EF81B6}" srcId="{605F7436-3410-498D-AA64-26BD1BFD9A2A}" destId="{F830D8C8-A5E3-46C2-99C7-B24DC22AA008}" srcOrd="1" destOrd="0" parTransId="{0693D319-C794-490C-8803-CBF833F23B7C}" sibTransId="{3E1C8A95-71A2-4F6B-A9AB-A185B2C43138}"/>
    <dgm:cxn modelId="{90F46D9F-813C-4F6D-A817-0A630FD49D0F}" type="presParOf" srcId="{E829B729-54A4-4910-94C3-CA7BF54A6A27}" destId="{057B1875-AD5A-4181-9629-B0B001060F08}" srcOrd="0" destOrd="0" presId="urn:microsoft.com/office/officeart/2005/8/layout/hProcess9"/>
    <dgm:cxn modelId="{AA387C9E-B1A1-41F9-A6D5-4F7DFBD71CBB}" type="presParOf" srcId="{E829B729-54A4-4910-94C3-CA7BF54A6A27}" destId="{01970735-1463-44A1-97BB-7135A61FD17D}" srcOrd="1" destOrd="0" presId="urn:microsoft.com/office/officeart/2005/8/layout/hProcess9"/>
    <dgm:cxn modelId="{198F566E-AF63-4E31-9FFE-C4312988216C}" type="presParOf" srcId="{01970735-1463-44A1-97BB-7135A61FD17D}" destId="{08F715F8-7D4B-4575-AEE2-DE9385DB4826}" srcOrd="0" destOrd="0" presId="urn:microsoft.com/office/officeart/2005/8/layout/hProcess9"/>
    <dgm:cxn modelId="{9FF79415-1A6C-405D-81D7-4AA332A538E4}" type="presParOf" srcId="{01970735-1463-44A1-97BB-7135A61FD17D}" destId="{01775EDE-3060-4FA0-9D1A-31C1D0695D87}" srcOrd="1" destOrd="0" presId="urn:microsoft.com/office/officeart/2005/8/layout/hProcess9"/>
    <dgm:cxn modelId="{D8AAA6A4-E885-4F49-B51C-92DE78940101}" type="presParOf" srcId="{01970735-1463-44A1-97BB-7135A61FD17D}" destId="{7BC63C00-B2B0-41F2-8500-58CD12D2139A}" srcOrd="2" destOrd="0" presId="urn:microsoft.com/office/officeart/2005/8/layout/hProcess9"/>
    <dgm:cxn modelId="{4A25A000-4617-4505-9062-CF06F9E393BD}" type="presParOf" srcId="{01970735-1463-44A1-97BB-7135A61FD17D}" destId="{09ACF7EC-EF06-4AC7-A5D7-02A627D31F09}" srcOrd="3" destOrd="0" presId="urn:microsoft.com/office/officeart/2005/8/layout/hProcess9"/>
    <dgm:cxn modelId="{39D31A4E-1761-4102-88B9-0DCBF20326A7}" type="presParOf" srcId="{01970735-1463-44A1-97BB-7135A61FD17D}" destId="{8ED343B3-284F-4D29-BE01-E0AAD1BFC3C0}" srcOrd="4" destOrd="0" presId="urn:microsoft.com/office/officeart/2005/8/layout/hProcess9"/>
    <dgm:cxn modelId="{7A3ECEE3-FDFC-47AA-BB94-B2CB91BFD205}" type="presParOf" srcId="{01970735-1463-44A1-97BB-7135A61FD17D}" destId="{6734E31E-69D8-40B0-BDFC-B2A7CC6AB353}" srcOrd="5" destOrd="0" presId="urn:microsoft.com/office/officeart/2005/8/layout/hProcess9"/>
    <dgm:cxn modelId="{1AD54ECB-58F6-42EB-ADEF-004020EC5063}" type="presParOf" srcId="{01970735-1463-44A1-97BB-7135A61FD17D}" destId="{33FFE47C-B67C-4944-A70C-2E1E2D7DBF0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1875-AD5A-4181-9629-B0B001060F08}">
      <dsp:nvSpPr>
        <dsp:cNvPr id="0" name=""/>
        <dsp:cNvSpPr/>
      </dsp:nvSpPr>
      <dsp:spPr>
        <a:xfrm>
          <a:off x="282605" y="0"/>
          <a:ext cx="3202868" cy="14559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715F8-7D4B-4575-AEE2-DE9385DB4826}">
      <dsp:nvSpPr>
        <dsp:cNvPr id="0" name=""/>
        <dsp:cNvSpPr/>
      </dsp:nvSpPr>
      <dsp:spPr>
        <a:xfrm>
          <a:off x="1839" y="436780"/>
          <a:ext cx="895562" cy="582374"/>
        </a:xfrm>
        <a:prstGeom prst="roundRect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Yellow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30268" y="465209"/>
        <a:ext cx="838704" cy="525516"/>
      </dsp:txXfrm>
    </dsp:sp>
    <dsp:sp modelId="{7BC63C00-B2B0-41F2-8500-58CD12D2139A}">
      <dsp:nvSpPr>
        <dsp:cNvPr id="0" name=""/>
        <dsp:cNvSpPr/>
      </dsp:nvSpPr>
      <dsp:spPr>
        <a:xfrm>
          <a:off x="958118" y="436780"/>
          <a:ext cx="895562" cy="582374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Red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986547" y="465209"/>
        <a:ext cx="838704" cy="525516"/>
      </dsp:txXfrm>
    </dsp:sp>
    <dsp:sp modelId="{8ED343B3-284F-4D29-BE01-E0AAD1BFC3C0}">
      <dsp:nvSpPr>
        <dsp:cNvPr id="0" name=""/>
        <dsp:cNvSpPr/>
      </dsp:nvSpPr>
      <dsp:spPr>
        <a:xfrm>
          <a:off x="1914398" y="436780"/>
          <a:ext cx="895562" cy="58237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Blue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942827" y="465209"/>
        <a:ext cx="838704" cy="525516"/>
      </dsp:txXfrm>
    </dsp:sp>
    <dsp:sp modelId="{33FFE47C-B67C-4944-A70C-2E1E2D7DBF05}">
      <dsp:nvSpPr>
        <dsp:cNvPr id="0" name=""/>
        <dsp:cNvSpPr/>
      </dsp:nvSpPr>
      <dsp:spPr>
        <a:xfrm>
          <a:off x="2870677" y="436780"/>
          <a:ext cx="895562" cy="582374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Gray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899106" y="465209"/>
        <a:ext cx="838704" cy="52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41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413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>
              <a:defRPr sz="1200"/>
            </a:lvl1pPr>
          </a:lstStyle>
          <a:p>
            <a:pPr>
              <a:defRPr/>
            </a:pPr>
            <a:fld id="{E7FA5D2A-DF98-4523-A781-09B2C005ABBF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273"/>
            <a:ext cx="2945862" cy="49741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294" y="9429273"/>
            <a:ext cx="2945862" cy="497412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>
              <a:defRPr sz="1200"/>
            </a:lvl1pPr>
          </a:lstStyle>
          <a:p>
            <a:pPr>
              <a:defRPr/>
            </a:pPr>
            <a:fld id="{9BF7AE08-6F7D-4466-946C-0AE511AE3F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9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8D896B-5B8F-4556-A8AF-24D448BF0CC2}" type="datetimeFigureOut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6948"/>
            <a:ext cx="5438748" cy="44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273"/>
            <a:ext cx="294586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273"/>
            <a:ext cx="2945862" cy="4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F16164-B56A-43F0-A708-DDDE24D7BB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550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04055-45E0-4440-B3D8-09E3E97C4F32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 txBox="1">
            <a:spLocks noGrp="1"/>
          </p:cNvSpPr>
          <p:nvPr/>
        </p:nvSpPr>
        <p:spPr>
          <a:xfrm>
            <a:off x="3850294" y="9430813"/>
            <a:ext cx="2945862" cy="495872"/>
          </a:xfrm>
          <a:prstGeom prst="rect">
            <a:avLst/>
          </a:prstGeom>
          <a:noFill/>
        </p:spPr>
        <p:txBody>
          <a:bodyPr lIns="91423" tIns="45712" rIns="91423" bIns="45712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922EE5-741B-4ADE-B70E-93E3780CADD6}" type="slidenum">
              <a:rPr lang="ru-RU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9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16164-B56A-43F0-A708-DDDE24D7BBC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6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CF8B44-0CE1-483B-9AE5-780B4BD7475A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4232B-2166-41F9-AB36-ED08F0CA5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3DC557-F559-40AC-B621-DC0FEB572CFC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83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0B8B-1724-44C5-A0D3-75411E0B08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55910E-B9F9-4614-8BFE-78A436E60424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01AA9-89E3-41DC-87E6-43A7461D41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51E76E-2242-4C0A-B628-DC362F424011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08813" y="6475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3565B-6B6C-40CE-B958-60B56366B6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D47B45-567D-45E3-92A6-F8A7CB86CBDD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9CA68-7C2D-4554-9D9C-3031E6ACEC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DC7622-E70C-4BFB-B212-2A14C37A7C23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B66EB-4A8E-49AB-8BF5-CD68F22DEB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1D4CB-737A-4606-809C-616BC4F910A5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75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86776-FCD7-456A-9365-0D1D996C5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D58072-A6E1-4380-B1F2-394E5124D51E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B9DDF-8BD8-4FA3-9A94-45AE3BDE8E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D98C93-5F53-4800-8951-CEB18F50ADCE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48713" y="6597650"/>
            <a:ext cx="38735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B2C6B-DB8B-40DC-9A23-FD08F3F8D0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C73BC-99CE-47DB-A7A0-8E24C9111198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0EF5B-FBB1-4161-B669-899D8E9DCF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8812F1-C90A-45D5-B648-FAFA4060825F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4C004-68AB-459D-A323-724C704BB7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63779E-A94E-45D1-9D8E-3FE4599B603B}" type="datetime1">
              <a:rPr lang="ru-RU"/>
              <a:pPr>
                <a:defRPr/>
              </a:pPr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D3926E-44DA-4CA3-AF98-C1439E57C3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3"/>
          <a:srcRect l="385" r="1312"/>
          <a:stretch>
            <a:fillRect/>
          </a:stretch>
        </p:blipFill>
        <p:spPr bwMode="auto">
          <a:xfrm>
            <a:off x="34925" y="211138"/>
            <a:ext cx="907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 userDrawn="1"/>
        </p:nvSpPr>
        <p:spPr>
          <a:xfrm>
            <a:off x="0" y="715963"/>
            <a:ext cx="542925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.a.petunin@urfu.r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5888"/>
            <a:ext cx="9144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1" y="270892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Some Models of Tool Path Optimization Problem for Sheet Metal Cutting Machines</a:t>
            </a:r>
            <a:endParaRPr lang="en-US" sz="3200" b="1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3027" y="5877272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/>
              <a:t>Petrovac</a:t>
            </a:r>
            <a:r>
              <a:rPr lang="en-GB" sz="1600" i="1" dirty="0"/>
              <a:t>, Montenegro</a:t>
            </a:r>
            <a:endParaRPr lang="en-GB" sz="1600" i="1" dirty="0" smtClean="0"/>
          </a:p>
          <a:p>
            <a:pPr algn="ctr"/>
            <a:r>
              <a:rPr lang="en-GB" sz="1600" i="1" dirty="0" smtClean="0"/>
              <a:t>October, 1</a:t>
            </a:r>
            <a:r>
              <a:rPr lang="en-GB" sz="1600" i="1" baseline="30000" dirty="0" smtClean="0"/>
              <a:t>st</a:t>
            </a:r>
            <a:r>
              <a:rPr lang="en-GB" sz="1600" i="1" dirty="0" smtClean="0"/>
              <a:t>-5</a:t>
            </a:r>
            <a:r>
              <a:rPr lang="en-GB" sz="1600" i="1" baseline="30000" dirty="0" smtClean="0"/>
              <a:t>th</a:t>
            </a:r>
            <a:endParaRPr lang="ru-RU" sz="16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908720"/>
            <a:ext cx="288032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6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889430"/>
            <a:ext cx="2867689" cy="1459449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20725" y="40050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u="sng" dirty="0">
                <a:ea typeface="新細明體" charset="-120"/>
              </a:rPr>
              <a:t>Alexander </a:t>
            </a:r>
            <a:r>
              <a:rPr lang="en-AU" altLang="ja-JP" sz="2400" u="sng" dirty="0" err="1" smtClean="0">
                <a:ea typeface="新細明體" charset="-120"/>
              </a:rPr>
              <a:t>Petunin</a:t>
            </a:r>
            <a:r>
              <a:rPr lang="en-GB" altLang="ja-JP" sz="2400" dirty="0" smtClean="0">
                <a:ea typeface="新細明體" charset="-120"/>
              </a:rPr>
              <a:t>, </a:t>
            </a:r>
            <a:r>
              <a:rPr lang="en-GB" altLang="ja-JP" sz="2400" dirty="0" err="1" smtClean="0">
                <a:ea typeface="新細明體" charset="-120"/>
              </a:rPr>
              <a:t>Eugeny</a:t>
            </a:r>
            <a:r>
              <a:rPr lang="en-GB" altLang="ja-JP" sz="2400" dirty="0" smtClean="0">
                <a:ea typeface="新細明體" charset="-120"/>
              </a:rPr>
              <a:t> </a:t>
            </a:r>
            <a:r>
              <a:rPr lang="en-GB" altLang="ja-JP" sz="2400" dirty="0" err="1" smtClean="0">
                <a:ea typeface="新細明體" charset="-120"/>
              </a:rPr>
              <a:t>Ivanko</a:t>
            </a:r>
            <a:r>
              <a:rPr lang="en-GB" altLang="ja-JP" sz="2400" dirty="0" smtClean="0">
                <a:ea typeface="新細明體" charset="-120"/>
              </a:rPr>
              <a:t>, </a:t>
            </a:r>
            <a:r>
              <a:rPr lang="en-GB" altLang="ja-JP" sz="2400" dirty="0" err="1" smtClean="0">
                <a:ea typeface="新細明體" charset="-120"/>
              </a:rPr>
              <a:t>Efim</a:t>
            </a:r>
            <a:r>
              <a:rPr lang="en-GB" altLang="ja-JP" sz="2400" dirty="0" smtClean="0">
                <a:ea typeface="新細明體" charset="-120"/>
              </a:rPr>
              <a:t> </a:t>
            </a:r>
            <a:r>
              <a:rPr lang="en-GB" altLang="ja-JP" sz="2400" dirty="0" err="1" smtClean="0">
                <a:ea typeface="新細明體" charset="-120"/>
              </a:rPr>
              <a:t>Polishuk</a:t>
            </a:r>
            <a:r>
              <a:rPr lang="en-GB" altLang="ja-JP" sz="2400" dirty="0" smtClean="0">
                <a:ea typeface="新細明體" charset="-120"/>
              </a:rPr>
              <a:t>,</a:t>
            </a:r>
            <a:br>
              <a:rPr lang="en-GB" altLang="ja-JP" sz="2400" dirty="0" smtClean="0">
                <a:ea typeface="新細明體" charset="-120"/>
              </a:rPr>
            </a:br>
            <a:r>
              <a:rPr lang="en-GB" altLang="ja-JP" sz="2400" dirty="0" err="1" smtClean="0">
                <a:ea typeface="新細明體" charset="-120"/>
              </a:rPr>
              <a:t>Pavel</a:t>
            </a:r>
            <a:r>
              <a:rPr lang="en-GB" altLang="ja-JP" sz="2400" dirty="0" smtClean="0">
                <a:ea typeface="新細明體" charset="-120"/>
              </a:rPr>
              <a:t> </a:t>
            </a:r>
            <a:r>
              <a:rPr lang="en-GB" altLang="ja-JP" sz="2400" dirty="0" err="1" smtClean="0">
                <a:ea typeface="新細明體" charset="-120"/>
              </a:rPr>
              <a:t>Chentsov</a:t>
            </a:r>
            <a:r>
              <a:rPr lang="en-GB" altLang="ja-JP" sz="2400" dirty="0" smtClean="0">
                <a:ea typeface="新細明體" charset="-120"/>
              </a:rPr>
              <a:t>, </a:t>
            </a:r>
            <a:r>
              <a:rPr lang="en-GB" altLang="ja-JP" sz="2400" dirty="0" err="1" smtClean="0">
                <a:ea typeface="新細明體" charset="-120"/>
              </a:rPr>
              <a:t>Stanislav</a:t>
            </a:r>
            <a:r>
              <a:rPr lang="en-GB" altLang="ja-JP" sz="2400" dirty="0" smtClean="0">
                <a:ea typeface="新細明體" charset="-120"/>
              </a:rPr>
              <a:t> </a:t>
            </a:r>
            <a:r>
              <a:rPr lang="en-GB" altLang="ja-JP" sz="2400" dirty="0" err="1" smtClean="0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7" y="4848736"/>
            <a:ext cx="76328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IX International Conference</a:t>
            </a:r>
          </a:p>
          <a:p>
            <a:pPr algn="ctr"/>
            <a:r>
              <a:rPr lang="en-US" dirty="0" smtClean="0"/>
              <a:t>“Optimization and Applications”</a:t>
            </a:r>
          </a:p>
          <a:p>
            <a:pPr algn="ctr"/>
            <a:r>
              <a:rPr lang="en-US" dirty="0" smtClean="0"/>
              <a:t>OPTIMA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174692" y="144625"/>
            <a:ext cx="4762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Technological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2355" y="2255549"/>
            <a:ext cx="4634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Static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  <a:endParaRPr lang="ru-RU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Piercing points </a:t>
            </a:r>
            <a:r>
              <a:rPr lang="en-US" sz="2400" dirty="0" smtClean="0"/>
              <a:t>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  <a:endParaRPr lang="ru-RU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Dynamic 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n w="10541" cmpd="sng">
                  <a:noFill/>
                  <a:prstDash val="solid"/>
                </a:ln>
              </a:rPr>
              <a:t>Part Hardness Rule</a:t>
            </a:r>
            <a:endParaRPr lang="ru-RU" sz="2400" dirty="0">
              <a:ln w="10541" cmpd="sng">
                <a:noFill/>
                <a:prstDash val="solid"/>
              </a:ln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Sheet Hardness </a:t>
            </a:r>
            <a:r>
              <a:rPr lang="en-US" sz="2400" dirty="0" smtClean="0"/>
              <a:t>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…</a:t>
            </a:r>
            <a:endParaRPr lang="ru-RU" sz="2400" dirty="0"/>
          </a:p>
          <a:p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14040" y="980728"/>
                <a:ext cx="8856984" cy="849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𝑅𝑜𝑢𝑡𝑒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1 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0" y="980728"/>
                <a:ext cx="8856984" cy="8495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0" y="3429000"/>
            <a:ext cx="3584216" cy="3240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3117701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Thermal deformations</a:t>
            </a:r>
            <a:endParaRPr lang="ru-RU" sz="14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906311" y="4365104"/>
            <a:ext cx="792088" cy="2880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3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855" y="144625"/>
            <a:ext cx="4261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Precedence constraint</a:t>
            </a:r>
          </a:p>
        </p:txBody>
      </p:sp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5854"/>
            <a:ext cx="3600000" cy="261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600000" cy="2616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288457792"/>
              </p:ext>
            </p:extLst>
          </p:nvPr>
        </p:nvGraphicFramePr>
        <p:xfrm>
          <a:off x="611560" y="4797152"/>
          <a:ext cx="376808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1611" y="964286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ea typeface="Times New Roman"/>
              </a:rPr>
              <a:t>When </a:t>
            </a:r>
            <a:r>
              <a:rPr lang="en-US" dirty="0">
                <a:ea typeface="Times New Roman"/>
              </a:rPr>
              <a:t>the external contour contains one or more internal contour(s), that external contour must be cut after the cutting of all internal contours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ea typeface="Times New Roman"/>
              </a:rPr>
              <a:t>If </a:t>
            </a:r>
            <a:r>
              <a:rPr lang="en-US" dirty="0">
                <a:ea typeface="Times New Roman"/>
              </a:rPr>
              <a:t>the internal contour of </a:t>
            </a:r>
            <a:r>
              <a:rPr lang="en-US" dirty="0" smtClean="0">
                <a:ea typeface="Times New Roman"/>
              </a:rPr>
              <a:t>part contains </a:t>
            </a:r>
            <a:r>
              <a:rPr lang="en-US" dirty="0">
                <a:ea typeface="Times New Roman"/>
              </a:rPr>
              <a:t>the external contour(s) of another </a:t>
            </a:r>
            <a:r>
              <a:rPr lang="en-US" dirty="0" smtClean="0">
                <a:ea typeface="Times New Roman"/>
              </a:rPr>
              <a:t>part(s</a:t>
            </a:r>
            <a:r>
              <a:rPr lang="en-US" dirty="0">
                <a:ea typeface="Times New Roman"/>
              </a:rPr>
              <a:t>), then the latter </a:t>
            </a:r>
            <a:r>
              <a:rPr lang="en-US" dirty="0" smtClean="0">
                <a:ea typeface="Times New Roman"/>
              </a:rPr>
              <a:t>parts </a:t>
            </a:r>
            <a:r>
              <a:rPr lang="en-US" dirty="0">
                <a:ea typeface="Times New Roman"/>
              </a:rPr>
              <a:t>should be cut first </a:t>
            </a: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139015"/>
            <a:ext cx="323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Permutation: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25323" y="4139015"/>
                <a:ext cx="1832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23" y="4139015"/>
                <a:ext cx="18322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67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 33"/>
          <p:cNvSpPr/>
          <p:nvPr/>
        </p:nvSpPr>
        <p:spPr>
          <a:xfrm>
            <a:off x="7327199" y="4807891"/>
            <a:ext cx="316296" cy="254808"/>
          </a:xfrm>
          <a:custGeom>
            <a:avLst/>
            <a:gdLst>
              <a:gd name="connsiteX0" fmla="*/ 11814 w 316296"/>
              <a:gd name="connsiteY0" fmla="*/ 6997 h 254808"/>
              <a:gd name="connsiteX1" fmla="*/ 307089 w 316296"/>
              <a:gd name="connsiteY1" fmla="*/ 6997 h 254808"/>
              <a:gd name="connsiteX2" fmla="*/ 226126 w 316296"/>
              <a:gd name="connsiteY2" fmla="*/ 45097 h 254808"/>
              <a:gd name="connsiteX3" fmla="*/ 68964 w 316296"/>
              <a:gd name="connsiteY3" fmla="*/ 254647 h 254808"/>
              <a:gd name="connsiteX4" fmla="*/ 59439 w 316296"/>
              <a:gd name="connsiteY4" fmla="*/ 78434 h 254808"/>
              <a:gd name="connsiteX5" fmla="*/ 11814 w 316296"/>
              <a:gd name="connsiteY5" fmla="*/ 6997 h 25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296" h="254808">
                <a:moveTo>
                  <a:pt x="11814" y="6997"/>
                </a:moveTo>
                <a:cubicBezTo>
                  <a:pt x="53089" y="-4909"/>
                  <a:pt x="271370" y="647"/>
                  <a:pt x="307089" y="6997"/>
                </a:cubicBezTo>
                <a:cubicBezTo>
                  <a:pt x="342808" y="13347"/>
                  <a:pt x="265813" y="3822"/>
                  <a:pt x="226126" y="45097"/>
                </a:cubicBezTo>
                <a:cubicBezTo>
                  <a:pt x="186439" y="86372"/>
                  <a:pt x="96745" y="249091"/>
                  <a:pt x="68964" y="254647"/>
                </a:cubicBezTo>
                <a:cubicBezTo>
                  <a:pt x="41183" y="260203"/>
                  <a:pt x="68964" y="120503"/>
                  <a:pt x="59439" y="78434"/>
                </a:cubicBezTo>
                <a:cubicBezTo>
                  <a:pt x="49914" y="36365"/>
                  <a:pt x="-29461" y="18903"/>
                  <a:pt x="11814" y="699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81176" y="144625"/>
            <a:ext cx="3555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Piercing constraint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06914" y="1216315"/>
            <a:ext cx="3616368" cy="4690799"/>
            <a:chOff x="523584" y="1207855"/>
            <a:chExt cx="3616368" cy="4690799"/>
          </a:xfrm>
        </p:grpSpPr>
        <p:sp>
          <p:nvSpPr>
            <p:cNvPr id="5" name="Полилиния 4"/>
            <p:cNvSpPr/>
            <p:nvPr/>
          </p:nvSpPr>
          <p:spPr>
            <a:xfrm>
              <a:off x="675783" y="2571819"/>
              <a:ext cx="844157" cy="2434311"/>
            </a:xfrm>
            <a:custGeom>
              <a:avLst/>
              <a:gdLst>
                <a:gd name="connsiteX0" fmla="*/ 0 w 1414732"/>
                <a:gd name="connsiteY0" fmla="*/ 0 h 3329797"/>
                <a:gd name="connsiteX1" fmla="*/ 1414732 w 1414732"/>
                <a:gd name="connsiteY1" fmla="*/ 1199072 h 3329797"/>
                <a:gd name="connsiteX2" fmla="*/ 1069676 w 1414732"/>
                <a:gd name="connsiteY2" fmla="*/ 2639683 h 3329797"/>
                <a:gd name="connsiteX3" fmla="*/ 465827 w 1414732"/>
                <a:gd name="connsiteY3" fmla="*/ 3329797 h 3329797"/>
                <a:gd name="connsiteX4" fmla="*/ 336430 w 1414732"/>
                <a:gd name="connsiteY4" fmla="*/ 1276710 h 3329797"/>
                <a:gd name="connsiteX5" fmla="*/ 0 w 1414732"/>
                <a:gd name="connsiteY5" fmla="*/ 0 h 3329797"/>
                <a:gd name="connsiteX0" fmla="*/ 0 w 1069676"/>
                <a:gd name="connsiteY0" fmla="*/ 0 h 3329797"/>
                <a:gd name="connsiteX1" fmla="*/ 957532 w 1069676"/>
                <a:gd name="connsiteY1" fmla="*/ 879895 h 3329797"/>
                <a:gd name="connsiteX2" fmla="*/ 1069676 w 1069676"/>
                <a:gd name="connsiteY2" fmla="*/ 2639683 h 3329797"/>
                <a:gd name="connsiteX3" fmla="*/ 465827 w 1069676"/>
                <a:gd name="connsiteY3" fmla="*/ 3329797 h 3329797"/>
                <a:gd name="connsiteX4" fmla="*/ 336430 w 1069676"/>
                <a:gd name="connsiteY4" fmla="*/ 1276710 h 3329797"/>
                <a:gd name="connsiteX5" fmla="*/ 0 w 1069676"/>
                <a:gd name="connsiteY5" fmla="*/ 0 h 3329797"/>
                <a:gd name="connsiteX0" fmla="*/ 0 w 1117215"/>
                <a:gd name="connsiteY0" fmla="*/ 5862 h 3335659"/>
                <a:gd name="connsiteX1" fmla="*/ 957532 w 1117215"/>
                <a:gd name="connsiteY1" fmla="*/ 885757 h 3335659"/>
                <a:gd name="connsiteX2" fmla="*/ 1069676 w 1117215"/>
                <a:gd name="connsiteY2" fmla="*/ 2645545 h 3335659"/>
                <a:gd name="connsiteX3" fmla="*/ 465827 w 1117215"/>
                <a:gd name="connsiteY3" fmla="*/ 3335659 h 3335659"/>
                <a:gd name="connsiteX4" fmla="*/ 336430 w 1117215"/>
                <a:gd name="connsiteY4" fmla="*/ 1282572 h 3335659"/>
                <a:gd name="connsiteX5" fmla="*/ 0 w 1117215"/>
                <a:gd name="connsiteY5" fmla="*/ 5862 h 3335659"/>
                <a:gd name="connsiteX0" fmla="*/ 336430 w 1117215"/>
                <a:gd name="connsiteY0" fmla="*/ 1282572 h 3335659"/>
                <a:gd name="connsiteX1" fmla="*/ 0 w 1117215"/>
                <a:gd name="connsiteY1" fmla="*/ 5862 h 3335659"/>
                <a:gd name="connsiteX2" fmla="*/ 957532 w 1117215"/>
                <a:gd name="connsiteY2" fmla="*/ 885757 h 3335659"/>
                <a:gd name="connsiteX3" fmla="*/ 1069676 w 1117215"/>
                <a:gd name="connsiteY3" fmla="*/ 2645545 h 3335659"/>
                <a:gd name="connsiteX4" fmla="*/ 465827 w 1117215"/>
                <a:gd name="connsiteY4" fmla="*/ 3335659 h 3335659"/>
                <a:gd name="connsiteX5" fmla="*/ 427870 w 1117215"/>
                <a:gd name="connsiteY5" fmla="*/ 1374012 h 3335659"/>
                <a:gd name="connsiteX0" fmla="*/ 336430 w 1117215"/>
                <a:gd name="connsiteY0" fmla="*/ 1282572 h 3358087"/>
                <a:gd name="connsiteX1" fmla="*/ 0 w 1117215"/>
                <a:gd name="connsiteY1" fmla="*/ 5862 h 3358087"/>
                <a:gd name="connsiteX2" fmla="*/ 957532 w 1117215"/>
                <a:gd name="connsiteY2" fmla="*/ 885757 h 3358087"/>
                <a:gd name="connsiteX3" fmla="*/ 1069676 w 1117215"/>
                <a:gd name="connsiteY3" fmla="*/ 2645545 h 3358087"/>
                <a:gd name="connsiteX4" fmla="*/ 465827 w 1117215"/>
                <a:gd name="connsiteY4" fmla="*/ 3335659 h 3358087"/>
                <a:gd name="connsiteX5" fmla="*/ 238089 w 1117215"/>
                <a:gd name="connsiteY5" fmla="*/ 3358087 h 3358087"/>
                <a:gd name="connsiteX0" fmla="*/ 336430 w 1117215"/>
                <a:gd name="connsiteY0" fmla="*/ 1282572 h 3335659"/>
                <a:gd name="connsiteX1" fmla="*/ 0 w 1117215"/>
                <a:gd name="connsiteY1" fmla="*/ 5862 h 3335659"/>
                <a:gd name="connsiteX2" fmla="*/ 957532 w 1117215"/>
                <a:gd name="connsiteY2" fmla="*/ 885757 h 3335659"/>
                <a:gd name="connsiteX3" fmla="*/ 1069676 w 1117215"/>
                <a:gd name="connsiteY3" fmla="*/ 2645545 h 3335659"/>
                <a:gd name="connsiteX4" fmla="*/ 465827 w 1117215"/>
                <a:gd name="connsiteY4" fmla="*/ 3335659 h 3335659"/>
                <a:gd name="connsiteX0" fmla="*/ 0 w 1117215"/>
                <a:gd name="connsiteY0" fmla="*/ 5862 h 3335659"/>
                <a:gd name="connsiteX1" fmla="*/ 957532 w 1117215"/>
                <a:gd name="connsiteY1" fmla="*/ 885757 h 3335659"/>
                <a:gd name="connsiteX2" fmla="*/ 1069676 w 1117215"/>
                <a:gd name="connsiteY2" fmla="*/ 2645545 h 3335659"/>
                <a:gd name="connsiteX3" fmla="*/ 465827 w 1117215"/>
                <a:gd name="connsiteY3" fmla="*/ 3335659 h 3335659"/>
                <a:gd name="connsiteX0" fmla="*/ 0 w 1169969"/>
                <a:gd name="connsiteY0" fmla="*/ 5862 h 3335659"/>
                <a:gd name="connsiteX1" fmla="*/ 957532 w 1169969"/>
                <a:gd name="connsiteY1" fmla="*/ 885757 h 3335659"/>
                <a:gd name="connsiteX2" fmla="*/ 1069676 w 1169969"/>
                <a:gd name="connsiteY2" fmla="*/ 2645545 h 3335659"/>
                <a:gd name="connsiteX3" fmla="*/ 465827 w 1169969"/>
                <a:gd name="connsiteY3" fmla="*/ 3335659 h 3335659"/>
                <a:gd name="connsiteX0" fmla="*/ 0 w 1143229"/>
                <a:gd name="connsiteY0" fmla="*/ 5862 h 3335659"/>
                <a:gd name="connsiteX1" fmla="*/ 957532 w 1143229"/>
                <a:gd name="connsiteY1" fmla="*/ 885757 h 3335659"/>
                <a:gd name="connsiteX2" fmla="*/ 1069676 w 1143229"/>
                <a:gd name="connsiteY2" fmla="*/ 2645545 h 3335659"/>
                <a:gd name="connsiteX3" fmla="*/ 465827 w 1143229"/>
                <a:gd name="connsiteY3" fmla="*/ 3335659 h 3335659"/>
                <a:gd name="connsiteX0" fmla="*/ 0 w 1198032"/>
                <a:gd name="connsiteY0" fmla="*/ 5534 h 3335331"/>
                <a:gd name="connsiteX1" fmla="*/ 957532 w 1198032"/>
                <a:gd name="connsiteY1" fmla="*/ 885429 h 3335331"/>
                <a:gd name="connsiteX2" fmla="*/ 1069676 w 1198032"/>
                <a:gd name="connsiteY2" fmla="*/ 2645217 h 3335331"/>
                <a:gd name="connsiteX3" fmla="*/ 465827 w 1198032"/>
                <a:gd name="connsiteY3" fmla="*/ 3335331 h 3335331"/>
                <a:gd name="connsiteX0" fmla="*/ 0 w 1198032"/>
                <a:gd name="connsiteY0" fmla="*/ 5143 h 3334940"/>
                <a:gd name="connsiteX1" fmla="*/ 957532 w 1198032"/>
                <a:gd name="connsiteY1" fmla="*/ 885038 h 3334940"/>
                <a:gd name="connsiteX2" fmla="*/ 1069676 w 1198032"/>
                <a:gd name="connsiteY2" fmla="*/ 2644826 h 3334940"/>
                <a:gd name="connsiteX3" fmla="*/ 465827 w 1198032"/>
                <a:gd name="connsiteY3" fmla="*/ 3334940 h 3334940"/>
                <a:gd name="connsiteX0" fmla="*/ 0 w 1151980"/>
                <a:gd name="connsiteY0" fmla="*/ 8921 h 3338718"/>
                <a:gd name="connsiteX1" fmla="*/ 957532 w 1151980"/>
                <a:gd name="connsiteY1" fmla="*/ 888816 h 3338718"/>
                <a:gd name="connsiteX2" fmla="*/ 1069676 w 1151980"/>
                <a:gd name="connsiteY2" fmla="*/ 2648604 h 3338718"/>
                <a:gd name="connsiteX3" fmla="*/ 465827 w 1151980"/>
                <a:gd name="connsiteY3" fmla="*/ 3338718 h 3338718"/>
                <a:gd name="connsiteX0" fmla="*/ 0 w 1085026"/>
                <a:gd name="connsiteY0" fmla="*/ 5102 h 3334899"/>
                <a:gd name="connsiteX1" fmla="*/ 957532 w 1085026"/>
                <a:gd name="connsiteY1" fmla="*/ 884997 h 3334899"/>
                <a:gd name="connsiteX2" fmla="*/ 983412 w 1085026"/>
                <a:gd name="connsiteY2" fmla="*/ 2127200 h 3334899"/>
                <a:gd name="connsiteX3" fmla="*/ 465827 w 1085026"/>
                <a:gd name="connsiteY3" fmla="*/ 3334899 h 3334899"/>
                <a:gd name="connsiteX0" fmla="*/ 0 w 1085026"/>
                <a:gd name="connsiteY0" fmla="*/ 5102 h 3334899"/>
                <a:gd name="connsiteX1" fmla="*/ 957532 w 1085026"/>
                <a:gd name="connsiteY1" fmla="*/ 884997 h 3334899"/>
                <a:gd name="connsiteX2" fmla="*/ 983412 w 1085026"/>
                <a:gd name="connsiteY2" fmla="*/ 2127200 h 3334899"/>
                <a:gd name="connsiteX3" fmla="*/ 465827 w 1085026"/>
                <a:gd name="connsiteY3" fmla="*/ 3334899 h 3334899"/>
                <a:gd name="connsiteX0" fmla="*/ 0 w 1091856"/>
                <a:gd name="connsiteY0" fmla="*/ 5102 h 3334899"/>
                <a:gd name="connsiteX1" fmla="*/ 957532 w 1091856"/>
                <a:gd name="connsiteY1" fmla="*/ 884997 h 3334899"/>
                <a:gd name="connsiteX2" fmla="*/ 983412 w 1091856"/>
                <a:gd name="connsiteY2" fmla="*/ 2127200 h 3334899"/>
                <a:gd name="connsiteX3" fmla="*/ 465827 w 1091856"/>
                <a:gd name="connsiteY3" fmla="*/ 3334899 h 3334899"/>
                <a:gd name="connsiteX0" fmla="*/ 0 w 1091274"/>
                <a:gd name="connsiteY0" fmla="*/ 5102 h 3334899"/>
                <a:gd name="connsiteX1" fmla="*/ 957532 w 1091274"/>
                <a:gd name="connsiteY1" fmla="*/ 884997 h 3334899"/>
                <a:gd name="connsiteX2" fmla="*/ 983412 w 1091274"/>
                <a:gd name="connsiteY2" fmla="*/ 2127200 h 3334899"/>
                <a:gd name="connsiteX3" fmla="*/ 465827 w 1091274"/>
                <a:gd name="connsiteY3" fmla="*/ 3334899 h 3334899"/>
                <a:gd name="connsiteX0" fmla="*/ 0 w 1081101"/>
                <a:gd name="connsiteY0" fmla="*/ 5102 h 3334899"/>
                <a:gd name="connsiteX1" fmla="*/ 957532 w 1081101"/>
                <a:gd name="connsiteY1" fmla="*/ 884997 h 3334899"/>
                <a:gd name="connsiteX2" fmla="*/ 983412 w 1081101"/>
                <a:gd name="connsiteY2" fmla="*/ 2127200 h 3334899"/>
                <a:gd name="connsiteX3" fmla="*/ 465827 w 1081101"/>
                <a:gd name="connsiteY3" fmla="*/ 3334899 h 3334899"/>
                <a:gd name="connsiteX0" fmla="*/ 0 w 998941"/>
                <a:gd name="connsiteY0" fmla="*/ 14058 h 3343855"/>
                <a:gd name="connsiteX1" fmla="*/ 785004 w 998941"/>
                <a:gd name="connsiteY1" fmla="*/ 471259 h 3343855"/>
                <a:gd name="connsiteX2" fmla="*/ 983412 w 998941"/>
                <a:gd name="connsiteY2" fmla="*/ 2136156 h 3343855"/>
                <a:gd name="connsiteX3" fmla="*/ 465827 w 998941"/>
                <a:gd name="connsiteY3" fmla="*/ 3343855 h 3343855"/>
                <a:gd name="connsiteX0" fmla="*/ 0 w 899748"/>
                <a:gd name="connsiteY0" fmla="*/ 14844 h 3344641"/>
                <a:gd name="connsiteX1" fmla="*/ 785004 w 899748"/>
                <a:gd name="connsiteY1" fmla="*/ 472045 h 3344641"/>
                <a:gd name="connsiteX2" fmla="*/ 862642 w 899748"/>
                <a:gd name="connsiteY2" fmla="*/ 2223206 h 3344641"/>
                <a:gd name="connsiteX3" fmla="*/ 465827 w 899748"/>
                <a:gd name="connsiteY3" fmla="*/ 3344641 h 3344641"/>
                <a:gd name="connsiteX0" fmla="*/ 0 w 910885"/>
                <a:gd name="connsiteY0" fmla="*/ 14844 h 3344641"/>
                <a:gd name="connsiteX1" fmla="*/ 785004 w 910885"/>
                <a:gd name="connsiteY1" fmla="*/ 472045 h 3344641"/>
                <a:gd name="connsiteX2" fmla="*/ 862642 w 910885"/>
                <a:gd name="connsiteY2" fmla="*/ 2223206 h 3344641"/>
                <a:gd name="connsiteX3" fmla="*/ 465827 w 910885"/>
                <a:gd name="connsiteY3" fmla="*/ 3344641 h 3344641"/>
                <a:gd name="connsiteX0" fmla="*/ 0 w 928438"/>
                <a:gd name="connsiteY0" fmla="*/ 14844 h 2438868"/>
                <a:gd name="connsiteX1" fmla="*/ 785004 w 928438"/>
                <a:gd name="connsiteY1" fmla="*/ 472045 h 2438868"/>
                <a:gd name="connsiteX2" fmla="*/ 862642 w 928438"/>
                <a:gd name="connsiteY2" fmla="*/ 2223206 h 2438868"/>
                <a:gd name="connsiteX3" fmla="*/ 69012 w 928438"/>
                <a:gd name="connsiteY3" fmla="*/ 2438868 h 2438868"/>
                <a:gd name="connsiteX0" fmla="*/ 0 w 847108"/>
                <a:gd name="connsiteY0" fmla="*/ 11477 h 2435501"/>
                <a:gd name="connsiteX1" fmla="*/ 785004 w 847108"/>
                <a:gd name="connsiteY1" fmla="*/ 468678 h 2435501"/>
                <a:gd name="connsiteX2" fmla="*/ 715993 w 847108"/>
                <a:gd name="connsiteY2" fmla="*/ 1779892 h 2435501"/>
                <a:gd name="connsiteX3" fmla="*/ 69012 w 847108"/>
                <a:gd name="connsiteY3" fmla="*/ 2435501 h 2435501"/>
                <a:gd name="connsiteX0" fmla="*/ 0 w 885364"/>
                <a:gd name="connsiteY0" fmla="*/ 11477 h 2435501"/>
                <a:gd name="connsiteX1" fmla="*/ 785004 w 885364"/>
                <a:gd name="connsiteY1" fmla="*/ 468678 h 2435501"/>
                <a:gd name="connsiteX2" fmla="*/ 715993 w 885364"/>
                <a:gd name="connsiteY2" fmla="*/ 1779892 h 2435501"/>
                <a:gd name="connsiteX3" fmla="*/ 69012 w 885364"/>
                <a:gd name="connsiteY3" fmla="*/ 2435501 h 2435501"/>
                <a:gd name="connsiteX0" fmla="*/ 0 w 885364"/>
                <a:gd name="connsiteY0" fmla="*/ 11477 h 2435501"/>
                <a:gd name="connsiteX1" fmla="*/ 785004 w 885364"/>
                <a:gd name="connsiteY1" fmla="*/ 468678 h 2435501"/>
                <a:gd name="connsiteX2" fmla="*/ 715993 w 885364"/>
                <a:gd name="connsiteY2" fmla="*/ 1779892 h 2435501"/>
                <a:gd name="connsiteX3" fmla="*/ 69012 w 885364"/>
                <a:gd name="connsiteY3" fmla="*/ 2435501 h 2435501"/>
                <a:gd name="connsiteX0" fmla="*/ 0 w 842118"/>
                <a:gd name="connsiteY0" fmla="*/ 10158 h 2434182"/>
                <a:gd name="connsiteX1" fmla="*/ 785004 w 842118"/>
                <a:gd name="connsiteY1" fmla="*/ 467359 h 2434182"/>
                <a:gd name="connsiteX2" fmla="*/ 621103 w 842118"/>
                <a:gd name="connsiteY2" fmla="*/ 1537034 h 2434182"/>
                <a:gd name="connsiteX3" fmla="*/ 69012 w 842118"/>
                <a:gd name="connsiteY3" fmla="*/ 2434182 h 2434182"/>
                <a:gd name="connsiteX0" fmla="*/ 0 w 856108"/>
                <a:gd name="connsiteY0" fmla="*/ 10287 h 2434311"/>
                <a:gd name="connsiteX1" fmla="*/ 785004 w 856108"/>
                <a:gd name="connsiteY1" fmla="*/ 467488 h 2434311"/>
                <a:gd name="connsiteX2" fmla="*/ 656272 w 856108"/>
                <a:gd name="connsiteY2" fmla="*/ 1563540 h 2434311"/>
                <a:gd name="connsiteX3" fmla="*/ 69012 w 856108"/>
                <a:gd name="connsiteY3" fmla="*/ 2434311 h 2434311"/>
                <a:gd name="connsiteX0" fmla="*/ 0 w 844157"/>
                <a:gd name="connsiteY0" fmla="*/ 10287 h 2434311"/>
                <a:gd name="connsiteX1" fmla="*/ 785004 w 844157"/>
                <a:gd name="connsiteY1" fmla="*/ 467488 h 2434311"/>
                <a:gd name="connsiteX2" fmla="*/ 656272 w 844157"/>
                <a:gd name="connsiteY2" fmla="*/ 1563540 h 2434311"/>
                <a:gd name="connsiteX3" fmla="*/ 69012 w 844157"/>
                <a:gd name="connsiteY3" fmla="*/ 2434311 h 24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157" h="2434311">
                  <a:moveTo>
                    <a:pt x="0" y="10287"/>
                  </a:moveTo>
                  <a:cubicBezTo>
                    <a:pt x="103517" y="-55849"/>
                    <a:pt x="675625" y="208613"/>
                    <a:pt x="785004" y="467488"/>
                  </a:cubicBezTo>
                  <a:cubicBezTo>
                    <a:pt x="894383" y="726363"/>
                    <a:pt x="852413" y="1116625"/>
                    <a:pt x="656272" y="1563540"/>
                  </a:cubicBezTo>
                  <a:cubicBezTo>
                    <a:pt x="460131" y="2010455"/>
                    <a:pt x="287548" y="2273285"/>
                    <a:pt x="69012" y="2434311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667988" y="2234115"/>
              <a:ext cx="1151155" cy="3131388"/>
            </a:xfrm>
            <a:custGeom>
              <a:avLst/>
              <a:gdLst>
                <a:gd name="connsiteX0" fmla="*/ 0 w 1261619"/>
                <a:gd name="connsiteY0" fmla="*/ 0 h 3209026"/>
                <a:gd name="connsiteX1" fmla="*/ 1155940 w 1261619"/>
                <a:gd name="connsiteY1" fmla="*/ 586596 h 3209026"/>
                <a:gd name="connsiteX2" fmla="*/ 1095555 w 1261619"/>
                <a:gd name="connsiteY2" fmla="*/ 2113471 h 3209026"/>
                <a:gd name="connsiteX3" fmla="*/ 155276 w 1261619"/>
                <a:gd name="connsiteY3" fmla="*/ 3209026 h 3209026"/>
                <a:gd name="connsiteX0" fmla="*/ 0 w 1199624"/>
                <a:gd name="connsiteY0" fmla="*/ 0 h 3209026"/>
                <a:gd name="connsiteX1" fmla="*/ 1155940 w 1199624"/>
                <a:gd name="connsiteY1" fmla="*/ 586596 h 3209026"/>
                <a:gd name="connsiteX2" fmla="*/ 879894 w 1199624"/>
                <a:gd name="connsiteY2" fmla="*/ 2147977 h 3209026"/>
                <a:gd name="connsiteX3" fmla="*/ 155276 w 1199624"/>
                <a:gd name="connsiteY3" fmla="*/ 3209026 h 3209026"/>
                <a:gd name="connsiteX0" fmla="*/ 0 w 1197079"/>
                <a:gd name="connsiteY0" fmla="*/ 0 h 3209026"/>
                <a:gd name="connsiteX1" fmla="*/ 1155940 w 1197079"/>
                <a:gd name="connsiteY1" fmla="*/ 586596 h 3209026"/>
                <a:gd name="connsiteX2" fmla="*/ 879894 w 1197079"/>
                <a:gd name="connsiteY2" fmla="*/ 2147977 h 3209026"/>
                <a:gd name="connsiteX3" fmla="*/ 155276 w 1197079"/>
                <a:gd name="connsiteY3" fmla="*/ 3209026 h 3209026"/>
                <a:gd name="connsiteX0" fmla="*/ 0 w 1204494"/>
                <a:gd name="connsiteY0" fmla="*/ 0 h 3209026"/>
                <a:gd name="connsiteX1" fmla="*/ 1155940 w 1204494"/>
                <a:gd name="connsiteY1" fmla="*/ 586596 h 3209026"/>
                <a:gd name="connsiteX2" fmla="*/ 879894 w 1204494"/>
                <a:gd name="connsiteY2" fmla="*/ 2147977 h 3209026"/>
                <a:gd name="connsiteX3" fmla="*/ 155276 w 1204494"/>
                <a:gd name="connsiteY3" fmla="*/ 3209026 h 3209026"/>
                <a:gd name="connsiteX0" fmla="*/ 0 w 1153394"/>
                <a:gd name="connsiteY0" fmla="*/ 0 h 3209026"/>
                <a:gd name="connsiteX1" fmla="*/ 1104182 w 1153394"/>
                <a:gd name="connsiteY1" fmla="*/ 612475 h 3209026"/>
                <a:gd name="connsiteX2" fmla="*/ 879894 w 1153394"/>
                <a:gd name="connsiteY2" fmla="*/ 2147977 h 3209026"/>
                <a:gd name="connsiteX3" fmla="*/ 155276 w 1153394"/>
                <a:gd name="connsiteY3" fmla="*/ 3209026 h 3209026"/>
                <a:gd name="connsiteX0" fmla="*/ 0 w 1135899"/>
                <a:gd name="connsiteY0" fmla="*/ 0 h 3209026"/>
                <a:gd name="connsiteX1" fmla="*/ 1104182 w 1135899"/>
                <a:gd name="connsiteY1" fmla="*/ 612475 h 3209026"/>
                <a:gd name="connsiteX2" fmla="*/ 879894 w 1135899"/>
                <a:gd name="connsiteY2" fmla="*/ 2147977 h 3209026"/>
                <a:gd name="connsiteX3" fmla="*/ 155276 w 1135899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05503"/>
                <a:gd name="connsiteY0" fmla="*/ 0 h 3209026"/>
                <a:gd name="connsiteX1" fmla="*/ 1035171 w 1105503"/>
                <a:gd name="connsiteY1" fmla="*/ 638354 h 3209026"/>
                <a:gd name="connsiteX2" fmla="*/ 879894 w 1105503"/>
                <a:gd name="connsiteY2" fmla="*/ 2147977 h 3209026"/>
                <a:gd name="connsiteX3" fmla="*/ 155276 w 1105503"/>
                <a:gd name="connsiteY3" fmla="*/ 3209026 h 3209026"/>
                <a:gd name="connsiteX0" fmla="*/ 0 w 1094173"/>
                <a:gd name="connsiteY0" fmla="*/ 0 h 3209026"/>
                <a:gd name="connsiteX1" fmla="*/ 1035171 w 1094173"/>
                <a:gd name="connsiteY1" fmla="*/ 638354 h 3209026"/>
                <a:gd name="connsiteX2" fmla="*/ 879894 w 1094173"/>
                <a:gd name="connsiteY2" fmla="*/ 2147977 h 3209026"/>
                <a:gd name="connsiteX3" fmla="*/ 155276 w 1094173"/>
                <a:gd name="connsiteY3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17914"/>
                <a:gd name="connsiteY0" fmla="*/ 0 h 3209026"/>
                <a:gd name="connsiteX1" fmla="*/ 1078303 w 1117914"/>
                <a:gd name="connsiteY1" fmla="*/ 655607 h 3209026"/>
                <a:gd name="connsiteX2" fmla="*/ 879894 w 1117914"/>
                <a:gd name="connsiteY2" fmla="*/ 2147977 h 3209026"/>
                <a:gd name="connsiteX3" fmla="*/ 836763 w 1117914"/>
                <a:gd name="connsiteY3" fmla="*/ 2147977 h 3209026"/>
                <a:gd name="connsiteX4" fmla="*/ 155276 w 1117914"/>
                <a:gd name="connsiteY4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28864"/>
                <a:gd name="connsiteY0" fmla="*/ 0 h 3209026"/>
                <a:gd name="connsiteX1" fmla="*/ 1078303 w 1128864"/>
                <a:gd name="connsiteY1" fmla="*/ 655607 h 3209026"/>
                <a:gd name="connsiteX2" fmla="*/ 871267 w 1128864"/>
                <a:gd name="connsiteY2" fmla="*/ 2130724 h 3209026"/>
                <a:gd name="connsiteX3" fmla="*/ 155276 w 1128864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8864"/>
                <a:gd name="connsiteY0" fmla="*/ 0 h 3131388"/>
                <a:gd name="connsiteX1" fmla="*/ 1078303 w 1128864"/>
                <a:gd name="connsiteY1" fmla="*/ 655607 h 3131388"/>
                <a:gd name="connsiteX2" fmla="*/ 871267 w 1128864"/>
                <a:gd name="connsiteY2" fmla="*/ 2130724 h 3131388"/>
                <a:gd name="connsiteX3" fmla="*/ 155276 w 1128864"/>
                <a:gd name="connsiteY3" fmla="*/ 3131388 h 3131388"/>
                <a:gd name="connsiteX0" fmla="*/ 0 w 1139370"/>
                <a:gd name="connsiteY0" fmla="*/ 0 h 3131388"/>
                <a:gd name="connsiteX1" fmla="*/ 1078303 w 1139370"/>
                <a:gd name="connsiteY1" fmla="*/ 655607 h 3131388"/>
                <a:gd name="connsiteX2" fmla="*/ 914399 w 1139370"/>
                <a:gd name="connsiteY2" fmla="*/ 2122098 h 3131388"/>
                <a:gd name="connsiteX3" fmla="*/ 155276 w 1139370"/>
                <a:gd name="connsiteY3" fmla="*/ 3131388 h 3131388"/>
                <a:gd name="connsiteX0" fmla="*/ 0 w 1151155"/>
                <a:gd name="connsiteY0" fmla="*/ 0 h 3131388"/>
                <a:gd name="connsiteX1" fmla="*/ 1078303 w 1151155"/>
                <a:gd name="connsiteY1" fmla="*/ 655607 h 3131388"/>
                <a:gd name="connsiteX2" fmla="*/ 914399 w 1151155"/>
                <a:gd name="connsiteY2" fmla="*/ 2122098 h 3131388"/>
                <a:gd name="connsiteX3" fmla="*/ 155276 w 1151155"/>
                <a:gd name="connsiteY3" fmla="*/ 3131388 h 31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55" h="3131388">
                  <a:moveTo>
                    <a:pt x="0" y="0"/>
                  </a:moveTo>
                  <a:cubicBezTo>
                    <a:pt x="659202" y="151681"/>
                    <a:pt x="925903" y="301924"/>
                    <a:pt x="1078303" y="655607"/>
                  </a:cubicBezTo>
                  <a:cubicBezTo>
                    <a:pt x="1230703" y="1009290"/>
                    <a:pt x="1128622" y="1674963"/>
                    <a:pt x="914399" y="2122098"/>
                  </a:cubicBezTo>
                  <a:cubicBezTo>
                    <a:pt x="700176" y="2569233"/>
                    <a:pt x="444260" y="2893083"/>
                    <a:pt x="155276" y="3131388"/>
                  </a:cubicBezTo>
                </a:path>
              </a:pathLst>
            </a:custGeom>
            <a:noFill/>
            <a:ln>
              <a:solidFill>
                <a:srgbClr val="F26153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 стрелкой 6"/>
            <p:cNvCxnSpPr/>
            <p:nvPr/>
          </p:nvCxnSpPr>
          <p:spPr>
            <a:xfrm>
              <a:off x="1517902" y="3508053"/>
              <a:ext cx="301241" cy="7200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 7"/>
            <p:cNvSpPr/>
            <p:nvPr/>
          </p:nvSpPr>
          <p:spPr>
            <a:xfrm>
              <a:off x="710330" y="1778642"/>
              <a:ext cx="1511195" cy="4110774"/>
            </a:xfrm>
            <a:custGeom>
              <a:avLst/>
              <a:gdLst>
                <a:gd name="connsiteX0" fmla="*/ 0 w 1261619"/>
                <a:gd name="connsiteY0" fmla="*/ 0 h 3209026"/>
                <a:gd name="connsiteX1" fmla="*/ 1155940 w 1261619"/>
                <a:gd name="connsiteY1" fmla="*/ 586596 h 3209026"/>
                <a:gd name="connsiteX2" fmla="*/ 1095555 w 1261619"/>
                <a:gd name="connsiteY2" fmla="*/ 2113471 h 3209026"/>
                <a:gd name="connsiteX3" fmla="*/ 155276 w 1261619"/>
                <a:gd name="connsiteY3" fmla="*/ 3209026 h 3209026"/>
                <a:gd name="connsiteX0" fmla="*/ 0 w 1199624"/>
                <a:gd name="connsiteY0" fmla="*/ 0 h 3209026"/>
                <a:gd name="connsiteX1" fmla="*/ 1155940 w 1199624"/>
                <a:gd name="connsiteY1" fmla="*/ 586596 h 3209026"/>
                <a:gd name="connsiteX2" fmla="*/ 879894 w 1199624"/>
                <a:gd name="connsiteY2" fmla="*/ 2147977 h 3209026"/>
                <a:gd name="connsiteX3" fmla="*/ 155276 w 1199624"/>
                <a:gd name="connsiteY3" fmla="*/ 3209026 h 3209026"/>
                <a:gd name="connsiteX0" fmla="*/ 0 w 1197079"/>
                <a:gd name="connsiteY0" fmla="*/ 0 h 3209026"/>
                <a:gd name="connsiteX1" fmla="*/ 1155940 w 1197079"/>
                <a:gd name="connsiteY1" fmla="*/ 586596 h 3209026"/>
                <a:gd name="connsiteX2" fmla="*/ 879894 w 1197079"/>
                <a:gd name="connsiteY2" fmla="*/ 2147977 h 3209026"/>
                <a:gd name="connsiteX3" fmla="*/ 155276 w 1197079"/>
                <a:gd name="connsiteY3" fmla="*/ 3209026 h 3209026"/>
                <a:gd name="connsiteX0" fmla="*/ 0 w 1204494"/>
                <a:gd name="connsiteY0" fmla="*/ 0 h 3209026"/>
                <a:gd name="connsiteX1" fmla="*/ 1155940 w 1204494"/>
                <a:gd name="connsiteY1" fmla="*/ 586596 h 3209026"/>
                <a:gd name="connsiteX2" fmla="*/ 879894 w 1204494"/>
                <a:gd name="connsiteY2" fmla="*/ 2147977 h 3209026"/>
                <a:gd name="connsiteX3" fmla="*/ 155276 w 1204494"/>
                <a:gd name="connsiteY3" fmla="*/ 3209026 h 3209026"/>
                <a:gd name="connsiteX0" fmla="*/ 0 w 1153394"/>
                <a:gd name="connsiteY0" fmla="*/ 0 h 3209026"/>
                <a:gd name="connsiteX1" fmla="*/ 1104182 w 1153394"/>
                <a:gd name="connsiteY1" fmla="*/ 612475 h 3209026"/>
                <a:gd name="connsiteX2" fmla="*/ 879894 w 1153394"/>
                <a:gd name="connsiteY2" fmla="*/ 2147977 h 3209026"/>
                <a:gd name="connsiteX3" fmla="*/ 155276 w 1153394"/>
                <a:gd name="connsiteY3" fmla="*/ 3209026 h 3209026"/>
                <a:gd name="connsiteX0" fmla="*/ 0 w 1135899"/>
                <a:gd name="connsiteY0" fmla="*/ 0 h 3209026"/>
                <a:gd name="connsiteX1" fmla="*/ 1104182 w 1135899"/>
                <a:gd name="connsiteY1" fmla="*/ 612475 h 3209026"/>
                <a:gd name="connsiteX2" fmla="*/ 879894 w 1135899"/>
                <a:gd name="connsiteY2" fmla="*/ 2147977 h 3209026"/>
                <a:gd name="connsiteX3" fmla="*/ 155276 w 1135899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64176"/>
                <a:gd name="connsiteY0" fmla="*/ 0 h 3209026"/>
                <a:gd name="connsiteX1" fmla="*/ 1104182 w 1164176"/>
                <a:gd name="connsiteY1" fmla="*/ 612475 h 3209026"/>
                <a:gd name="connsiteX2" fmla="*/ 879894 w 1164176"/>
                <a:gd name="connsiteY2" fmla="*/ 2147977 h 3209026"/>
                <a:gd name="connsiteX3" fmla="*/ 155276 w 1164176"/>
                <a:gd name="connsiteY3" fmla="*/ 3209026 h 3209026"/>
                <a:gd name="connsiteX0" fmla="*/ 0 w 1105503"/>
                <a:gd name="connsiteY0" fmla="*/ 0 h 3209026"/>
                <a:gd name="connsiteX1" fmla="*/ 1035171 w 1105503"/>
                <a:gd name="connsiteY1" fmla="*/ 638354 h 3209026"/>
                <a:gd name="connsiteX2" fmla="*/ 879894 w 1105503"/>
                <a:gd name="connsiteY2" fmla="*/ 2147977 h 3209026"/>
                <a:gd name="connsiteX3" fmla="*/ 155276 w 1105503"/>
                <a:gd name="connsiteY3" fmla="*/ 3209026 h 3209026"/>
                <a:gd name="connsiteX0" fmla="*/ 0 w 1094173"/>
                <a:gd name="connsiteY0" fmla="*/ 0 h 3209026"/>
                <a:gd name="connsiteX1" fmla="*/ 1035171 w 1094173"/>
                <a:gd name="connsiteY1" fmla="*/ 638354 h 3209026"/>
                <a:gd name="connsiteX2" fmla="*/ 879894 w 1094173"/>
                <a:gd name="connsiteY2" fmla="*/ 2147977 h 3209026"/>
                <a:gd name="connsiteX3" fmla="*/ 155276 w 1094173"/>
                <a:gd name="connsiteY3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17914"/>
                <a:gd name="connsiteY0" fmla="*/ 0 h 3209026"/>
                <a:gd name="connsiteX1" fmla="*/ 1078303 w 1117914"/>
                <a:gd name="connsiteY1" fmla="*/ 655607 h 3209026"/>
                <a:gd name="connsiteX2" fmla="*/ 879894 w 1117914"/>
                <a:gd name="connsiteY2" fmla="*/ 2147977 h 3209026"/>
                <a:gd name="connsiteX3" fmla="*/ 836763 w 1117914"/>
                <a:gd name="connsiteY3" fmla="*/ 2147977 h 3209026"/>
                <a:gd name="connsiteX4" fmla="*/ 155276 w 1117914"/>
                <a:gd name="connsiteY4" fmla="*/ 3209026 h 3209026"/>
                <a:gd name="connsiteX0" fmla="*/ 0 w 1130806"/>
                <a:gd name="connsiteY0" fmla="*/ 0 h 3209026"/>
                <a:gd name="connsiteX1" fmla="*/ 1078303 w 1130806"/>
                <a:gd name="connsiteY1" fmla="*/ 655607 h 3209026"/>
                <a:gd name="connsiteX2" fmla="*/ 879894 w 1130806"/>
                <a:gd name="connsiteY2" fmla="*/ 2147977 h 3209026"/>
                <a:gd name="connsiteX3" fmla="*/ 155276 w 1130806"/>
                <a:gd name="connsiteY3" fmla="*/ 3209026 h 3209026"/>
                <a:gd name="connsiteX0" fmla="*/ 0 w 1128864"/>
                <a:gd name="connsiteY0" fmla="*/ 0 h 3209026"/>
                <a:gd name="connsiteX1" fmla="*/ 1078303 w 1128864"/>
                <a:gd name="connsiteY1" fmla="*/ 655607 h 3209026"/>
                <a:gd name="connsiteX2" fmla="*/ 871267 w 1128864"/>
                <a:gd name="connsiteY2" fmla="*/ 2130724 h 3209026"/>
                <a:gd name="connsiteX3" fmla="*/ 155276 w 1128864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7710"/>
                <a:gd name="connsiteY0" fmla="*/ 0 h 3209026"/>
                <a:gd name="connsiteX1" fmla="*/ 1078303 w 1127710"/>
                <a:gd name="connsiteY1" fmla="*/ 655607 h 3209026"/>
                <a:gd name="connsiteX2" fmla="*/ 871267 w 1127710"/>
                <a:gd name="connsiteY2" fmla="*/ 2130724 h 3209026"/>
                <a:gd name="connsiteX3" fmla="*/ 155276 w 1127710"/>
                <a:gd name="connsiteY3" fmla="*/ 3209026 h 3209026"/>
                <a:gd name="connsiteX0" fmla="*/ 0 w 1128864"/>
                <a:gd name="connsiteY0" fmla="*/ 0 h 3131388"/>
                <a:gd name="connsiteX1" fmla="*/ 1078303 w 1128864"/>
                <a:gd name="connsiteY1" fmla="*/ 655607 h 3131388"/>
                <a:gd name="connsiteX2" fmla="*/ 871267 w 1128864"/>
                <a:gd name="connsiteY2" fmla="*/ 2130724 h 3131388"/>
                <a:gd name="connsiteX3" fmla="*/ 155276 w 1128864"/>
                <a:gd name="connsiteY3" fmla="*/ 3131388 h 3131388"/>
                <a:gd name="connsiteX0" fmla="*/ 0 w 1139370"/>
                <a:gd name="connsiteY0" fmla="*/ 0 h 3131388"/>
                <a:gd name="connsiteX1" fmla="*/ 1078303 w 1139370"/>
                <a:gd name="connsiteY1" fmla="*/ 655607 h 3131388"/>
                <a:gd name="connsiteX2" fmla="*/ 914399 w 1139370"/>
                <a:gd name="connsiteY2" fmla="*/ 2122098 h 3131388"/>
                <a:gd name="connsiteX3" fmla="*/ 155276 w 1139370"/>
                <a:gd name="connsiteY3" fmla="*/ 3131388 h 3131388"/>
                <a:gd name="connsiteX0" fmla="*/ 0 w 1151155"/>
                <a:gd name="connsiteY0" fmla="*/ 0 h 3131388"/>
                <a:gd name="connsiteX1" fmla="*/ 1078303 w 1151155"/>
                <a:gd name="connsiteY1" fmla="*/ 655607 h 3131388"/>
                <a:gd name="connsiteX2" fmla="*/ 914399 w 1151155"/>
                <a:gd name="connsiteY2" fmla="*/ 2122098 h 3131388"/>
                <a:gd name="connsiteX3" fmla="*/ 155276 w 1151155"/>
                <a:gd name="connsiteY3" fmla="*/ 3131388 h 313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155" h="3131388">
                  <a:moveTo>
                    <a:pt x="0" y="0"/>
                  </a:moveTo>
                  <a:cubicBezTo>
                    <a:pt x="659202" y="151681"/>
                    <a:pt x="925903" y="301924"/>
                    <a:pt x="1078303" y="655607"/>
                  </a:cubicBezTo>
                  <a:cubicBezTo>
                    <a:pt x="1230703" y="1009290"/>
                    <a:pt x="1128622" y="1674963"/>
                    <a:pt x="914399" y="2122098"/>
                  </a:cubicBezTo>
                  <a:cubicBezTo>
                    <a:pt x="700176" y="2569233"/>
                    <a:pt x="444260" y="2893083"/>
                    <a:pt x="155276" y="3131388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313122" y="3148013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914012" y="3414450"/>
              <a:ext cx="187206" cy="187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668522" y="4149080"/>
              <a:ext cx="337827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05224" y="3207937"/>
              <a:ext cx="30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δ</a:t>
              </a:r>
              <a:endParaRPr lang="ru-RU" dirty="0"/>
            </a:p>
          </p:txBody>
        </p:sp>
        <p:sp>
          <p:nvSpPr>
            <p:cNvPr id="13" name="Дуга 12"/>
            <p:cNvSpPr/>
            <p:nvPr/>
          </p:nvSpPr>
          <p:spPr>
            <a:xfrm>
              <a:off x="1806464" y="2780928"/>
              <a:ext cx="614669" cy="734170"/>
            </a:xfrm>
            <a:prstGeom prst="arc">
              <a:avLst>
                <a:gd name="adj1" fmla="val 11867588"/>
                <a:gd name="adj2" fmla="val 0"/>
              </a:avLst>
            </a:prstGeom>
            <a:ln w="19050">
              <a:solidFill>
                <a:srgbClr val="FF000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>
              <a:endCxn id="10" idx="1"/>
            </p:cNvCxnSpPr>
            <p:nvPr/>
          </p:nvCxnSpPr>
          <p:spPr>
            <a:xfrm>
              <a:off x="1806465" y="3138721"/>
              <a:ext cx="134963" cy="30314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3325" y="3923764"/>
              <a:ext cx="301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Δ</a:t>
              </a:r>
              <a:endParaRPr lang="ru-RU" dirty="0"/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2627784" y="2478725"/>
              <a:ext cx="1512168" cy="590208"/>
            </a:xfrm>
            <a:prstGeom prst="wedgeRoundRectCallout">
              <a:avLst>
                <a:gd name="adj1" fmla="val -64212"/>
                <a:gd name="adj2" fmla="val 6276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en-US" dirty="0" smtClean="0">
                  <a:solidFill>
                    <a:schemeClr val="tx1"/>
                  </a:solidFill>
                </a:rPr>
                <a:t>: Piercing point</a:t>
              </a:r>
              <a:endParaRPr lang="ru-RU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752" y="313049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Part</a:t>
              </a:r>
              <a:r>
                <a:rPr lang="en-US" baseline="-25000" dirty="0" err="1" smtClean="0"/>
                <a:t>i</a:t>
              </a:r>
              <a:endParaRPr lang="ru-RU" baseline="-25000" dirty="0"/>
            </a:p>
          </p:txBody>
        </p:sp>
        <p:sp>
          <p:nvSpPr>
            <p:cNvPr id="18" name="Скругленная прямоугольная выноска 17"/>
            <p:cNvSpPr/>
            <p:nvPr/>
          </p:nvSpPr>
          <p:spPr>
            <a:xfrm>
              <a:off x="2026869" y="2056445"/>
              <a:ext cx="1004553" cy="337834"/>
            </a:xfrm>
            <a:prstGeom prst="wedgeRoundRectCallout">
              <a:avLst>
                <a:gd name="adj1" fmla="val -32060"/>
                <a:gd name="adj2" fmla="val 17044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Lead-in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Скругленная прямоугольная выноска 18"/>
            <p:cNvSpPr/>
            <p:nvPr/>
          </p:nvSpPr>
          <p:spPr>
            <a:xfrm>
              <a:off x="2646660" y="3372953"/>
              <a:ext cx="1154808" cy="337834"/>
            </a:xfrm>
            <a:prstGeom prst="wedgeRoundRectCallout">
              <a:avLst>
                <a:gd name="adj1" fmla="val -117777"/>
                <a:gd name="adj2" fmla="val -77239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Lead-out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ая прямоугольная выноска 19"/>
            <p:cNvSpPr/>
            <p:nvPr/>
          </p:nvSpPr>
          <p:spPr>
            <a:xfrm>
              <a:off x="2595878" y="3912381"/>
              <a:ext cx="1164606" cy="590208"/>
            </a:xfrm>
            <a:prstGeom prst="wedgeRoundRectCallout">
              <a:avLst>
                <a:gd name="adj1" fmla="val -95322"/>
                <a:gd name="adj2" fmla="val -10823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*</a:t>
              </a:r>
              <a:r>
                <a:rPr lang="en-US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en-US" dirty="0" smtClean="0">
                  <a:solidFill>
                    <a:schemeClr val="tx1"/>
                  </a:solidFill>
                </a:rPr>
                <a:t>: Tool off point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Овал 27"/>
            <p:cNvSpPr/>
            <p:nvPr/>
          </p:nvSpPr>
          <p:spPr>
            <a:xfrm>
              <a:off x="1307562" y="5251254"/>
              <a:ext cx="1284166" cy="642083"/>
            </a:xfrm>
            <a:custGeom>
              <a:avLst/>
              <a:gdLst>
                <a:gd name="connsiteX0" fmla="*/ 0 w 1284166"/>
                <a:gd name="connsiteY0" fmla="*/ 642083 h 1284166"/>
                <a:gd name="connsiteX1" fmla="*/ 642083 w 1284166"/>
                <a:gd name="connsiteY1" fmla="*/ 0 h 1284166"/>
                <a:gd name="connsiteX2" fmla="*/ 1284166 w 1284166"/>
                <a:gd name="connsiteY2" fmla="*/ 642083 h 1284166"/>
                <a:gd name="connsiteX3" fmla="*/ 642083 w 1284166"/>
                <a:gd name="connsiteY3" fmla="*/ 1284166 h 1284166"/>
                <a:gd name="connsiteX4" fmla="*/ 0 w 1284166"/>
                <a:gd name="connsiteY4" fmla="*/ 642083 h 1284166"/>
                <a:gd name="connsiteX0" fmla="*/ 642083 w 1284166"/>
                <a:gd name="connsiteY0" fmla="*/ 1284166 h 1375606"/>
                <a:gd name="connsiteX1" fmla="*/ 0 w 1284166"/>
                <a:gd name="connsiteY1" fmla="*/ 642083 h 1375606"/>
                <a:gd name="connsiteX2" fmla="*/ 642083 w 1284166"/>
                <a:gd name="connsiteY2" fmla="*/ 0 h 1375606"/>
                <a:gd name="connsiteX3" fmla="*/ 1284166 w 1284166"/>
                <a:gd name="connsiteY3" fmla="*/ 642083 h 1375606"/>
                <a:gd name="connsiteX4" fmla="*/ 733523 w 1284166"/>
                <a:gd name="connsiteY4" fmla="*/ 1375606 h 1375606"/>
                <a:gd name="connsiteX0" fmla="*/ 642083 w 1284166"/>
                <a:gd name="connsiteY0" fmla="*/ 1284166 h 1284166"/>
                <a:gd name="connsiteX1" fmla="*/ 0 w 1284166"/>
                <a:gd name="connsiteY1" fmla="*/ 642083 h 1284166"/>
                <a:gd name="connsiteX2" fmla="*/ 642083 w 1284166"/>
                <a:gd name="connsiteY2" fmla="*/ 0 h 1284166"/>
                <a:gd name="connsiteX3" fmla="*/ 1284166 w 1284166"/>
                <a:gd name="connsiteY3" fmla="*/ 642083 h 1284166"/>
                <a:gd name="connsiteX0" fmla="*/ 0 w 1284166"/>
                <a:gd name="connsiteY0" fmla="*/ 642083 h 642083"/>
                <a:gd name="connsiteX1" fmla="*/ 642083 w 1284166"/>
                <a:gd name="connsiteY1" fmla="*/ 0 h 642083"/>
                <a:gd name="connsiteX2" fmla="*/ 1284166 w 1284166"/>
                <a:gd name="connsiteY2" fmla="*/ 642083 h 64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166" h="642083">
                  <a:moveTo>
                    <a:pt x="0" y="642083"/>
                  </a:moveTo>
                  <a:cubicBezTo>
                    <a:pt x="0" y="287470"/>
                    <a:pt x="287470" y="0"/>
                    <a:pt x="642083" y="0"/>
                  </a:cubicBezTo>
                  <a:cubicBezTo>
                    <a:pt x="996696" y="0"/>
                    <a:pt x="1284166" y="287470"/>
                    <a:pt x="1284166" y="64208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Скругленная прямоугольная выноска 21"/>
                <p:cNvSpPr/>
                <p:nvPr/>
              </p:nvSpPr>
              <p:spPr>
                <a:xfrm>
                  <a:off x="999802" y="1207855"/>
                  <a:ext cx="1891485" cy="553858"/>
                </a:xfrm>
                <a:prstGeom prst="wedgeRoundRectCallout">
                  <a:avLst>
                    <a:gd name="adj1" fmla="val -44563"/>
                    <a:gd name="adj2" fmla="val 154607"/>
                    <a:gd name="adj3" fmla="val 1666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Equidistant contour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</m:sup>
                      </m:sSup>
                    </m:oMath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Скругленная прямоугольная выноска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02" y="1207855"/>
                  <a:ext cx="1891485" cy="553858"/>
                </a:xfrm>
                <a:prstGeom prst="wedgeRoundRectCallout">
                  <a:avLst>
                    <a:gd name="adj1" fmla="val -44563"/>
                    <a:gd name="adj2" fmla="val 154607"/>
                    <a:gd name="adj3" fmla="val 16667"/>
                  </a:avLst>
                </a:prstGeom>
                <a:blipFill rotWithShape="1">
                  <a:blip r:embed="rId2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Овал 35"/>
            <p:cNvSpPr/>
            <p:nvPr/>
          </p:nvSpPr>
          <p:spPr>
            <a:xfrm>
              <a:off x="945216" y="4897126"/>
              <a:ext cx="1992424" cy="996212"/>
            </a:xfrm>
            <a:custGeom>
              <a:avLst/>
              <a:gdLst>
                <a:gd name="connsiteX0" fmla="*/ 0 w 1992424"/>
                <a:gd name="connsiteY0" fmla="*/ 996212 h 1992424"/>
                <a:gd name="connsiteX1" fmla="*/ 996212 w 1992424"/>
                <a:gd name="connsiteY1" fmla="*/ 0 h 1992424"/>
                <a:gd name="connsiteX2" fmla="*/ 1992424 w 1992424"/>
                <a:gd name="connsiteY2" fmla="*/ 996212 h 1992424"/>
                <a:gd name="connsiteX3" fmla="*/ 996212 w 1992424"/>
                <a:gd name="connsiteY3" fmla="*/ 1992424 h 1992424"/>
                <a:gd name="connsiteX4" fmla="*/ 0 w 1992424"/>
                <a:gd name="connsiteY4" fmla="*/ 996212 h 1992424"/>
                <a:gd name="connsiteX0" fmla="*/ 996212 w 1992424"/>
                <a:gd name="connsiteY0" fmla="*/ 1992424 h 2083864"/>
                <a:gd name="connsiteX1" fmla="*/ 0 w 1992424"/>
                <a:gd name="connsiteY1" fmla="*/ 996212 h 2083864"/>
                <a:gd name="connsiteX2" fmla="*/ 996212 w 1992424"/>
                <a:gd name="connsiteY2" fmla="*/ 0 h 2083864"/>
                <a:gd name="connsiteX3" fmla="*/ 1992424 w 1992424"/>
                <a:gd name="connsiteY3" fmla="*/ 996212 h 2083864"/>
                <a:gd name="connsiteX4" fmla="*/ 1087652 w 1992424"/>
                <a:gd name="connsiteY4" fmla="*/ 2083864 h 2083864"/>
                <a:gd name="connsiteX0" fmla="*/ 996212 w 1992424"/>
                <a:gd name="connsiteY0" fmla="*/ 1992424 h 1992424"/>
                <a:gd name="connsiteX1" fmla="*/ 0 w 1992424"/>
                <a:gd name="connsiteY1" fmla="*/ 996212 h 1992424"/>
                <a:gd name="connsiteX2" fmla="*/ 996212 w 1992424"/>
                <a:gd name="connsiteY2" fmla="*/ 0 h 1992424"/>
                <a:gd name="connsiteX3" fmla="*/ 1992424 w 1992424"/>
                <a:gd name="connsiteY3" fmla="*/ 996212 h 1992424"/>
                <a:gd name="connsiteX0" fmla="*/ 0 w 1992424"/>
                <a:gd name="connsiteY0" fmla="*/ 996212 h 996212"/>
                <a:gd name="connsiteX1" fmla="*/ 996212 w 1992424"/>
                <a:gd name="connsiteY1" fmla="*/ 0 h 996212"/>
                <a:gd name="connsiteX2" fmla="*/ 1992424 w 1992424"/>
                <a:gd name="connsiteY2" fmla="*/ 996212 h 9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424" h="996212">
                  <a:moveTo>
                    <a:pt x="0" y="996212"/>
                  </a:moveTo>
                  <a:cubicBezTo>
                    <a:pt x="0" y="446019"/>
                    <a:pt x="446019" y="0"/>
                    <a:pt x="996212" y="0"/>
                  </a:cubicBezTo>
                  <a:cubicBezTo>
                    <a:pt x="1546405" y="0"/>
                    <a:pt x="1992424" y="446019"/>
                    <a:pt x="1992424" y="99621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36"/>
            <p:cNvSpPr/>
            <p:nvPr/>
          </p:nvSpPr>
          <p:spPr>
            <a:xfrm>
              <a:off x="523584" y="4503872"/>
              <a:ext cx="2789564" cy="1394782"/>
            </a:xfrm>
            <a:custGeom>
              <a:avLst/>
              <a:gdLst>
                <a:gd name="connsiteX0" fmla="*/ 0 w 2789564"/>
                <a:gd name="connsiteY0" fmla="*/ 1394782 h 2789564"/>
                <a:gd name="connsiteX1" fmla="*/ 1394782 w 2789564"/>
                <a:gd name="connsiteY1" fmla="*/ 0 h 2789564"/>
                <a:gd name="connsiteX2" fmla="*/ 2789564 w 2789564"/>
                <a:gd name="connsiteY2" fmla="*/ 1394782 h 2789564"/>
                <a:gd name="connsiteX3" fmla="*/ 1394782 w 2789564"/>
                <a:gd name="connsiteY3" fmla="*/ 2789564 h 2789564"/>
                <a:gd name="connsiteX4" fmla="*/ 0 w 2789564"/>
                <a:gd name="connsiteY4" fmla="*/ 1394782 h 2789564"/>
                <a:gd name="connsiteX0" fmla="*/ 1394782 w 2789564"/>
                <a:gd name="connsiteY0" fmla="*/ 2789564 h 2881004"/>
                <a:gd name="connsiteX1" fmla="*/ 0 w 2789564"/>
                <a:gd name="connsiteY1" fmla="*/ 1394782 h 2881004"/>
                <a:gd name="connsiteX2" fmla="*/ 1394782 w 2789564"/>
                <a:gd name="connsiteY2" fmla="*/ 0 h 2881004"/>
                <a:gd name="connsiteX3" fmla="*/ 2789564 w 2789564"/>
                <a:gd name="connsiteY3" fmla="*/ 1394782 h 2881004"/>
                <a:gd name="connsiteX4" fmla="*/ 1486222 w 2789564"/>
                <a:gd name="connsiteY4" fmla="*/ 2881004 h 2881004"/>
                <a:gd name="connsiteX0" fmla="*/ 1394782 w 2789564"/>
                <a:gd name="connsiteY0" fmla="*/ 2789564 h 2789564"/>
                <a:gd name="connsiteX1" fmla="*/ 0 w 2789564"/>
                <a:gd name="connsiteY1" fmla="*/ 1394782 h 2789564"/>
                <a:gd name="connsiteX2" fmla="*/ 1394782 w 2789564"/>
                <a:gd name="connsiteY2" fmla="*/ 0 h 2789564"/>
                <a:gd name="connsiteX3" fmla="*/ 2789564 w 2789564"/>
                <a:gd name="connsiteY3" fmla="*/ 1394782 h 2789564"/>
                <a:gd name="connsiteX0" fmla="*/ 0 w 2789564"/>
                <a:gd name="connsiteY0" fmla="*/ 1394782 h 1394782"/>
                <a:gd name="connsiteX1" fmla="*/ 1394782 w 2789564"/>
                <a:gd name="connsiteY1" fmla="*/ 0 h 1394782"/>
                <a:gd name="connsiteX2" fmla="*/ 2789564 w 2789564"/>
                <a:gd name="connsiteY2" fmla="*/ 1394782 h 139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9564" h="1394782">
                  <a:moveTo>
                    <a:pt x="0" y="1394782"/>
                  </a:moveTo>
                  <a:cubicBezTo>
                    <a:pt x="0" y="624465"/>
                    <a:pt x="624465" y="0"/>
                    <a:pt x="1394782" y="0"/>
                  </a:cubicBezTo>
                  <a:cubicBezTo>
                    <a:pt x="2165099" y="0"/>
                    <a:pt x="2789564" y="624465"/>
                    <a:pt x="2789564" y="1394782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9940" y="55010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Part</a:t>
              </a:r>
              <a:r>
                <a:rPr lang="en-US" baseline="-25000" dirty="0" err="1" smtClean="0"/>
                <a:t>j</a:t>
              </a:r>
              <a:endParaRPr lang="ru-RU" baseline="-25000" dirty="0"/>
            </a:p>
          </p:txBody>
        </p:sp>
      </p:grpSp>
      <p:sp>
        <p:nvSpPr>
          <p:cNvPr id="27" name="Скругленный прямоугольник 26"/>
          <p:cNvSpPr/>
          <p:nvPr/>
        </p:nvSpPr>
        <p:spPr>
          <a:xfrm>
            <a:off x="4767229" y="4879365"/>
            <a:ext cx="2371042" cy="1181836"/>
          </a:xfrm>
          <a:prstGeom prst="roundRect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479196" y="3386231"/>
            <a:ext cx="4212047" cy="1181836"/>
          </a:xfrm>
          <a:prstGeom prst="roundRect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524328" y="4932208"/>
            <a:ext cx="1115702" cy="1115702"/>
          </a:xfrm>
          <a:prstGeom prst="ellipse">
            <a:avLst/>
          </a:prstGeom>
          <a:solidFill>
            <a:srgbClr val="B9CDE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479196" y="4653136"/>
            <a:ext cx="2901116" cy="1656184"/>
          </a:xfrm>
          <a:prstGeom prst="round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257949" y="3156473"/>
            <a:ext cx="4679007" cy="1656184"/>
          </a:xfrm>
          <a:prstGeom prst="round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7271878" y="4670927"/>
            <a:ext cx="1620602" cy="162060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4430480" y="1609725"/>
            <a:ext cx="2770420" cy="3152775"/>
          </a:xfrm>
          <a:custGeom>
            <a:avLst/>
            <a:gdLst>
              <a:gd name="connsiteX0" fmla="*/ 808270 w 2770420"/>
              <a:gd name="connsiteY0" fmla="*/ 0 h 3152775"/>
              <a:gd name="connsiteX1" fmla="*/ 312970 w 2770420"/>
              <a:gd name="connsiteY1" fmla="*/ 247650 h 3152775"/>
              <a:gd name="connsiteX2" fmla="*/ 46270 w 2770420"/>
              <a:gd name="connsiteY2" fmla="*/ 800100 h 3152775"/>
              <a:gd name="connsiteX3" fmla="*/ 36745 w 2770420"/>
              <a:gd name="connsiteY3" fmla="*/ 1476375 h 3152775"/>
              <a:gd name="connsiteX4" fmla="*/ 417745 w 2770420"/>
              <a:gd name="connsiteY4" fmla="*/ 2200275 h 3152775"/>
              <a:gd name="connsiteX5" fmla="*/ 1446445 w 2770420"/>
              <a:gd name="connsiteY5" fmla="*/ 2781300 h 3152775"/>
              <a:gd name="connsiteX6" fmla="*/ 2770420 w 2770420"/>
              <a:gd name="connsiteY6" fmla="*/ 3152775 h 3152775"/>
              <a:gd name="connsiteX7" fmla="*/ 2770420 w 2770420"/>
              <a:gd name="connsiteY7" fmla="*/ 3152775 h 315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0420" h="3152775">
                <a:moveTo>
                  <a:pt x="808270" y="0"/>
                </a:moveTo>
                <a:cubicBezTo>
                  <a:pt x="624120" y="57150"/>
                  <a:pt x="439970" y="114300"/>
                  <a:pt x="312970" y="247650"/>
                </a:cubicBezTo>
                <a:cubicBezTo>
                  <a:pt x="185970" y="381000"/>
                  <a:pt x="92307" y="595313"/>
                  <a:pt x="46270" y="800100"/>
                </a:cubicBezTo>
                <a:cubicBezTo>
                  <a:pt x="232" y="1004888"/>
                  <a:pt x="-25167" y="1243013"/>
                  <a:pt x="36745" y="1476375"/>
                </a:cubicBezTo>
                <a:cubicBezTo>
                  <a:pt x="98657" y="1709737"/>
                  <a:pt x="182795" y="1982787"/>
                  <a:pt x="417745" y="2200275"/>
                </a:cubicBezTo>
                <a:cubicBezTo>
                  <a:pt x="652695" y="2417763"/>
                  <a:pt x="1054333" y="2622550"/>
                  <a:pt x="1446445" y="2781300"/>
                </a:cubicBezTo>
                <a:cubicBezTo>
                  <a:pt x="1838557" y="2940050"/>
                  <a:pt x="2770420" y="3152775"/>
                  <a:pt x="2770420" y="3152775"/>
                </a:cubicBezTo>
                <a:lnTo>
                  <a:pt x="2770420" y="3152775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09843" y="1116623"/>
                <a:ext cx="4734157" cy="14856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𝑢𝑡𝑒𝑟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𝑛𝑛𝑒𝑟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Δ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ru-RU" dirty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𝑢𝑡𝑒𝑟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\</m:t>
                              </m:r>
                              <m:nary>
                                <m:naryPr>
                                  <m:chr m:val="⋃"/>
                                  <m:supHide m:val="on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𝑛𝑛𝑒𝑟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</a:rPr>
                                        <m:t>𝛿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,</m:t>
                      </m:r>
                      <m:r>
                        <a:rPr lang="ru-RU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1, 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ru-RU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843" y="1116623"/>
                <a:ext cx="4734157" cy="148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479196" y="2683659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Feasible area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7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175991" y="144625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Part Hardness Rule</a:t>
            </a:r>
          </a:p>
        </p:txBody>
      </p:sp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433389" y="2231515"/>
            <a:ext cx="3556353" cy="4138805"/>
            <a:chOff x="2682" y="1156"/>
            <a:chExt cx="3630" cy="4046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5595" y="1156"/>
              <a:ext cx="717" cy="3795"/>
            </a:xfrm>
            <a:custGeom>
              <a:avLst/>
              <a:gdLst>
                <a:gd name="T0" fmla="*/ 386 w 717"/>
                <a:gd name="T1" fmla="*/ 0 h 3795"/>
                <a:gd name="T2" fmla="*/ 396 w 717"/>
                <a:gd name="T3" fmla="*/ 736 h 3795"/>
                <a:gd name="T4" fmla="*/ 144 w 717"/>
                <a:gd name="T5" fmla="*/ 1493 h 3795"/>
                <a:gd name="T6" fmla="*/ 26 w 717"/>
                <a:gd name="T7" fmla="*/ 2340 h 3795"/>
                <a:gd name="T8" fmla="*/ 302 w 717"/>
                <a:gd name="T9" fmla="*/ 3080 h 3795"/>
                <a:gd name="T10" fmla="*/ 649 w 717"/>
                <a:gd name="T11" fmla="*/ 3427 h 3795"/>
                <a:gd name="T12" fmla="*/ 712 w 717"/>
                <a:gd name="T13" fmla="*/ 3795 h 3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3795">
                  <a:moveTo>
                    <a:pt x="386" y="0"/>
                  </a:moveTo>
                  <a:cubicBezTo>
                    <a:pt x="388" y="123"/>
                    <a:pt x="436" y="487"/>
                    <a:pt x="396" y="736"/>
                  </a:cubicBezTo>
                  <a:cubicBezTo>
                    <a:pt x="356" y="985"/>
                    <a:pt x="206" y="1226"/>
                    <a:pt x="144" y="1493"/>
                  </a:cubicBezTo>
                  <a:cubicBezTo>
                    <a:pt x="82" y="1760"/>
                    <a:pt x="0" y="2076"/>
                    <a:pt x="26" y="2340"/>
                  </a:cubicBezTo>
                  <a:cubicBezTo>
                    <a:pt x="52" y="2604"/>
                    <a:pt x="198" y="2899"/>
                    <a:pt x="302" y="3080"/>
                  </a:cubicBezTo>
                  <a:cubicBezTo>
                    <a:pt x="406" y="3261"/>
                    <a:pt x="581" y="3308"/>
                    <a:pt x="649" y="3427"/>
                  </a:cubicBezTo>
                  <a:cubicBezTo>
                    <a:pt x="717" y="3546"/>
                    <a:pt x="699" y="3718"/>
                    <a:pt x="712" y="379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6" name="Line 4"/>
            <p:cNvCxnSpPr/>
            <p:nvPr/>
          </p:nvCxnSpPr>
          <p:spPr bwMode="auto">
            <a:xfrm flipH="1">
              <a:off x="2682" y="4958"/>
              <a:ext cx="36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"/>
            <p:cNvCxnSpPr/>
            <p:nvPr/>
          </p:nvCxnSpPr>
          <p:spPr bwMode="auto">
            <a:xfrm flipH="1">
              <a:off x="2685" y="1156"/>
              <a:ext cx="33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6"/>
            <p:cNvCxnSpPr/>
            <p:nvPr/>
          </p:nvCxnSpPr>
          <p:spPr bwMode="auto">
            <a:xfrm flipV="1">
              <a:off x="2689" y="1158"/>
              <a:ext cx="0" cy="38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884" y="1259"/>
              <a:ext cx="1260" cy="95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899" y="2295"/>
              <a:ext cx="1241" cy="1483"/>
              <a:chOff x="2770" y="5634"/>
              <a:chExt cx="1241" cy="1483"/>
            </a:xfrm>
          </p:grpSpPr>
          <p:sp>
            <p:nvSpPr>
              <p:cNvPr id="37" name="Arc 9"/>
              <p:cNvSpPr>
                <a:spLocks/>
              </p:cNvSpPr>
              <p:nvPr/>
            </p:nvSpPr>
            <p:spPr bwMode="auto">
              <a:xfrm rot="10926571" flipV="1">
                <a:off x="2781" y="5634"/>
                <a:ext cx="1230" cy="51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8" name="Arc 10"/>
              <p:cNvSpPr>
                <a:spLocks/>
              </p:cNvSpPr>
              <p:nvPr/>
            </p:nvSpPr>
            <p:spPr bwMode="auto">
              <a:xfrm flipV="1">
                <a:off x="2770" y="6601"/>
                <a:ext cx="1230" cy="51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39" name="Line 11"/>
              <p:cNvCxnSpPr/>
              <p:nvPr/>
            </p:nvCxnSpPr>
            <p:spPr bwMode="auto">
              <a:xfrm>
                <a:off x="2773" y="6171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Line 12"/>
              <p:cNvCxnSpPr/>
              <p:nvPr/>
            </p:nvCxnSpPr>
            <p:spPr bwMode="auto">
              <a:xfrm>
                <a:off x="3997" y="619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110" y="2460"/>
              <a:ext cx="800" cy="1133"/>
              <a:chOff x="3110" y="2460"/>
              <a:chExt cx="800" cy="1133"/>
            </a:xfrm>
          </p:grpSpPr>
          <p:sp>
            <p:nvSpPr>
              <p:cNvPr id="33" name="Arc 14"/>
              <p:cNvSpPr>
                <a:spLocks/>
              </p:cNvSpPr>
              <p:nvPr/>
            </p:nvSpPr>
            <p:spPr bwMode="auto">
              <a:xfrm rot="10926571" flipV="1">
                <a:off x="3116" y="2460"/>
                <a:ext cx="794" cy="357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" name="Arc 15"/>
              <p:cNvSpPr>
                <a:spLocks/>
              </p:cNvSpPr>
              <p:nvPr/>
            </p:nvSpPr>
            <p:spPr bwMode="auto">
              <a:xfrm flipV="1">
                <a:off x="3110" y="3247"/>
                <a:ext cx="794" cy="346"/>
              </a:xfrm>
              <a:custGeom>
                <a:avLst/>
                <a:gdLst>
                  <a:gd name="G0" fmla="+- 21598 0 0"/>
                  <a:gd name="G1" fmla="+- 21600 0 0"/>
                  <a:gd name="G2" fmla="+- 21600 0 0"/>
                  <a:gd name="T0" fmla="*/ 0 w 43198"/>
                  <a:gd name="T1" fmla="*/ 21320 h 21600"/>
                  <a:gd name="T2" fmla="*/ 43198 w 43198"/>
                  <a:gd name="T3" fmla="*/ 21600 h 21600"/>
                  <a:gd name="T4" fmla="*/ 21598 w 431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1600" fill="none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</a:path>
                  <a:path w="43198" h="21600" stroke="0" extrusionOk="0">
                    <a:moveTo>
                      <a:pt x="-1" y="21319"/>
                    </a:moveTo>
                    <a:cubicBezTo>
                      <a:pt x="153" y="9500"/>
                      <a:pt x="9777" y="-1"/>
                      <a:pt x="21598" y="0"/>
                    </a:cubicBezTo>
                    <a:cubicBezTo>
                      <a:pt x="33527" y="0"/>
                      <a:pt x="43198" y="9670"/>
                      <a:pt x="43198" y="21600"/>
                    </a:cubicBezTo>
                    <a:lnTo>
                      <a:pt x="2159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35" name="Line 16"/>
              <p:cNvCxnSpPr/>
              <p:nvPr/>
            </p:nvCxnSpPr>
            <p:spPr bwMode="auto">
              <a:xfrm>
                <a:off x="3112" y="2817"/>
                <a:ext cx="0" cy="431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17"/>
              <p:cNvCxnSpPr/>
              <p:nvPr/>
            </p:nvCxnSpPr>
            <p:spPr bwMode="auto">
              <a:xfrm>
                <a:off x="3907" y="2840"/>
                <a:ext cx="0" cy="403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3081" y="1418"/>
              <a:ext cx="896" cy="595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970" y="3834"/>
              <a:ext cx="1831" cy="855"/>
            </a:xfrm>
            <a:custGeom>
              <a:avLst/>
              <a:gdLst>
                <a:gd name="T0" fmla="*/ 277 w 1831"/>
                <a:gd name="T1" fmla="*/ 840 h 855"/>
                <a:gd name="T2" fmla="*/ 1575 w 1831"/>
                <a:gd name="T3" fmla="*/ 831 h 855"/>
                <a:gd name="T4" fmla="*/ 1806 w 1831"/>
                <a:gd name="T5" fmla="*/ 656 h 855"/>
                <a:gd name="T6" fmla="*/ 1831 w 1831"/>
                <a:gd name="T7" fmla="*/ 258 h 855"/>
                <a:gd name="T8" fmla="*/ 1567 w 1831"/>
                <a:gd name="T9" fmla="*/ 24 h 855"/>
                <a:gd name="T10" fmla="*/ 135 w 1831"/>
                <a:gd name="T11" fmla="*/ 321 h 855"/>
                <a:gd name="T12" fmla="*/ 30 w 1831"/>
                <a:gd name="T13" fmla="*/ 666 h 855"/>
                <a:gd name="T14" fmla="*/ 277 w 1831"/>
                <a:gd name="T15" fmla="*/ 84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1" h="855">
                  <a:moveTo>
                    <a:pt x="277" y="840"/>
                  </a:moveTo>
                  <a:cubicBezTo>
                    <a:pt x="720" y="839"/>
                    <a:pt x="1575" y="831"/>
                    <a:pt x="1575" y="831"/>
                  </a:cubicBezTo>
                  <a:cubicBezTo>
                    <a:pt x="1575" y="831"/>
                    <a:pt x="1762" y="855"/>
                    <a:pt x="1806" y="656"/>
                  </a:cubicBezTo>
                  <a:cubicBezTo>
                    <a:pt x="1806" y="656"/>
                    <a:pt x="1831" y="528"/>
                    <a:pt x="1831" y="258"/>
                  </a:cubicBezTo>
                  <a:cubicBezTo>
                    <a:pt x="1819" y="180"/>
                    <a:pt x="1804" y="0"/>
                    <a:pt x="1567" y="24"/>
                  </a:cubicBezTo>
                  <a:cubicBezTo>
                    <a:pt x="1567" y="24"/>
                    <a:pt x="409" y="176"/>
                    <a:pt x="135" y="321"/>
                  </a:cubicBezTo>
                  <a:cubicBezTo>
                    <a:pt x="0" y="419"/>
                    <a:pt x="6" y="580"/>
                    <a:pt x="30" y="666"/>
                  </a:cubicBezTo>
                  <a:cubicBezTo>
                    <a:pt x="54" y="752"/>
                    <a:pt x="165" y="794"/>
                    <a:pt x="277" y="840"/>
                  </a:cubicBez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2781" y="3654"/>
              <a:ext cx="2202" cy="1191"/>
            </a:xfrm>
            <a:custGeom>
              <a:avLst/>
              <a:gdLst>
                <a:gd name="T0" fmla="*/ 387 w 2202"/>
                <a:gd name="T1" fmla="*/ 1185 h 1191"/>
                <a:gd name="T2" fmla="*/ 1832 w 2202"/>
                <a:gd name="T3" fmla="*/ 1191 h 1191"/>
                <a:gd name="T4" fmla="*/ 2202 w 2202"/>
                <a:gd name="T5" fmla="*/ 817 h 1191"/>
                <a:gd name="T6" fmla="*/ 2195 w 2202"/>
                <a:gd name="T7" fmla="*/ 375 h 1191"/>
                <a:gd name="T8" fmla="*/ 1850 w 2202"/>
                <a:gd name="T9" fmla="*/ 0 h 1191"/>
                <a:gd name="T10" fmla="*/ 160 w 2202"/>
                <a:gd name="T11" fmla="*/ 377 h 1191"/>
                <a:gd name="T12" fmla="*/ 50 w 2202"/>
                <a:gd name="T13" fmla="*/ 922 h 1191"/>
                <a:gd name="T14" fmla="*/ 387 w 2202"/>
                <a:gd name="T15" fmla="*/ 1185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2" h="1191">
                  <a:moveTo>
                    <a:pt x="387" y="1185"/>
                  </a:moveTo>
                  <a:cubicBezTo>
                    <a:pt x="913" y="1183"/>
                    <a:pt x="1832" y="1191"/>
                    <a:pt x="1832" y="1191"/>
                  </a:cubicBezTo>
                  <a:cubicBezTo>
                    <a:pt x="1832" y="1191"/>
                    <a:pt x="2150" y="1135"/>
                    <a:pt x="2202" y="817"/>
                  </a:cubicBezTo>
                  <a:cubicBezTo>
                    <a:pt x="2202" y="817"/>
                    <a:pt x="2195" y="807"/>
                    <a:pt x="2195" y="375"/>
                  </a:cubicBezTo>
                  <a:cubicBezTo>
                    <a:pt x="2180" y="232"/>
                    <a:pt x="2060" y="45"/>
                    <a:pt x="1850" y="0"/>
                  </a:cubicBezTo>
                  <a:cubicBezTo>
                    <a:pt x="1850" y="0"/>
                    <a:pt x="609" y="261"/>
                    <a:pt x="160" y="377"/>
                  </a:cubicBezTo>
                  <a:cubicBezTo>
                    <a:pt x="0" y="533"/>
                    <a:pt x="12" y="787"/>
                    <a:pt x="50" y="922"/>
                  </a:cubicBezTo>
                  <a:cubicBezTo>
                    <a:pt x="88" y="1057"/>
                    <a:pt x="200" y="1132"/>
                    <a:pt x="387" y="1185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745" y="2005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6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889" y="4802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2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737" y="3830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3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345" y="3474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4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2741" y="3019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5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4965" y="4842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1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4189" y="2058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7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269" y="1406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8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729" y="1430"/>
              <a:ext cx="283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18000" rIns="7200" bIns="1800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ru-RU" sz="1100">
                  <a:effectLst/>
                  <a:latin typeface="Calibri"/>
                  <a:ea typeface="Calibri"/>
                  <a:cs typeface="Times New Roman"/>
                </a:rPr>
                <a:t>9</a:t>
              </a:r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4175" y="1250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2733" y="125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2773" y="2394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4017" y="2266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2749" y="285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4173" y="3426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2757" y="3654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2749" y="4670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4909" y="4678"/>
              <a:ext cx="142" cy="1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83934"/>
              </p:ext>
            </p:extLst>
          </p:nvPr>
        </p:nvGraphicFramePr>
        <p:xfrm>
          <a:off x="4557234" y="2145251"/>
          <a:ext cx="4142759" cy="407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1392555"/>
                <a:gridCol w="1013787"/>
                <a:gridCol w="1013787"/>
              </a:tblGrid>
              <a:tr h="4164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Detail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Piercing point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CCW</a:t>
                      </a:r>
                      <a:endParaRPr lang="ru-RU" sz="1400" dirty="0"/>
                    </a:p>
                  </a:txBody>
                  <a:tcPr/>
                </a:tc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0435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III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043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accent6"/>
                          </a:solidFill>
                        </a:rPr>
                        <a:t>×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23558" y="1196752"/>
            <a:ext cx="8667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Cutting path should start next to sheet border or previous cuts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dirty="0"/>
              <a:t>End of cutting should happen near “hard” (not cut yet) sheet </a:t>
            </a:r>
            <a:r>
              <a:rPr lang="en-US" sz="2200" dirty="0" smtClean="0"/>
              <a:t>zone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607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293285" y="144625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Formalization</a:t>
            </a:r>
            <a:endParaRPr lang="en-US" sz="3200" dirty="0"/>
          </a:p>
        </p:txBody>
      </p:sp>
      <p:pic>
        <p:nvPicPr>
          <p:cNvPr id="4" name="Picture 2" descr="fig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9" y="908720"/>
            <a:ext cx="6359597" cy="5583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4916" y="1268760"/>
            <a:ext cx="2501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en-US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“Hardness” area</a:t>
            </a:r>
            <a:r>
              <a:rPr lang="en-US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(the end of detail cutting path) should lay in not cut yet sheet zone.</a:t>
            </a:r>
            <a:endParaRPr lang="ru-RU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Выноска 1 (граница и черта) 5"/>
          <p:cNvSpPr/>
          <p:nvPr/>
        </p:nvSpPr>
        <p:spPr>
          <a:xfrm>
            <a:off x="7581667" y="3412443"/>
            <a:ext cx="1152128" cy="576064"/>
          </a:xfrm>
          <a:prstGeom prst="accentBorderCallout1">
            <a:avLst>
              <a:gd name="adj1" fmla="val 18750"/>
              <a:gd name="adj2" fmla="val -8333"/>
              <a:gd name="adj3" fmla="val -193390"/>
              <a:gd name="adj4" fmla="val -321075"/>
            </a:avLst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ru-RU" dirty="0"/>
          </a:p>
        </p:txBody>
      </p:sp>
      <p:sp>
        <p:nvSpPr>
          <p:cNvPr id="7" name="Выноска 1 (граница и черта) 6"/>
          <p:cNvSpPr/>
          <p:nvPr/>
        </p:nvSpPr>
        <p:spPr>
          <a:xfrm>
            <a:off x="7615121" y="5699323"/>
            <a:ext cx="1152128" cy="648072"/>
          </a:xfrm>
          <a:prstGeom prst="accentBorderCallout1">
            <a:avLst>
              <a:gd name="adj1" fmla="val 18750"/>
              <a:gd name="adj2" fmla="val -8333"/>
              <a:gd name="adj3" fmla="val -110901"/>
              <a:gd name="adj4" fmla="val -388867"/>
            </a:avLst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10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 12"/>
          <p:cNvCxnSpPr/>
          <p:nvPr/>
        </p:nvCxnSpPr>
        <p:spPr>
          <a:xfrm>
            <a:off x="3059832" y="2516167"/>
            <a:ext cx="1626118" cy="192094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51810" y="144625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Sheet Hardness </a:t>
            </a:r>
            <a:r>
              <a:rPr lang="en-US" sz="3200" dirty="0" smtClean="0"/>
              <a:t>Rules</a:t>
            </a:r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0" indent="-742950">
              <a:buFont typeface="Arial" panose="020B0604020202020204" pitchFamily="34" charset="0"/>
              <a:buChar char="•"/>
            </a:pPr>
            <a:r>
              <a:rPr lang="en-US" sz="2400" dirty="0" smtClean="0"/>
              <a:t>Start from: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 smtClean="0"/>
              <a:t>Long </a:t>
            </a:r>
            <a:r>
              <a:rPr lang="en-US" sz="2400" dirty="0"/>
              <a:t>narrow </a:t>
            </a:r>
            <a:r>
              <a:rPr lang="en-US" sz="2400" dirty="0" smtClean="0"/>
              <a:t>parts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 smtClean="0"/>
              <a:t>Nested zone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Small </a:t>
            </a:r>
            <a:r>
              <a:rPr lang="en-US" sz="2400" dirty="0" smtClean="0"/>
              <a:t>parts</a:t>
            </a:r>
          </a:p>
          <a:p>
            <a:pPr marL="742950" lvl="0" indent="-742950">
              <a:buFont typeface="Arial" panose="020B0604020202020204" pitchFamily="34" charset="0"/>
              <a:buChar char="•"/>
            </a:pPr>
            <a:r>
              <a:rPr lang="en-US" sz="2400" dirty="0" smtClean="0"/>
              <a:t>Avoid: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 smtClean="0"/>
              <a:t>Uncut ‘islands</a:t>
            </a:r>
            <a:r>
              <a:rPr lang="en-US" sz="2400" dirty="0"/>
              <a:t>’</a:t>
            </a:r>
            <a:endParaRPr lang="ru-RU" sz="2400" dirty="0"/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arrow uncut zones</a:t>
            </a:r>
            <a:endParaRPr lang="ru-RU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49" y="1108946"/>
            <a:ext cx="4249868" cy="1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49" y="2516167"/>
            <a:ext cx="4249868" cy="137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85950" y="3897773"/>
            <a:ext cx="4249867" cy="134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Штриховая стрелка вправо 7"/>
          <p:cNvSpPr/>
          <p:nvPr/>
        </p:nvSpPr>
        <p:spPr>
          <a:xfrm>
            <a:off x="4685950" y="790451"/>
            <a:ext cx="4249867" cy="288583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075189" y="1700808"/>
            <a:ext cx="57662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275856" y="2060848"/>
            <a:ext cx="1375954" cy="100811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4306480" y="5149245"/>
            <a:ext cx="3989961" cy="1600370"/>
            <a:chOff x="6240265" y="5546677"/>
            <a:chExt cx="2561340" cy="9484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245862" y="5661248"/>
              <a:ext cx="2555743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54"/>
            <p:cNvSpPr/>
            <p:nvPr/>
          </p:nvSpPr>
          <p:spPr>
            <a:xfrm>
              <a:off x="6240265" y="5661248"/>
              <a:ext cx="1970651" cy="720080"/>
            </a:xfrm>
            <a:custGeom>
              <a:avLst/>
              <a:gdLst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2555743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1023034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23034 w 1502006"/>
                <a:gd name="connsiteY2" fmla="*/ 728789 h 728789"/>
                <a:gd name="connsiteX3" fmla="*/ 0 w 1502006"/>
                <a:gd name="connsiteY3" fmla="*/ 728789 h 728789"/>
                <a:gd name="connsiteX4" fmla="*/ 0 w 1502006"/>
                <a:gd name="connsiteY4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48810 w 1502006"/>
                <a:gd name="connsiteY2" fmla="*/ 365342 h 728789"/>
                <a:gd name="connsiteX3" fmla="*/ 1023034 w 1502006"/>
                <a:gd name="connsiteY3" fmla="*/ 728789 h 728789"/>
                <a:gd name="connsiteX4" fmla="*/ 0 w 1502006"/>
                <a:gd name="connsiteY4" fmla="*/ 728789 h 728789"/>
                <a:gd name="connsiteX5" fmla="*/ 0 w 1502006"/>
                <a:gd name="connsiteY5" fmla="*/ 8709 h 728789"/>
                <a:gd name="connsiteX0" fmla="*/ 0 w 1567553"/>
                <a:gd name="connsiteY0" fmla="*/ 8709 h 728789"/>
                <a:gd name="connsiteX1" fmla="*/ 1502006 w 1567553"/>
                <a:gd name="connsiteY1" fmla="*/ 0 h 728789"/>
                <a:gd name="connsiteX2" fmla="*/ 1249107 w 1567553"/>
                <a:gd name="connsiteY2" fmla="*/ 382759 h 728789"/>
                <a:gd name="connsiteX3" fmla="*/ 1048810 w 1567553"/>
                <a:gd name="connsiteY3" fmla="*/ 365342 h 728789"/>
                <a:gd name="connsiteX4" fmla="*/ 1023034 w 1567553"/>
                <a:gd name="connsiteY4" fmla="*/ 728789 h 728789"/>
                <a:gd name="connsiteX5" fmla="*/ 0 w 1567553"/>
                <a:gd name="connsiteY5" fmla="*/ 728789 h 728789"/>
                <a:gd name="connsiteX6" fmla="*/ 0 w 1567553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05617 w 1502006"/>
                <a:gd name="connsiteY4" fmla="*/ 632995 h 728789"/>
                <a:gd name="connsiteX5" fmla="*/ 325999 w 1502006"/>
                <a:gd name="connsiteY5" fmla="*/ 722136 h 728789"/>
                <a:gd name="connsiteX6" fmla="*/ 0 w 1502006"/>
                <a:gd name="connsiteY6" fmla="*/ 728789 h 728789"/>
                <a:gd name="connsiteX7" fmla="*/ 0 w 1502006"/>
                <a:gd name="connsiteY7" fmla="*/ 8709 h 728789"/>
                <a:gd name="connsiteX0" fmla="*/ 0 w 1780680"/>
                <a:gd name="connsiteY0" fmla="*/ 8709 h 728789"/>
                <a:gd name="connsiteX1" fmla="*/ 1502006 w 1780680"/>
                <a:gd name="connsiteY1" fmla="*/ 0 h 728789"/>
                <a:gd name="connsiteX2" fmla="*/ 1249107 w 1780680"/>
                <a:gd name="connsiteY2" fmla="*/ 382759 h 728789"/>
                <a:gd name="connsiteX3" fmla="*/ 1066227 w 1780680"/>
                <a:gd name="connsiteY3" fmla="*/ 539514 h 728789"/>
                <a:gd name="connsiteX4" fmla="*/ 1780680 w 1780680"/>
                <a:gd name="connsiteY4" fmla="*/ 615578 h 728789"/>
                <a:gd name="connsiteX5" fmla="*/ 325999 w 1780680"/>
                <a:gd name="connsiteY5" fmla="*/ 722136 h 728789"/>
                <a:gd name="connsiteX6" fmla="*/ 0 w 1780680"/>
                <a:gd name="connsiteY6" fmla="*/ 728789 h 728789"/>
                <a:gd name="connsiteX7" fmla="*/ 0 w 1780680"/>
                <a:gd name="connsiteY7" fmla="*/ 8709 h 728789"/>
                <a:gd name="connsiteX0" fmla="*/ 0 w 1887131"/>
                <a:gd name="connsiteY0" fmla="*/ 8709 h 728789"/>
                <a:gd name="connsiteX1" fmla="*/ 1502006 w 1887131"/>
                <a:gd name="connsiteY1" fmla="*/ 0 h 728789"/>
                <a:gd name="connsiteX2" fmla="*/ 1249107 w 1887131"/>
                <a:gd name="connsiteY2" fmla="*/ 382759 h 728789"/>
                <a:gd name="connsiteX3" fmla="*/ 1884833 w 1887131"/>
                <a:gd name="connsiteY3" fmla="*/ 461136 h 728789"/>
                <a:gd name="connsiteX4" fmla="*/ 1780680 w 1887131"/>
                <a:gd name="connsiteY4" fmla="*/ 615578 h 728789"/>
                <a:gd name="connsiteX5" fmla="*/ 325999 w 1887131"/>
                <a:gd name="connsiteY5" fmla="*/ 722136 h 728789"/>
                <a:gd name="connsiteX6" fmla="*/ 0 w 1887131"/>
                <a:gd name="connsiteY6" fmla="*/ 728789 h 728789"/>
                <a:gd name="connsiteX7" fmla="*/ 0 w 1887131"/>
                <a:gd name="connsiteY7" fmla="*/ 8709 h 728789"/>
                <a:gd name="connsiteX0" fmla="*/ 0 w 1960902"/>
                <a:gd name="connsiteY0" fmla="*/ 8709 h 728789"/>
                <a:gd name="connsiteX1" fmla="*/ 1502006 w 1960902"/>
                <a:gd name="connsiteY1" fmla="*/ 0 h 728789"/>
                <a:gd name="connsiteX2" fmla="*/ 1954501 w 1960902"/>
                <a:gd name="connsiteY2" fmla="*/ 304382 h 728789"/>
                <a:gd name="connsiteX3" fmla="*/ 1884833 w 1960902"/>
                <a:gd name="connsiteY3" fmla="*/ 461136 h 728789"/>
                <a:gd name="connsiteX4" fmla="*/ 1780680 w 1960902"/>
                <a:gd name="connsiteY4" fmla="*/ 615578 h 728789"/>
                <a:gd name="connsiteX5" fmla="*/ 325999 w 1960902"/>
                <a:gd name="connsiteY5" fmla="*/ 722136 h 728789"/>
                <a:gd name="connsiteX6" fmla="*/ 0 w 1960902"/>
                <a:gd name="connsiteY6" fmla="*/ 728789 h 728789"/>
                <a:gd name="connsiteX7" fmla="*/ 0 w 1960902"/>
                <a:gd name="connsiteY7" fmla="*/ 8709 h 728789"/>
                <a:gd name="connsiteX0" fmla="*/ 0 w 1970651"/>
                <a:gd name="connsiteY0" fmla="*/ 0 h 720080"/>
                <a:gd name="connsiteX1" fmla="*/ 1902600 w 1970651"/>
                <a:gd name="connsiteY1" fmla="*/ 8708 h 720080"/>
                <a:gd name="connsiteX2" fmla="*/ 1954501 w 1970651"/>
                <a:gd name="connsiteY2" fmla="*/ 295673 h 720080"/>
                <a:gd name="connsiteX3" fmla="*/ 1884833 w 1970651"/>
                <a:gd name="connsiteY3" fmla="*/ 452427 h 720080"/>
                <a:gd name="connsiteX4" fmla="*/ 1780680 w 1970651"/>
                <a:gd name="connsiteY4" fmla="*/ 606869 h 720080"/>
                <a:gd name="connsiteX5" fmla="*/ 325999 w 1970651"/>
                <a:gd name="connsiteY5" fmla="*/ 713427 h 720080"/>
                <a:gd name="connsiteX6" fmla="*/ 0 w 1970651"/>
                <a:gd name="connsiteY6" fmla="*/ 720080 h 720080"/>
                <a:gd name="connsiteX7" fmla="*/ 0 w 1970651"/>
                <a:gd name="connsiteY7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51" h="720080">
                  <a:moveTo>
                    <a:pt x="0" y="0"/>
                  </a:moveTo>
                  <a:lnTo>
                    <a:pt x="1902600" y="8708"/>
                  </a:lnTo>
                  <a:cubicBezTo>
                    <a:pt x="1810984" y="304590"/>
                    <a:pt x="2030034" y="234783"/>
                    <a:pt x="1954501" y="295673"/>
                  </a:cubicBezTo>
                  <a:cubicBezTo>
                    <a:pt x="1878968" y="356563"/>
                    <a:pt x="1934123" y="355567"/>
                    <a:pt x="1884833" y="452427"/>
                  </a:cubicBezTo>
                  <a:lnTo>
                    <a:pt x="1780680" y="606869"/>
                  </a:lnTo>
                  <a:cubicBezTo>
                    <a:pt x="1069364" y="595943"/>
                    <a:pt x="314505" y="585016"/>
                    <a:pt x="325999" y="713427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6854052" y="5686183"/>
              <a:ext cx="916077" cy="68661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348" h="767381">
                  <a:moveTo>
                    <a:pt x="0" y="0"/>
                  </a:moveTo>
                  <a:cubicBezTo>
                    <a:pt x="401752" y="339977"/>
                    <a:pt x="871957" y="639484"/>
                    <a:pt x="1046348" y="767381"/>
                  </a:cubicBezTo>
                  <a:lnTo>
                    <a:pt x="1046348" y="767381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 rot="17128361">
              <a:off x="6751344" y="5721897"/>
              <a:ext cx="948492" cy="59805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658" h="923109">
                  <a:moveTo>
                    <a:pt x="0" y="0"/>
                  </a:moveTo>
                  <a:cubicBezTo>
                    <a:pt x="406016" y="616601"/>
                    <a:pt x="644111" y="692955"/>
                    <a:pt x="1175658" y="923109"/>
                  </a:cubicBezTo>
                  <a:lnTo>
                    <a:pt x="1175658" y="923109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251520" y="5113373"/>
            <a:ext cx="3823669" cy="1567509"/>
            <a:chOff x="6240264" y="4430919"/>
            <a:chExt cx="2561341" cy="94849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245862" y="4581128"/>
              <a:ext cx="2555743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54"/>
            <p:cNvSpPr/>
            <p:nvPr/>
          </p:nvSpPr>
          <p:spPr>
            <a:xfrm>
              <a:off x="6240264" y="4572418"/>
              <a:ext cx="1502006" cy="728789"/>
            </a:xfrm>
            <a:custGeom>
              <a:avLst/>
              <a:gdLst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2555743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2555743"/>
                <a:gd name="connsiteY0" fmla="*/ 0 h 720080"/>
                <a:gd name="connsiteX1" fmla="*/ 2555743 w 2555743"/>
                <a:gd name="connsiteY1" fmla="*/ 0 h 720080"/>
                <a:gd name="connsiteX2" fmla="*/ 1023034 w 2555743"/>
                <a:gd name="connsiteY2" fmla="*/ 720080 h 720080"/>
                <a:gd name="connsiteX3" fmla="*/ 0 w 2555743"/>
                <a:gd name="connsiteY3" fmla="*/ 720080 h 720080"/>
                <a:gd name="connsiteX4" fmla="*/ 0 w 2555743"/>
                <a:gd name="connsiteY4" fmla="*/ 0 h 720080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23034 w 1502006"/>
                <a:gd name="connsiteY2" fmla="*/ 728789 h 728789"/>
                <a:gd name="connsiteX3" fmla="*/ 0 w 1502006"/>
                <a:gd name="connsiteY3" fmla="*/ 728789 h 728789"/>
                <a:gd name="connsiteX4" fmla="*/ 0 w 1502006"/>
                <a:gd name="connsiteY4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048810 w 1502006"/>
                <a:gd name="connsiteY2" fmla="*/ 365342 h 728789"/>
                <a:gd name="connsiteX3" fmla="*/ 1023034 w 1502006"/>
                <a:gd name="connsiteY3" fmla="*/ 728789 h 728789"/>
                <a:gd name="connsiteX4" fmla="*/ 0 w 1502006"/>
                <a:gd name="connsiteY4" fmla="*/ 728789 h 728789"/>
                <a:gd name="connsiteX5" fmla="*/ 0 w 1502006"/>
                <a:gd name="connsiteY5" fmla="*/ 8709 h 728789"/>
                <a:gd name="connsiteX0" fmla="*/ 0 w 1567553"/>
                <a:gd name="connsiteY0" fmla="*/ 8709 h 728789"/>
                <a:gd name="connsiteX1" fmla="*/ 1502006 w 1567553"/>
                <a:gd name="connsiteY1" fmla="*/ 0 h 728789"/>
                <a:gd name="connsiteX2" fmla="*/ 1249107 w 1567553"/>
                <a:gd name="connsiteY2" fmla="*/ 382759 h 728789"/>
                <a:gd name="connsiteX3" fmla="*/ 1048810 w 1567553"/>
                <a:gd name="connsiteY3" fmla="*/ 365342 h 728789"/>
                <a:gd name="connsiteX4" fmla="*/ 1023034 w 1567553"/>
                <a:gd name="connsiteY4" fmla="*/ 728789 h 728789"/>
                <a:gd name="connsiteX5" fmla="*/ 0 w 1567553"/>
                <a:gd name="connsiteY5" fmla="*/ 728789 h 728789"/>
                <a:gd name="connsiteX6" fmla="*/ 0 w 1567553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48810 w 1502006"/>
                <a:gd name="connsiteY3" fmla="*/ 365342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  <a:gd name="connsiteX0" fmla="*/ 0 w 1502006"/>
                <a:gd name="connsiteY0" fmla="*/ 8709 h 728789"/>
                <a:gd name="connsiteX1" fmla="*/ 1502006 w 1502006"/>
                <a:gd name="connsiteY1" fmla="*/ 0 h 728789"/>
                <a:gd name="connsiteX2" fmla="*/ 1249107 w 1502006"/>
                <a:gd name="connsiteY2" fmla="*/ 382759 h 728789"/>
                <a:gd name="connsiteX3" fmla="*/ 1066227 w 1502006"/>
                <a:gd name="connsiteY3" fmla="*/ 539514 h 728789"/>
                <a:gd name="connsiteX4" fmla="*/ 1023034 w 1502006"/>
                <a:gd name="connsiteY4" fmla="*/ 728789 h 728789"/>
                <a:gd name="connsiteX5" fmla="*/ 0 w 1502006"/>
                <a:gd name="connsiteY5" fmla="*/ 728789 h 728789"/>
                <a:gd name="connsiteX6" fmla="*/ 0 w 1502006"/>
                <a:gd name="connsiteY6" fmla="*/ 8709 h 72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2006" h="728789">
                  <a:moveTo>
                    <a:pt x="0" y="8709"/>
                  </a:moveTo>
                  <a:lnTo>
                    <a:pt x="1502006" y="0"/>
                  </a:lnTo>
                  <a:cubicBezTo>
                    <a:pt x="1410390" y="295882"/>
                    <a:pt x="1324640" y="321869"/>
                    <a:pt x="1249107" y="382759"/>
                  </a:cubicBezTo>
                  <a:cubicBezTo>
                    <a:pt x="1173574" y="443649"/>
                    <a:pt x="1115517" y="442654"/>
                    <a:pt x="1066227" y="539514"/>
                  </a:cubicBezTo>
                  <a:lnTo>
                    <a:pt x="1023034" y="728789"/>
                  </a:lnTo>
                  <a:lnTo>
                    <a:pt x="0" y="728789"/>
                  </a:lnTo>
                  <a:lnTo>
                    <a:pt x="0" y="8709"/>
                  </a:lnTo>
                  <a:close/>
                </a:path>
              </a:pathLst>
            </a:cu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авильный пятиугольник 23"/>
            <p:cNvSpPr/>
            <p:nvPr/>
          </p:nvSpPr>
          <p:spPr>
            <a:xfrm>
              <a:off x="6516216" y="4725144"/>
              <a:ext cx="720080" cy="360040"/>
            </a:xfrm>
            <a:prstGeom prst="pent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 rot="17128361">
              <a:off x="6517021" y="4606139"/>
              <a:ext cx="948492" cy="598051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5658" h="923109">
                  <a:moveTo>
                    <a:pt x="0" y="0"/>
                  </a:moveTo>
                  <a:cubicBezTo>
                    <a:pt x="603675" y="548466"/>
                    <a:pt x="644111" y="692955"/>
                    <a:pt x="1175658" y="923109"/>
                  </a:cubicBezTo>
                  <a:lnTo>
                    <a:pt x="1175658" y="923109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6677285" y="4561858"/>
              <a:ext cx="634805" cy="739350"/>
            </a:xfrm>
            <a:custGeom>
              <a:avLst/>
              <a:gdLst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175658"/>
                <a:gd name="connsiteY0" fmla="*/ 0 h 923109"/>
                <a:gd name="connsiteX1" fmla="*/ 1175658 w 1175658"/>
                <a:gd name="connsiteY1" fmla="*/ 923109 h 923109"/>
                <a:gd name="connsiteX2" fmla="*/ 1175658 w 1175658"/>
                <a:gd name="connsiteY2" fmla="*/ 923109 h 923109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  <a:gd name="connsiteX0" fmla="*/ 0 w 1046348"/>
                <a:gd name="connsiteY0" fmla="*/ 0 h 767381"/>
                <a:gd name="connsiteX1" fmla="*/ 1046348 w 1046348"/>
                <a:gd name="connsiteY1" fmla="*/ 767381 h 767381"/>
                <a:gd name="connsiteX2" fmla="*/ 1046348 w 1046348"/>
                <a:gd name="connsiteY2" fmla="*/ 767381 h 76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348" h="767381">
                  <a:moveTo>
                    <a:pt x="0" y="0"/>
                  </a:moveTo>
                  <a:cubicBezTo>
                    <a:pt x="401752" y="339977"/>
                    <a:pt x="871957" y="639484"/>
                    <a:pt x="1046348" y="767381"/>
                  </a:cubicBezTo>
                  <a:lnTo>
                    <a:pt x="1046348" y="767381"/>
                  </a:lnTo>
                </a:path>
              </a:pathLst>
            </a:custGeom>
            <a:noFill/>
            <a:ln w="762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7" name="Прямая со стрелкой 26"/>
          <p:cNvCxnSpPr/>
          <p:nvPr/>
        </p:nvCxnSpPr>
        <p:spPr>
          <a:xfrm flipH="1">
            <a:off x="1200953" y="3091830"/>
            <a:ext cx="278603" cy="21517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275856" y="3645024"/>
            <a:ext cx="1156029" cy="16847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9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610953" y="144625"/>
            <a:ext cx="132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SCCP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98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трелка вниз 29"/>
          <p:cNvSpPr/>
          <p:nvPr/>
        </p:nvSpPr>
        <p:spPr>
          <a:xfrm>
            <a:off x="3323567" y="5080827"/>
            <a:ext cx="2722897" cy="1228493"/>
          </a:xfrm>
          <a:prstGeom prst="downArrow">
            <a:avLst>
              <a:gd name="adj1" fmla="val 69279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288201" y="144625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Generalized SCCP</a:t>
            </a:r>
            <a:endParaRPr lang="ru-RU" sz="3200" dirty="0"/>
          </a:p>
        </p:txBody>
      </p:sp>
      <p:pic>
        <p:nvPicPr>
          <p:cNvPr id="2050" name="Picture 2" descr="ccp-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92896"/>
            <a:ext cx="277060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c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8" y="2492896"/>
            <a:ext cx="277152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5530" y="1124744"/>
            <a:ext cx="9669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Nesting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47312" y="198884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39044" y="198884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/>
              <a:t>SCCP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617348" y="2340412"/>
            <a:ext cx="93647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 smtClean="0"/>
              <a:t>SCCP</a:t>
            </a:r>
            <a:r>
              <a:rPr lang="en-US" baseline="-25000" dirty="0" smtClean="0"/>
              <a:t>N</a:t>
            </a:r>
            <a:endParaRPr lang="ru-RU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804247" y="2104151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 smtClean="0"/>
              <a:t>SCCP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348834" y="1971080"/>
            <a:ext cx="91082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ru-RU"/>
            </a:defPPr>
          </a:lstStyle>
          <a:p>
            <a:r>
              <a:rPr lang="en-US" dirty="0" smtClean="0"/>
              <a:t>SCCP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7195325" y="2340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520" y="1700808"/>
            <a:ext cx="8685437" cy="439248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4" idx="2"/>
            <a:endCxn id="7" idx="3"/>
          </p:cNvCxnSpPr>
          <p:nvPr/>
        </p:nvCxnSpPr>
        <p:spPr>
          <a:xfrm flipH="1">
            <a:off x="2158139" y="1494076"/>
            <a:ext cx="2330857" cy="67943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2"/>
            <a:endCxn id="8" idx="0"/>
          </p:cNvCxnSpPr>
          <p:nvPr/>
        </p:nvCxnSpPr>
        <p:spPr>
          <a:xfrm>
            <a:off x="4488996" y="1494076"/>
            <a:ext cx="205462" cy="4947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2"/>
            <a:endCxn id="9" idx="1"/>
          </p:cNvCxnSpPr>
          <p:nvPr/>
        </p:nvCxnSpPr>
        <p:spPr>
          <a:xfrm>
            <a:off x="4488996" y="1494076"/>
            <a:ext cx="1859838" cy="66167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</p:cNvCxnSpPr>
          <p:nvPr/>
        </p:nvCxnSpPr>
        <p:spPr>
          <a:xfrm>
            <a:off x="4488996" y="1494076"/>
            <a:ext cx="3234793" cy="61007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38715" y="1627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17093" y="5080828"/>
                <a:ext cx="1571264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Parts = 56</a:t>
                </a:r>
              </a:p>
              <a:p>
                <a:pPr algn="ctr"/>
                <a:r>
                  <a:rPr lang="en-US" sz="1600" dirty="0" smtClean="0"/>
                  <a:t>Segments = 87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 smtClean="0"/>
                  <a:t>=10.592 m</a:t>
                </a:r>
                <a:endParaRPr lang="ru-RU" sz="16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3" y="5080828"/>
                <a:ext cx="1571264" cy="850746"/>
              </a:xfrm>
              <a:prstGeom prst="rect">
                <a:avLst/>
              </a:prstGeom>
              <a:blipFill rotWithShape="1">
                <a:blip r:embed="rId4"/>
                <a:stretch>
                  <a:fillRect l="-1163" t="-2143" r="-1550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908825" y="5080827"/>
                <a:ext cx="1571264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Parts = 56</a:t>
                </a:r>
              </a:p>
              <a:p>
                <a:pPr algn="ctr"/>
                <a:r>
                  <a:rPr lang="en-US" sz="1600" dirty="0" smtClean="0"/>
                  <a:t>Segments = 79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</a:t>
                </a:r>
                <a:r>
                  <a:rPr lang="en-US" sz="1600" dirty="0" smtClean="0"/>
                  <a:t>10.226 m</a:t>
                </a:r>
                <a:endParaRPr lang="ru-RU" sz="1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25" y="5080827"/>
                <a:ext cx="1571264" cy="850746"/>
              </a:xfrm>
              <a:prstGeom prst="rect">
                <a:avLst/>
              </a:prstGeom>
              <a:blipFill rotWithShape="1">
                <a:blip r:embed="rId5"/>
                <a:stretch>
                  <a:fillRect l="-1163" t="-2143" r="-1550"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124834" y="632807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of generalized SCCP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C9B7E629-68C5-4881-B781-14D8BCA0A356}"/>
                  </a:ext>
                </a:extLst>
              </p:cNvPr>
              <p:cNvSpPr txBox="1"/>
              <p:nvPr/>
            </p:nvSpPr>
            <p:spPr>
              <a:xfrm>
                <a:off x="6254213" y="5012896"/>
                <a:ext cx="2550626" cy="56950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sz="2000" b="0" i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arg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∈[1, 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𝑆𝐶𝐶𝑃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B7E629-68C5-4881-B781-14D8BCA0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13" y="5012896"/>
                <a:ext cx="2550626" cy="5695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" name="TextBox 2047"/>
              <p:cNvSpPr txBox="1"/>
              <p:nvPr/>
            </p:nvSpPr>
            <p:spPr>
              <a:xfrm>
                <a:off x="6514946" y="3068960"/>
                <a:ext cx="2191754" cy="1152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SCCP Ensemble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𝐺𝑆𝐶𝐶𝑃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𝑆𝐶𝐶𝑃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946" y="3068960"/>
                <a:ext cx="2191754" cy="1152688"/>
              </a:xfrm>
              <a:prstGeom prst="rect">
                <a:avLst/>
              </a:prstGeom>
              <a:blipFill rotWithShape="1">
                <a:blip r:embed="rId7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1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15864" y="144625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Algorithms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GTSP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Exact </a:t>
            </a:r>
            <a:r>
              <a:rPr lang="en-GB" sz="2400" dirty="0"/>
              <a:t>algorithm based on a dynamic </a:t>
            </a:r>
            <a:r>
              <a:rPr lang="en-GB" sz="2400" dirty="0" smtClean="0"/>
              <a:t>programming (up to 30 segments / “megalopolises”)</a:t>
            </a:r>
            <a:endParaRPr lang="ru-RU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Genetic algorithm</a:t>
            </a:r>
            <a:endParaRPr lang="ru-RU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Iterative </a:t>
            </a:r>
            <a:r>
              <a:rPr lang="en-GB" sz="2400" dirty="0"/>
              <a:t>greedy </a:t>
            </a:r>
            <a:r>
              <a:rPr lang="en-GB" sz="2400" dirty="0" smtClean="0"/>
              <a:t>algorithm (with Part Hardness Rule)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Iterative greedy algorithm with tool path modification using Bellman’s scheme</a:t>
            </a:r>
            <a:endParaRPr lang="ru-RU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Special </a:t>
            </a:r>
            <a:r>
              <a:rPr lang="en-GB" sz="2400" dirty="0"/>
              <a:t>option of iterative greedy algorithm for the accounting of a Sheet Hardness </a:t>
            </a:r>
            <a:r>
              <a:rPr lang="en-GB" sz="2400" dirty="0" smtClean="0"/>
              <a:t>Rules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Dual relaxation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SCCP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Reduction to GTSP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Reduction to CCP</a:t>
            </a:r>
            <a:endParaRPr lang="ru-RU" sz="2400" dirty="0"/>
          </a:p>
        </p:txBody>
      </p:sp>
      <p:sp>
        <p:nvSpPr>
          <p:cNvPr id="9" name="Полилиния 8"/>
          <p:cNvSpPr/>
          <p:nvPr/>
        </p:nvSpPr>
        <p:spPr>
          <a:xfrm>
            <a:off x="194551" y="1567543"/>
            <a:ext cx="779226" cy="4358244"/>
          </a:xfrm>
          <a:custGeom>
            <a:avLst/>
            <a:gdLst>
              <a:gd name="connsiteX0" fmla="*/ 779226 w 779226"/>
              <a:gd name="connsiteY0" fmla="*/ 4358244 h 4358244"/>
              <a:gd name="connsiteX1" fmla="*/ 589220 w 779226"/>
              <a:gd name="connsiteY1" fmla="*/ 4227615 h 4358244"/>
              <a:gd name="connsiteX2" fmla="*/ 126083 w 779226"/>
              <a:gd name="connsiteY2" fmla="*/ 3895106 h 4358244"/>
              <a:gd name="connsiteX3" fmla="*/ 19205 w 779226"/>
              <a:gd name="connsiteY3" fmla="*/ 1021278 h 4358244"/>
              <a:gd name="connsiteX4" fmla="*/ 446717 w 779226"/>
              <a:gd name="connsiteY4" fmla="*/ 0 h 435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226" h="4358244">
                <a:moveTo>
                  <a:pt x="779226" y="4358244"/>
                </a:moveTo>
                <a:cubicBezTo>
                  <a:pt x="738651" y="4331524"/>
                  <a:pt x="589220" y="4227615"/>
                  <a:pt x="589220" y="4227615"/>
                </a:cubicBezTo>
                <a:cubicBezTo>
                  <a:pt x="480363" y="4150425"/>
                  <a:pt x="221086" y="4429496"/>
                  <a:pt x="126083" y="3895106"/>
                </a:cubicBezTo>
                <a:cubicBezTo>
                  <a:pt x="31080" y="3360716"/>
                  <a:pt x="-34234" y="1670462"/>
                  <a:pt x="19205" y="1021278"/>
                </a:cubicBezTo>
                <a:cubicBezTo>
                  <a:pt x="72644" y="372094"/>
                  <a:pt x="379424" y="156358"/>
                  <a:pt x="446717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1840675" y="4735964"/>
            <a:ext cx="3020782" cy="1581709"/>
          </a:xfrm>
          <a:custGeom>
            <a:avLst/>
            <a:gdLst>
              <a:gd name="connsiteX0" fmla="*/ 2149434 w 3020782"/>
              <a:gd name="connsiteY0" fmla="*/ 1581709 h 1581709"/>
              <a:gd name="connsiteX1" fmla="*/ 2826328 w 3020782"/>
              <a:gd name="connsiteY1" fmla="*/ 1320452 h 1581709"/>
              <a:gd name="connsiteX2" fmla="*/ 2933206 w 3020782"/>
              <a:gd name="connsiteY2" fmla="*/ 358550 h 1581709"/>
              <a:gd name="connsiteX3" fmla="*/ 1662546 w 3020782"/>
              <a:gd name="connsiteY3" fmla="*/ 37917 h 1581709"/>
              <a:gd name="connsiteX4" fmla="*/ 0 w 3020782"/>
              <a:gd name="connsiteY4" fmla="*/ 2291 h 158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0782" h="1581709">
                <a:moveTo>
                  <a:pt x="2149434" y="1581709"/>
                </a:moveTo>
                <a:cubicBezTo>
                  <a:pt x="2422566" y="1553010"/>
                  <a:pt x="2695699" y="1524312"/>
                  <a:pt x="2826328" y="1320452"/>
                </a:cubicBezTo>
                <a:cubicBezTo>
                  <a:pt x="2956957" y="1116592"/>
                  <a:pt x="3127170" y="572306"/>
                  <a:pt x="2933206" y="358550"/>
                </a:cubicBezTo>
                <a:cubicBezTo>
                  <a:pt x="2739242" y="144794"/>
                  <a:pt x="2151413" y="97293"/>
                  <a:pt x="1662546" y="37917"/>
                </a:cubicBezTo>
                <a:cubicBezTo>
                  <a:pt x="1173679" y="-21459"/>
                  <a:pt x="223652" y="8229"/>
                  <a:pt x="0" y="2291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83703" y="144625"/>
            <a:ext cx="275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CCP Heuristic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2A04583E-5910-4F1C-8497-58BFC1E36129}"/>
                  </a:ext>
                </a:extLst>
              </p:cNvPr>
              <p:cNvSpPr txBox="1"/>
              <p:nvPr/>
            </p:nvSpPr>
            <p:spPr>
              <a:xfrm>
                <a:off x="125563" y="3429000"/>
                <a:ext cx="6246903" cy="826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𝑅𝑜𝑢𝑡𝑒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04583E-5910-4F1C-8497-58BFC1E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63" y="3429000"/>
                <a:ext cx="6246903" cy="826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Fig9">
            <a:extLst>
              <a:ext uri="{FF2B5EF4-FFF2-40B4-BE49-F238E27FC236}">
                <a16:creationId xmlns=""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54" y="4190511"/>
            <a:ext cx="3744416" cy="2104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5639BF3B-C041-412C-BC9A-A55DF55A16AB}"/>
              </a:ext>
            </a:extLst>
          </p:cNvPr>
          <p:cNvCxnSpPr/>
          <p:nvPr/>
        </p:nvCxnSpPr>
        <p:spPr>
          <a:xfrm>
            <a:off x="3419872" y="4255765"/>
            <a:ext cx="1807982" cy="1125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95C636-CAA6-4007-9F96-F2A9ABD6F264}"/>
              </a:ext>
            </a:extLst>
          </p:cNvPr>
          <p:cNvSpPr txBox="1"/>
          <p:nvPr/>
        </p:nvSpPr>
        <p:spPr>
          <a:xfrm rot="1931317">
            <a:off x="2883320" y="4757883"/>
            <a:ext cx="21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optimization</a:t>
            </a:r>
            <a:endParaRPr lang="ru-RU" dirty="0"/>
          </a:p>
        </p:txBody>
      </p:sp>
      <p:pic>
        <p:nvPicPr>
          <p:cNvPr id="10" name="Picture 3" descr="abuf73">
            <a:extLst>
              <a:ext uri="{FF2B5EF4-FFF2-40B4-BE49-F238E27FC236}">
                <a16:creationId xmlns=""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50" y="950699"/>
            <a:ext cx="3849707" cy="21304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="" xmlns:a16="http://schemas.microsoft.com/office/drawing/2014/main" id="{7F826430-EA3A-4D22-89D7-202676B613D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49014" y="2015933"/>
            <a:ext cx="1838236" cy="1413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291AC4F-13FC-477C-94B9-9F6BAAF2EBE0}"/>
              </a:ext>
            </a:extLst>
          </p:cNvPr>
          <p:cNvSpPr txBox="1"/>
          <p:nvPr/>
        </p:nvSpPr>
        <p:spPr>
          <a:xfrm rot="19357930">
            <a:off x="2782752" y="2399374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optimization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586758" y="1441994"/>
                <a:ext cx="2345450" cy="1147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8" y="1441994"/>
                <a:ext cx="2345450" cy="11478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AFD6C6-1B58-4DD0-BDC1-32B888E6A80A}"/>
              </a:ext>
            </a:extLst>
          </p:cNvPr>
          <p:cNvSpPr txBox="1"/>
          <p:nvPr/>
        </p:nvSpPr>
        <p:spPr>
          <a:xfrm>
            <a:off x="97423" y="5381308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Precedence constraint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Inner contours (holes) before outers (e.g. 11, 12 &amp; 13)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Inner parts (inside holes) before containers (e.g. 6, 9, 10 before 13)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C9B7E629-68C5-4881-B781-14D8BCA0A356}"/>
                  </a:ext>
                </a:extLst>
              </p:cNvPr>
              <p:cNvSpPr txBox="1"/>
              <p:nvPr/>
            </p:nvSpPr>
            <p:spPr>
              <a:xfrm>
                <a:off x="6372466" y="3429000"/>
                <a:ext cx="2455983" cy="5538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𝑅𝑜𝑢𝑡𝑒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B7E629-68C5-4881-B781-14D8BCA0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466" y="3429000"/>
                <a:ext cx="2455983" cy="5538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997" y="1052736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1. Statement of the </a:t>
            </a:r>
            <a:r>
              <a:rPr lang="en-US" sz="2000" dirty="0"/>
              <a:t>problem of cutter head path optimization for </a:t>
            </a:r>
            <a:r>
              <a:rPr lang="en-US" sz="2000" dirty="0" smtClean="0"/>
              <a:t>the computer numerical </a:t>
            </a:r>
            <a:r>
              <a:rPr lang="en-US" sz="2000" dirty="0"/>
              <a:t>control (CNC) sheet metal cutting equipment. </a:t>
            </a:r>
            <a:r>
              <a:rPr lang="en-US" sz="2000" dirty="0" smtClean="0"/>
              <a:t>Objective function (time </a:t>
            </a:r>
            <a:r>
              <a:rPr lang="en-US" sz="2000" dirty="0"/>
              <a:t>of cutting and cost of cutting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 smtClean="0"/>
              <a:t>2. Classification of tool path optimization problems (CCP, ECP, ICP, GTSP). Classification of cutting techniques.</a:t>
            </a:r>
          </a:p>
          <a:p>
            <a:pPr algn="just"/>
            <a:r>
              <a:rPr lang="en-US" sz="2000" dirty="0"/>
              <a:t>3</a:t>
            </a:r>
            <a:r>
              <a:rPr lang="en-US" sz="2000" dirty="0" smtClean="0"/>
              <a:t>. Mathematical formalization for tool path problem based on the concept of cutting segment. Extending of the tool path problem classification (SCCP).</a:t>
            </a:r>
          </a:p>
          <a:p>
            <a:pPr algn="just"/>
            <a:r>
              <a:rPr lang="en-US" sz="2000" dirty="0" smtClean="0"/>
              <a:t>4. Generalized SCCP.</a:t>
            </a:r>
          </a:p>
          <a:p>
            <a:pPr algn="just"/>
            <a:r>
              <a:rPr lang="en-US" sz="2000" dirty="0" smtClean="0"/>
              <a:t>5. Development of new algorithms: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5.1. Exact algorithm for GTSP case using </a:t>
            </a:r>
            <a:r>
              <a:rPr lang="en-US" sz="2000" dirty="0"/>
              <a:t>special scheme of dynamic </a:t>
            </a:r>
            <a:r>
              <a:rPr lang="en-US" sz="2000" dirty="0" smtClean="0"/>
              <a:t>programming. Heuristic algorithm for GTSP case with additional constraints.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5.2. Approximate algorithm for SCCP case.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5.3. Approximate algorithm for ECP case (</a:t>
            </a:r>
            <a:r>
              <a:rPr lang="en-US" sz="2000" dirty="0"/>
              <a:t>method allowing to reduce the tool path problems that do not include embedded contours and allow partial cutting to the TSP with a special distance matrix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/>
              <a:t>	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248674" y="14462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Abstract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00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48713" y="6381328"/>
            <a:ext cx="387350" cy="260350"/>
          </a:xfrm>
        </p:spPr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9668" y="144625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Continuous relaxation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254633" y="1196752"/>
                <a:ext cx="7308732" cy="9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32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32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func>
                            <m:funcPr>
                              <m:ctrlPr>
                                <a:rPr lang="en-GB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320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/>
                          </m:func>
                        </m:e>
                        <m:sub/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3" y="1196752"/>
                <a:ext cx="7308732" cy="9308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Группа 72"/>
          <p:cNvGrpSpPr/>
          <p:nvPr/>
        </p:nvGrpSpPr>
        <p:grpSpPr>
          <a:xfrm>
            <a:off x="4423722" y="1677246"/>
            <a:ext cx="4287695" cy="4886145"/>
            <a:chOff x="4423722" y="1636869"/>
            <a:chExt cx="4287695" cy="4886145"/>
          </a:xfrm>
        </p:grpSpPr>
        <p:sp>
          <p:nvSpPr>
            <p:cNvPr id="8" name="Дуга 7"/>
            <p:cNvSpPr/>
            <p:nvPr/>
          </p:nvSpPr>
          <p:spPr>
            <a:xfrm rot="3300823">
              <a:off x="5462797" y="1636869"/>
              <a:ext cx="1613340" cy="1613340"/>
            </a:xfrm>
            <a:prstGeom prst="arc">
              <a:avLst>
                <a:gd name="adj1" fmla="val 17872805"/>
                <a:gd name="adj2" fmla="val 68583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3300823">
              <a:off x="4499982" y="4343094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Дуга 6"/>
            <p:cNvSpPr/>
            <p:nvPr/>
          </p:nvSpPr>
          <p:spPr>
            <a:xfrm rot="3300823">
              <a:off x="7782375" y="3412797"/>
              <a:ext cx="914400" cy="914400"/>
            </a:xfrm>
            <a:prstGeom prst="arc">
              <a:avLst>
                <a:gd name="adj1" fmla="val 1283987"/>
                <a:gd name="adj2" fmla="val 887841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3300823" flipH="1">
              <a:off x="6022990" y="3162365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3300823" flipH="1">
              <a:off x="8154565" y="4271707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 rot="3300823" flipH="1">
              <a:off x="6266596" y="4891883"/>
              <a:ext cx="144016" cy="1440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 rot="3300823" flipH="1">
              <a:off x="5143508" y="6378998"/>
              <a:ext cx="144016" cy="144016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" name="Прямая соединительная линия 20"/>
            <p:cNvCxnSpPr>
              <a:stCxn id="10" idx="4"/>
              <a:endCxn id="19" idx="0"/>
            </p:cNvCxnSpPr>
            <p:nvPr/>
          </p:nvCxnSpPr>
          <p:spPr>
            <a:xfrm rot="3300823">
              <a:off x="6721045" y="3631766"/>
              <a:ext cx="0" cy="353119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endCxn id="9" idx="6"/>
            </p:cNvCxnSpPr>
            <p:nvPr/>
          </p:nvCxnSpPr>
          <p:spPr>
            <a:xfrm rot="3300823" flipV="1">
              <a:off x="5233001" y="2748018"/>
              <a:ext cx="893260" cy="28803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9" idx="2"/>
              <a:endCxn id="11" idx="7"/>
            </p:cNvCxnSpPr>
            <p:nvPr/>
          </p:nvCxnSpPr>
          <p:spPr>
            <a:xfrm rot="3300823">
              <a:off x="5526841" y="3722589"/>
              <a:ext cx="1433731" cy="74117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1" idx="1"/>
              <a:endCxn id="10" idx="4"/>
            </p:cNvCxnSpPr>
            <p:nvPr/>
          </p:nvCxnSpPr>
          <p:spPr>
            <a:xfrm rot="3300823" flipV="1">
              <a:off x="7026796" y="3790975"/>
              <a:ext cx="523503" cy="177946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rot="3300823">
              <a:off x="7928480" y="4600947"/>
              <a:ext cx="715544" cy="46223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9" idx="3"/>
              <a:endCxn id="19" idx="7"/>
            </p:cNvCxnSpPr>
            <p:nvPr/>
          </p:nvCxnSpPr>
          <p:spPr>
            <a:xfrm rot="3300823">
              <a:off x="4640636" y="3611155"/>
              <a:ext cx="2029242" cy="246307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Овал 57"/>
            <p:cNvSpPr/>
            <p:nvPr/>
          </p:nvSpPr>
          <p:spPr>
            <a:xfrm rot="3300823" flipH="1">
              <a:off x="5770199" y="4182594"/>
              <a:ext cx="144016" cy="14401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4100823">
              <a:off x="5644973" y="4648198"/>
              <a:ext cx="670807" cy="189735"/>
            </a:xfrm>
            <a:prstGeom prst="rightArrow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Прямоугольник 61"/>
                <p:cNvSpPr/>
                <p:nvPr/>
              </p:nvSpPr>
              <p:spPr>
                <a:xfrm>
                  <a:off x="5954043" y="2764757"/>
                  <a:ext cx="769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2" name="Прямоугольник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043" y="2764757"/>
                  <a:ext cx="76912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Прямоугольник 62"/>
                <p:cNvSpPr/>
                <p:nvPr/>
              </p:nvSpPr>
              <p:spPr>
                <a:xfrm>
                  <a:off x="5994714" y="5010957"/>
                  <a:ext cx="5495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3" name="Прямоугольник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714" y="5010957"/>
                  <a:ext cx="54950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7942296" y="3869997"/>
                  <a:ext cx="769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296" y="3869997"/>
                  <a:ext cx="76912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Прямоугольник 66"/>
                <p:cNvSpPr/>
                <p:nvPr/>
              </p:nvSpPr>
              <p:spPr>
                <a:xfrm>
                  <a:off x="7166944" y="2338466"/>
                  <a:ext cx="709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7" name="Прямоугольник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44" y="2338466"/>
                  <a:ext cx="70981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Прямоугольник 67"/>
                <p:cNvSpPr/>
                <p:nvPr/>
              </p:nvSpPr>
              <p:spPr>
                <a:xfrm>
                  <a:off x="7536857" y="3352347"/>
                  <a:ext cx="709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8" name="Прямоугольник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857" y="3352347"/>
                  <a:ext cx="70981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Прямоугольник 69"/>
                <p:cNvSpPr/>
                <p:nvPr/>
              </p:nvSpPr>
              <p:spPr>
                <a:xfrm>
                  <a:off x="4825601" y="2852280"/>
                  <a:ext cx="4901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70" name="Прямоугольник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601" y="2852280"/>
                  <a:ext cx="49019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6958360" y="5970766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Fermat principle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67543" y="1984754"/>
                <a:ext cx="3975319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/>
                  <a:t>Relaxation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I</m:t>
                    </m:r>
                    <m:r>
                      <a:rPr lang="en-GB" b="0" i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 smtClean="0"/>
                  <a:t> - fixed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=1, 2, …</m:t>
                    </m:r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GB" b="0" dirty="0" smtClean="0">
                    <a:ea typeface="Cambria Math" panose="02040503050406030204" pitchFamily="18" charset="0"/>
                  </a:rPr>
                  <a:t>Fixed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{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}</m:t>
                    </m:r>
                    <m:r>
                      <a:rPr lang="en-US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>
                    <a:ea typeface="Cambria Math" panose="02040503050406030204" pitchFamily="18" charset="0"/>
                  </a:rPr>
                  <a:t>Processing: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 smtClean="0">
                    <a:ea typeface="Cambria Math" panose="02040503050406030204" pitchFamily="18" charset="0"/>
                  </a:rPr>
                  <a:t>Sequential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 smtClean="0">
                    <a:ea typeface="Cambria Math" panose="02040503050406030204" pitchFamily="18" charset="0"/>
                  </a:rPr>
                  <a:t>Random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GB" dirty="0" smtClean="0">
                    <a:ea typeface="Cambria Math" panose="02040503050406030204" pitchFamily="18" charset="0"/>
                  </a:rPr>
                  <a:t>Parallel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endParaRPr lang="en-GB" dirty="0" smtClean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84754"/>
                <a:ext cx="3975319" cy="3693319"/>
              </a:xfrm>
              <a:prstGeom prst="rect">
                <a:avLst/>
              </a:prstGeom>
              <a:blipFill rotWithShape="1">
                <a:blip r:embed="rId9"/>
                <a:stretch>
                  <a:fillRect l="-1074" t="-826" r="-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3" descr="abuf73">
            <a:extLst>
              <a:ext uri="{FF2B5EF4-FFF2-40B4-BE49-F238E27FC236}">
                <a16:creationId xmlns="" xmlns:a16="http://schemas.microsoft.com/office/drawing/2014/main" id="{8F801E1A-8242-4E24-ACB8-4CA7A04C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5" y="4489830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58733" y="144625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Discrete relaxation</a:t>
            </a:r>
            <a:endParaRPr lang="ru-RU" sz="3200" dirty="0"/>
          </a:p>
        </p:txBody>
      </p:sp>
      <p:pic>
        <p:nvPicPr>
          <p:cNvPr id="4" name="Picture 2" descr="Fig9">
            <a:extLst>
              <a:ext uri="{FF2B5EF4-FFF2-40B4-BE49-F238E27FC236}">
                <a16:creationId xmlns="" xmlns:a16="http://schemas.microsoft.com/office/drawing/2014/main" id="{E150AE5A-8ED8-4F45-B594-F790B81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5" y="4471825"/>
            <a:ext cx="3744416" cy="2104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4340" y="1700808"/>
                <a:ext cx="5015989" cy="4100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Relaxation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Initial 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</a:rPr>
                      <m:t>I</m:t>
                    </m:r>
                    <m:r>
                      <a:rPr lang="en-GB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Apply transformation:</a:t>
                </a:r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Swap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with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Shift block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…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{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new permutation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Apply continuous relaxation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I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I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𝑜𝑓𝑓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Repeat until converged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0" y="1700808"/>
                <a:ext cx="5015989" cy="4100481"/>
              </a:xfrm>
              <a:prstGeom prst="rect">
                <a:avLst/>
              </a:prstGeom>
              <a:blipFill rotWithShape="1">
                <a:blip r:embed="rId3"/>
                <a:stretch>
                  <a:fillRect l="-729" t="-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C447118-690E-498B-99F9-861A132B5790}"/>
                  </a:ext>
                </a:extLst>
              </p:cNvPr>
              <p:cNvSpPr txBox="1"/>
              <p:nvPr/>
            </p:nvSpPr>
            <p:spPr>
              <a:xfrm>
                <a:off x="4802501" y="1268760"/>
                <a:ext cx="3953005" cy="1130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func>
                            <m:funcPr>
                              <m:ctrlPr>
                                <a:rPr lang="en-GB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 smtClean="0">
                                      <a:latin typeface="Cambria Math"/>
                                      <a:ea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, …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}</m:t>
                                  </m:r>
                                </m:lim>
                              </m:limLow>
                            </m:fName>
                            <m:e/>
                          </m:func>
                        </m:e>
                        <m:sub/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447118-690E-498B-99F9-861A132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501" y="1268760"/>
                <a:ext cx="3953005" cy="11308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854" y="144625"/>
            <a:ext cx="4261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Precedence constraint</a:t>
            </a:r>
            <a:endParaRPr lang="ru-RU" sz="32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39552" y="944724"/>
            <a:ext cx="3888432" cy="4104456"/>
            <a:chOff x="539552" y="944724"/>
            <a:chExt cx="3888432" cy="4104456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Скругленный прямоугольник 6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756" y="97495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1</a:t>
              </a:r>
              <a:endParaRPr lang="ru-RU" sz="14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8828" y="168106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75041" y="474140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1</a:t>
              </a:r>
              <a:endParaRPr lang="ru-RU" sz="1400" baseline="-250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862189" y="944724"/>
            <a:ext cx="3888432" cy="1368152"/>
            <a:chOff x="539552" y="944724"/>
            <a:chExt cx="3888432" cy="136815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00756" y="974952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1</a:t>
              </a:r>
              <a:endParaRPr lang="ru-RU" sz="14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8828" y="1681063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835261" y="4725144"/>
            <a:ext cx="3951260" cy="1819945"/>
            <a:chOff x="512624" y="944724"/>
            <a:chExt cx="3951260" cy="1819945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Скругленный прямоугольник 25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95736" y="1513841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2624" y="1268760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02684" y="94472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62812" y="1681063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9552" y="2456892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0</a:t>
              </a:r>
              <a:endParaRPr lang="ru-RU" sz="1400" baseline="-25000" dirty="0"/>
            </a:p>
          </p:txBody>
        </p:sp>
      </p:grpSp>
      <p:sp>
        <p:nvSpPr>
          <p:cNvPr id="40" name="Стрелка вправо 39"/>
          <p:cNvSpPr/>
          <p:nvPr/>
        </p:nvSpPr>
        <p:spPr>
          <a:xfrm>
            <a:off x="4499992" y="1376772"/>
            <a:ext cx="28803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право 40"/>
          <p:cNvSpPr/>
          <p:nvPr/>
        </p:nvSpPr>
        <p:spPr>
          <a:xfrm rot="5400000">
            <a:off x="5564267" y="3230978"/>
            <a:ext cx="2196244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rot="10800000">
            <a:off x="4499992" y="5157192"/>
            <a:ext cx="288032" cy="504056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endCxn id="24" idx="2"/>
          </p:cNvCxnSpPr>
          <p:nvPr/>
        </p:nvCxnSpPr>
        <p:spPr>
          <a:xfrm flipV="1">
            <a:off x="4862189" y="5409220"/>
            <a:ext cx="36004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24" idx="2"/>
            <a:endCxn id="25" idx="0"/>
          </p:cNvCxnSpPr>
          <p:nvPr/>
        </p:nvCxnSpPr>
        <p:spPr>
          <a:xfrm flipV="1">
            <a:off x="5222229" y="5049180"/>
            <a:ext cx="165618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25" idx="0"/>
            <a:endCxn id="26" idx="3"/>
          </p:cNvCxnSpPr>
          <p:nvPr/>
        </p:nvCxnSpPr>
        <p:spPr>
          <a:xfrm>
            <a:off x="6878413" y="5049180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3"/>
          </p:cNvCxnSpPr>
          <p:nvPr/>
        </p:nvCxnSpPr>
        <p:spPr>
          <a:xfrm flipH="1">
            <a:off x="4862189" y="5409220"/>
            <a:ext cx="3888432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/>
          <p:cNvGrpSpPr/>
          <p:nvPr/>
        </p:nvGrpSpPr>
        <p:grpSpPr>
          <a:xfrm>
            <a:off x="476724" y="4725144"/>
            <a:ext cx="3951260" cy="1819945"/>
            <a:chOff x="512624" y="944724"/>
            <a:chExt cx="3951260" cy="1819945"/>
          </a:xfrm>
        </p:grpSpPr>
        <p:sp>
          <p:nvSpPr>
            <p:cNvPr id="63" name="Скругленный прямоугольник 62"/>
            <p:cNvSpPr/>
            <p:nvPr/>
          </p:nvSpPr>
          <p:spPr>
            <a:xfrm>
              <a:off x="539552" y="944724"/>
              <a:ext cx="2736304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/>
            <p:cNvSpPr/>
            <p:nvPr/>
          </p:nvSpPr>
          <p:spPr>
            <a:xfrm>
              <a:off x="899592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/>
            <p:cNvSpPr/>
            <p:nvPr/>
          </p:nvSpPr>
          <p:spPr>
            <a:xfrm>
              <a:off x="2195736" y="1268760"/>
              <a:ext cx="720080" cy="72008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3347864" y="944724"/>
              <a:ext cx="1080120" cy="136815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2684" y="162880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95736" y="1513841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80976" y="98217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24" y="1268760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2</a:t>
              </a:r>
              <a:endParaRPr lang="ru-RU" sz="1400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2684" y="94472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3</a:t>
              </a:r>
              <a:endParaRPr lang="ru-RU" sz="1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62812" y="1681063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4</a:t>
              </a:r>
              <a:endParaRPr lang="ru-RU" sz="1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9552" y="2456892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0</a:t>
              </a:r>
              <a:endParaRPr lang="ru-RU" sz="1400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58541" y="1873984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</a:t>
              </a:r>
              <a:r>
                <a:rPr lang="en-US" sz="1400" baseline="-25000" dirty="0" smtClean="0"/>
                <a:t>1</a:t>
              </a:r>
              <a:endParaRPr lang="ru-RU" sz="1400" baseline="-25000" dirty="0"/>
            </a:p>
          </p:txBody>
        </p:sp>
      </p:grpSp>
      <p:cxnSp>
        <p:nvCxnSpPr>
          <p:cNvPr id="75" name="Прямая со стрелкой 74"/>
          <p:cNvCxnSpPr>
            <a:endCxn id="64" idx="2"/>
          </p:cNvCxnSpPr>
          <p:nvPr/>
        </p:nvCxnSpPr>
        <p:spPr>
          <a:xfrm flipV="1">
            <a:off x="503652" y="5409220"/>
            <a:ext cx="360040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4" idx="2"/>
            <a:endCxn id="65" idx="0"/>
          </p:cNvCxnSpPr>
          <p:nvPr/>
        </p:nvCxnSpPr>
        <p:spPr>
          <a:xfrm flipV="1">
            <a:off x="863692" y="5049180"/>
            <a:ext cx="1656184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65" idx="0"/>
            <a:endCxn id="66" idx="3"/>
          </p:cNvCxnSpPr>
          <p:nvPr/>
        </p:nvCxnSpPr>
        <p:spPr>
          <a:xfrm>
            <a:off x="2519876" y="5049180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6" idx="3"/>
          </p:cNvCxnSpPr>
          <p:nvPr/>
        </p:nvCxnSpPr>
        <p:spPr>
          <a:xfrm flipH="1">
            <a:off x="503652" y="5409220"/>
            <a:ext cx="3888432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3110024" y="5474281"/>
            <a:ext cx="255514" cy="25551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728648" y="2744342"/>
                <a:ext cx="41066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ru-RU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8" y="2744342"/>
                <a:ext cx="4106613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1189" t="-1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8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562041" y="144625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Numerical experiments</a:t>
            </a:r>
            <a:endParaRPr lang="ru-RU" sz="3200" dirty="0"/>
          </a:p>
        </p:txBody>
      </p:sp>
      <p:pic>
        <p:nvPicPr>
          <p:cNvPr id="3074" name="Picture 2" descr="464-g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9" y="980728"/>
            <a:ext cx="5036025" cy="2520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64-du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74" y="3858146"/>
            <a:ext cx="5044649" cy="252000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31640" y="4437112"/>
                <a:ext cx="238398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Result of dual relaxation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/>
                  <a:t>=</a:t>
                </a:r>
                <a:r>
                  <a:rPr lang="en-US" sz="1600" dirty="0" smtClean="0"/>
                  <a:t>7.727 </a:t>
                </a:r>
                <a:r>
                  <a:rPr lang="en-US" sz="1600" dirty="0"/>
                  <a:t>m</a:t>
                </a:r>
                <a:endParaRPr lang="ru-RU" sz="1600" dirty="0"/>
              </a:p>
              <a:p>
                <a:pPr algn="r"/>
                <a:endParaRPr lang="ru-RU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437112"/>
                <a:ext cx="2383986" cy="850746"/>
              </a:xfrm>
              <a:prstGeom prst="rect">
                <a:avLst/>
              </a:prstGeom>
              <a:blipFill rotWithShape="1">
                <a:blip r:embed="rId4"/>
                <a:stretch>
                  <a:fillRect t="-2158" r="-12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08104" y="1300733"/>
                <a:ext cx="2305438" cy="60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Exact solution of GTSP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600" dirty="0" smtClean="0"/>
                  <a:t>=7.729 m</a:t>
                </a:r>
                <a:endParaRPr lang="ru-RU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300733"/>
                <a:ext cx="2305438" cy="604524"/>
              </a:xfrm>
              <a:prstGeom prst="rect">
                <a:avLst/>
              </a:prstGeom>
              <a:blipFill rotWithShape="1">
                <a:blip r:embed="rId5"/>
                <a:stretch>
                  <a:fillRect l="-1587" t="-3000" r="-529"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Выноска 1 (граница и черта) 4"/>
          <p:cNvSpPr/>
          <p:nvPr/>
        </p:nvSpPr>
        <p:spPr>
          <a:xfrm>
            <a:off x="1475656" y="5589240"/>
            <a:ext cx="1800200" cy="360040"/>
          </a:xfrm>
          <a:prstGeom prst="accentBorderCallout1">
            <a:avLst>
              <a:gd name="adj1" fmla="val 34383"/>
              <a:gd name="adj2" fmla="val 106483"/>
              <a:gd name="adj3" fmla="val 158436"/>
              <a:gd name="adj4" fmla="val 193416"/>
            </a:avLst>
          </a:pr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Straight line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граница и черта) 8"/>
          <p:cNvSpPr/>
          <p:nvPr/>
        </p:nvSpPr>
        <p:spPr>
          <a:xfrm>
            <a:off x="179512" y="3789040"/>
            <a:ext cx="1800200" cy="360040"/>
          </a:xfrm>
          <a:prstGeom prst="accentBorderCallout1">
            <a:avLst>
              <a:gd name="adj1" fmla="val 34383"/>
              <a:gd name="adj2" fmla="val 106483"/>
              <a:gd name="adj3" fmla="val -196066"/>
              <a:gd name="adj4" fmla="val 150558"/>
            </a:avLst>
          </a:pr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Broken line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49899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Thank you for your attention!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422108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Alexander A. </a:t>
            </a:r>
            <a:r>
              <a:rPr lang="en-GB" i="1" dirty="0" err="1" smtClean="0"/>
              <a:t>Petunin</a:t>
            </a:r>
            <a:endParaRPr lang="en-GB" i="1" dirty="0" smtClean="0"/>
          </a:p>
          <a:p>
            <a:r>
              <a:rPr lang="en-GB" i="1" dirty="0" err="1" smtClean="0">
                <a:hlinkClick r:id="rId2"/>
              </a:rPr>
              <a:t>a.a.petunin</a:t>
            </a:r>
            <a:r>
              <a:rPr lang="en-US" i="1" dirty="0" smtClean="0">
                <a:hlinkClick r:id="rId2"/>
              </a:rPr>
              <a:t>@urfu.ru</a:t>
            </a:r>
            <a:endParaRPr lang="en-US" i="1" dirty="0" smtClean="0"/>
          </a:p>
          <a:p>
            <a:endParaRPr lang="en-GB" i="1" dirty="0" smtClean="0"/>
          </a:p>
          <a:p>
            <a:r>
              <a:rPr lang="en-GB" i="1" dirty="0" smtClean="0"/>
              <a:t>620002, Mira street, 19</a:t>
            </a:r>
            <a:endParaRPr lang="en-GB" i="1" dirty="0"/>
          </a:p>
          <a:p>
            <a:r>
              <a:rPr lang="en-GB" i="1" dirty="0" smtClean="0"/>
              <a:t>Ural Federal University</a:t>
            </a:r>
          </a:p>
          <a:p>
            <a:r>
              <a:rPr lang="en-GB" i="1" dirty="0" smtClean="0"/>
              <a:t>Yekaterinburg, Russia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690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низ 7"/>
          <p:cNvSpPr/>
          <p:nvPr/>
        </p:nvSpPr>
        <p:spPr>
          <a:xfrm>
            <a:off x="4056520" y="3603136"/>
            <a:ext cx="476190" cy="83397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61904" y="144625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NC program development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 of NC programs for CNC sheet cutting machine includes two optimization problems:</a:t>
            </a:r>
          </a:p>
          <a:p>
            <a:pPr marL="342900" indent="-342900">
              <a:buAutoNum type="arabicParenR"/>
            </a:pPr>
            <a:r>
              <a:rPr lang="en-US" dirty="0" smtClean="0"/>
              <a:t>Nesting: placement of parts onto plate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89" y="4437112"/>
            <a:ext cx="5851357" cy="1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26" y="2083436"/>
            <a:ext cx="5716498" cy="15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83568" y="360313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2)Tool </a:t>
            </a:r>
            <a:r>
              <a:rPr lang="en-US" dirty="0"/>
              <a:t>path problem: tool path routing and choosing tool path according to some optimization criteria</a:t>
            </a:r>
          </a:p>
        </p:txBody>
      </p:sp>
    </p:spTree>
    <p:extLst>
      <p:ext uri="{BB962C8B-B14F-4D97-AF65-F5344CB8AC3E}">
        <p14:creationId xmlns:p14="http://schemas.microsoft.com/office/powerpoint/2010/main" val="41788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Овал 66"/>
          <p:cNvSpPr/>
          <p:nvPr/>
        </p:nvSpPr>
        <p:spPr>
          <a:xfrm>
            <a:off x="6605676" y="2012826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2771800" y="1988840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cxnSp>
        <p:nvCxnSpPr>
          <p:cNvPr id="5" name="AutoShape 98"/>
          <p:cNvCxnSpPr>
            <a:cxnSpLocks noChangeShapeType="1"/>
          </p:cNvCxnSpPr>
          <p:nvPr/>
        </p:nvCxnSpPr>
        <p:spPr bwMode="auto">
          <a:xfrm>
            <a:off x="4855065" y="6357591"/>
            <a:ext cx="489585" cy="275323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/>
          </a:ln>
        </p:spPr>
      </p:cxn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530696" y="4813986"/>
            <a:ext cx="37970" cy="35037"/>
          </a:xfrm>
          <a:prstGeom prst="ellips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6735558" y="2657664"/>
            <a:ext cx="1461" cy="14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>
            <a:off x="6735558" y="2657664"/>
            <a:ext cx="1461" cy="146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" name="Freeform 12"/>
          <p:cNvSpPr>
            <a:spLocks noChangeAspect="1"/>
          </p:cNvSpPr>
          <p:nvPr/>
        </p:nvSpPr>
        <p:spPr bwMode="auto">
          <a:xfrm>
            <a:off x="5568669" y="2405098"/>
            <a:ext cx="2501730" cy="2280414"/>
          </a:xfrm>
          <a:custGeom>
            <a:avLst/>
            <a:gdLst>
              <a:gd name="T0" fmla="*/ 432 w 1713"/>
              <a:gd name="T1" fmla="*/ 107 h 1562"/>
              <a:gd name="T2" fmla="*/ 354 w 1713"/>
              <a:gd name="T3" fmla="*/ 154 h 1562"/>
              <a:gd name="T4" fmla="*/ 282 w 1713"/>
              <a:gd name="T5" fmla="*/ 207 h 1562"/>
              <a:gd name="T6" fmla="*/ 217 w 1713"/>
              <a:gd name="T7" fmla="*/ 269 h 1562"/>
              <a:gd name="T8" fmla="*/ 159 w 1713"/>
              <a:gd name="T9" fmla="*/ 335 h 1562"/>
              <a:gd name="T10" fmla="*/ 110 w 1713"/>
              <a:gd name="T11" fmla="*/ 407 h 1562"/>
              <a:gd name="T12" fmla="*/ 69 w 1713"/>
              <a:gd name="T13" fmla="*/ 483 h 1562"/>
              <a:gd name="T14" fmla="*/ 37 w 1713"/>
              <a:gd name="T15" fmla="*/ 562 h 1562"/>
              <a:gd name="T16" fmla="*/ 15 w 1713"/>
              <a:gd name="T17" fmla="*/ 645 h 1562"/>
              <a:gd name="T18" fmla="*/ 2 w 1713"/>
              <a:gd name="T19" fmla="*/ 729 h 1562"/>
              <a:gd name="T20" fmla="*/ 0 w 1713"/>
              <a:gd name="T21" fmla="*/ 813 h 1562"/>
              <a:gd name="T22" fmla="*/ 7 w 1713"/>
              <a:gd name="T23" fmla="*/ 897 h 1562"/>
              <a:gd name="T24" fmla="*/ 26 w 1713"/>
              <a:gd name="T25" fmla="*/ 979 h 1562"/>
              <a:gd name="T26" fmla="*/ 53 w 1713"/>
              <a:gd name="T27" fmla="*/ 1059 h 1562"/>
              <a:gd name="T28" fmla="*/ 89 w 1713"/>
              <a:gd name="T29" fmla="*/ 1136 h 1562"/>
              <a:gd name="T30" fmla="*/ 135 w 1713"/>
              <a:gd name="T31" fmla="*/ 1209 h 1562"/>
              <a:gd name="T32" fmla="*/ 188 w 1713"/>
              <a:gd name="T33" fmla="*/ 1277 h 1562"/>
              <a:gd name="T34" fmla="*/ 250 w 1713"/>
              <a:gd name="T35" fmla="*/ 1339 h 1562"/>
              <a:gd name="T36" fmla="*/ 319 w 1713"/>
              <a:gd name="T37" fmla="*/ 1394 h 1562"/>
              <a:gd name="T38" fmla="*/ 393 w 1713"/>
              <a:gd name="T39" fmla="*/ 1443 h 1562"/>
              <a:gd name="T40" fmla="*/ 474 w 1713"/>
              <a:gd name="T41" fmla="*/ 1484 h 1562"/>
              <a:gd name="T42" fmla="*/ 559 w 1713"/>
              <a:gd name="T43" fmla="*/ 1516 h 1562"/>
              <a:gd name="T44" fmla="*/ 647 w 1713"/>
              <a:gd name="T45" fmla="*/ 1541 h 1562"/>
              <a:gd name="T46" fmla="*/ 738 w 1713"/>
              <a:gd name="T47" fmla="*/ 1556 h 1562"/>
              <a:gd name="T48" fmla="*/ 830 w 1713"/>
              <a:gd name="T49" fmla="*/ 1562 h 1562"/>
              <a:gd name="T50" fmla="*/ 923 w 1713"/>
              <a:gd name="T51" fmla="*/ 1559 h 1562"/>
              <a:gd name="T52" fmla="*/ 1014 w 1713"/>
              <a:gd name="T53" fmla="*/ 1547 h 1562"/>
              <a:gd name="T54" fmla="*/ 1104 w 1713"/>
              <a:gd name="T55" fmla="*/ 1526 h 1562"/>
              <a:gd name="T56" fmla="*/ 1191 w 1713"/>
              <a:gd name="T57" fmla="*/ 1496 h 1562"/>
              <a:gd name="T58" fmla="*/ 1274 w 1713"/>
              <a:gd name="T59" fmla="*/ 1458 h 1562"/>
              <a:gd name="T60" fmla="*/ 1352 w 1713"/>
              <a:gd name="T61" fmla="*/ 1412 h 1562"/>
              <a:gd name="T62" fmla="*/ 1425 w 1713"/>
              <a:gd name="T63" fmla="*/ 1359 h 1562"/>
              <a:gd name="T64" fmla="*/ 1490 w 1713"/>
              <a:gd name="T65" fmla="*/ 1299 h 1562"/>
              <a:gd name="T66" fmla="*/ 1549 w 1713"/>
              <a:gd name="T67" fmla="*/ 1233 h 1562"/>
              <a:gd name="T68" fmla="*/ 1600 w 1713"/>
              <a:gd name="T69" fmla="*/ 1161 h 1562"/>
              <a:gd name="T70" fmla="*/ 1641 w 1713"/>
              <a:gd name="T71" fmla="*/ 1085 h 1562"/>
              <a:gd name="T72" fmla="*/ 1674 w 1713"/>
              <a:gd name="T73" fmla="*/ 1007 h 1562"/>
              <a:gd name="T74" fmla="*/ 1697 w 1713"/>
              <a:gd name="T75" fmla="*/ 925 h 1562"/>
              <a:gd name="T76" fmla="*/ 1710 w 1713"/>
              <a:gd name="T77" fmla="*/ 842 h 1562"/>
              <a:gd name="T78" fmla="*/ 1713 w 1713"/>
              <a:gd name="T79" fmla="*/ 757 h 1562"/>
              <a:gd name="T80" fmla="*/ 1706 w 1713"/>
              <a:gd name="T81" fmla="*/ 673 h 1562"/>
              <a:gd name="T82" fmla="*/ 1690 w 1713"/>
              <a:gd name="T83" fmla="*/ 590 h 1562"/>
              <a:gd name="T84" fmla="*/ 1664 w 1713"/>
              <a:gd name="T85" fmla="*/ 510 h 1562"/>
              <a:gd name="T86" fmla="*/ 1628 w 1713"/>
              <a:gd name="T87" fmla="*/ 432 h 1562"/>
              <a:gd name="T88" fmla="*/ 1583 w 1713"/>
              <a:gd name="T89" fmla="*/ 359 h 1562"/>
              <a:gd name="T90" fmla="*/ 1529 w 1713"/>
              <a:gd name="T91" fmla="*/ 291 h 1562"/>
              <a:gd name="T92" fmla="*/ 1468 w 1713"/>
              <a:gd name="T93" fmla="*/ 228 h 1562"/>
              <a:gd name="T94" fmla="*/ 1400 w 1713"/>
              <a:gd name="T95" fmla="*/ 172 h 1562"/>
              <a:gd name="T96" fmla="*/ 1326 w 1713"/>
              <a:gd name="T97" fmla="*/ 123 h 1562"/>
              <a:gd name="T98" fmla="*/ 1246 w 1713"/>
              <a:gd name="T99" fmla="*/ 81 h 1562"/>
              <a:gd name="T100" fmla="*/ 1162 w 1713"/>
              <a:gd name="T101" fmla="*/ 48 h 1562"/>
              <a:gd name="T102" fmla="*/ 1074 w 1713"/>
              <a:gd name="T103" fmla="*/ 23 h 1562"/>
              <a:gd name="T104" fmla="*/ 983 w 1713"/>
              <a:gd name="T105" fmla="*/ 7 h 1562"/>
              <a:gd name="T106" fmla="*/ 890 w 1713"/>
              <a:gd name="T107" fmla="*/ 1 h 1562"/>
              <a:gd name="T108" fmla="*/ 798 w 1713"/>
              <a:gd name="T109" fmla="*/ 3 h 1562"/>
              <a:gd name="T110" fmla="*/ 707 w 1713"/>
              <a:gd name="T111" fmla="*/ 14 h 15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713"/>
              <a:gd name="T169" fmla="*/ 0 h 1562"/>
              <a:gd name="T170" fmla="*/ 1713 w 1713"/>
              <a:gd name="T171" fmla="*/ 1562 h 156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713" h="1562">
                <a:moveTo>
                  <a:pt x="493" y="77"/>
                </a:moveTo>
                <a:lnTo>
                  <a:pt x="473" y="87"/>
                </a:lnTo>
                <a:lnTo>
                  <a:pt x="453" y="97"/>
                </a:lnTo>
                <a:lnTo>
                  <a:pt x="432" y="107"/>
                </a:lnTo>
                <a:lnTo>
                  <a:pt x="412" y="119"/>
                </a:lnTo>
                <a:lnTo>
                  <a:pt x="392" y="129"/>
                </a:lnTo>
                <a:lnTo>
                  <a:pt x="373" y="141"/>
                </a:lnTo>
                <a:lnTo>
                  <a:pt x="354" y="154"/>
                </a:lnTo>
                <a:lnTo>
                  <a:pt x="336" y="167"/>
                </a:lnTo>
                <a:lnTo>
                  <a:pt x="318" y="180"/>
                </a:lnTo>
                <a:lnTo>
                  <a:pt x="299" y="194"/>
                </a:lnTo>
                <a:lnTo>
                  <a:pt x="282" y="207"/>
                </a:lnTo>
                <a:lnTo>
                  <a:pt x="265" y="223"/>
                </a:lnTo>
                <a:lnTo>
                  <a:pt x="249" y="238"/>
                </a:lnTo>
                <a:lnTo>
                  <a:pt x="233" y="253"/>
                </a:lnTo>
                <a:lnTo>
                  <a:pt x="217" y="269"/>
                </a:lnTo>
                <a:lnTo>
                  <a:pt x="202" y="285"/>
                </a:lnTo>
                <a:lnTo>
                  <a:pt x="187" y="301"/>
                </a:lnTo>
                <a:lnTo>
                  <a:pt x="173" y="318"/>
                </a:lnTo>
                <a:lnTo>
                  <a:pt x="159" y="335"/>
                </a:lnTo>
                <a:lnTo>
                  <a:pt x="146" y="352"/>
                </a:lnTo>
                <a:lnTo>
                  <a:pt x="134" y="370"/>
                </a:lnTo>
                <a:lnTo>
                  <a:pt x="122" y="388"/>
                </a:lnTo>
                <a:lnTo>
                  <a:pt x="110" y="407"/>
                </a:lnTo>
                <a:lnTo>
                  <a:pt x="99" y="426"/>
                </a:lnTo>
                <a:lnTo>
                  <a:pt x="88" y="444"/>
                </a:lnTo>
                <a:lnTo>
                  <a:pt x="78" y="463"/>
                </a:lnTo>
                <a:lnTo>
                  <a:pt x="69" y="483"/>
                </a:lnTo>
                <a:lnTo>
                  <a:pt x="60" y="502"/>
                </a:lnTo>
                <a:lnTo>
                  <a:pt x="52" y="522"/>
                </a:lnTo>
                <a:lnTo>
                  <a:pt x="44" y="542"/>
                </a:lnTo>
                <a:lnTo>
                  <a:pt x="37" y="562"/>
                </a:lnTo>
                <a:lnTo>
                  <a:pt x="30" y="582"/>
                </a:lnTo>
                <a:lnTo>
                  <a:pt x="25" y="603"/>
                </a:lnTo>
                <a:lnTo>
                  <a:pt x="20" y="623"/>
                </a:lnTo>
                <a:lnTo>
                  <a:pt x="15" y="645"/>
                </a:lnTo>
                <a:lnTo>
                  <a:pt x="11" y="665"/>
                </a:lnTo>
                <a:lnTo>
                  <a:pt x="8" y="686"/>
                </a:lnTo>
                <a:lnTo>
                  <a:pt x="5" y="707"/>
                </a:lnTo>
                <a:lnTo>
                  <a:pt x="2" y="729"/>
                </a:lnTo>
                <a:lnTo>
                  <a:pt x="1" y="749"/>
                </a:lnTo>
                <a:lnTo>
                  <a:pt x="0" y="770"/>
                </a:lnTo>
                <a:lnTo>
                  <a:pt x="0" y="791"/>
                </a:lnTo>
                <a:lnTo>
                  <a:pt x="0" y="813"/>
                </a:lnTo>
                <a:lnTo>
                  <a:pt x="1" y="833"/>
                </a:lnTo>
                <a:lnTo>
                  <a:pt x="3" y="855"/>
                </a:lnTo>
                <a:lnTo>
                  <a:pt x="5" y="876"/>
                </a:lnTo>
                <a:lnTo>
                  <a:pt x="7" y="897"/>
                </a:lnTo>
                <a:lnTo>
                  <a:pt x="12" y="917"/>
                </a:lnTo>
                <a:lnTo>
                  <a:pt x="15" y="938"/>
                </a:lnTo>
                <a:lnTo>
                  <a:pt x="20" y="958"/>
                </a:lnTo>
                <a:lnTo>
                  <a:pt x="26" y="979"/>
                </a:lnTo>
                <a:lnTo>
                  <a:pt x="31" y="999"/>
                </a:lnTo>
                <a:lnTo>
                  <a:pt x="38" y="1019"/>
                </a:lnTo>
                <a:lnTo>
                  <a:pt x="45" y="1039"/>
                </a:lnTo>
                <a:lnTo>
                  <a:pt x="53" y="1059"/>
                </a:lnTo>
                <a:lnTo>
                  <a:pt x="61" y="1078"/>
                </a:lnTo>
                <a:lnTo>
                  <a:pt x="69" y="1098"/>
                </a:lnTo>
                <a:lnTo>
                  <a:pt x="79" y="1117"/>
                </a:lnTo>
                <a:lnTo>
                  <a:pt x="89" y="1136"/>
                </a:lnTo>
                <a:lnTo>
                  <a:pt x="100" y="1155"/>
                </a:lnTo>
                <a:lnTo>
                  <a:pt x="110" y="1173"/>
                </a:lnTo>
                <a:lnTo>
                  <a:pt x="122" y="1191"/>
                </a:lnTo>
                <a:lnTo>
                  <a:pt x="135" y="1209"/>
                </a:lnTo>
                <a:lnTo>
                  <a:pt x="147" y="1226"/>
                </a:lnTo>
                <a:lnTo>
                  <a:pt x="160" y="1243"/>
                </a:lnTo>
                <a:lnTo>
                  <a:pt x="174" y="1261"/>
                </a:lnTo>
                <a:lnTo>
                  <a:pt x="188" y="1277"/>
                </a:lnTo>
                <a:lnTo>
                  <a:pt x="203" y="1293"/>
                </a:lnTo>
                <a:lnTo>
                  <a:pt x="218" y="1309"/>
                </a:lnTo>
                <a:lnTo>
                  <a:pt x="234" y="1324"/>
                </a:lnTo>
                <a:lnTo>
                  <a:pt x="250" y="1339"/>
                </a:lnTo>
                <a:lnTo>
                  <a:pt x="266" y="1354"/>
                </a:lnTo>
                <a:lnTo>
                  <a:pt x="283" y="1368"/>
                </a:lnTo>
                <a:lnTo>
                  <a:pt x="301" y="1382"/>
                </a:lnTo>
                <a:lnTo>
                  <a:pt x="319" y="1394"/>
                </a:lnTo>
                <a:lnTo>
                  <a:pt x="337" y="1407"/>
                </a:lnTo>
                <a:lnTo>
                  <a:pt x="356" y="1420"/>
                </a:lnTo>
                <a:lnTo>
                  <a:pt x="375" y="1432"/>
                </a:lnTo>
                <a:lnTo>
                  <a:pt x="393" y="1443"/>
                </a:lnTo>
                <a:lnTo>
                  <a:pt x="413" y="1455"/>
                </a:lnTo>
                <a:lnTo>
                  <a:pt x="433" y="1464"/>
                </a:lnTo>
                <a:lnTo>
                  <a:pt x="453" y="1474"/>
                </a:lnTo>
                <a:lnTo>
                  <a:pt x="474" y="1484"/>
                </a:lnTo>
                <a:lnTo>
                  <a:pt x="495" y="1492"/>
                </a:lnTo>
                <a:lnTo>
                  <a:pt x="516" y="1501"/>
                </a:lnTo>
                <a:lnTo>
                  <a:pt x="537" y="1509"/>
                </a:lnTo>
                <a:lnTo>
                  <a:pt x="559" y="1516"/>
                </a:lnTo>
                <a:lnTo>
                  <a:pt x="581" y="1524"/>
                </a:lnTo>
                <a:lnTo>
                  <a:pt x="602" y="1529"/>
                </a:lnTo>
                <a:lnTo>
                  <a:pt x="625" y="1535"/>
                </a:lnTo>
                <a:lnTo>
                  <a:pt x="647" y="1541"/>
                </a:lnTo>
                <a:lnTo>
                  <a:pt x="669" y="1545"/>
                </a:lnTo>
                <a:lnTo>
                  <a:pt x="693" y="1550"/>
                </a:lnTo>
                <a:lnTo>
                  <a:pt x="715" y="1552"/>
                </a:lnTo>
                <a:lnTo>
                  <a:pt x="738" y="1556"/>
                </a:lnTo>
                <a:lnTo>
                  <a:pt x="762" y="1558"/>
                </a:lnTo>
                <a:lnTo>
                  <a:pt x="784" y="1560"/>
                </a:lnTo>
                <a:lnTo>
                  <a:pt x="808" y="1561"/>
                </a:lnTo>
                <a:lnTo>
                  <a:pt x="830" y="1562"/>
                </a:lnTo>
                <a:lnTo>
                  <a:pt x="853" y="1562"/>
                </a:lnTo>
                <a:lnTo>
                  <a:pt x="876" y="1561"/>
                </a:lnTo>
                <a:lnTo>
                  <a:pt x="900" y="1560"/>
                </a:lnTo>
                <a:lnTo>
                  <a:pt x="923" y="1559"/>
                </a:lnTo>
                <a:lnTo>
                  <a:pt x="946" y="1556"/>
                </a:lnTo>
                <a:lnTo>
                  <a:pt x="969" y="1554"/>
                </a:lnTo>
                <a:lnTo>
                  <a:pt x="991" y="1550"/>
                </a:lnTo>
                <a:lnTo>
                  <a:pt x="1014" y="1547"/>
                </a:lnTo>
                <a:lnTo>
                  <a:pt x="1037" y="1542"/>
                </a:lnTo>
                <a:lnTo>
                  <a:pt x="1060" y="1537"/>
                </a:lnTo>
                <a:lnTo>
                  <a:pt x="1082" y="1531"/>
                </a:lnTo>
                <a:lnTo>
                  <a:pt x="1104" y="1526"/>
                </a:lnTo>
                <a:lnTo>
                  <a:pt x="1127" y="1519"/>
                </a:lnTo>
                <a:lnTo>
                  <a:pt x="1148" y="1512"/>
                </a:lnTo>
                <a:lnTo>
                  <a:pt x="1170" y="1504"/>
                </a:lnTo>
                <a:lnTo>
                  <a:pt x="1191" y="1496"/>
                </a:lnTo>
                <a:lnTo>
                  <a:pt x="1212" y="1487"/>
                </a:lnTo>
                <a:lnTo>
                  <a:pt x="1233" y="1478"/>
                </a:lnTo>
                <a:lnTo>
                  <a:pt x="1254" y="1468"/>
                </a:lnTo>
                <a:lnTo>
                  <a:pt x="1274" y="1458"/>
                </a:lnTo>
                <a:lnTo>
                  <a:pt x="1294" y="1448"/>
                </a:lnTo>
                <a:lnTo>
                  <a:pt x="1314" y="1436"/>
                </a:lnTo>
                <a:lnTo>
                  <a:pt x="1333" y="1424"/>
                </a:lnTo>
                <a:lnTo>
                  <a:pt x="1352" y="1412"/>
                </a:lnTo>
                <a:lnTo>
                  <a:pt x="1371" y="1400"/>
                </a:lnTo>
                <a:lnTo>
                  <a:pt x="1390" y="1386"/>
                </a:lnTo>
                <a:lnTo>
                  <a:pt x="1407" y="1373"/>
                </a:lnTo>
                <a:lnTo>
                  <a:pt x="1425" y="1359"/>
                </a:lnTo>
                <a:lnTo>
                  <a:pt x="1442" y="1345"/>
                </a:lnTo>
                <a:lnTo>
                  <a:pt x="1458" y="1330"/>
                </a:lnTo>
                <a:lnTo>
                  <a:pt x="1475" y="1315"/>
                </a:lnTo>
                <a:lnTo>
                  <a:pt x="1490" y="1299"/>
                </a:lnTo>
                <a:lnTo>
                  <a:pt x="1506" y="1283"/>
                </a:lnTo>
                <a:lnTo>
                  <a:pt x="1521" y="1267"/>
                </a:lnTo>
                <a:lnTo>
                  <a:pt x="1535" y="1250"/>
                </a:lnTo>
                <a:lnTo>
                  <a:pt x="1549" y="1233"/>
                </a:lnTo>
                <a:lnTo>
                  <a:pt x="1562" y="1216"/>
                </a:lnTo>
                <a:lnTo>
                  <a:pt x="1575" y="1198"/>
                </a:lnTo>
                <a:lnTo>
                  <a:pt x="1588" y="1180"/>
                </a:lnTo>
                <a:lnTo>
                  <a:pt x="1600" y="1161"/>
                </a:lnTo>
                <a:lnTo>
                  <a:pt x="1611" y="1144"/>
                </a:lnTo>
                <a:lnTo>
                  <a:pt x="1621" y="1125"/>
                </a:lnTo>
                <a:lnTo>
                  <a:pt x="1631" y="1105"/>
                </a:lnTo>
                <a:lnTo>
                  <a:pt x="1641" y="1085"/>
                </a:lnTo>
                <a:lnTo>
                  <a:pt x="1650" y="1067"/>
                </a:lnTo>
                <a:lnTo>
                  <a:pt x="1658" y="1046"/>
                </a:lnTo>
                <a:lnTo>
                  <a:pt x="1666" y="1027"/>
                </a:lnTo>
                <a:lnTo>
                  <a:pt x="1674" y="1007"/>
                </a:lnTo>
                <a:lnTo>
                  <a:pt x="1681" y="987"/>
                </a:lnTo>
                <a:lnTo>
                  <a:pt x="1686" y="966"/>
                </a:lnTo>
                <a:lnTo>
                  <a:pt x="1692" y="945"/>
                </a:lnTo>
                <a:lnTo>
                  <a:pt x="1697" y="925"/>
                </a:lnTo>
                <a:lnTo>
                  <a:pt x="1701" y="904"/>
                </a:lnTo>
                <a:lnTo>
                  <a:pt x="1704" y="883"/>
                </a:lnTo>
                <a:lnTo>
                  <a:pt x="1708" y="863"/>
                </a:lnTo>
                <a:lnTo>
                  <a:pt x="1710" y="842"/>
                </a:lnTo>
                <a:lnTo>
                  <a:pt x="1712" y="820"/>
                </a:lnTo>
                <a:lnTo>
                  <a:pt x="1712" y="799"/>
                </a:lnTo>
                <a:lnTo>
                  <a:pt x="1713" y="778"/>
                </a:lnTo>
                <a:lnTo>
                  <a:pt x="1713" y="757"/>
                </a:lnTo>
                <a:lnTo>
                  <a:pt x="1712" y="736"/>
                </a:lnTo>
                <a:lnTo>
                  <a:pt x="1711" y="715"/>
                </a:lnTo>
                <a:lnTo>
                  <a:pt x="1709" y="694"/>
                </a:lnTo>
                <a:lnTo>
                  <a:pt x="1706" y="673"/>
                </a:lnTo>
                <a:lnTo>
                  <a:pt x="1703" y="653"/>
                </a:lnTo>
                <a:lnTo>
                  <a:pt x="1700" y="632"/>
                </a:lnTo>
                <a:lnTo>
                  <a:pt x="1695" y="611"/>
                </a:lnTo>
                <a:lnTo>
                  <a:pt x="1690" y="590"/>
                </a:lnTo>
                <a:lnTo>
                  <a:pt x="1684" y="570"/>
                </a:lnTo>
                <a:lnTo>
                  <a:pt x="1677" y="550"/>
                </a:lnTo>
                <a:lnTo>
                  <a:pt x="1671" y="529"/>
                </a:lnTo>
                <a:lnTo>
                  <a:pt x="1664" y="510"/>
                </a:lnTo>
                <a:lnTo>
                  <a:pt x="1655" y="490"/>
                </a:lnTo>
                <a:lnTo>
                  <a:pt x="1647" y="471"/>
                </a:lnTo>
                <a:lnTo>
                  <a:pt x="1637" y="451"/>
                </a:lnTo>
                <a:lnTo>
                  <a:pt x="1628" y="432"/>
                </a:lnTo>
                <a:lnTo>
                  <a:pt x="1617" y="414"/>
                </a:lnTo>
                <a:lnTo>
                  <a:pt x="1606" y="395"/>
                </a:lnTo>
                <a:lnTo>
                  <a:pt x="1595" y="377"/>
                </a:lnTo>
                <a:lnTo>
                  <a:pt x="1583" y="359"/>
                </a:lnTo>
                <a:lnTo>
                  <a:pt x="1571" y="341"/>
                </a:lnTo>
                <a:lnTo>
                  <a:pt x="1558" y="324"/>
                </a:lnTo>
                <a:lnTo>
                  <a:pt x="1543" y="307"/>
                </a:lnTo>
                <a:lnTo>
                  <a:pt x="1529" y="291"/>
                </a:lnTo>
                <a:lnTo>
                  <a:pt x="1515" y="274"/>
                </a:lnTo>
                <a:lnTo>
                  <a:pt x="1500" y="259"/>
                </a:lnTo>
                <a:lnTo>
                  <a:pt x="1484" y="243"/>
                </a:lnTo>
                <a:lnTo>
                  <a:pt x="1468" y="228"/>
                </a:lnTo>
                <a:lnTo>
                  <a:pt x="1452" y="213"/>
                </a:lnTo>
                <a:lnTo>
                  <a:pt x="1435" y="199"/>
                </a:lnTo>
                <a:lnTo>
                  <a:pt x="1418" y="185"/>
                </a:lnTo>
                <a:lnTo>
                  <a:pt x="1400" y="172"/>
                </a:lnTo>
                <a:lnTo>
                  <a:pt x="1382" y="159"/>
                </a:lnTo>
                <a:lnTo>
                  <a:pt x="1364" y="146"/>
                </a:lnTo>
                <a:lnTo>
                  <a:pt x="1345" y="135"/>
                </a:lnTo>
                <a:lnTo>
                  <a:pt x="1326" y="123"/>
                </a:lnTo>
                <a:lnTo>
                  <a:pt x="1306" y="111"/>
                </a:lnTo>
                <a:lnTo>
                  <a:pt x="1287" y="101"/>
                </a:lnTo>
                <a:lnTo>
                  <a:pt x="1267" y="91"/>
                </a:lnTo>
                <a:lnTo>
                  <a:pt x="1246" y="81"/>
                </a:lnTo>
                <a:lnTo>
                  <a:pt x="1226" y="72"/>
                </a:lnTo>
                <a:lnTo>
                  <a:pt x="1204" y="64"/>
                </a:lnTo>
                <a:lnTo>
                  <a:pt x="1182" y="55"/>
                </a:lnTo>
                <a:lnTo>
                  <a:pt x="1162" y="48"/>
                </a:lnTo>
                <a:lnTo>
                  <a:pt x="1139" y="41"/>
                </a:lnTo>
                <a:lnTo>
                  <a:pt x="1118" y="34"/>
                </a:lnTo>
                <a:lnTo>
                  <a:pt x="1095" y="29"/>
                </a:lnTo>
                <a:lnTo>
                  <a:pt x="1074" y="23"/>
                </a:lnTo>
                <a:lnTo>
                  <a:pt x="1051" y="18"/>
                </a:lnTo>
                <a:lnTo>
                  <a:pt x="1028" y="14"/>
                </a:lnTo>
                <a:lnTo>
                  <a:pt x="1006" y="10"/>
                </a:lnTo>
                <a:lnTo>
                  <a:pt x="983" y="7"/>
                </a:lnTo>
                <a:lnTo>
                  <a:pt x="960" y="5"/>
                </a:lnTo>
                <a:lnTo>
                  <a:pt x="937" y="3"/>
                </a:lnTo>
                <a:lnTo>
                  <a:pt x="914" y="1"/>
                </a:lnTo>
                <a:lnTo>
                  <a:pt x="890" y="1"/>
                </a:lnTo>
                <a:lnTo>
                  <a:pt x="867" y="0"/>
                </a:lnTo>
                <a:lnTo>
                  <a:pt x="844" y="1"/>
                </a:lnTo>
                <a:lnTo>
                  <a:pt x="821" y="1"/>
                </a:lnTo>
                <a:lnTo>
                  <a:pt x="798" y="3"/>
                </a:lnTo>
                <a:lnTo>
                  <a:pt x="775" y="5"/>
                </a:lnTo>
                <a:lnTo>
                  <a:pt x="752" y="7"/>
                </a:lnTo>
                <a:lnTo>
                  <a:pt x="729" y="10"/>
                </a:lnTo>
                <a:lnTo>
                  <a:pt x="707" y="14"/>
                </a:lnTo>
                <a:lnTo>
                  <a:pt x="684" y="18"/>
                </a:lnTo>
                <a:lnTo>
                  <a:pt x="661" y="23"/>
                </a:lnTo>
                <a:lnTo>
                  <a:pt x="493" y="77"/>
                </a:lnTo>
                <a:close/>
              </a:path>
            </a:pathLst>
          </a:custGeom>
          <a:solidFill>
            <a:srgbClr val="A5A5A5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0" name="Group 13"/>
          <p:cNvGrpSpPr>
            <a:grpSpLocks noChangeAspect="1"/>
          </p:cNvGrpSpPr>
          <p:nvPr/>
        </p:nvGrpSpPr>
        <p:grpSpPr bwMode="auto">
          <a:xfrm rot="15977889">
            <a:off x="6519486" y="1377226"/>
            <a:ext cx="414621" cy="454197"/>
            <a:chOff x="7588" y="959"/>
            <a:chExt cx="833" cy="809"/>
          </a:xfrm>
        </p:grpSpPr>
        <p:sp>
          <p:nvSpPr>
            <p:cNvPr id="11" name="Freeform 14"/>
            <p:cNvSpPr>
              <a:spLocks noChangeAspect="1"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5"/>
            <p:cNvSpPr>
              <a:spLocks noChangeAspect="1"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Line 16"/>
          <p:cNvSpPr>
            <a:spLocks noChangeAspect="1" noChangeShapeType="1"/>
          </p:cNvSpPr>
          <p:nvPr/>
        </p:nvSpPr>
        <p:spPr bwMode="auto">
          <a:xfrm rot="15977889" flipH="1">
            <a:off x="6595420" y="2002156"/>
            <a:ext cx="367904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14" name="AutoShape 17"/>
          <p:cNvCxnSpPr>
            <a:cxnSpLocks noChangeAspect="1" noChangeShapeType="1"/>
          </p:cNvCxnSpPr>
          <p:nvPr/>
        </p:nvCxnSpPr>
        <p:spPr bwMode="auto">
          <a:xfrm rot="15977889">
            <a:off x="6447857" y="2129137"/>
            <a:ext cx="26278" cy="19131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</p:cxnSp>
      <p:sp>
        <p:nvSpPr>
          <p:cNvPr id="15" name="Freeform 18"/>
          <p:cNvSpPr>
            <a:spLocks noChangeAspect="1"/>
          </p:cNvSpPr>
          <p:nvPr/>
        </p:nvSpPr>
        <p:spPr bwMode="auto">
          <a:xfrm rot="15977889">
            <a:off x="5897583" y="2556583"/>
            <a:ext cx="1820536" cy="1996420"/>
          </a:xfrm>
          <a:custGeom>
            <a:avLst/>
            <a:gdLst/>
            <a:ahLst/>
            <a:cxnLst>
              <a:cxn ang="0">
                <a:pos x="1844" y="526"/>
              </a:cxn>
              <a:cxn ang="0">
                <a:pos x="1793" y="437"/>
              </a:cxn>
              <a:cxn ang="0">
                <a:pos x="1731" y="354"/>
              </a:cxn>
              <a:cxn ang="0">
                <a:pos x="1661" y="278"/>
              </a:cxn>
              <a:cxn ang="0">
                <a:pos x="1583" y="210"/>
              </a:cxn>
              <a:cxn ang="0">
                <a:pos x="1498" y="150"/>
              </a:cxn>
              <a:cxn ang="0">
                <a:pos x="1407" y="99"/>
              </a:cxn>
              <a:cxn ang="0">
                <a:pos x="1310" y="59"/>
              </a:cxn>
              <a:cxn ang="0">
                <a:pos x="1210" y="29"/>
              </a:cxn>
              <a:cxn ang="0">
                <a:pos x="1107" y="9"/>
              </a:cxn>
              <a:cxn ang="0">
                <a:pos x="1002" y="0"/>
              </a:cxn>
              <a:cxn ang="0">
                <a:pos x="898" y="3"/>
              </a:cxn>
              <a:cxn ang="0">
                <a:pos x="793" y="16"/>
              </a:cxn>
              <a:cxn ang="0">
                <a:pos x="692" y="41"/>
              </a:cxn>
              <a:cxn ang="0">
                <a:pos x="593" y="75"/>
              </a:cxn>
              <a:cxn ang="0">
                <a:pos x="499" y="120"/>
              </a:cxn>
              <a:cxn ang="0">
                <a:pos x="410" y="175"/>
              </a:cxn>
              <a:cxn ang="0">
                <a:pos x="328" y="238"/>
              </a:cxn>
              <a:cxn ang="0">
                <a:pos x="253" y="310"/>
              </a:cxn>
              <a:cxn ang="0">
                <a:pos x="187" y="389"/>
              </a:cxn>
              <a:cxn ang="0">
                <a:pos x="129" y="475"/>
              </a:cxn>
              <a:cxn ang="0">
                <a:pos x="82" y="566"/>
              </a:cxn>
              <a:cxn ang="0">
                <a:pos x="45" y="662"/>
              </a:cxn>
              <a:cxn ang="0">
                <a:pos x="19" y="760"/>
              </a:cxn>
              <a:cxn ang="0">
                <a:pos x="4" y="861"/>
              </a:cxn>
              <a:cxn ang="0">
                <a:pos x="0" y="964"/>
              </a:cxn>
              <a:cxn ang="0">
                <a:pos x="8" y="1066"/>
              </a:cxn>
              <a:cxn ang="0">
                <a:pos x="27" y="1166"/>
              </a:cxn>
              <a:cxn ang="0">
                <a:pos x="57" y="1264"/>
              </a:cxn>
              <a:cxn ang="0">
                <a:pos x="97" y="1358"/>
              </a:cxn>
              <a:cxn ang="0">
                <a:pos x="148" y="1447"/>
              </a:cxn>
              <a:cxn ang="0">
                <a:pos x="208" y="1531"/>
              </a:cxn>
              <a:cxn ang="0">
                <a:pos x="277" y="1608"/>
              </a:cxn>
              <a:cxn ang="0">
                <a:pos x="355" y="1676"/>
              </a:cxn>
              <a:cxn ang="0">
                <a:pos x="439" y="1737"/>
              </a:cxn>
              <a:cxn ang="0">
                <a:pos x="530" y="1788"/>
              </a:cxn>
              <a:cxn ang="0">
                <a:pos x="626" y="1830"/>
              </a:cxn>
              <a:cxn ang="0">
                <a:pos x="726" y="1861"/>
              </a:cxn>
              <a:cxn ang="0">
                <a:pos x="829" y="1882"/>
              </a:cxn>
              <a:cxn ang="0">
                <a:pos x="934" y="1891"/>
              </a:cxn>
              <a:cxn ang="0">
                <a:pos x="1038" y="1890"/>
              </a:cxn>
              <a:cxn ang="0">
                <a:pos x="1143" y="1877"/>
              </a:cxn>
              <a:cxn ang="0">
                <a:pos x="1245" y="1854"/>
              </a:cxn>
              <a:cxn ang="0">
                <a:pos x="1344" y="1820"/>
              </a:cxn>
              <a:cxn ang="0">
                <a:pos x="1439" y="1776"/>
              </a:cxn>
              <a:cxn ang="0">
                <a:pos x="1528" y="1722"/>
              </a:cxn>
              <a:cxn ang="0">
                <a:pos x="1611" y="1660"/>
              </a:cxn>
              <a:cxn ang="0">
                <a:pos x="1686" y="1589"/>
              </a:cxn>
              <a:cxn ang="0">
                <a:pos x="1753" y="1510"/>
              </a:cxn>
              <a:cxn ang="0">
                <a:pos x="1811" y="1425"/>
              </a:cxn>
              <a:cxn ang="0">
                <a:pos x="1860" y="1334"/>
              </a:cxn>
              <a:cxn ang="0">
                <a:pos x="1897" y="1239"/>
              </a:cxn>
              <a:cxn ang="0">
                <a:pos x="1924" y="1140"/>
              </a:cxn>
              <a:cxn ang="0">
                <a:pos x="1940" y="1039"/>
              </a:cxn>
              <a:cxn ang="0">
                <a:pos x="1945" y="937"/>
              </a:cxn>
              <a:cxn ang="0">
                <a:pos x="1938" y="835"/>
              </a:cxn>
            </a:cxnLst>
            <a:rect l="0" t="0" r="r" b="b"/>
            <a:pathLst>
              <a:path w="1945" h="1892">
                <a:moveTo>
                  <a:pt x="1876" y="596"/>
                </a:moveTo>
                <a:lnTo>
                  <a:pt x="1866" y="573"/>
                </a:lnTo>
                <a:lnTo>
                  <a:pt x="1855" y="550"/>
                </a:lnTo>
                <a:lnTo>
                  <a:pt x="1844" y="526"/>
                </a:lnTo>
                <a:lnTo>
                  <a:pt x="1832" y="503"/>
                </a:lnTo>
                <a:lnTo>
                  <a:pt x="1820" y="481"/>
                </a:lnTo>
                <a:lnTo>
                  <a:pt x="1806" y="459"/>
                </a:lnTo>
                <a:lnTo>
                  <a:pt x="1793" y="437"/>
                </a:lnTo>
                <a:lnTo>
                  <a:pt x="1778" y="416"/>
                </a:lnTo>
                <a:lnTo>
                  <a:pt x="1763" y="395"/>
                </a:lnTo>
                <a:lnTo>
                  <a:pt x="1747" y="374"/>
                </a:lnTo>
                <a:lnTo>
                  <a:pt x="1731" y="354"/>
                </a:lnTo>
                <a:lnTo>
                  <a:pt x="1715" y="335"/>
                </a:lnTo>
                <a:lnTo>
                  <a:pt x="1698" y="315"/>
                </a:lnTo>
                <a:lnTo>
                  <a:pt x="1680" y="296"/>
                </a:lnTo>
                <a:lnTo>
                  <a:pt x="1661" y="278"/>
                </a:lnTo>
                <a:lnTo>
                  <a:pt x="1642" y="260"/>
                </a:lnTo>
                <a:lnTo>
                  <a:pt x="1623" y="243"/>
                </a:lnTo>
                <a:lnTo>
                  <a:pt x="1603" y="226"/>
                </a:lnTo>
                <a:lnTo>
                  <a:pt x="1583" y="210"/>
                </a:lnTo>
                <a:lnTo>
                  <a:pt x="1563" y="194"/>
                </a:lnTo>
                <a:lnTo>
                  <a:pt x="1542" y="179"/>
                </a:lnTo>
                <a:lnTo>
                  <a:pt x="1520" y="164"/>
                </a:lnTo>
                <a:lnTo>
                  <a:pt x="1498" y="150"/>
                </a:lnTo>
                <a:lnTo>
                  <a:pt x="1476" y="136"/>
                </a:lnTo>
                <a:lnTo>
                  <a:pt x="1453" y="124"/>
                </a:lnTo>
                <a:lnTo>
                  <a:pt x="1430" y="111"/>
                </a:lnTo>
                <a:lnTo>
                  <a:pt x="1407" y="99"/>
                </a:lnTo>
                <a:lnTo>
                  <a:pt x="1383" y="88"/>
                </a:lnTo>
                <a:lnTo>
                  <a:pt x="1359" y="78"/>
                </a:lnTo>
                <a:lnTo>
                  <a:pt x="1335" y="68"/>
                </a:lnTo>
                <a:lnTo>
                  <a:pt x="1310" y="59"/>
                </a:lnTo>
                <a:lnTo>
                  <a:pt x="1286" y="50"/>
                </a:lnTo>
                <a:lnTo>
                  <a:pt x="1261" y="43"/>
                </a:lnTo>
                <a:lnTo>
                  <a:pt x="1236" y="35"/>
                </a:lnTo>
                <a:lnTo>
                  <a:pt x="1210" y="29"/>
                </a:lnTo>
                <a:lnTo>
                  <a:pt x="1185" y="23"/>
                </a:lnTo>
                <a:lnTo>
                  <a:pt x="1159" y="18"/>
                </a:lnTo>
                <a:lnTo>
                  <a:pt x="1133" y="13"/>
                </a:lnTo>
                <a:lnTo>
                  <a:pt x="1107" y="9"/>
                </a:lnTo>
                <a:lnTo>
                  <a:pt x="1081" y="6"/>
                </a:lnTo>
                <a:lnTo>
                  <a:pt x="1055" y="4"/>
                </a:lnTo>
                <a:lnTo>
                  <a:pt x="1029" y="2"/>
                </a:lnTo>
                <a:lnTo>
                  <a:pt x="1002" y="0"/>
                </a:lnTo>
                <a:lnTo>
                  <a:pt x="977" y="0"/>
                </a:lnTo>
                <a:lnTo>
                  <a:pt x="950" y="0"/>
                </a:lnTo>
                <a:lnTo>
                  <a:pt x="924" y="1"/>
                </a:lnTo>
                <a:lnTo>
                  <a:pt x="898" y="3"/>
                </a:lnTo>
                <a:lnTo>
                  <a:pt x="871" y="5"/>
                </a:lnTo>
                <a:lnTo>
                  <a:pt x="845" y="8"/>
                </a:lnTo>
                <a:lnTo>
                  <a:pt x="819" y="12"/>
                </a:lnTo>
                <a:lnTo>
                  <a:pt x="793" y="16"/>
                </a:lnTo>
                <a:lnTo>
                  <a:pt x="768" y="21"/>
                </a:lnTo>
                <a:lnTo>
                  <a:pt x="742" y="27"/>
                </a:lnTo>
                <a:lnTo>
                  <a:pt x="717" y="33"/>
                </a:lnTo>
                <a:lnTo>
                  <a:pt x="692" y="41"/>
                </a:lnTo>
                <a:lnTo>
                  <a:pt x="667" y="48"/>
                </a:lnTo>
                <a:lnTo>
                  <a:pt x="642" y="57"/>
                </a:lnTo>
                <a:lnTo>
                  <a:pt x="617" y="65"/>
                </a:lnTo>
                <a:lnTo>
                  <a:pt x="593" y="75"/>
                </a:lnTo>
                <a:lnTo>
                  <a:pt x="569" y="86"/>
                </a:lnTo>
                <a:lnTo>
                  <a:pt x="545" y="96"/>
                </a:lnTo>
                <a:lnTo>
                  <a:pt x="522" y="108"/>
                </a:lnTo>
                <a:lnTo>
                  <a:pt x="499" y="120"/>
                </a:lnTo>
                <a:lnTo>
                  <a:pt x="476" y="133"/>
                </a:lnTo>
                <a:lnTo>
                  <a:pt x="453" y="146"/>
                </a:lnTo>
                <a:lnTo>
                  <a:pt x="431" y="160"/>
                </a:lnTo>
                <a:lnTo>
                  <a:pt x="410" y="175"/>
                </a:lnTo>
                <a:lnTo>
                  <a:pt x="389" y="189"/>
                </a:lnTo>
                <a:lnTo>
                  <a:pt x="368" y="205"/>
                </a:lnTo>
                <a:lnTo>
                  <a:pt x="347" y="221"/>
                </a:lnTo>
                <a:lnTo>
                  <a:pt x="328" y="238"/>
                </a:lnTo>
                <a:lnTo>
                  <a:pt x="308" y="255"/>
                </a:lnTo>
                <a:lnTo>
                  <a:pt x="289" y="273"/>
                </a:lnTo>
                <a:lnTo>
                  <a:pt x="271" y="291"/>
                </a:lnTo>
                <a:lnTo>
                  <a:pt x="253" y="310"/>
                </a:lnTo>
                <a:lnTo>
                  <a:pt x="235" y="329"/>
                </a:lnTo>
                <a:lnTo>
                  <a:pt x="219" y="349"/>
                </a:lnTo>
                <a:lnTo>
                  <a:pt x="202" y="369"/>
                </a:lnTo>
                <a:lnTo>
                  <a:pt x="187" y="389"/>
                </a:lnTo>
                <a:lnTo>
                  <a:pt x="171" y="410"/>
                </a:lnTo>
                <a:lnTo>
                  <a:pt x="157" y="431"/>
                </a:lnTo>
                <a:lnTo>
                  <a:pt x="143" y="453"/>
                </a:lnTo>
                <a:lnTo>
                  <a:pt x="129" y="475"/>
                </a:lnTo>
                <a:lnTo>
                  <a:pt x="117" y="497"/>
                </a:lnTo>
                <a:lnTo>
                  <a:pt x="104" y="520"/>
                </a:lnTo>
                <a:lnTo>
                  <a:pt x="93" y="543"/>
                </a:lnTo>
                <a:lnTo>
                  <a:pt x="82" y="566"/>
                </a:lnTo>
                <a:lnTo>
                  <a:pt x="72" y="589"/>
                </a:lnTo>
                <a:lnTo>
                  <a:pt x="62" y="613"/>
                </a:lnTo>
                <a:lnTo>
                  <a:pt x="53" y="637"/>
                </a:lnTo>
                <a:lnTo>
                  <a:pt x="45" y="662"/>
                </a:lnTo>
                <a:lnTo>
                  <a:pt x="37" y="686"/>
                </a:lnTo>
                <a:lnTo>
                  <a:pt x="31" y="711"/>
                </a:lnTo>
                <a:lnTo>
                  <a:pt x="25" y="735"/>
                </a:lnTo>
                <a:lnTo>
                  <a:pt x="19" y="760"/>
                </a:lnTo>
                <a:lnTo>
                  <a:pt x="14" y="786"/>
                </a:lnTo>
                <a:lnTo>
                  <a:pt x="10" y="811"/>
                </a:lnTo>
                <a:lnTo>
                  <a:pt x="7" y="836"/>
                </a:lnTo>
                <a:lnTo>
                  <a:pt x="4" y="861"/>
                </a:lnTo>
                <a:lnTo>
                  <a:pt x="2" y="887"/>
                </a:lnTo>
                <a:lnTo>
                  <a:pt x="1" y="912"/>
                </a:lnTo>
                <a:lnTo>
                  <a:pt x="0" y="938"/>
                </a:lnTo>
                <a:lnTo>
                  <a:pt x="0" y="964"/>
                </a:lnTo>
                <a:lnTo>
                  <a:pt x="1" y="989"/>
                </a:lnTo>
                <a:lnTo>
                  <a:pt x="3" y="1015"/>
                </a:lnTo>
                <a:lnTo>
                  <a:pt x="5" y="1040"/>
                </a:lnTo>
                <a:lnTo>
                  <a:pt x="8" y="1066"/>
                </a:lnTo>
                <a:lnTo>
                  <a:pt x="11" y="1091"/>
                </a:lnTo>
                <a:lnTo>
                  <a:pt x="16" y="1116"/>
                </a:lnTo>
                <a:lnTo>
                  <a:pt x="21" y="1141"/>
                </a:lnTo>
                <a:lnTo>
                  <a:pt x="27" y="1166"/>
                </a:lnTo>
                <a:lnTo>
                  <a:pt x="33" y="1191"/>
                </a:lnTo>
                <a:lnTo>
                  <a:pt x="40" y="1215"/>
                </a:lnTo>
                <a:lnTo>
                  <a:pt x="48" y="1240"/>
                </a:lnTo>
                <a:lnTo>
                  <a:pt x="57" y="1264"/>
                </a:lnTo>
                <a:lnTo>
                  <a:pt x="65" y="1288"/>
                </a:lnTo>
                <a:lnTo>
                  <a:pt x="75" y="1311"/>
                </a:lnTo>
                <a:lnTo>
                  <a:pt x="86" y="1335"/>
                </a:lnTo>
                <a:lnTo>
                  <a:pt x="97" y="1358"/>
                </a:lnTo>
                <a:lnTo>
                  <a:pt x="109" y="1381"/>
                </a:lnTo>
                <a:lnTo>
                  <a:pt x="121" y="1403"/>
                </a:lnTo>
                <a:lnTo>
                  <a:pt x="134" y="1425"/>
                </a:lnTo>
                <a:lnTo>
                  <a:pt x="148" y="1447"/>
                </a:lnTo>
                <a:lnTo>
                  <a:pt x="162" y="1469"/>
                </a:lnTo>
                <a:lnTo>
                  <a:pt x="177" y="1490"/>
                </a:lnTo>
                <a:lnTo>
                  <a:pt x="192" y="1511"/>
                </a:lnTo>
                <a:lnTo>
                  <a:pt x="208" y="1531"/>
                </a:lnTo>
                <a:lnTo>
                  <a:pt x="225" y="1551"/>
                </a:lnTo>
                <a:lnTo>
                  <a:pt x="242" y="1570"/>
                </a:lnTo>
                <a:lnTo>
                  <a:pt x="259" y="1589"/>
                </a:lnTo>
                <a:lnTo>
                  <a:pt x="277" y="1608"/>
                </a:lnTo>
                <a:lnTo>
                  <a:pt x="296" y="1626"/>
                </a:lnTo>
                <a:lnTo>
                  <a:pt x="315" y="1643"/>
                </a:lnTo>
                <a:lnTo>
                  <a:pt x="335" y="1660"/>
                </a:lnTo>
                <a:lnTo>
                  <a:pt x="355" y="1676"/>
                </a:lnTo>
                <a:lnTo>
                  <a:pt x="375" y="1692"/>
                </a:lnTo>
                <a:lnTo>
                  <a:pt x="396" y="1708"/>
                </a:lnTo>
                <a:lnTo>
                  <a:pt x="418" y="1723"/>
                </a:lnTo>
                <a:lnTo>
                  <a:pt x="439" y="1737"/>
                </a:lnTo>
                <a:lnTo>
                  <a:pt x="461" y="1751"/>
                </a:lnTo>
                <a:lnTo>
                  <a:pt x="484" y="1764"/>
                </a:lnTo>
                <a:lnTo>
                  <a:pt x="507" y="1777"/>
                </a:lnTo>
                <a:lnTo>
                  <a:pt x="530" y="1788"/>
                </a:lnTo>
                <a:lnTo>
                  <a:pt x="554" y="1800"/>
                </a:lnTo>
                <a:lnTo>
                  <a:pt x="578" y="1811"/>
                </a:lnTo>
                <a:lnTo>
                  <a:pt x="602" y="1821"/>
                </a:lnTo>
                <a:lnTo>
                  <a:pt x="626" y="1830"/>
                </a:lnTo>
                <a:lnTo>
                  <a:pt x="651" y="1839"/>
                </a:lnTo>
                <a:lnTo>
                  <a:pt x="676" y="1847"/>
                </a:lnTo>
                <a:lnTo>
                  <a:pt x="701" y="1854"/>
                </a:lnTo>
                <a:lnTo>
                  <a:pt x="726" y="1861"/>
                </a:lnTo>
                <a:lnTo>
                  <a:pt x="752" y="1867"/>
                </a:lnTo>
                <a:lnTo>
                  <a:pt x="777" y="1873"/>
                </a:lnTo>
                <a:lnTo>
                  <a:pt x="803" y="1877"/>
                </a:lnTo>
                <a:lnTo>
                  <a:pt x="829" y="1882"/>
                </a:lnTo>
                <a:lnTo>
                  <a:pt x="855" y="1885"/>
                </a:lnTo>
                <a:lnTo>
                  <a:pt x="881" y="1888"/>
                </a:lnTo>
                <a:lnTo>
                  <a:pt x="907" y="1890"/>
                </a:lnTo>
                <a:lnTo>
                  <a:pt x="934" y="1891"/>
                </a:lnTo>
                <a:lnTo>
                  <a:pt x="960" y="1892"/>
                </a:lnTo>
                <a:lnTo>
                  <a:pt x="986" y="1892"/>
                </a:lnTo>
                <a:lnTo>
                  <a:pt x="1012" y="1891"/>
                </a:lnTo>
                <a:lnTo>
                  <a:pt x="1038" y="1890"/>
                </a:lnTo>
                <a:lnTo>
                  <a:pt x="1065" y="1888"/>
                </a:lnTo>
                <a:lnTo>
                  <a:pt x="1091" y="1885"/>
                </a:lnTo>
                <a:lnTo>
                  <a:pt x="1117" y="1882"/>
                </a:lnTo>
                <a:lnTo>
                  <a:pt x="1143" y="1877"/>
                </a:lnTo>
                <a:lnTo>
                  <a:pt x="1168" y="1873"/>
                </a:lnTo>
                <a:lnTo>
                  <a:pt x="1194" y="1867"/>
                </a:lnTo>
                <a:lnTo>
                  <a:pt x="1220" y="1861"/>
                </a:lnTo>
                <a:lnTo>
                  <a:pt x="1245" y="1854"/>
                </a:lnTo>
                <a:lnTo>
                  <a:pt x="1270" y="1847"/>
                </a:lnTo>
                <a:lnTo>
                  <a:pt x="1295" y="1839"/>
                </a:lnTo>
                <a:lnTo>
                  <a:pt x="1320" y="1829"/>
                </a:lnTo>
                <a:lnTo>
                  <a:pt x="1344" y="1820"/>
                </a:lnTo>
                <a:lnTo>
                  <a:pt x="1368" y="1810"/>
                </a:lnTo>
                <a:lnTo>
                  <a:pt x="1392" y="1799"/>
                </a:lnTo>
                <a:lnTo>
                  <a:pt x="1416" y="1788"/>
                </a:lnTo>
                <a:lnTo>
                  <a:pt x="1439" y="1776"/>
                </a:lnTo>
                <a:lnTo>
                  <a:pt x="1462" y="1764"/>
                </a:lnTo>
                <a:lnTo>
                  <a:pt x="1484" y="1751"/>
                </a:lnTo>
                <a:lnTo>
                  <a:pt x="1506" y="1737"/>
                </a:lnTo>
                <a:lnTo>
                  <a:pt x="1528" y="1722"/>
                </a:lnTo>
                <a:lnTo>
                  <a:pt x="1549" y="1708"/>
                </a:lnTo>
                <a:lnTo>
                  <a:pt x="1570" y="1692"/>
                </a:lnTo>
                <a:lnTo>
                  <a:pt x="1591" y="1676"/>
                </a:lnTo>
                <a:lnTo>
                  <a:pt x="1611" y="1660"/>
                </a:lnTo>
                <a:lnTo>
                  <a:pt x="1631" y="1643"/>
                </a:lnTo>
                <a:lnTo>
                  <a:pt x="1649" y="1625"/>
                </a:lnTo>
                <a:lnTo>
                  <a:pt x="1668" y="1607"/>
                </a:lnTo>
                <a:lnTo>
                  <a:pt x="1686" y="1589"/>
                </a:lnTo>
                <a:lnTo>
                  <a:pt x="1704" y="1569"/>
                </a:lnTo>
                <a:lnTo>
                  <a:pt x="1721" y="1550"/>
                </a:lnTo>
                <a:lnTo>
                  <a:pt x="1737" y="1530"/>
                </a:lnTo>
                <a:lnTo>
                  <a:pt x="1753" y="1510"/>
                </a:lnTo>
                <a:lnTo>
                  <a:pt x="1769" y="1489"/>
                </a:lnTo>
                <a:lnTo>
                  <a:pt x="1783" y="1468"/>
                </a:lnTo>
                <a:lnTo>
                  <a:pt x="1798" y="1447"/>
                </a:lnTo>
                <a:lnTo>
                  <a:pt x="1811" y="1425"/>
                </a:lnTo>
                <a:lnTo>
                  <a:pt x="1824" y="1402"/>
                </a:lnTo>
                <a:lnTo>
                  <a:pt x="1837" y="1380"/>
                </a:lnTo>
                <a:lnTo>
                  <a:pt x="1849" y="1357"/>
                </a:lnTo>
                <a:lnTo>
                  <a:pt x="1860" y="1334"/>
                </a:lnTo>
                <a:lnTo>
                  <a:pt x="1870" y="1311"/>
                </a:lnTo>
                <a:lnTo>
                  <a:pt x="1880" y="1287"/>
                </a:lnTo>
                <a:lnTo>
                  <a:pt x="1889" y="1263"/>
                </a:lnTo>
                <a:lnTo>
                  <a:pt x="1897" y="1239"/>
                </a:lnTo>
                <a:lnTo>
                  <a:pt x="1905" y="1214"/>
                </a:lnTo>
                <a:lnTo>
                  <a:pt x="1912" y="1190"/>
                </a:lnTo>
                <a:lnTo>
                  <a:pt x="1919" y="1165"/>
                </a:lnTo>
                <a:lnTo>
                  <a:pt x="1924" y="1140"/>
                </a:lnTo>
                <a:lnTo>
                  <a:pt x="1929" y="1115"/>
                </a:lnTo>
                <a:lnTo>
                  <a:pt x="1934" y="1090"/>
                </a:lnTo>
                <a:lnTo>
                  <a:pt x="1938" y="1065"/>
                </a:lnTo>
                <a:lnTo>
                  <a:pt x="1940" y="1039"/>
                </a:lnTo>
                <a:lnTo>
                  <a:pt x="1942" y="1014"/>
                </a:lnTo>
                <a:lnTo>
                  <a:pt x="1944" y="988"/>
                </a:lnTo>
                <a:lnTo>
                  <a:pt x="1945" y="963"/>
                </a:lnTo>
                <a:lnTo>
                  <a:pt x="1945" y="937"/>
                </a:lnTo>
                <a:lnTo>
                  <a:pt x="1944" y="912"/>
                </a:lnTo>
                <a:lnTo>
                  <a:pt x="1943" y="886"/>
                </a:lnTo>
                <a:lnTo>
                  <a:pt x="1941" y="861"/>
                </a:lnTo>
                <a:lnTo>
                  <a:pt x="1938" y="835"/>
                </a:lnTo>
                <a:lnTo>
                  <a:pt x="1935" y="810"/>
                </a:lnTo>
                <a:lnTo>
                  <a:pt x="1931" y="785"/>
                </a:lnTo>
                <a:lnTo>
                  <a:pt x="1876" y="596"/>
                </a:lnTo>
                <a:close/>
              </a:path>
            </a:pathLst>
          </a:custGeom>
          <a:solidFill>
            <a:schemeClr val="bg1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grpSp>
        <p:nvGrpSpPr>
          <p:cNvPr id="18" name="Group 21"/>
          <p:cNvGrpSpPr>
            <a:grpSpLocks noChangeAspect="1"/>
          </p:cNvGrpSpPr>
          <p:nvPr/>
        </p:nvGrpSpPr>
        <p:grpSpPr bwMode="auto">
          <a:xfrm rot="15977889">
            <a:off x="6633399" y="3451790"/>
            <a:ext cx="414621" cy="455657"/>
            <a:chOff x="7588" y="959"/>
            <a:chExt cx="833" cy="809"/>
          </a:xfrm>
        </p:grpSpPr>
        <p:sp>
          <p:nvSpPr>
            <p:cNvPr id="19" name="Freeform 22"/>
            <p:cNvSpPr>
              <a:spLocks noChangeAspect="1"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3"/>
            <p:cNvSpPr>
              <a:spLocks noChangeAspect="1"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21" name="AutoShape 24"/>
          <p:cNvCxnSpPr>
            <a:cxnSpLocks noChangeAspect="1" noChangeShapeType="1"/>
          </p:cNvCxnSpPr>
          <p:nvPr/>
        </p:nvCxnSpPr>
        <p:spPr bwMode="auto">
          <a:xfrm rot="15977889" flipV="1">
            <a:off x="7137183" y="2094091"/>
            <a:ext cx="26278" cy="22636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2" name="AutoShape 25"/>
          <p:cNvCxnSpPr>
            <a:cxnSpLocks noChangeAspect="1" noChangeShapeType="1"/>
          </p:cNvCxnSpPr>
          <p:nvPr/>
        </p:nvCxnSpPr>
        <p:spPr bwMode="auto">
          <a:xfrm rot="13757889" flipH="1">
            <a:off x="6307687" y="4116123"/>
            <a:ext cx="204390" cy="8324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/>
          </a:ln>
        </p:spPr>
      </p:cxnSp>
      <p:grpSp>
        <p:nvGrpSpPr>
          <p:cNvPr id="23" name="Group 26"/>
          <p:cNvGrpSpPr>
            <a:grpSpLocks noChangeAspect="1"/>
          </p:cNvGrpSpPr>
          <p:nvPr/>
        </p:nvGrpSpPr>
        <p:grpSpPr bwMode="auto">
          <a:xfrm rot="15977889">
            <a:off x="6211323" y="3716047"/>
            <a:ext cx="354764" cy="392859"/>
            <a:chOff x="5512" y="12280"/>
            <a:chExt cx="522" cy="538"/>
          </a:xfrm>
          <a:solidFill>
            <a:schemeClr val="bg1"/>
          </a:solidFill>
        </p:grpSpPr>
        <p:sp>
          <p:nvSpPr>
            <p:cNvPr id="24" name="Freeform 27"/>
            <p:cNvSpPr>
              <a:spLocks noChangeAspect="1"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grp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28"/>
            <p:cNvSpPr>
              <a:spLocks noChangeAspect="1"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grp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6" name="Group 29"/>
          <p:cNvGrpSpPr>
            <a:grpSpLocks noChangeAspect="1"/>
          </p:cNvGrpSpPr>
          <p:nvPr/>
        </p:nvGrpSpPr>
        <p:grpSpPr bwMode="auto">
          <a:xfrm>
            <a:off x="6017022" y="1824043"/>
            <a:ext cx="350506" cy="334324"/>
            <a:chOff x="5512" y="12280"/>
            <a:chExt cx="522" cy="538"/>
          </a:xfrm>
        </p:grpSpPr>
        <p:sp>
          <p:nvSpPr>
            <p:cNvPr id="27" name="Freeform 30"/>
            <p:cNvSpPr>
              <a:spLocks noChangeAspect="1"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1"/>
            <p:cNvSpPr>
              <a:spLocks noChangeAspect="1"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Oval 32"/>
          <p:cNvSpPr>
            <a:spLocks noChangeArrowheads="1"/>
          </p:cNvSpPr>
          <p:nvPr/>
        </p:nvSpPr>
        <p:spPr bwMode="auto">
          <a:xfrm rot="12784123">
            <a:off x="2757325" y="1718928"/>
            <a:ext cx="2469602" cy="21358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0" name="Group 33"/>
          <p:cNvGrpSpPr>
            <a:grpSpLocks/>
          </p:cNvGrpSpPr>
          <p:nvPr/>
        </p:nvGrpSpPr>
        <p:grpSpPr bwMode="auto">
          <a:xfrm rot="12784123">
            <a:off x="2152704" y="1591914"/>
            <a:ext cx="414763" cy="411700"/>
            <a:chOff x="7588" y="959"/>
            <a:chExt cx="833" cy="809"/>
          </a:xfrm>
        </p:grpSpPr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" name="Line 36"/>
          <p:cNvSpPr>
            <a:spLocks noChangeShapeType="1"/>
          </p:cNvSpPr>
          <p:nvPr/>
        </p:nvSpPr>
        <p:spPr bwMode="auto">
          <a:xfrm rot="12784123" flipH="1">
            <a:off x="2503210" y="2026975"/>
            <a:ext cx="476102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cxnSp>
        <p:nvCxnSpPr>
          <p:cNvPr id="34" name="AutoShape 37"/>
          <p:cNvCxnSpPr>
            <a:cxnSpLocks noChangeShapeType="1"/>
          </p:cNvCxnSpPr>
          <p:nvPr/>
        </p:nvCxnSpPr>
        <p:spPr bwMode="auto">
          <a:xfrm rot="12784123">
            <a:off x="2786533" y="2405098"/>
            <a:ext cx="26288" cy="17227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stealth" w="med" len="med"/>
            <a:tailEnd/>
          </a:ln>
        </p:spPr>
      </p:cxnSp>
      <p:cxnSp>
        <p:nvCxnSpPr>
          <p:cNvPr id="35" name="AutoShape 38"/>
          <p:cNvCxnSpPr>
            <a:cxnSpLocks noChangeShapeType="1"/>
          </p:cNvCxnSpPr>
          <p:nvPr/>
        </p:nvCxnSpPr>
        <p:spPr bwMode="auto">
          <a:xfrm rot="12784123" flipV="1">
            <a:off x="3139959" y="1812365"/>
            <a:ext cx="26288" cy="20585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6" name="Group 39"/>
          <p:cNvGrpSpPr>
            <a:grpSpLocks/>
          </p:cNvGrpSpPr>
          <p:nvPr/>
        </p:nvGrpSpPr>
        <p:grpSpPr bwMode="auto">
          <a:xfrm rot="12784123">
            <a:off x="2332337" y="2329180"/>
            <a:ext cx="354887" cy="354764"/>
            <a:chOff x="5512" y="12280"/>
            <a:chExt cx="522" cy="538"/>
          </a:xfrm>
        </p:grpSpPr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Freeform 45"/>
          <p:cNvSpPr>
            <a:spLocks/>
          </p:cNvSpPr>
          <p:nvPr/>
        </p:nvSpPr>
        <p:spPr bwMode="auto">
          <a:xfrm rot="12784123">
            <a:off x="2957405" y="1883900"/>
            <a:ext cx="2034390" cy="1754838"/>
          </a:xfrm>
          <a:custGeom>
            <a:avLst/>
            <a:gdLst>
              <a:gd name="T0" fmla="*/ 1723 w 1817"/>
              <a:gd name="T1" fmla="*/ 478 h 1720"/>
              <a:gd name="T2" fmla="*/ 1675 w 1817"/>
              <a:gd name="T3" fmla="*/ 397 h 1720"/>
              <a:gd name="T4" fmla="*/ 1617 w 1817"/>
              <a:gd name="T5" fmla="*/ 322 h 1720"/>
              <a:gd name="T6" fmla="*/ 1552 w 1817"/>
              <a:gd name="T7" fmla="*/ 253 h 1720"/>
              <a:gd name="T8" fmla="*/ 1479 w 1817"/>
              <a:gd name="T9" fmla="*/ 191 h 1720"/>
              <a:gd name="T10" fmla="*/ 1400 w 1817"/>
              <a:gd name="T11" fmla="*/ 136 h 1720"/>
              <a:gd name="T12" fmla="*/ 1314 w 1817"/>
              <a:gd name="T13" fmla="*/ 90 h 1720"/>
              <a:gd name="T14" fmla="*/ 1224 w 1817"/>
              <a:gd name="T15" fmla="*/ 54 h 1720"/>
              <a:gd name="T16" fmla="*/ 1131 w 1817"/>
              <a:gd name="T17" fmla="*/ 26 h 1720"/>
              <a:gd name="T18" fmla="*/ 1034 w 1817"/>
              <a:gd name="T19" fmla="*/ 8 h 1720"/>
              <a:gd name="T20" fmla="*/ 936 w 1817"/>
              <a:gd name="T21" fmla="*/ 0 h 1720"/>
              <a:gd name="T22" fmla="*/ 839 w 1817"/>
              <a:gd name="T23" fmla="*/ 3 h 1720"/>
              <a:gd name="T24" fmla="*/ 741 w 1817"/>
              <a:gd name="T25" fmla="*/ 15 h 1720"/>
              <a:gd name="T26" fmla="*/ 646 w 1817"/>
              <a:gd name="T27" fmla="*/ 37 h 1720"/>
              <a:gd name="T28" fmla="*/ 554 w 1817"/>
              <a:gd name="T29" fmla="*/ 68 h 1720"/>
              <a:gd name="T30" fmla="*/ 466 w 1817"/>
              <a:gd name="T31" fmla="*/ 109 h 1720"/>
              <a:gd name="T32" fmla="*/ 383 w 1817"/>
              <a:gd name="T33" fmla="*/ 159 h 1720"/>
              <a:gd name="T34" fmla="*/ 306 w 1817"/>
              <a:gd name="T35" fmla="*/ 216 h 1720"/>
              <a:gd name="T36" fmla="*/ 236 w 1817"/>
              <a:gd name="T37" fmla="*/ 282 h 1720"/>
              <a:gd name="T38" fmla="*/ 174 w 1817"/>
              <a:gd name="T39" fmla="*/ 354 h 1720"/>
              <a:gd name="T40" fmla="*/ 121 w 1817"/>
              <a:gd name="T41" fmla="*/ 432 h 1720"/>
              <a:gd name="T42" fmla="*/ 77 w 1817"/>
              <a:gd name="T43" fmla="*/ 515 h 1720"/>
              <a:gd name="T44" fmla="*/ 42 w 1817"/>
              <a:gd name="T45" fmla="*/ 601 h 1720"/>
              <a:gd name="T46" fmla="*/ 18 w 1817"/>
              <a:gd name="T47" fmla="*/ 691 h 1720"/>
              <a:gd name="T48" fmla="*/ 4 w 1817"/>
              <a:gd name="T49" fmla="*/ 783 h 1720"/>
              <a:gd name="T50" fmla="*/ 0 w 1817"/>
              <a:gd name="T51" fmla="*/ 876 h 1720"/>
              <a:gd name="T52" fmla="*/ 7 w 1817"/>
              <a:gd name="T53" fmla="*/ 969 h 1720"/>
              <a:gd name="T54" fmla="*/ 25 w 1817"/>
              <a:gd name="T55" fmla="*/ 1060 h 1720"/>
              <a:gd name="T56" fmla="*/ 53 w 1817"/>
              <a:gd name="T57" fmla="*/ 1149 h 1720"/>
              <a:gd name="T58" fmla="*/ 91 w 1817"/>
              <a:gd name="T59" fmla="*/ 1234 h 1720"/>
              <a:gd name="T60" fmla="*/ 138 w 1817"/>
              <a:gd name="T61" fmla="*/ 1316 h 1720"/>
              <a:gd name="T62" fmla="*/ 195 w 1817"/>
              <a:gd name="T63" fmla="*/ 1392 h 1720"/>
              <a:gd name="T64" fmla="*/ 259 w 1817"/>
              <a:gd name="T65" fmla="*/ 1461 h 1720"/>
              <a:gd name="T66" fmla="*/ 331 w 1817"/>
              <a:gd name="T67" fmla="*/ 1524 h 1720"/>
              <a:gd name="T68" fmla="*/ 411 w 1817"/>
              <a:gd name="T69" fmla="*/ 1579 h 1720"/>
              <a:gd name="T70" fmla="*/ 495 w 1817"/>
              <a:gd name="T71" fmla="*/ 1626 h 1720"/>
              <a:gd name="T72" fmla="*/ 585 w 1817"/>
              <a:gd name="T73" fmla="*/ 1664 h 1720"/>
              <a:gd name="T74" fmla="*/ 678 w 1817"/>
              <a:gd name="T75" fmla="*/ 1692 h 1720"/>
              <a:gd name="T76" fmla="*/ 775 w 1817"/>
              <a:gd name="T77" fmla="*/ 1711 h 1720"/>
              <a:gd name="T78" fmla="*/ 872 w 1817"/>
              <a:gd name="T79" fmla="*/ 1719 h 1720"/>
              <a:gd name="T80" fmla="*/ 970 w 1817"/>
              <a:gd name="T81" fmla="*/ 1718 h 1720"/>
              <a:gd name="T82" fmla="*/ 1067 w 1817"/>
              <a:gd name="T83" fmla="*/ 1707 h 1720"/>
              <a:gd name="T84" fmla="*/ 1163 w 1817"/>
              <a:gd name="T85" fmla="*/ 1686 h 1720"/>
              <a:gd name="T86" fmla="*/ 1255 w 1817"/>
              <a:gd name="T87" fmla="*/ 1655 h 1720"/>
              <a:gd name="T88" fmla="*/ 1344 w 1817"/>
              <a:gd name="T89" fmla="*/ 1615 h 1720"/>
              <a:gd name="T90" fmla="*/ 1427 w 1817"/>
              <a:gd name="T91" fmla="*/ 1566 h 1720"/>
              <a:gd name="T92" fmla="*/ 1505 w 1817"/>
              <a:gd name="T93" fmla="*/ 1509 h 1720"/>
              <a:gd name="T94" fmla="*/ 1575 w 1817"/>
              <a:gd name="T95" fmla="*/ 1444 h 1720"/>
              <a:gd name="T96" fmla="*/ 1638 w 1817"/>
              <a:gd name="T97" fmla="*/ 1373 h 1720"/>
              <a:gd name="T98" fmla="*/ 1692 w 1817"/>
              <a:gd name="T99" fmla="*/ 1295 h 1720"/>
              <a:gd name="T100" fmla="*/ 1737 w 1817"/>
              <a:gd name="T101" fmla="*/ 1213 h 1720"/>
              <a:gd name="T102" fmla="*/ 1772 w 1817"/>
              <a:gd name="T103" fmla="*/ 1126 h 1720"/>
              <a:gd name="T104" fmla="*/ 1798 w 1817"/>
              <a:gd name="T105" fmla="*/ 1037 h 1720"/>
              <a:gd name="T106" fmla="*/ 1813 w 1817"/>
              <a:gd name="T107" fmla="*/ 945 h 1720"/>
              <a:gd name="T108" fmla="*/ 1817 w 1817"/>
              <a:gd name="T109" fmla="*/ 852 h 1720"/>
              <a:gd name="T110" fmla="*/ 1811 w 1817"/>
              <a:gd name="T111" fmla="*/ 759 h 172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817"/>
              <a:gd name="T169" fmla="*/ 0 h 1720"/>
              <a:gd name="T170" fmla="*/ 1817 w 1817"/>
              <a:gd name="T171" fmla="*/ 1720 h 172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817" h="1720">
                <a:moveTo>
                  <a:pt x="1753" y="542"/>
                </a:moveTo>
                <a:lnTo>
                  <a:pt x="1743" y="521"/>
                </a:lnTo>
                <a:lnTo>
                  <a:pt x="1733" y="500"/>
                </a:lnTo>
                <a:lnTo>
                  <a:pt x="1723" y="478"/>
                </a:lnTo>
                <a:lnTo>
                  <a:pt x="1712" y="458"/>
                </a:lnTo>
                <a:lnTo>
                  <a:pt x="1700" y="438"/>
                </a:lnTo>
                <a:lnTo>
                  <a:pt x="1687" y="417"/>
                </a:lnTo>
                <a:lnTo>
                  <a:pt x="1675" y="397"/>
                </a:lnTo>
                <a:lnTo>
                  <a:pt x="1661" y="378"/>
                </a:lnTo>
                <a:lnTo>
                  <a:pt x="1647" y="359"/>
                </a:lnTo>
                <a:lnTo>
                  <a:pt x="1632" y="340"/>
                </a:lnTo>
                <a:lnTo>
                  <a:pt x="1617" y="322"/>
                </a:lnTo>
                <a:lnTo>
                  <a:pt x="1602" y="304"/>
                </a:lnTo>
                <a:lnTo>
                  <a:pt x="1586" y="287"/>
                </a:lnTo>
                <a:lnTo>
                  <a:pt x="1569" y="270"/>
                </a:lnTo>
                <a:lnTo>
                  <a:pt x="1552" y="253"/>
                </a:lnTo>
                <a:lnTo>
                  <a:pt x="1534" y="237"/>
                </a:lnTo>
                <a:lnTo>
                  <a:pt x="1516" y="221"/>
                </a:lnTo>
                <a:lnTo>
                  <a:pt x="1498" y="206"/>
                </a:lnTo>
                <a:lnTo>
                  <a:pt x="1479" y="191"/>
                </a:lnTo>
                <a:lnTo>
                  <a:pt x="1460" y="176"/>
                </a:lnTo>
                <a:lnTo>
                  <a:pt x="1440" y="163"/>
                </a:lnTo>
                <a:lnTo>
                  <a:pt x="1420" y="149"/>
                </a:lnTo>
                <a:lnTo>
                  <a:pt x="1400" y="136"/>
                </a:lnTo>
                <a:lnTo>
                  <a:pt x="1379" y="124"/>
                </a:lnTo>
                <a:lnTo>
                  <a:pt x="1358" y="113"/>
                </a:lnTo>
                <a:lnTo>
                  <a:pt x="1336" y="101"/>
                </a:lnTo>
                <a:lnTo>
                  <a:pt x="1314" y="90"/>
                </a:lnTo>
                <a:lnTo>
                  <a:pt x="1292" y="80"/>
                </a:lnTo>
                <a:lnTo>
                  <a:pt x="1270" y="71"/>
                </a:lnTo>
                <a:lnTo>
                  <a:pt x="1247" y="62"/>
                </a:lnTo>
                <a:lnTo>
                  <a:pt x="1224" y="54"/>
                </a:lnTo>
                <a:lnTo>
                  <a:pt x="1201" y="46"/>
                </a:lnTo>
                <a:lnTo>
                  <a:pt x="1178" y="39"/>
                </a:lnTo>
                <a:lnTo>
                  <a:pt x="1154" y="32"/>
                </a:lnTo>
                <a:lnTo>
                  <a:pt x="1131" y="26"/>
                </a:lnTo>
                <a:lnTo>
                  <a:pt x="1107" y="21"/>
                </a:lnTo>
                <a:lnTo>
                  <a:pt x="1083" y="16"/>
                </a:lnTo>
                <a:lnTo>
                  <a:pt x="1059" y="12"/>
                </a:lnTo>
                <a:lnTo>
                  <a:pt x="1034" y="8"/>
                </a:lnTo>
                <a:lnTo>
                  <a:pt x="1010" y="5"/>
                </a:lnTo>
                <a:lnTo>
                  <a:pt x="986" y="3"/>
                </a:lnTo>
                <a:lnTo>
                  <a:pt x="961" y="2"/>
                </a:lnTo>
                <a:lnTo>
                  <a:pt x="936" y="0"/>
                </a:lnTo>
                <a:lnTo>
                  <a:pt x="912" y="0"/>
                </a:lnTo>
                <a:lnTo>
                  <a:pt x="888" y="0"/>
                </a:lnTo>
                <a:lnTo>
                  <a:pt x="863" y="1"/>
                </a:lnTo>
                <a:lnTo>
                  <a:pt x="839" y="3"/>
                </a:lnTo>
                <a:lnTo>
                  <a:pt x="814" y="5"/>
                </a:lnTo>
                <a:lnTo>
                  <a:pt x="790" y="7"/>
                </a:lnTo>
                <a:lnTo>
                  <a:pt x="765" y="11"/>
                </a:lnTo>
                <a:lnTo>
                  <a:pt x="741" y="15"/>
                </a:lnTo>
                <a:lnTo>
                  <a:pt x="717" y="19"/>
                </a:lnTo>
                <a:lnTo>
                  <a:pt x="693" y="25"/>
                </a:lnTo>
                <a:lnTo>
                  <a:pt x="670" y="30"/>
                </a:lnTo>
                <a:lnTo>
                  <a:pt x="646" y="37"/>
                </a:lnTo>
                <a:lnTo>
                  <a:pt x="623" y="44"/>
                </a:lnTo>
                <a:lnTo>
                  <a:pt x="600" y="51"/>
                </a:lnTo>
                <a:lnTo>
                  <a:pt x="577" y="60"/>
                </a:lnTo>
                <a:lnTo>
                  <a:pt x="554" y="68"/>
                </a:lnTo>
                <a:lnTo>
                  <a:pt x="531" y="78"/>
                </a:lnTo>
                <a:lnTo>
                  <a:pt x="509" y="88"/>
                </a:lnTo>
                <a:lnTo>
                  <a:pt x="487" y="98"/>
                </a:lnTo>
                <a:lnTo>
                  <a:pt x="466" y="109"/>
                </a:lnTo>
                <a:lnTo>
                  <a:pt x="444" y="121"/>
                </a:lnTo>
                <a:lnTo>
                  <a:pt x="424" y="133"/>
                </a:lnTo>
                <a:lnTo>
                  <a:pt x="403" y="145"/>
                </a:lnTo>
                <a:lnTo>
                  <a:pt x="383" y="159"/>
                </a:lnTo>
                <a:lnTo>
                  <a:pt x="363" y="172"/>
                </a:lnTo>
                <a:lnTo>
                  <a:pt x="344" y="186"/>
                </a:lnTo>
                <a:lnTo>
                  <a:pt x="324" y="201"/>
                </a:lnTo>
                <a:lnTo>
                  <a:pt x="306" y="216"/>
                </a:lnTo>
                <a:lnTo>
                  <a:pt x="288" y="232"/>
                </a:lnTo>
                <a:lnTo>
                  <a:pt x="270" y="248"/>
                </a:lnTo>
                <a:lnTo>
                  <a:pt x="253" y="265"/>
                </a:lnTo>
                <a:lnTo>
                  <a:pt x="236" y="282"/>
                </a:lnTo>
                <a:lnTo>
                  <a:pt x="220" y="299"/>
                </a:lnTo>
                <a:lnTo>
                  <a:pt x="204" y="317"/>
                </a:lnTo>
                <a:lnTo>
                  <a:pt x="189" y="335"/>
                </a:lnTo>
                <a:lnTo>
                  <a:pt x="174" y="354"/>
                </a:lnTo>
                <a:lnTo>
                  <a:pt x="160" y="373"/>
                </a:lnTo>
                <a:lnTo>
                  <a:pt x="146" y="392"/>
                </a:lnTo>
                <a:lnTo>
                  <a:pt x="133" y="412"/>
                </a:lnTo>
                <a:lnTo>
                  <a:pt x="121" y="432"/>
                </a:lnTo>
                <a:lnTo>
                  <a:pt x="109" y="452"/>
                </a:lnTo>
                <a:lnTo>
                  <a:pt x="97" y="472"/>
                </a:lnTo>
                <a:lnTo>
                  <a:pt x="87" y="493"/>
                </a:lnTo>
                <a:lnTo>
                  <a:pt x="77" y="515"/>
                </a:lnTo>
                <a:lnTo>
                  <a:pt x="67" y="536"/>
                </a:lnTo>
                <a:lnTo>
                  <a:pt x="58" y="557"/>
                </a:lnTo>
                <a:lnTo>
                  <a:pt x="50" y="579"/>
                </a:lnTo>
                <a:lnTo>
                  <a:pt x="42" y="601"/>
                </a:lnTo>
                <a:lnTo>
                  <a:pt x="35" y="624"/>
                </a:lnTo>
                <a:lnTo>
                  <a:pt x="29" y="646"/>
                </a:lnTo>
                <a:lnTo>
                  <a:pt x="23" y="669"/>
                </a:lnTo>
                <a:lnTo>
                  <a:pt x="18" y="691"/>
                </a:lnTo>
                <a:lnTo>
                  <a:pt x="13" y="714"/>
                </a:lnTo>
                <a:lnTo>
                  <a:pt x="9" y="737"/>
                </a:lnTo>
                <a:lnTo>
                  <a:pt x="6" y="760"/>
                </a:lnTo>
                <a:lnTo>
                  <a:pt x="4" y="783"/>
                </a:lnTo>
                <a:lnTo>
                  <a:pt x="2" y="806"/>
                </a:lnTo>
                <a:lnTo>
                  <a:pt x="1" y="829"/>
                </a:lnTo>
                <a:lnTo>
                  <a:pt x="0" y="853"/>
                </a:lnTo>
                <a:lnTo>
                  <a:pt x="0" y="876"/>
                </a:lnTo>
                <a:lnTo>
                  <a:pt x="1" y="899"/>
                </a:lnTo>
                <a:lnTo>
                  <a:pt x="2" y="922"/>
                </a:lnTo>
                <a:lnTo>
                  <a:pt x="5" y="945"/>
                </a:lnTo>
                <a:lnTo>
                  <a:pt x="7" y="969"/>
                </a:lnTo>
                <a:lnTo>
                  <a:pt x="11" y="992"/>
                </a:lnTo>
                <a:lnTo>
                  <a:pt x="15" y="1014"/>
                </a:lnTo>
                <a:lnTo>
                  <a:pt x="20" y="1037"/>
                </a:lnTo>
                <a:lnTo>
                  <a:pt x="25" y="1060"/>
                </a:lnTo>
                <a:lnTo>
                  <a:pt x="31" y="1082"/>
                </a:lnTo>
                <a:lnTo>
                  <a:pt x="38" y="1105"/>
                </a:lnTo>
                <a:lnTo>
                  <a:pt x="45" y="1127"/>
                </a:lnTo>
                <a:lnTo>
                  <a:pt x="53" y="1149"/>
                </a:lnTo>
                <a:lnTo>
                  <a:pt x="61" y="1171"/>
                </a:lnTo>
                <a:lnTo>
                  <a:pt x="70" y="1192"/>
                </a:lnTo>
                <a:lnTo>
                  <a:pt x="80" y="1213"/>
                </a:lnTo>
                <a:lnTo>
                  <a:pt x="91" y="1234"/>
                </a:lnTo>
                <a:lnTo>
                  <a:pt x="102" y="1255"/>
                </a:lnTo>
                <a:lnTo>
                  <a:pt x="113" y="1276"/>
                </a:lnTo>
                <a:lnTo>
                  <a:pt x="125" y="1296"/>
                </a:lnTo>
                <a:lnTo>
                  <a:pt x="138" y="1316"/>
                </a:lnTo>
                <a:lnTo>
                  <a:pt x="151" y="1335"/>
                </a:lnTo>
                <a:lnTo>
                  <a:pt x="165" y="1354"/>
                </a:lnTo>
                <a:lnTo>
                  <a:pt x="180" y="1373"/>
                </a:lnTo>
                <a:lnTo>
                  <a:pt x="195" y="1392"/>
                </a:lnTo>
                <a:lnTo>
                  <a:pt x="210" y="1410"/>
                </a:lnTo>
                <a:lnTo>
                  <a:pt x="226" y="1427"/>
                </a:lnTo>
                <a:lnTo>
                  <a:pt x="242" y="1445"/>
                </a:lnTo>
                <a:lnTo>
                  <a:pt x="259" y="1461"/>
                </a:lnTo>
                <a:lnTo>
                  <a:pt x="277" y="1478"/>
                </a:lnTo>
                <a:lnTo>
                  <a:pt x="294" y="1494"/>
                </a:lnTo>
                <a:lnTo>
                  <a:pt x="313" y="1509"/>
                </a:lnTo>
                <a:lnTo>
                  <a:pt x="331" y="1524"/>
                </a:lnTo>
                <a:lnTo>
                  <a:pt x="351" y="1539"/>
                </a:lnTo>
                <a:lnTo>
                  <a:pt x="370" y="1553"/>
                </a:lnTo>
                <a:lnTo>
                  <a:pt x="390" y="1566"/>
                </a:lnTo>
                <a:lnTo>
                  <a:pt x="411" y="1579"/>
                </a:lnTo>
                <a:lnTo>
                  <a:pt x="431" y="1592"/>
                </a:lnTo>
                <a:lnTo>
                  <a:pt x="452" y="1604"/>
                </a:lnTo>
                <a:lnTo>
                  <a:pt x="474" y="1615"/>
                </a:lnTo>
                <a:lnTo>
                  <a:pt x="495" y="1626"/>
                </a:lnTo>
                <a:lnTo>
                  <a:pt x="517" y="1636"/>
                </a:lnTo>
                <a:lnTo>
                  <a:pt x="540" y="1646"/>
                </a:lnTo>
                <a:lnTo>
                  <a:pt x="562" y="1655"/>
                </a:lnTo>
                <a:lnTo>
                  <a:pt x="585" y="1664"/>
                </a:lnTo>
                <a:lnTo>
                  <a:pt x="608" y="1671"/>
                </a:lnTo>
                <a:lnTo>
                  <a:pt x="631" y="1679"/>
                </a:lnTo>
                <a:lnTo>
                  <a:pt x="655" y="1686"/>
                </a:lnTo>
                <a:lnTo>
                  <a:pt x="678" y="1692"/>
                </a:lnTo>
                <a:lnTo>
                  <a:pt x="702" y="1698"/>
                </a:lnTo>
                <a:lnTo>
                  <a:pt x="726" y="1702"/>
                </a:lnTo>
                <a:lnTo>
                  <a:pt x="750" y="1707"/>
                </a:lnTo>
                <a:lnTo>
                  <a:pt x="775" y="1711"/>
                </a:lnTo>
                <a:lnTo>
                  <a:pt x="799" y="1714"/>
                </a:lnTo>
                <a:lnTo>
                  <a:pt x="823" y="1716"/>
                </a:lnTo>
                <a:lnTo>
                  <a:pt x="848" y="1718"/>
                </a:lnTo>
                <a:lnTo>
                  <a:pt x="872" y="1719"/>
                </a:lnTo>
                <a:lnTo>
                  <a:pt x="897" y="1720"/>
                </a:lnTo>
                <a:lnTo>
                  <a:pt x="921" y="1720"/>
                </a:lnTo>
                <a:lnTo>
                  <a:pt x="946" y="1719"/>
                </a:lnTo>
                <a:lnTo>
                  <a:pt x="970" y="1718"/>
                </a:lnTo>
                <a:lnTo>
                  <a:pt x="995" y="1716"/>
                </a:lnTo>
                <a:lnTo>
                  <a:pt x="1019" y="1714"/>
                </a:lnTo>
                <a:lnTo>
                  <a:pt x="1043" y="1711"/>
                </a:lnTo>
                <a:lnTo>
                  <a:pt x="1067" y="1707"/>
                </a:lnTo>
                <a:lnTo>
                  <a:pt x="1091" y="1702"/>
                </a:lnTo>
                <a:lnTo>
                  <a:pt x="1115" y="1697"/>
                </a:lnTo>
                <a:lnTo>
                  <a:pt x="1139" y="1692"/>
                </a:lnTo>
                <a:lnTo>
                  <a:pt x="1163" y="1686"/>
                </a:lnTo>
                <a:lnTo>
                  <a:pt x="1187" y="1679"/>
                </a:lnTo>
                <a:lnTo>
                  <a:pt x="1210" y="1671"/>
                </a:lnTo>
                <a:lnTo>
                  <a:pt x="1233" y="1663"/>
                </a:lnTo>
                <a:lnTo>
                  <a:pt x="1255" y="1655"/>
                </a:lnTo>
                <a:lnTo>
                  <a:pt x="1278" y="1646"/>
                </a:lnTo>
                <a:lnTo>
                  <a:pt x="1300" y="1636"/>
                </a:lnTo>
                <a:lnTo>
                  <a:pt x="1322" y="1625"/>
                </a:lnTo>
                <a:lnTo>
                  <a:pt x="1344" y="1615"/>
                </a:lnTo>
                <a:lnTo>
                  <a:pt x="1366" y="1603"/>
                </a:lnTo>
                <a:lnTo>
                  <a:pt x="1387" y="1592"/>
                </a:lnTo>
                <a:lnTo>
                  <a:pt x="1407" y="1579"/>
                </a:lnTo>
                <a:lnTo>
                  <a:pt x="1427" y="1566"/>
                </a:lnTo>
                <a:lnTo>
                  <a:pt x="1447" y="1552"/>
                </a:lnTo>
                <a:lnTo>
                  <a:pt x="1467" y="1538"/>
                </a:lnTo>
                <a:lnTo>
                  <a:pt x="1486" y="1524"/>
                </a:lnTo>
                <a:lnTo>
                  <a:pt x="1505" y="1509"/>
                </a:lnTo>
                <a:lnTo>
                  <a:pt x="1523" y="1493"/>
                </a:lnTo>
                <a:lnTo>
                  <a:pt x="1541" y="1477"/>
                </a:lnTo>
                <a:lnTo>
                  <a:pt x="1558" y="1461"/>
                </a:lnTo>
                <a:lnTo>
                  <a:pt x="1575" y="1444"/>
                </a:lnTo>
                <a:lnTo>
                  <a:pt x="1592" y="1427"/>
                </a:lnTo>
                <a:lnTo>
                  <a:pt x="1608" y="1409"/>
                </a:lnTo>
                <a:lnTo>
                  <a:pt x="1623" y="1391"/>
                </a:lnTo>
                <a:lnTo>
                  <a:pt x="1638" y="1373"/>
                </a:lnTo>
                <a:lnTo>
                  <a:pt x="1652" y="1354"/>
                </a:lnTo>
                <a:lnTo>
                  <a:pt x="1666" y="1335"/>
                </a:lnTo>
                <a:lnTo>
                  <a:pt x="1679" y="1315"/>
                </a:lnTo>
                <a:lnTo>
                  <a:pt x="1692" y="1295"/>
                </a:lnTo>
                <a:lnTo>
                  <a:pt x="1704" y="1275"/>
                </a:lnTo>
                <a:lnTo>
                  <a:pt x="1716" y="1255"/>
                </a:lnTo>
                <a:lnTo>
                  <a:pt x="1727" y="1234"/>
                </a:lnTo>
                <a:lnTo>
                  <a:pt x="1737" y="1213"/>
                </a:lnTo>
                <a:lnTo>
                  <a:pt x="1747" y="1192"/>
                </a:lnTo>
                <a:lnTo>
                  <a:pt x="1756" y="1170"/>
                </a:lnTo>
                <a:lnTo>
                  <a:pt x="1765" y="1148"/>
                </a:lnTo>
                <a:lnTo>
                  <a:pt x="1772" y="1126"/>
                </a:lnTo>
                <a:lnTo>
                  <a:pt x="1780" y="1104"/>
                </a:lnTo>
                <a:lnTo>
                  <a:pt x="1787" y="1082"/>
                </a:lnTo>
                <a:lnTo>
                  <a:pt x="1792" y="1059"/>
                </a:lnTo>
                <a:lnTo>
                  <a:pt x="1798" y="1037"/>
                </a:lnTo>
                <a:lnTo>
                  <a:pt x="1802" y="1014"/>
                </a:lnTo>
                <a:lnTo>
                  <a:pt x="1806" y="991"/>
                </a:lnTo>
                <a:lnTo>
                  <a:pt x="1810" y="968"/>
                </a:lnTo>
                <a:lnTo>
                  <a:pt x="1813" y="945"/>
                </a:lnTo>
                <a:lnTo>
                  <a:pt x="1815" y="922"/>
                </a:lnTo>
                <a:lnTo>
                  <a:pt x="1816" y="898"/>
                </a:lnTo>
                <a:lnTo>
                  <a:pt x="1817" y="875"/>
                </a:lnTo>
                <a:lnTo>
                  <a:pt x="1817" y="852"/>
                </a:lnTo>
                <a:lnTo>
                  <a:pt x="1816" y="829"/>
                </a:lnTo>
                <a:lnTo>
                  <a:pt x="1815" y="805"/>
                </a:lnTo>
                <a:lnTo>
                  <a:pt x="1813" y="783"/>
                </a:lnTo>
                <a:lnTo>
                  <a:pt x="1811" y="759"/>
                </a:lnTo>
                <a:lnTo>
                  <a:pt x="1808" y="736"/>
                </a:lnTo>
                <a:lnTo>
                  <a:pt x="1804" y="714"/>
                </a:lnTo>
                <a:lnTo>
                  <a:pt x="1753" y="542"/>
                </a:lnTo>
                <a:close/>
              </a:path>
            </a:pathLst>
          </a:custGeom>
          <a:solidFill>
            <a:srgbClr val="A5A5A5"/>
          </a:solidFill>
          <a:ln w="2159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40" name="AutoShape 46"/>
          <p:cNvCxnSpPr>
            <a:cxnSpLocks noChangeShapeType="1"/>
            <a:endCxn id="20" idx="19"/>
          </p:cNvCxnSpPr>
          <p:nvPr/>
        </p:nvCxnSpPr>
        <p:spPr bwMode="auto">
          <a:xfrm>
            <a:off x="2649360" y="2540916"/>
            <a:ext cx="3973156" cy="1080994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cxnSp>
        <p:nvCxnSpPr>
          <p:cNvPr id="41" name="AutoShape 47"/>
          <p:cNvCxnSpPr>
            <a:cxnSpLocks noChangeShapeType="1"/>
            <a:stCxn id="24" idx="34"/>
            <a:endCxn id="12" idx="48"/>
          </p:cNvCxnSpPr>
          <p:nvPr/>
        </p:nvCxnSpPr>
        <p:spPr bwMode="auto">
          <a:xfrm flipV="1">
            <a:off x="6441034" y="1811632"/>
            <a:ext cx="284810" cy="1929495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sp>
        <p:nvSpPr>
          <p:cNvPr id="42" name="Oval 48"/>
          <p:cNvSpPr>
            <a:spLocks noChangeAspect="1" noChangeArrowheads="1"/>
          </p:cNvSpPr>
          <p:nvPr/>
        </p:nvSpPr>
        <p:spPr bwMode="auto">
          <a:xfrm rot="15977889">
            <a:off x="5455227" y="2096551"/>
            <a:ext cx="2727154" cy="288436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2687223" y="1370005"/>
            <a:ext cx="350506" cy="314389"/>
          </a:xfrm>
          <a:prstGeom prst="wedgeRectCallout">
            <a:avLst>
              <a:gd name="adj1" fmla="val -110185"/>
              <a:gd name="adj2" fmla="val 3229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000"/>
              <a:t>1</a:t>
            </a:r>
            <a:endParaRPr lang="ru-RU"/>
          </a:p>
        </p:txBody>
      </p:sp>
      <p:sp>
        <p:nvSpPr>
          <p:cNvPr id="44" name="AutoShape 50"/>
          <p:cNvSpPr>
            <a:spLocks noChangeArrowheads="1"/>
          </p:cNvSpPr>
          <p:nvPr/>
        </p:nvSpPr>
        <p:spPr bwMode="auto">
          <a:xfrm>
            <a:off x="6893285" y="3054453"/>
            <a:ext cx="350506" cy="262788"/>
          </a:xfrm>
          <a:prstGeom prst="wedgeRectCallout">
            <a:avLst>
              <a:gd name="adj1" fmla="val -23889"/>
              <a:gd name="adj2" fmla="val 12486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2</a:t>
            </a:r>
            <a:endParaRPr lang="ru-RU"/>
          </a:p>
        </p:txBody>
      </p: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7108572" y="1269708"/>
            <a:ext cx="350506" cy="255439"/>
          </a:xfrm>
          <a:prstGeom prst="wedgeRectCallout">
            <a:avLst>
              <a:gd name="adj1" fmla="val -100417"/>
              <a:gd name="adj2" fmla="val 238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1000"/>
              <a:t>3</a:t>
            </a:r>
            <a:endParaRPr lang="ru-RU"/>
          </a:p>
        </p:txBody>
      </p:sp>
      <p:cxnSp>
        <p:nvCxnSpPr>
          <p:cNvPr id="46" name="AutoShape 54"/>
          <p:cNvCxnSpPr>
            <a:cxnSpLocks noChangeShapeType="1"/>
            <a:stCxn id="33" idx="1"/>
          </p:cNvCxnSpPr>
          <p:nvPr/>
        </p:nvCxnSpPr>
        <p:spPr bwMode="auto">
          <a:xfrm flipH="1">
            <a:off x="2633192" y="2156985"/>
            <a:ext cx="307958" cy="24032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47" name="AutoShape 55"/>
          <p:cNvCxnSpPr>
            <a:cxnSpLocks noChangeAspect="1" noChangeShapeType="1"/>
            <a:stCxn id="28" idx="2"/>
          </p:cNvCxnSpPr>
          <p:nvPr/>
        </p:nvCxnSpPr>
        <p:spPr bwMode="auto">
          <a:xfrm>
            <a:off x="6363146" y="1962736"/>
            <a:ext cx="388476" cy="167892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stealth" w="med" len="med"/>
            <a:tailEnd/>
          </a:ln>
        </p:spPr>
      </p:cxnSp>
      <p:sp>
        <p:nvSpPr>
          <p:cNvPr id="49" name="Овал 48"/>
          <p:cNvSpPr/>
          <p:nvPr/>
        </p:nvSpPr>
        <p:spPr>
          <a:xfrm>
            <a:off x="916344" y="4425704"/>
            <a:ext cx="439777" cy="439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0" name="Прямая со стрелкой 49"/>
          <p:cNvCxnSpPr>
            <a:stCxn id="49" idx="7"/>
            <a:endCxn id="32" idx="30"/>
          </p:cNvCxnSpPr>
          <p:nvPr/>
        </p:nvCxnSpPr>
        <p:spPr>
          <a:xfrm flipV="1">
            <a:off x="1291717" y="1998659"/>
            <a:ext cx="1022527" cy="249144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7" idx="12"/>
            <a:endCxn id="49" idx="7"/>
          </p:cNvCxnSpPr>
          <p:nvPr/>
        </p:nvCxnSpPr>
        <p:spPr>
          <a:xfrm flipH="1">
            <a:off x="1291717" y="2131285"/>
            <a:ext cx="4805867" cy="235882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15627" y="4467741"/>
            <a:ext cx="17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 smtClean="0"/>
              <a:t>point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3802" y="5423529"/>
            <a:ext cx="21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Pierce </a:t>
            </a:r>
            <a:r>
              <a:rPr lang="en-US" dirty="0" smtClean="0"/>
              <a:t>point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486787" y="5451982"/>
            <a:ext cx="313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itchFamily="18" charset="0"/>
              </a:rPr>
              <a:t>Tool switching off </a:t>
            </a:r>
            <a:r>
              <a:rPr lang="en-US" dirty="0" smtClean="0">
                <a:cs typeface="Times New Roman" pitchFamily="18" charset="0"/>
              </a:rPr>
              <a:t>point</a:t>
            </a:r>
            <a:endParaRPr lang="en-US" dirty="0"/>
          </a:p>
        </p:txBody>
      </p:sp>
      <p:grpSp>
        <p:nvGrpSpPr>
          <p:cNvPr id="56" name="Group 33"/>
          <p:cNvGrpSpPr>
            <a:grpSpLocks/>
          </p:cNvGrpSpPr>
          <p:nvPr/>
        </p:nvGrpSpPr>
        <p:grpSpPr bwMode="auto">
          <a:xfrm rot="12784123">
            <a:off x="216754" y="5387955"/>
            <a:ext cx="414763" cy="411700"/>
            <a:chOff x="7588" y="959"/>
            <a:chExt cx="833" cy="809"/>
          </a:xfrm>
        </p:grpSpPr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7588" y="1364"/>
              <a:ext cx="833" cy="404"/>
            </a:xfrm>
            <a:custGeom>
              <a:avLst/>
              <a:gdLst>
                <a:gd name="T0" fmla="*/ 0 w 1666"/>
                <a:gd name="T1" fmla="*/ 0 h 809"/>
                <a:gd name="T2" fmla="*/ 2 w 1666"/>
                <a:gd name="T3" fmla="*/ 52 h 809"/>
                <a:gd name="T4" fmla="*/ 7 w 1666"/>
                <a:gd name="T5" fmla="*/ 103 h 809"/>
                <a:gd name="T6" fmla="*/ 17 w 1666"/>
                <a:gd name="T7" fmla="*/ 155 h 809"/>
                <a:gd name="T8" fmla="*/ 29 w 1666"/>
                <a:gd name="T9" fmla="*/ 206 h 809"/>
                <a:gd name="T10" fmla="*/ 44 w 1666"/>
                <a:gd name="T11" fmla="*/ 255 h 809"/>
                <a:gd name="T12" fmla="*/ 63 w 1666"/>
                <a:gd name="T13" fmla="*/ 304 h 809"/>
                <a:gd name="T14" fmla="*/ 83 w 1666"/>
                <a:gd name="T15" fmla="*/ 351 h 809"/>
                <a:gd name="T16" fmla="*/ 108 w 1666"/>
                <a:gd name="T17" fmla="*/ 397 h 809"/>
                <a:gd name="T18" fmla="*/ 137 w 1666"/>
                <a:gd name="T19" fmla="*/ 441 h 809"/>
                <a:gd name="T20" fmla="*/ 167 w 1666"/>
                <a:gd name="T21" fmla="*/ 484 h 809"/>
                <a:gd name="T22" fmla="*/ 200 w 1666"/>
                <a:gd name="T23" fmla="*/ 525 h 809"/>
                <a:gd name="T24" fmla="*/ 236 w 1666"/>
                <a:gd name="T25" fmla="*/ 564 h 809"/>
                <a:gd name="T26" fmla="*/ 274 w 1666"/>
                <a:gd name="T27" fmla="*/ 600 h 809"/>
                <a:gd name="T28" fmla="*/ 315 w 1666"/>
                <a:gd name="T29" fmla="*/ 632 h 809"/>
                <a:gd name="T30" fmla="*/ 357 w 1666"/>
                <a:gd name="T31" fmla="*/ 663 h 809"/>
                <a:gd name="T32" fmla="*/ 402 w 1666"/>
                <a:gd name="T33" fmla="*/ 693 h 809"/>
                <a:gd name="T34" fmla="*/ 449 w 1666"/>
                <a:gd name="T35" fmla="*/ 717 h 809"/>
                <a:gd name="T36" fmla="*/ 496 w 1666"/>
                <a:gd name="T37" fmla="*/ 740 h 809"/>
                <a:gd name="T38" fmla="*/ 547 w 1666"/>
                <a:gd name="T39" fmla="*/ 760 h 809"/>
                <a:gd name="T40" fmla="*/ 597 w 1666"/>
                <a:gd name="T41" fmla="*/ 776 h 809"/>
                <a:gd name="T42" fmla="*/ 649 w 1666"/>
                <a:gd name="T43" fmla="*/ 789 h 809"/>
                <a:gd name="T44" fmla="*/ 701 w 1666"/>
                <a:gd name="T45" fmla="*/ 799 h 809"/>
                <a:gd name="T46" fmla="*/ 753 w 1666"/>
                <a:gd name="T47" fmla="*/ 806 h 809"/>
                <a:gd name="T48" fmla="*/ 807 w 1666"/>
                <a:gd name="T49" fmla="*/ 809 h 809"/>
                <a:gd name="T50" fmla="*/ 861 w 1666"/>
                <a:gd name="T51" fmla="*/ 809 h 809"/>
                <a:gd name="T52" fmla="*/ 913 w 1666"/>
                <a:gd name="T53" fmla="*/ 806 h 809"/>
                <a:gd name="T54" fmla="*/ 967 w 1666"/>
                <a:gd name="T55" fmla="*/ 799 h 809"/>
                <a:gd name="T56" fmla="*/ 1019 w 1666"/>
                <a:gd name="T57" fmla="*/ 789 h 809"/>
                <a:gd name="T58" fmla="*/ 1071 w 1666"/>
                <a:gd name="T59" fmla="*/ 776 h 809"/>
                <a:gd name="T60" fmla="*/ 1121 w 1666"/>
                <a:gd name="T61" fmla="*/ 760 h 809"/>
                <a:gd name="T62" fmla="*/ 1170 w 1666"/>
                <a:gd name="T63" fmla="*/ 740 h 809"/>
                <a:gd name="T64" fmla="*/ 1219 w 1666"/>
                <a:gd name="T65" fmla="*/ 717 h 809"/>
                <a:gd name="T66" fmla="*/ 1266 w 1666"/>
                <a:gd name="T67" fmla="*/ 693 h 809"/>
                <a:gd name="T68" fmla="*/ 1310 w 1666"/>
                <a:gd name="T69" fmla="*/ 663 h 809"/>
                <a:gd name="T70" fmla="*/ 1353 w 1666"/>
                <a:gd name="T71" fmla="*/ 632 h 809"/>
                <a:gd name="T72" fmla="*/ 1394 w 1666"/>
                <a:gd name="T73" fmla="*/ 600 h 809"/>
                <a:gd name="T74" fmla="*/ 1432 w 1666"/>
                <a:gd name="T75" fmla="*/ 564 h 809"/>
                <a:gd name="T76" fmla="*/ 1468 w 1666"/>
                <a:gd name="T77" fmla="*/ 525 h 809"/>
                <a:gd name="T78" fmla="*/ 1501 w 1666"/>
                <a:gd name="T79" fmla="*/ 484 h 809"/>
                <a:gd name="T80" fmla="*/ 1532 w 1666"/>
                <a:gd name="T81" fmla="*/ 441 h 809"/>
                <a:gd name="T82" fmla="*/ 1560 w 1666"/>
                <a:gd name="T83" fmla="*/ 397 h 809"/>
                <a:gd name="T84" fmla="*/ 1584 w 1666"/>
                <a:gd name="T85" fmla="*/ 351 h 809"/>
                <a:gd name="T86" fmla="*/ 1605 w 1666"/>
                <a:gd name="T87" fmla="*/ 304 h 809"/>
                <a:gd name="T88" fmla="*/ 1624 w 1666"/>
                <a:gd name="T89" fmla="*/ 255 h 809"/>
                <a:gd name="T90" fmla="*/ 1639 w 1666"/>
                <a:gd name="T91" fmla="*/ 206 h 809"/>
                <a:gd name="T92" fmla="*/ 1651 w 1666"/>
                <a:gd name="T93" fmla="*/ 155 h 809"/>
                <a:gd name="T94" fmla="*/ 1659 w 1666"/>
                <a:gd name="T95" fmla="*/ 103 h 809"/>
                <a:gd name="T96" fmla="*/ 1664 w 1666"/>
                <a:gd name="T97" fmla="*/ 52 h 809"/>
                <a:gd name="T98" fmla="*/ 1666 w 1666"/>
                <a:gd name="T99" fmla="*/ 0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0" y="0"/>
                  </a:moveTo>
                  <a:lnTo>
                    <a:pt x="2" y="52"/>
                  </a:lnTo>
                  <a:lnTo>
                    <a:pt x="7" y="103"/>
                  </a:lnTo>
                  <a:lnTo>
                    <a:pt x="17" y="155"/>
                  </a:lnTo>
                  <a:lnTo>
                    <a:pt x="29" y="206"/>
                  </a:lnTo>
                  <a:lnTo>
                    <a:pt x="44" y="255"/>
                  </a:lnTo>
                  <a:lnTo>
                    <a:pt x="63" y="304"/>
                  </a:lnTo>
                  <a:lnTo>
                    <a:pt x="83" y="351"/>
                  </a:lnTo>
                  <a:lnTo>
                    <a:pt x="108" y="397"/>
                  </a:lnTo>
                  <a:lnTo>
                    <a:pt x="137" y="441"/>
                  </a:lnTo>
                  <a:lnTo>
                    <a:pt x="167" y="484"/>
                  </a:lnTo>
                  <a:lnTo>
                    <a:pt x="200" y="525"/>
                  </a:lnTo>
                  <a:lnTo>
                    <a:pt x="236" y="564"/>
                  </a:lnTo>
                  <a:lnTo>
                    <a:pt x="274" y="600"/>
                  </a:lnTo>
                  <a:lnTo>
                    <a:pt x="315" y="632"/>
                  </a:lnTo>
                  <a:lnTo>
                    <a:pt x="357" y="663"/>
                  </a:lnTo>
                  <a:lnTo>
                    <a:pt x="402" y="693"/>
                  </a:lnTo>
                  <a:lnTo>
                    <a:pt x="449" y="717"/>
                  </a:lnTo>
                  <a:lnTo>
                    <a:pt x="496" y="740"/>
                  </a:lnTo>
                  <a:lnTo>
                    <a:pt x="547" y="760"/>
                  </a:lnTo>
                  <a:lnTo>
                    <a:pt x="597" y="776"/>
                  </a:lnTo>
                  <a:lnTo>
                    <a:pt x="649" y="789"/>
                  </a:lnTo>
                  <a:lnTo>
                    <a:pt x="701" y="799"/>
                  </a:lnTo>
                  <a:lnTo>
                    <a:pt x="753" y="806"/>
                  </a:lnTo>
                  <a:lnTo>
                    <a:pt x="807" y="809"/>
                  </a:lnTo>
                  <a:lnTo>
                    <a:pt x="861" y="809"/>
                  </a:lnTo>
                  <a:lnTo>
                    <a:pt x="913" y="806"/>
                  </a:lnTo>
                  <a:lnTo>
                    <a:pt x="967" y="799"/>
                  </a:lnTo>
                  <a:lnTo>
                    <a:pt x="1019" y="789"/>
                  </a:lnTo>
                  <a:lnTo>
                    <a:pt x="1071" y="776"/>
                  </a:lnTo>
                  <a:lnTo>
                    <a:pt x="1121" y="760"/>
                  </a:lnTo>
                  <a:lnTo>
                    <a:pt x="1170" y="740"/>
                  </a:lnTo>
                  <a:lnTo>
                    <a:pt x="1219" y="717"/>
                  </a:lnTo>
                  <a:lnTo>
                    <a:pt x="1266" y="693"/>
                  </a:lnTo>
                  <a:lnTo>
                    <a:pt x="1310" y="663"/>
                  </a:lnTo>
                  <a:lnTo>
                    <a:pt x="1353" y="632"/>
                  </a:lnTo>
                  <a:lnTo>
                    <a:pt x="1394" y="600"/>
                  </a:lnTo>
                  <a:lnTo>
                    <a:pt x="1432" y="564"/>
                  </a:lnTo>
                  <a:lnTo>
                    <a:pt x="1468" y="525"/>
                  </a:lnTo>
                  <a:lnTo>
                    <a:pt x="1501" y="484"/>
                  </a:lnTo>
                  <a:lnTo>
                    <a:pt x="1532" y="441"/>
                  </a:lnTo>
                  <a:lnTo>
                    <a:pt x="1560" y="397"/>
                  </a:lnTo>
                  <a:lnTo>
                    <a:pt x="1584" y="351"/>
                  </a:lnTo>
                  <a:lnTo>
                    <a:pt x="1605" y="304"/>
                  </a:lnTo>
                  <a:lnTo>
                    <a:pt x="1624" y="255"/>
                  </a:lnTo>
                  <a:lnTo>
                    <a:pt x="1639" y="206"/>
                  </a:lnTo>
                  <a:lnTo>
                    <a:pt x="1651" y="155"/>
                  </a:lnTo>
                  <a:lnTo>
                    <a:pt x="1659" y="103"/>
                  </a:lnTo>
                  <a:lnTo>
                    <a:pt x="1664" y="52"/>
                  </a:lnTo>
                  <a:lnTo>
                    <a:pt x="1666" y="0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7588" y="959"/>
              <a:ext cx="833" cy="405"/>
            </a:xfrm>
            <a:custGeom>
              <a:avLst/>
              <a:gdLst>
                <a:gd name="T0" fmla="*/ 1666 w 1666"/>
                <a:gd name="T1" fmla="*/ 809 h 809"/>
                <a:gd name="T2" fmla="*/ 1664 w 1666"/>
                <a:gd name="T3" fmla="*/ 757 h 809"/>
                <a:gd name="T4" fmla="*/ 1659 w 1666"/>
                <a:gd name="T5" fmla="*/ 706 h 809"/>
                <a:gd name="T6" fmla="*/ 1651 w 1666"/>
                <a:gd name="T7" fmla="*/ 654 h 809"/>
                <a:gd name="T8" fmla="*/ 1639 w 1666"/>
                <a:gd name="T9" fmla="*/ 603 h 809"/>
                <a:gd name="T10" fmla="*/ 1624 w 1666"/>
                <a:gd name="T11" fmla="*/ 554 h 809"/>
                <a:gd name="T12" fmla="*/ 1605 w 1666"/>
                <a:gd name="T13" fmla="*/ 505 h 809"/>
                <a:gd name="T14" fmla="*/ 1584 w 1666"/>
                <a:gd name="T15" fmla="*/ 457 h 809"/>
                <a:gd name="T16" fmla="*/ 1560 w 1666"/>
                <a:gd name="T17" fmla="*/ 412 h 809"/>
                <a:gd name="T18" fmla="*/ 1532 w 1666"/>
                <a:gd name="T19" fmla="*/ 368 h 809"/>
                <a:gd name="T20" fmla="*/ 1501 w 1666"/>
                <a:gd name="T21" fmla="*/ 325 h 809"/>
                <a:gd name="T22" fmla="*/ 1468 w 1666"/>
                <a:gd name="T23" fmla="*/ 284 h 809"/>
                <a:gd name="T24" fmla="*/ 1432 w 1666"/>
                <a:gd name="T25" fmla="*/ 245 h 809"/>
                <a:gd name="T26" fmla="*/ 1394 w 1666"/>
                <a:gd name="T27" fmla="*/ 209 h 809"/>
                <a:gd name="T28" fmla="*/ 1353 w 1666"/>
                <a:gd name="T29" fmla="*/ 176 h 809"/>
                <a:gd name="T30" fmla="*/ 1310 w 1666"/>
                <a:gd name="T31" fmla="*/ 145 h 809"/>
                <a:gd name="T32" fmla="*/ 1266 w 1666"/>
                <a:gd name="T33" fmla="*/ 116 h 809"/>
                <a:gd name="T34" fmla="*/ 1219 w 1666"/>
                <a:gd name="T35" fmla="*/ 91 h 809"/>
                <a:gd name="T36" fmla="*/ 1170 w 1666"/>
                <a:gd name="T37" fmla="*/ 68 h 809"/>
                <a:gd name="T38" fmla="*/ 1121 w 1666"/>
                <a:gd name="T39" fmla="*/ 49 h 809"/>
                <a:gd name="T40" fmla="*/ 1071 w 1666"/>
                <a:gd name="T41" fmla="*/ 33 h 809"/>
                <a:gd name="T42" fmla="*/ 1019 w 1666"/>
                <a:gd name="T43" fmla="*/ 19 h 809"/>
                <a:gd name="T44" fmla="*/ 967 w 1666"/>
                <a:gd name="T45" fmla="*/ 10 h 809"/>
                <a:gd name="T46" fmla="*/ 913 w 1666"/>
                <a:gd name="T47" fmla="*/ 3 h 809"/>
                <a:gd name="T48" fmla="*/ 861 w 1666"/>
                <a:gd name="T49" fmla="*/ 0 h 809"/>
                <a:gd name="T50" fmla="*/ 807 w 1666"/>
                <a:gd name="T51" fmla="*/ 0 h 809"/>
                <a:gd name="T52" fmla="*/ 753 w 1666"/>
                <a:gd name="T53" fmla="*/ 3 h 809"/>
                <a:gd name="T54" fmla="*/ 701 w 1666"/>
                <a:gd name="T55" fmla="*/ 10 h 809"/>
                <a:gd name="T56" fmla="*/ 649 w 1666"/>
                <a:gd name="T57" fmla="*/ 19 h 809"/>
                <a:gd name="T58" fmla="*/ 597 w 1666"/>
                <a:gd name="T59" fmla="*/ 33 h 809"/>
                <a:gd name="T60" fmla="*/ 547 w 1666"/>
                <a:gd name="T61" fmla="*/ 49 h 809"/>
                <a:gd name="T62" fmla="*/ 496 w 1666"/>
                <a:gd name="T63" fmla="*/ 68 h 809"/>
                <a:gd name="T64" fmla="*/ 449 w 1666"/>
                <a:gd name="T65" fmla="*/ 91 h 809"/>
                <a:gd name="T66" fmla="*/ 402 w 1666"/>
                <a:gd name="T67" fmla="*/ 116 h 809"/>
                <a:gd name="T68" fmla="*/ 357 w 1666"/>
                <a:gd name="T69" fmla="*/ 145 h 809"/>
                <a:gd name="T70" fmla="*/ 315 w 1666"/>
                <a:gd name="T71" fmla="*/ 176 h 809"/>
                <a:gd name="T72" fmla="*/ 274 w 1666"/>
                <a:gd name="T73" fmla="*/ 209 h 809"/>
                <a:gd name="T74" fmla="*/ 236 w 1666"/>
                <a:gd name="T75" fmla="*/ 245 h 809"/>
                <a:gd name="T76" fmla="*/ 200 w 1666"/>
                <a:gd name="T77" fmla="*/ 284 h 809"/>
                <a:gd name="T78" fmla="*/ 167 w 1666"/>
                <a:gd name="T79" fmla="*/ 325 h 809"/>
                <a:gd name="T80" fmla="*/ 137 w 1666"/>
                <a:gd name="T81" fmla="*/ 368 h 809"/>
                <a:gd name="T82" fmla="*/ 108 w 1666"/>
                <a:gd name="T83" fmla="*/ 412 h 809"/>
                <a:gd name="T84" fmla="*/ 83 w 1666"/>
                <a:gd name="T85" fmla="*/ 457 h 809"/>
                <a:gd name="T86" fmla="*/ 63 w 1666"/>
                <a:gd name="T87" fmla="*/ 505 h 809"/>
                <a:gd name="T88" fmla="*/ 44 w 1666"/>
                <a:gd name="T89" fmla="*/ 554 h 809"/>
                <a:gd name="T90" fmla="*/ 29 w 1666"/>
                <a:gd name="T91" fmla="*/ 603 h 809"/>
                <a:gd name="T92" fmla="*/ 17 w 1666"/>
                <a:gd name="T93" fmla="*/ 654 h 809"/>
                <a:gd name="T94" fmla="*/ 7 w 1666"/>
                <a:gd name="T95" fmla="*/ 706 h 809"/>
                <a:gd name="T96" fmla="*/ 2 w 1666"/>
                <a:gd name="T97" fmla="*/ 757 h 809"/>
                <a:gd name="T98" fmla="*/ 0 w 1666"/>
                <a:gd name="T99" fmla="*/ 809 h 8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66"/>
                <a:gd name="T151" fmla="*/ 0 h 809"/>
                <a:gd name="T152" fmla="*/ 1666 w 1666"/>
                <a:gd name="T153" fmla="*/ 809 h 8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66" h="809">
                  <a:moveTo>
                    <a:pt x="1666" y="809"/>
                  </a:moveTo>
                  <a:lnTo>
                    <a:pt x="1664" y="757"/>
                  </a:lnTo>
                  <a:lnTo>
                    <a:pt x="1659" y="706"/>
                  </a:lnTo>
                  <a:lnTo>
                    <a:pt x="1651" y="654"/>
                  </a:lnTo>
                  <a:lnTo>
                    <a:pt x="1639" y="603"/>
                  </a:lnTo>
                  <a:lnTo>
                    <a:pt x="1624" y="554"/>
                  </a:lnTo>
                  <a:lnTo>
                    <a:pt x="1605" y="505"/>
                  </a:lnTo>
                  <a:lnTo>
                    <a:pt x="1584" y="457"/>
                  </a:lnTo>
                  <a:lnTo>
                    <a:pt x="1560" y="412"/>
                  </a:lnTo>
                  <a:lnTo>
                    <a:pt x="1532" y="368"/>
                  </a:lnTo>
                  <a:lnTo>
                    <a:pt x="1501" y="325"/>
                  </a:lnTo>
                  <a:lnTo>
                    <a:pt x="1468" y="284"/>
                  </a:lnTo>
                  <a:lnTo>
                    <a:pt x="1432" y="245"/>
                  </a:lnTo>
                  <a:lnTo>
                    <a:pt x="1394" y="209"/>
                  </a:lnTo>
                  <a:lnTo>
                    <a:pt x="1353" y="176"/>
                  </a:lnTo>
                  <a:lnTo>
                    <a:pt x="1310" y="145"/>
                  </a:lnTo>
                  <a:lnTo>
                    <a:pt x="1266" y="116"/>
                  </a:lnTo>
                  <a:lnTo>
                    <a:pt x="1219" y="91"/>
                  </a:lnTo>
                  <a:lnTo>
                    <a:pt x="1170" y="68"/>
                  </a:lnTo>
                  <a:lnTo>
                    <a:pt x="1121" y="49"/>
                  </a:lnTo>
                  <a:lnTo>
                    <a:pt x="1071" y="33"/>
                  </a:lnTo>
                  <a:lnTo>
                    <a:pt x="1019" y="19"/>
                  </a:lnTo>
                  <a:lnTo>
                    <a:pt x="967" y="10"/>
                  </a:lnTo>
                  <a:lnTo>
                    <a:pt x="913" y="3"/>
                  </a:lnTo>
                  <a:lnTo>
                    <a:pt x="861" y="0"/>
                  </a:lnTo>
                  <a:lnTo>
                    <a:pt x="807" y="0"/>
                  </a:lnTo>
                  <a:lnTo>
                    <a:pt x="753" y="3"/>
                  </a:lnTo>
                  <a:lnTo>
                    <a:pt x="701" y="10"/>
                  </a:lnTo>
                  <a:lnTo>
                    <a:pt x="649" y="19"/>
                  </a:lnTo>
                  <a:lnTo>
                    <a:pt x="597" y="33"/>
                  </a:lnTo>
                  <a:lnTo>
                    <a:pt x="547" y="49"/>
                  </a:lnTo>
                  <a:lnTo>
                    <a:pt x="496" y="68"/>
                  </a:lnTo>
                  <a:lnTo>
                    <a:pt x="449" y="91"/>
                  </a:lnTo>
                  <a:lnTo>
                    <a:pt x="402" y="116"/>
                  </a:lnTo>
                  <a:lnTo>
                    <a:pt x="357" y="145"/>
                  </a:lnTo>
                  <a:lnTo>
                    <a:pt x="315" y="176"/>
                  </a:lnTo>
                  <a:lnTo>
                    <a:pt x="274" y="209"/>
                  </a:lnTo>
                  <a:lnTo>
                    <a:pt x="236" y="245"/>
                  </a:lnTo>
                  <a:lnTo>
                    <a:pt x="200" y="284"/>
                  </a:lnTo>
                  <a:lnTo>
                    <a:pt x="167" y="325"/>
                  </a:lnTo>
                  <a:lnTo>
                    <a:pt x="137" y="368"/>
                  </a:lnTo>
                  <a:lnTo>
                    <a:pt x="108" y="412"/>
                  </a:lnTo>
                  <a:lnTo>
                    <a:pt x="83" y="457"/>
                  </a:lnTo>
                  <a:lnTo>
                    <a:pt x="63" y="505"/>
                  </a:lnTo>
                  <a:lnTo>
                    <a:pt x="44" y="554"/>
                  </a:lnTo>
                  <a:lnTo>
                    <a:pt x="29" y="603"/>
                  </a:lnTo>
                  <a:lnTo>
                    <a:pt x="17" y="654"/>
                  </a:lnTo>
                  <a:lnTo>
                    <a:pt x="7" y="706"/>
                  </a:lnTo>
                  <a:lnTo>
                    <a:pt x="2" y="757"/>
                  </a:lnTo>
                  <a:lnTo>
                    <a:pt x="0" y="809"/>
                  </a:lnTo>
                </a:path>
              </a:pathLst>
            </a:custGeom>
            <a:solidFill>
              <a:srgbClr val="FF0000"/>
            </a:solidFill>
            <a:ln w="1079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9" name="Group 39"/>
          <p:cNvGrpSpPr>
            <a:grpSpLocks/>
          </p:cNvGrpSpPr>
          <p:nvPr/>
        </p:nvGrpSpPr>
        <p:grpSpPr bwMode="auto">
          <a:xfrm rot="12784123">
            <a:off x="6089379" y="5459265"/>
            <a:ext cx="354887" cy="354764"/>
            <a:chOff x="5512" y="12280"/>
            <a:chExt cx="522" cy="538"/>
          </a:xfrm>
        </p:grpSpPr>
        <p:sp>
          <p:nvSpPr>
            <p:cNvPr id="60" name="Freeform 40"/>
            <p:cNvSpPr>
              <a:spLocks/>
            </p:cNvSpPr>
            <p:nvPr/>
          </p:nvSpPr>
          <p:spPr bwMode="auto">
            <a:xfrm>
              <a:off x="5514" y="12548"/>
              <a:ext cx="520" cy="270"/>
            </a:xfrm>
            <a:custGeom>
              <a:avLst/>
              <a:gdLst>
                <a:gd name="T0" fmla="*/ 0 w 1049"/>
                <a:gd name="T1" fmla="*/ 0 h 539"/>
                <a:gd name="T2" fmla="*/ 1 w 1049"/>
                <a:gd name="T3" fmla="*/ 44 h 539"/>
                <a:gd name="T4" fmla="*/ 7 w 1049"/>
                <a:gd name="T5" fmla="*/ 88 h 539"/>
                <a:gd name="T6" fmla="*/ 16 w 1049"/>
                <a:gd name="T7" fmla="*/ 133 h 539"/>
                <a:gd name="T8" fmla="*/ 28 w 1049"/>
                <a:gd name="T9" fmla="*/ 175 h 539"/>
                <a:gd name="T10" fmla="*/ 44 w 1049"/>
                <a:gd name="T11" fmla="*/ 218 h 539"/>
                <a:gd name="T12" fmla="*/ 62 w 1049"/>
                <a:gd name="T13" fmla="*/ 256 h 539"/>
                <a:gd name="T14" fmla="*/ 86 w 1049"/>
                <a:gd name="T15" fmla="*/ 295 h 539"/>
                <a:gd name="T16" fmla="*/ 111 w 1049"/>
                <a:gd name="T17" fmla="*/ 332 h 539"/>
                <a:gd name="T18" fmla="*/ 137 w 1049"/>
                <a:gd name="T19" fmla="*/ 365 h 539"/>
                <a:gd name="T20" fmla="*/ 170 w 1049"/>
                <a:gd name="T21" fmla="*/ 397 h 539"/>
                <a:gd name="T22" fmla="*/ 202 w 1049"/>
                <a:gd name="T23" fmla="*/ 426 h 539"/>
                <a:gd name="T24" fmla="*/ 238 w 1049"/>
                <a:gd name="T25" fmla="*/ 452 h 539"/>
                <a:gd name="T26" fmla="*/ 275 w 1049"/>
                <a:gd name="T27" fmla="*/ 474 h 539"/>
                <a:gd name="T28" fmla="*/ 313 w 1049"/>
                <a:gd name="T29" fmla="*/ 494 h 539"/>
                <a:gd name="T30" fmla="*/ 354 w 1049"/>
                <a:gd name="T31" fmla="*/ 509 h 539"/>
                <a:gd name="T32" fmla="*/ 395 w 1049"/>
                <a:gd name="T33" fmla="*/ 522 h 539"/>
                <a:gd name="T34" fmla="*/ 438 w 1049"/>
                <a:gd name="T35" fmla="*/ 531 h 539"/>
                <a:gd name="T36" fmla="*/ 481 w 1049"/>
                <a:gd name="T37" fmla="*/ 537 h 539"/>
                <a:gd name="T38" fmla="*/ 524 w 1049"/>
                <a:gd name="T39" fmla="*/ 539 h 539"/>
                <a:gd name="T40" fmla="*/ 567 w 1049"/>
                <a:gd name="T41" fmla="*/ 537 h 539"/>
                <a:gd name="T42" fmla="*/ 610 w 1049"/>
                <a:gd name="T43" fmla="*/ 531 h 539"/>
                <a:gd name="T44" fmla="*/ 653 w 1049"/>
                <a:gd name="T45" fmla="*/ 522 h 539"/>
                <a:gd name="T46" fmla="*/ 694 w 1049"/>
                <a:gd name="T47" fmla="*/ 509 h 539"/>
                <a:gd name="T48" fmla="*/ 734 w 1049"/>
                <a:gd name="T49" fmla="*/ 494 h 539"/>
                <a:gd name="T50" fmla="*/ 773 w 1049"/>
                <a:gd name="T51" fmla="*/ 474 h 539"/>
                <a:gd name="T52" fmla="*/ 811 w 1049"/>
                <a:gd name="T53" fmla="*/ 452 h 539"/>
                <a:gd name="T54" fmla="*/ 847 w 1049"/>
                <a:gd name="T55" fmla="*/ 426 h 539"/>
                <a:gd name="T56" fmla="*/ 879 w 1049"/>
                <a:gd name="T57" fmla="*/ 397 h 539"/>
                <a:gd name="T58" fmla="*/ 909 w 1049"/>
                <a:gd name="T59" fmla="*/ 365 h 539"/>
                <a:gd name="T60" fmla="*/ 938 w 1049"/>
                <a:gd name="T61" fmla="*/ 332 h 539"/>
                <a:gd name="T62" fmla="*/ 963 w 1049"/>
                <a:gd name="T63" fmla="*/ 295 h 539"/>
                <a:gd name="T64" fmla="*/ 984 w 1049"/>
                <a:gd name="T65" fmla="*/ 256 h 539"/>
                <a:gd name="T66" fmla="*/ 1004 w 1049"/>
                <a:gd name="T67" fmla="*/ 218 h 539"/>
                <a:gd name="T68" fmla="*/ 1020 w 1049"/>
                <a:gd name="T69" fmla="*/ 175 h 539"/>
                <a:gd name="T70" fmla="*/ 1033 w 1049"/>
                <a:gd name="T71" fmla="*/ 133 h 539"/>
                <a:gd name="T72" fmla="*/ 1042 w 1049"/>
                <a:gd name="T73" fmla="*/ 88 h 539"/>
                <a:gd name="T74" fmla="*/ 1047 w 1049"/>
                <a:gd name="T75" fmla="*/ 44 h 539"/>
                <a:gd name="T76" fmla="*/ 1049 w 1049"/>
                <a:gd name="T77" fmla="*/ 0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0" y="0"/>
                  </a:moveTo>
                  <a:lnTo>
                    <a:pt x="1" y="44"/>
                  </a:lnTo>
                  <a:lnTo>
                    <a:pt x="7" y="88"/>
                  </a:lnTo>
                  <a:lnTo>
                    <a:pt x="16" y="133"/>
                  </a:lnTo>
                  <a:lnTo>
                    <a:pt x="28" y="175"/>
                  </a:lnTo>
                  <a:lnTo>
                    <a:pt x="44" y="218"/>
                  </a:lnTo>
                  <a:lnTo>
                    <a:pt x="62" y="256"/>
                  </a:lnTo>
                  <a:lnTo>
                    <a:pt x="86" y="295"/>
                  </a:lnTo>
                  <a:lnTo>
                    <a:pt x="111" y="332"/>
                  </a:lnTo>
                  <a:lnTo>
                    <a:pt x="137" y="365"/>
                  </a:lnTo>
                  <a:lnTo>
                    <a:pt x="170" y="397"/>
                  </a:lnTo>
                  <a:lnTo>
                    <a:pt x="202" y="426"/>
                  </a:lnTo>
                  <a:lnTo>
                    <a:pt x="238" y="452"/>
                  </a:lnTo>
                  <a:lnTo>
                    <a:pt x="275" y="474"/>
                  </a:lnTo>
                  <a:lnTo>
                    <a:pt x="313" y="494"/>
                  </a:lnTo>
                  <a:lnTo>
                    <a:pt x="354" y="509"/>
                  </a:lnTo>
                  <a:lnTo>
                    <a:pt x="395" y="522"/>
                  </a:lnTo>
                  <a:lnTo>
                    <a:pt x="438" y="531"/>
                  </a:lnTo>
                  <a:lnTo>
                    <a:pt x="481" y="537"/>
                  </a:lnTo>
                  <a:lnTo>
                    <a:pt x="524" y="539"/>
                  </a:lnTo>
                  <a:lnTo>
                    <a:pt x="567" y="537"/>
                  </a:lnTo>
                  <a:lnTo>
                    <a:pt x="610" y="531"/>
                  </a:lnTo>
                  <a:lnTo>
                    <a:pt x="653" y="522"/>
                  </a:lnTo>
                  <a:lnTo>
                    <a:pt x="694" y="509"/>
                  </a:lnTo>
                  <a:lnTo>
                    <a:pt x="734" y="494"/>
                  </a:lnTo>
                  <a:lnTo>
                    <a:pt x="773" y="474"/>
                  </a:lnTo>
                  <a:lnTo>
                    <a:pt x="811" y="452"/>
                  </a:lnTo>
                  <a:lnTo>
                    <a:pt x="847" y="426"/>
                  </a:lnTo>
                  <a:lnTo>
                    <a:pt x="879" y="397"/>
                  </a:lnTo>
                  <a:lnTo>
                    <a:pt x="909" y="365"/>
                  </a:lnTo>
                  <a:lnTo>
                    <a:pt x="938" y="332"/>
                  </a:lnTo>
                  <a:lnTo>
                    <a:pt x="963" y="295"/>
                  </a:lnTo>
                  <a:lnTo>
                    <a:pt x="984" y="256"/>
                  </a:lnTo>
                  <a:lnTo>
                    <a:pt x="1004" y="218"/>
                  </a:lnTo>
                  <a:lnTo>
                    <a:pt x="1020" y="175"/>
                  </a:lnTo>
                  <a:lnTo>
                    <a:pt x="1033" y="133"/>
                  </a:lnTo>
                  <a:lnTo>
                    <a:pt x="1042" y="88"/>
                  </a:lnTo>
                  <a:lnTo>
                    <a:pt x="1047" y="44"/>
                  </a:lnTo>
                  <a:lnTo>
                    <a:pt x="1049" y="0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41"/>
            <p:cNvSpPr>
              <a:spLocks/>
            </p:cNvSpPr>
            <p:nvPr/>
          </p:nvSpPr>
          <p:spPr bwMode="auto">
            <a:xfrm>
              <a:off x="5512" y="12280"/>
              <a:ext cx="520" cy="268"/>
            </a:xfrm>
            <a:custGeom>
              <a:avLst/>
              <a:gdLst>
                <a:gd name="T0" fmla="*/ 1049 w 1049"/>
                <a:gd name="T1" fmla="*/ 539 h 539"/>
                <a:gd name="T2" fmla="*/ 1047 w 1049"/>
                <a:gd name="T3" fmla="*/ 495 h 539"/>
                <a:gd name="T4" fmla="*/ 1042 w 1049"/>
                <a:gd name="T5" fmla="*/ 450 h 539"/>
                <a:gd name="T6" fmla="*/ 1033 w 1049"/>
                <a:gd name="T7" fmla="*/ 408 h 539"/>
                <a:gd name="T8" fmla="*/ 1020 w 1049"/>
                <a:gd name="T9" fmla="*/ 364 h 539"/>
                <a:gd name="T10" fmla="*/ 1004 w 1049"/>
                <a:gd name="T11" fmla="*/ 323 h 539"/>
                <a:gd name="T12" fmla="*/ 984 w 1049"/>
                <a:gd name="T13" fmla="*/ 282 h 539"/>
                <a:gd name="T14" fmla="*/ 963 w 1049"/>
                <a:gd name="T15" fmla="*/ 245 h 539"/>
                <a:gd name="T16" fmla="*/ 938 w 1049"/>
                <a:gd name="T17" fmla="*/ 209 h 539"/>
                <a:gd name="T18" fmla="*/ 909 w 1049"/>
                <a:gd name="T19" fmla="*/ 175 h 539"/>
                <a:gd name="T20" fmla="*/ 879 w 1049"/>
                <a:gd name="T21" fmla="*/ 142 h 539"/>
                <a:gd name="T22" fmla="*/ 847 w 1049"/>
                <a:gd name="T23" fmla="*/ 114 h 539"/>
                <a:gd name="T24" fmla="*/ 811 w 1049"/>
                <a:gd name="T25" fmla="*/ 89 h 539"/>
                <a:gd name="T26" fmla="*/ 773 w 1049"/>
                <a:gd name="T27" fmla="*/ 65 h 539"/>
                <a:gd name="T28" fmla="*/ 734 w 1049"/>
                <a:gd name="T29" fmla="*/ 46 h 539"/>
                <a:gd name="T30" fmla="*/ 694 w 1049"/>
                <a:gd name="T31" fmla="*/ 30 h 539"/>
                <a:gd name="T32" fmla="*/ 653 w 1049"/>
                <a:gd name="T33" fmla="*/ 17 h 539"/>
                <a:gd name="T34" fmla="*/ 610 w 1049"/>
                <a:gd name="T35" fmla="*/ 7 h 539"/>
                <a:gd name="T36" fmla="*/ 567 w 1049"/>
                <a:gd name="T37" fmla="*/ 2 h 539"/>
                <a:gd name="T38" fmla="*/ 524 w 1049"/>
                <a:gd name="T39" fmla="*/ 0 h 539"/>
                <a:gd name="T40" fmla="*/ 481 w 1049"/>
                <a:gd name="T41" fmla="*/ 2 h 539"/>
                <a:gd name="T42" fmla="*/ 438 w 1049"/>
                <a:gd name="T43" fmla="*/ 7 h 539"/>
                <a:gd name="T44" fmla="*/ 395 w 1049"/>
                <a:gd name="T45" fmla="*/ 17 h 539"/>
                <a:gd name="T46" fmla="*/ 354 w 1049"/>
                <a:gd name="T47" fmla="*/ 30 h 539"/>
                <a:gd name="T48" fmla="*/ 313 w 1049"/>
                <a:gd name="T49" fmla="*/ 46 h 539"/>
                <a:gd name="T50" fmla="*/ 275 w 1049"/>
                <a:gd name="T51" fmla="*/ 65 h 539"/>
                <a:gd name="T52" fmla="*/ 238 w 1049"/>
                <a:gd name="T53" fmla="*/ 89 h 539"/>
                <a:gd name="T54" fmla="*/ 202 w 1049"/>
                <a:gd name="T55" fmla="*/ 114 h 539"/>
                <a:gd name="T56" fmla="*/ 170 w 1049"/>
                <a:gd name="T57" fmla="*/ 142 h 539"/>
                <a:gd name="T58" fmla="*/ 137 w 1049"/>
                <a:gd name="T59" fmla="*/ 175 h 539"/>
                <a:gd name="T60" fmla="*/ 111 w 1049"/>
                <a:gd name="T61" fmla="*/ 209 h 539"/>
                <a:gd name="T62" fmla="*/ 86 w 1049"/>
                <a:gd name="T63" fmla="*/ 245 h 539"/>
                <a:gd name="T64" fmla="*/ 62 w 1049"/>
                <a:gd name="T65" fmla="*/ 282 h 539"/>
                <a:gd name="T66" fmla="*/ 44 w 1049"/>
                <a:gd name="T67" fmla="*/ 323 h 539"/>
                <a:gd name="T68" fmla="*/ 28 w 1049"/>
                <a:gd name="T69" fmla="*/ 364 h 539"/>
                <a:gd name="T70" fmla="*/ 16 w 1049"/>
                <a:gd name="T71" fmla="*/ 408 h 539"/>
                <a:gd name="T72" fmla="*/ 7 w 1049"/>
                <a:gd name="T73" fmla="*/ 450 h 539"/>
                <a:gd name="T74" fmla="*/ 1 w 1049"/>
                <a:gd name="T75" fmla="*/ 495 h 539"/>
                <a:gd name="T76" fmla="*/ 0 w 1049"/>
                <a:gd name="T77" fmla="*/ 539 h 53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539"/>
                <a:gd name="T119" fmla="*/ 1049 w 1049"/>
                <a:gd name="T120" fmla="*/ 539 h 53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539">
                  <a:moveTo>
                    <a:pt x="1049" y="539"/>
                  </a:moveTo>
                  <a:lnTo>
                    <a:pt x="1047" y="495"/>
                  </a:lnTo>
                  <a:lnTo>
                    <a:pt x="1042" y="450"/>
                  </a:lnTo>
                  <a:lnTo>
                    <a:pt x="1033" y="408"/>
                  </a:lnTo>
                  <a:lnTo>
                    <a:pt x="1020" y="364"/>
                  </a:lnTo>
                  <a:lnTo>
                    <a:pt x="1004" y="323"/>
                  </a:lnTo>
                  <a:lnTo>
                    <a:pt x="984" y="282"/>
                  </a:lnTo>
                  <a:lnTo>
                    <a:pt x="963" y="245"/>
                  </a:lnTo>
                  <a:lnTo>
                    <a:pt x="938" y="209"/>
                  </a:lnTo>
                  <a:lnTo>
                    <a:pt x="909" y="175"/>
                  </a:lnTo>
                  <a:lnTo>
                    <a:pt x="879" y="142"/>
                  </a:lnTo>
                  <a:lnTo>
                    <a:pt x="847" y="114"/>
                  </a:lnTo>
                  <a:lnTo>
                    <a:pt x="811" y="89"/>
                  </a:lnTo>
                  <a:lnTo>
                    <a:pt x="773" y="65"/>
                  </a:lnTo>
                  <a:lnTo>
                    <a:pt x="734" y="46"/>
                  </a:lnTo>
                  <a:lnTo>
                    <a:pt x="694" y="30"/>
                  </a:lnTo>
                  <a:lnTo>
                    <a:pt x="653" y="17"/>
                  </a:lnTo>
                  <a:lnTo>
                    <a:pt x="610" y="7"/>
                  </a:lnTo>
                  <a:lnTo>
                    <a:pt x="567" y="2"/>
                  </a:lnTo>
                  <a:lnTo>
                    <a:pt x="524" y="0"/>
                  </a:lnTo>
                  <a:lnTo>
                    <a:pt x="481" y="2"/>
                  </a:lnTo>
                  <a:lnTo>
                    <a:pt x="438" y="7"/>
                  </a:lnTo>
                  <a:lnTo>
                    <a:pt x="395" y="17"/>
                  </a:lnTo>
                  <a:lnTo>
                    <a:pt x="354" y="30"/>
                  </a:lnTo>
                  <a:lnTo>
                    <a:pt x="313" y="46"/>
                  </a:lnTo>
                  <a:lnTo>
                    <a:pt x="275" y="65"/>
                  </a:lnTo>
                  <a:lnTo>
                    <a:pt x="238" y="89"/>
                  </a:lnTo>
                  <a:lnTo>
                    <a:pt x="202" y="114"/>
                  </a:lnTo>
                  <a:lnTo>
                    <a:pt x="170" y="142"/>
                  </a:lnTo>
                  <a:lnTo>
                    <a:pt x="137" y="175"/>
                  </a:lnTo>
                  <a:lnTo>
                    <a:pt x="111" y="209"/>
                  </a:lnTo>
                  <a:lnTo>
                    <a:pt x="86" y="245"/>
                  </a:lnTo>
                  <a:lnTo>
                    <a:pt x="62" y="282"/>
                  </a:lnTo>
                  <a:lnTo>
                    <a:pt x="44" y="323"/>
                  </a:lnTo>
                  <a:lnTo>
                    <a:pt x="28" y="364"/>
                  </a:lnTo>
                  <a:lnTo>
                    <a:pt x="16" y="408"/>
                  </a:lnTo>
                  <a:lnTo>
                    <a:pt x="7" y="450"/>
                  </a:lnTo>
                  <a:lnTo>
                    <a:pt x="1" y="495"/>
                  </a:lnTo>
                  <a:lnTo>
                    <a:pt x="0" y="539"/>
                  </a:lnTo>
                </a:path>
              </a:pathLst>
            </a:custGeom>
            <a:noFill/>
            <a:ln w="698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cxnSp>
        <p:nvCxnSpPr>
          <p:cNvPr id="62" name="AutoShape 47"/>
          <p:cNvCxnSpPr>
            <a:cxnSpLocks noChangeShapeType="1"/>
          </p:cNvCxnSpPr>
          <p:nvPr/>
        </p:nvCxnSpPr>
        <p:spPr bwMode="auto">
          <a:xfrm flipH="1">
            <a:off x="1187624" y="6272974"/>
            <a:ext cx="448573" cy="359939"/>
          </a:xfrm>
          <a:prstGeom prst="straightConnector1">
            <a:avLst/>
          </a:prstGeom>
          <a:noFill/>
          <a:ln w="12700">
            <a:solidFill>
              <a:srgbClr val="548DD4"/>
            </a:solidFill>
            <a:prstDash val="lgDash"/>
            <a:round/>
            <a:headEnd/>
            <a:tailEnd type="arrow"/>
          </a:ln>
        </p:spPr>
      </p:cxnSp>
      <p:sp>
        <p:nvSpPr>
          <p:cNvPr id="63" name="TextBox 62"/>
          <p:cNvSpPr txBox="1"/>
          <p:nvPr/>
        </p:nvSpPr>
        <p:spPr>
          <a:xfrm>
            <a:off x="1595587" y="6296806"/>
            <a:ext cx="28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Airtime </a:t>
            </a:r>
            <a:r>
              <a:rPr lang="en-US" dirty="0" smtClean="0"/>
              <a:t>motion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50785" y="4090905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5358403" y="6296806"/>
            <a:ext cx="26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</a:t>
            </a:r>
            <a:r>
              <a:rPr lang="en-US" dirty="0" smtClean="0"/>
              <a:t>segments</a:t>
            </a:r>
            <a:endParaRPr lang="ru-RU" dirty="0"/>
          </a:p>
        </p:txBody>
      </p:sp>
      <p:sp>
        <p:nvSpPr>
          <p:cNvPr id="16" name="Oval 19"/>
          <p:cNvSpPr>
            <a:spLocks noChangeAspect="1" noChangeArrowheads="1"/>
          </p:cNvSpPr>
          <p:nvPr/>
        </p:nvSpPr>
        <p:spPr bwMode="auto">
          <a:xfrm rot="15977889">
            <a:off x="6103431" y="2781494"/>
            <a:ext cx="1397156" cy="152761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cs typeface="+mn-cs"/>
            </a:endParaRPr>
          </a:p>
        </p:txBody>
      </p:sp>
      <p:cxnSp>
        <p:nvCxnSpPr>
          <p:cNvPr id="17" name="AutoShape 20"/>
          <p:cNvCxnSpPr>
            <a:cxnSpLocks noChangeAspect="1" noChangeShapeType="1"/>
            <a:endCxn id="48" idx="1"/>
          </p:cNvCxnSpPr>
          <p:nvPr/>
        </p:nvCxnSpPr>
        <p:spPr bwMode="auto">
          <a:xfrm>
            <a:off x="6542781" y="3997883"/>
            <a:ext cx="364571" cy="261627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stealth" w="med" len="med"/>
            <a:tailEnd/>
          </a:ln>
        </p:spPr>
      </p:cxnSp>
      <p:sp>
        <p:nvSpPr>
          <p:cNvPr id="48" name="Line 56"/>
          <p:cNvSpPr>
            <a:spLocks noChangeAspect="1" noChangeShapeType="1"/>
          </p:cNvSpPr>
          <p:nvPr/>
        </p:nvSpPr>
        <p:spPr bwMode="auto">
          <a:xfrm rot="15977889" flipH="1">
            <a:off x="6710794" y="4075258"/>
            <a:ext cx="367904" cy="1461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40736" y="5467823"/>
            <a:ext cx="213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Contour entry point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2786502" y="5480435"/>
            <a:ext cx="309295" cy="3124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4745360" y="144625"/>
            <a:ext cx="419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Tool path components</a:t>
            </a:r>
            <a:endParaRPr lang="ru-RU" sz="3200" dirty="0"/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554911" y="1057100"/>
            <a:ext cx="1831219" cy="309045"/>
          </a:xfrm>
          <a:prstGeom prst="wedgeRoundRectCallout">
            <a:avLst>
              <a:gd name="adj1" fmla="val 58284"/>
              <a:gd name="adj2" fmla="val 2584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Lead-out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0" name="Скругленная прямоугольная выноска 69"/>
          <p:cNvSpPr/>
          <p:nvPr/>
        </p:nvSpPr>
        <p:spPr>
          <a:xfrm>
            <a:off x="7243791" y="1651789"/>
            <a:ext cx="1831219" cy="309045"/>
          </a:xfrm>
          <a:prstGeom prst="wedgeRoundRectCallout">
            <a:avLst>
              <a:gd name="adj1" fmla="val -74010"/>
              <a:gd name="adj2" fmla="val 432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Lead-in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-2206761" y="6313620"/>
            <a:ext cx="387350" cy="260350"/>
          </a:xfrm>
        </p:spPr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84210" y="144625"/>
            <a:ext cx="5352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Definition of tool path (route)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968727"/>
                <a:ext cx="5282330" cy="314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Parts: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ru-RU" dirty="0"/>
              </a:p>
              <a:p>
                <a:r>
                  <a:rPr lang="en-US" dirty="0"/>
                  <a:t>Closed contours: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…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ru-RU" dirty="0"/>
              </a:p>
              <a:p>
                <a:r>
                  <a:rPr lang="en-US" dirty="0"/>
                  <a:t>Tool path components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- pierce points,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- segment entry points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- tool off points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68727"/>
                <a:ext cx="5282330" cy="3141053"/>
              </a:xfrm>
              <a:prstGeom prst="rect">
                <a:avLst/>
              </a:prstGeom>
              <a:blipFill rotWithShape="1">
                <a:blip r:embed="rId2"/>
                <a:stretch>
                  <a:fillRect l="-923" t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27340" y="953439"/>
                <a:ext cx="5309156" cy="258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 1: </a:t>
                </a:r>
                <a:r>
                  <a:rPr lang="en-US" b="1" dirty="0" smtClean="0"/>
                  <a:t>Cutting segment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trajectory between pierce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tool off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 smtClean="0"/>
                  <a:t>   </a:t>
                </a:r>
              </a:p>
              <a:p>
                <a:r>
                  <a:rPr lang="en-US" dirty="0" smtClean="0"/>
                  <a:t>Note: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has a direction at every point.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Definition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𝑅𝑜𝑢𝑡𝑒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dirty="0" smtClean="0"/>
                  <a:t>,</a:t>
                </a:r>
              </a:p>
              <a:p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GB" dirty="0" smtClean="0"/>
                  <a:t> - sequence of segments cutting.</a:t>
                </a:r>
                <a:endParaRPr lang="ru-RU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40" y="953439"/>
                <a:ext cx="5309156" cy="2585901"/>
              </a:xfrm>
              <a:prstGeom prst="rect">
                <a:avLst/>
              </a:prstGeom>
              <a:blipFill rotWithShape="1">
                <a:blip r:embed="rId3"/>
                <a:stretch>
                  <a:fillRect l="-918" t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2022" y="3222842"/>
            <a:ext cx="5472608" cy="28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991367" y="6070037"/>
            <a:ext cx="4054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Example of route containing 24 cutting segments</a:t>
            </a:r>
          </a:p>
          <a:p>
            <a:pPr algn="ctr"/>
            <a:r>
              <a:rPr lang="en-GB" sz="1400" dirty="0" smtClean="0"/>
              <a:t>n = 24, N = 30, K = 24</a:t>
            </a:r>
          </a:p>
          <a:p>
            <a:pPr algn="ctr"/>
            <a:r>
              <a:rPr lang="en-GB" sz="1400" dirty="0" smtClean="0"/>
              <a:t>Brown parts are cut by one segment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79512" y="5229200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Petunin</a:t>
            </a:r>
            <a:r>
              <a:rPr lang="en-US" sz="1200" i="1" dirty="0"/>
              <a:t>, </a:t>
            </a:r>
            <a:r>
              <a:rPr lang="en-US" sz="1200" i="1" dirty="0" err="1"/>
              <a:t>Aleksandr</a:t>
            </a:r>
            <a:r>
              <a:rPr lang="en-US" sz="1200" i="1" dirty="0"/>
              <a:t> A. (2015). Modeling of tool path for the CNC sheet cutting machines// AIP conference proceedings. 41st International Conference on Applications of Mathematics in Engineering and Economics (AMEE), </a:t>
            </a:r>
            <a:r>
              <a:rPr lang="en-US" sz="1200" i="1" dirty="0" err="1"/>
              <a:t>Sozopol</a:t>
            </a:r>
            <a:r>
              <a:rPr lang="en-US" sz="1200" i="1" dirty="0"/>
              <a:t>, BULGARIA, JUN 08-13, 2015, 1690., pp.060002-1 – 060002-7.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3612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Прямая со стрелкой 174"/>
          <p:cNvCxnSpPr/>
          <p:nvPr/>
        </p:nvCxnSpPr>
        <p:spPr>
          <a:xfrm>
            <a:off x="3272724" y="2414845"/>
            <a:ext cx="985131" cy="4048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endCxn id="159" idx="1"/>
          </p:cNvCxnSpPr>
          <p:nvPr/>
        </p:nvCxnSpPr>
        <p:spPr>
          <a:xfrm>
            <a:off x="3435364" y="2414845"/>
            <a:ext cx="3285718" cy="37920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/>
          <p:nvPr/>
        </p:nvCxnSpPr>
        <p:spPr>
          <a:xfrm>
            <a:off x="3564723" y="2414845"/>
            <a:ext cx="3375701" cy="2203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/>
          <p:nvPr/>
        </p:nvCxnSpPr>
        <p:spPr>
          <a:xfrm>
            <a:off x="3827154" y="2276346"/>
            <a:ext cx="2977094" cy="1846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Стрелка вниз 161"/>
          <p:cNvSpPr/>
          <p:nvPr/>
        </p:nvSpPr>
        <p:spPr>
          <a:xfrm>
            <a:off x="2012130" y="3140967"/>
            <a:ext cx="261639" cy="12382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2" name="Picture 2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47" y="3643647"/>
            <a:ext cx="5340186" cy="171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58733" y="144625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Cutting techniques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3400" y="1260683"/>
            <a:ext cx="553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Standard</a:t>
            </a:r>
            <a:r>
              <a:rPr lang="en-GB" sz="2400" dirty="0"/>
              <a:t> </a:t>
            </a:r>
            <a:r>
              <a:rPr lang="en-GB" sz="2400" b="1" dirty="0" smtClean="0"/>
              <a:t>cutting</a:t>
            </a:r>
            <a:r>
              <a:rPr lang="en-GB" sz="2400" dirty="0" smtClean="0"/>
              <a:t> (every closed contour is in its own cutting segment)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Multi-contour </a:t>
            </a:r>
            <a:r>
              <a:rPr lang="en-GB" sz="2400" b="1" dirty="0" smtClean="0"/>
              <a:t>cutting</a:t>
            </a:r>
            <a:r>
              <a:rPr lang="en-GB" sz="2400" dirty="0" smtClean="0"/>
              <a:t> (some segments contain several contours)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Multi-segment </a:t>
            </a:r>
            <a:r>
              <a:rPr lang="en-GB" sz="2400" b="1" dirty="0" smtClean="0"/>
              <a:t>cutting</a:t>
            </a:r>
            <a:r>
              <a:rPr lang="en-GB" sz="2400" dirty="0" smtClean="0"/>
              <a:t> (one contour is cut by several cutting segments)</a:t>
            </a:r>
            <a:endParaRPr lang="ru-RU" sz="2400" dirty="0"/>
          </a:p>
        </p:txBody>
      </p:sp>
      <p:grpSp>
        <p:nvGrpSpPr>
          <p:cNvPr id="7" name="Полотно 561"/>
          <p:cNvGrpSpPr>
            <a:grpSpLocks/>
          </p:cNvGrpSpPr>
          <p:nvPr/>
        </p:nvGrpSpPr>
        <p:grpSpPr bwMode="auto">
          <a:xfrm>
            <a:off x="6338171" y="993715"/>
            <a:ext cx="2585229" cy="1338838"/>
            <a:chOff x="79" y="0"/>
            <a:chExt cx="27273" cy="15576"/>
          </a:xfrm>
        </p:grpSpPr>
        <p:sp>
          <p:nvSpPr>
            <p:cNvPr id="8" name="Oval 563"/>
            <p:cNvSpPr>
              <a:spLocks noChangeAspect="1" noChangeArrowheads="1"/>
            </p:cNvSpPr>
            <p:nvPr/>
          </p:nvSpPr>
          <p:spPr bwMode="auto">
            <a:xfrm rot="-5622111">
              <a:off x="13919" y="2114"/>
              <a:ext cx="13061" cy="1380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564"/>
            <p:cNvSpPr>
              <a:spLocks noChangeArrowheads="1"/>
            </p:cNvSpPr>
            <p:nvPr/>
          </p:nvSpPr>
          <p:spPr bwMode="auto">
            <a:xfrm>
              <a:off x="8807" y="15303"/>
              <a:ext cx="184" cy="171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565"/>
            <p:cNvSpPr>
              <a:spLocks noChangeShapeType="1"/>
            </p:cNvSpPr>
            <p:nvPr/>
          </p:nvSpPr>
          <p:spPr bwMode="auto">
            <a:xfrm>
              <a:off x="20059" y="4889"/>
              <a:ext cx="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AutoShape 566"/>
            <p:cNvSpPr>
              <a:spLocks noChangeShapeType="1"/>
            </p:cNvSpPr>
            <p:nvPr/>
          </p:nvSpPr>
          <p:spPr bwMode="auto">
            <a:xfrm>
              <a:off x="20059" y="4889"/>
              <a:ext cx="7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567"/>
            <p:cNvSpPr>
              <a:spLocks noChangeAspect="1"/>
            </p:cNvSpPr>
            <p:nvPr/>
          </p:nvSpPr>
          <p:spPr bwMode="auto">
            <a:xfrm>
              <a:off x="14471" y="3676"/>
              <a:ext cx="11976" cy="10922"/>
            </a:xfrm>
            <a:custGeom>
              <a:avLst/>
              <a:gdLst>
                <a:gd name="T0" fmla="*/ 302024 w 1713"/>
                <a:gd name="T1" fmla="*/ 74818 h 1562"/>
                <a:gd name="T2" fmla="*/ 247492 w 1713"/>
                <a:gd name="T3" fmla="*/ 107682 h 1562"/>
                <a:gd name="T4" fmla="*/ 197155 w 1713"/>
                <a:gd name="T5" fmla="*/ 144741 h 1562"/>
                <a:gd name="T6" fmla="*/ 151711 w 1713"/>
                <a:gd name="T7" fmla="*/ 188093 h 1562"/>
                <a:gd name="T8" fmla="*/ 111162 w 1713"/>
                <a:gd name="T9" fmla="*/ 234243 h 1562"/>
                <a:gd name="T10" fmla="*/ 76904 w 1713"/>
                <a:gd name="T11" fmla="*/ 284587 h 1562"/>
                <a:gd name="T12" fmla="*/ 48240 w 1713"/>
                <a:gd name="T13" fmla="*/ 337729 h 1562"/>
                <a:gd name="T14" fmla="*/ 25868 w 1713"/>
                <a:gd name="T15" fmla="*/ 392968 h 1562"/>
                <a:gd name="T16" fmla="*/ 10487 w 1713"/>
                <a:gd name="T17" fmla="*/ 451004 h 1562"/>
                <a:gd name="T18" fmla="*/ 1398 w 1713"/>
                <a:gd name="T19" fmla="*/ 509740 h 1562"/>
                <a:gd name="T20" fmla="*/ 0 w 1713"/>
                <a:gd name="T21" fmla="*/ 568475 h 1562"/>
                <a:gd name="T22" fmla="*/ 4894 w 1713"/>
                <a:gd name="T23" fmla="*/ 627211 h 1562"/>
                <a:gd name="T24" fmla="*/ 18177 w 1713"/>
                <a:gd name="T25" fmla="*/ 684548 h 1562"/>
                <a:gd name="T26" fmla="*/ 37054 w 1713"/>
                <a:gd name="T27" fmla="*/ 740486 h 1562"/>
                <a:gd name="T28" fmla="*/ 62223 w 1713"/>
                <a:gd name="T29" fmla="*/ 794327 h 1562"/>
                <a:gd name="T30" fmla="*/ 94383 w 1713"/>
                <a:gd name="T31" fmla="*/ 845371 h 1562"/>
                <a:gd name="T32" fmla="*/ 131436 w 1713"/>
                <a:gd name="T33" fmla="*/ 892919 h 1562"/>
                <a:gd name="T34" fmla="*/ 174783 w 1713"/>
                <a:gd name="T35" fmla="*/ 936271 h 1562"/>
                <a:gd name="T36" fmla="*/ 223023 w 1713"/>
                <a:gd name="T37" fmla="*/ 974729 h 1562"/>
                <a:gd name="T38" fmla="*/ 274758 w 1713"/>
                <a:gd name="T39" fmla="*/ 1008991 h 1562"/>
                <a:gd name="T40" fmla="*/ 331388 w 1713"/>
                <a:gd name="T41" fmla="*/ 1037660 h 1562"/>
                <a:gd name="T42" fmla="*/ 390814 w 1713"/>
                <a:gd name="T43" fmla="*/ 1060035 h 1562"/>
                <a:gd name="T44" fmla="*/ 452337 w 1713"/>
                <a:gd name="T45" fmla="*/ 1077516 h 1562"/>
                <a:gd name="T46" fmla="*/ 515958 w 1713"/>
                <a:gd name="T47" fmla="*/ 1088005 h 1562"/>
                <a:gd name="T48" fmla="*/ 580278 w 1713"/>
                <a:gd name="T49" fmla="*/ 1092200 h 1562"/>
                <a:gd name="T50" fmla="*/ 645297 w 1713"/>
                <a:gd name="T51" fmla="*/ 1090102 h 1562"/>
                <a:gd name="T52" fmla="*/ 708918 w 1713"/>
                <a:gd name="T53" fmla="*/ 1081712 h 1562"/>
                <a:gd name="T54" fmla="*/ 771840 w 1713"/>
                <a:gd name="T55" fmla="*/ 1067028 h 1562"/>
                <a:gd name="T56" fmla="*/ 832664 w 1713"/>
                <a:gd name="T57" fmla="*/ 1046051 h 1562"/>
                <a:gd name="T58" fmla="*/ 890692 w 1713"/>
                <a:gd name="T59" fmla="*/ 1019480 h 1562"/>
                <a:gd name="T60" fmla="*/ 945224 w 1713"/>
                <a:gd name="T61" fmla="*/ 987315 h 1562"/>
                <a:gd name="T62" fmla="*/ 996261 w 1713"/>
                <a:gd name="T63" fmla="*/ 950256 h 1562"/>
                <a:gd name="T64" fmla="*/ 1041704 w 1713"/>
                <a:gd name="T65" fmla="*/ 908302 h 1562"/>
                <a:gd name="T66" fmla="*/ 1082953 w 1713"/>
                <a:gd name="T67" fmla="*/ 862153 h 1562"/>
                <a:gd name="T68" fmla="*/ 1118608 w 1713"/>
                <a:gd name="T69" fmla="*/ 811808 h 1562"/>
                <a:gd name="T70" fmla="*/ 1147273 w 1713"/>
                <a:gd name="T71" fmla="*/ 758666 h 1562"/>
                <a:gd name="T72" fmla="*/ 1170344 w 1713"/>
                <a:gd name="T73" fmla="*/ 704126 h 1562"/>
                <a:gd name="T74" fmla="*/ 1186424 w 1713"/>
                <a:gd name="T75" fmla="*/ 646789 h 1562"/>
                <a:gd name="T76" fmla="*/ 1195513 w 1713"/>
                <a:gd name="T77" fmla="*/ 588753 h 1562"/>
                <a:gd name="T78" fmla="*/ 1197610 w 1713"/>
                <a:gd name="T79" fmla="*/ 529318 h 1562"/>
                <a:gd name="T80" fmla="*/ 1192716 w 1713"/>
                <a:gd name="T81" fmla="*/ 470583 h 1562"/>
                <a:gd name="T82" fmla="*/ 1181530 w 1713"/>
                <a:gd name="T83" fmla="*/ 412547 h 1562"/>
                <a:gd name="T84" fmla="*/ 1163353 w 1713"/>
                <a:gd name="T85" fmla="*/ 356608 h 1562"/>
                <a:gd name="T86" fmla="*/ 1138184 w 1713"/>
                <a:gd name="T87" fmla="*/ 302068 h 1562"/>
                <a:gd name="T88" fmla="*/ 1106723 w 1713"/>
                <a:gd name="T89" fmla="*/ 251024 h 1562"/>
                <a:gd name="T90" fmla="*/ 1068970 w 1713"/>
                <a:gd name="T91" fmla="*/ 203476 h 1562"/>
                <a:gd name="T92" fmla="*/ 1026323 w 1713"/>
                <a:gd name="T93" fmla="*/ 159425 h 1562"/>
                <a:gd name="T94" fmla="*/ 978782 w 1713"/>
                <a:gd name="T95" fmla="*/ 120268 h 1562"/>
                <a:gd name="T96" fmla="*/ 927047 w 1713"/>
                <a:gd name="T97" fmla="*/ 86006 h 1562"/>
                <a:gd name="T98" fmla="*/ 871116 w 1713"/>
                <a:gd name="T99" fmla="*/ 56638 h 1562"/>
                <a:gd name="T100" fmla="*/ 812389 w 1713"/>
                <a:gd name="T101" fmla="*/ 33563 h 1562"/>
                <a:gd name="T102" fmla="*/ 750866 w 1713"/>
                <a:gd name="T103" fmla="*/ 16082 h 1562"/>
                <a:gd name="T104" fmla="*/ 687245 w 1713"/>
                <a:gd name="T105" fmla="*/ 4895 h 1562"/>
                <a:gd name="T106" fmla="*/ 622226 w 1713"/>
                <a:gd name="T107" fmla="*/ 699 h 1562"/>
                <a:gd name="T108" fmla="*/ 557906 w 1713"/>
                <a:gd name="T109" fmla="*/ 2098 h 1562"/>
                <a:gd name="T110" fmla="*/ 494285 w 1713"/>
                <a:gd name="T111" fmla="*/ 9789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568"/>
            <p:cNvGrpSpPr>
              <a:grpSpLocks noChangeAspect="1"/>
            </p:cNvGrpSpPr>
            <p:nvPr/>
          </p:nvGrpSpPr>
          <p:grpSpPr bwMode="auto">
            <a:xfrm rot="-5622111">
              <a:off x="12807" y="1301"/>
              <a:ext cx="1988" cy="2172"/>
              <a:chOff x="7588" y="959"/>
              <a:chExt cx="833" cy="809"/>
            </a:xfrm>
          </p:grpSpPr>
          <p:sp>
            <p:nvSpPr>
              <p:cNvPr id="47" name="Freeform 569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1 w 1666"/>
                  <a:gd name="T3" fmla="*/ 26 h 809"/>
                  <a:gd name="T4" fmla="*/ 4 w 1666"/>
                  <a:gd name="T5" fmla="*/ 51 h 809"/>
                  <a:gd name="T6" fmla="*/ 9 w 1666"/>
                  <a:gd name="T7" fmla="*/ 77 h 809"/>
                  <a:gd name="T8" fmla="*/ 15 w 1666"/>
                  <a:gd name="T9" fmla="*/ 103 h 809"/>
                  <a:gd name="T10" fmla="*/ 22 w 1666"/>
                  <a:gd name="T11" fmla="*/ 127 h 809"/>
                  <a:gd name="T12" fmla="*/ 32 w 1666"/>
                  <a:gd name="T13" fmla="*/ 152 h 809"/>
                  <a:gd name="T14" fmla="*/ 42 w 1666"/>
                  <a:gd name="T15" fmla="*/ 175 h 809"/>
                  <a:gd name="T16" fmla="*/ 54 w 1666"/>
                  <a:gd name="T17" fmla="*/ 198 h 809"/>
                  <a:gd name="T18" fmla="*/ 69 w 1666"/>
                  <a:gd name="T19" fmla="*/ 220 h 809"/>
                  <a:gd name="T20" fmla="*/ 84 w 1666"/>
                  <a:gd name="T21" fmla="*/ 242 h 809"/>
                  <a:gd name="T22" fmla="*/ 100 w 1666"/>
                  <a:gd name="T23" fmla="*/ 262 h 809"/>
                  <a:gd name="T24" fmla="*/ 118 w 1666"/>
                  <a:gd name="T25" fmla="*/ 282 h 809"/>
                  <a:gd name="T26" fmla="*/ 137 w 1666"/>
                  <a:gd name="T27" fmla="*/ 300 h 809"/>
                  <a:gd name="T28" fmla="*/ 158 w 1666"/>
                  <a:gd name="T29" fmla="*/ 316 h 809"/>
                  <a:gd name="T30" fmla="*/ 179 w 1666"/>
                  <a:gd name="T31" fmla="*/ 331 h 809"/>
                  <a:gd name="T32" fmla="*/ 201 w 1666"/>
                  <a:gd name="T33" fmla="*/ 346 h 809"/>
                  <a:gd name="T34" fmla="*/ 225 w 1666"/>
                  <a:gd name="T35" fmla="*/ 358 h 809"/>
                  <a:gd name="T36" fmla="*/ 248 w 1666"/>
                  <a:gd name="T37" fmla="*/ 370 h 809"/>
                  <a:gd name="T38" fmla="*/ 274 w 1666"/>
                  <a:gd name="T39" fmla="*/ 380 h 809"/>
                  <a:gd name="T40" fmla="*/ 299 w 1666"/>
                  <a:gd name="T41" fmla="*/ 388 h 809"/>
                  <a:gd name="T42" fmla="*/ 325 w 1666"/>
                  <a:gd name="T43" fmla="*/ 394 h 809"/>
                  <a:gd name="T44" fmla="*/ 351 w 1666"/>
                  <a:gd name="T45" fmla="*/ 399 h 809"/>
                  <a:gd name="T46" fmla="*/ 377 w 1666"/>
                  <a:gd name="T47" fmla="*/ 403 h 809"/>
                  <a:gd name="T48" fmla="*/ 404 w 1666"/>
                  <a:gd name="T49" fmla="*/ 404 h 809"/>
                  <a:gd name="T50" fmla="*/ 431 w 1666"/>
                  <a:gd name="T51" fmla="*/ 404 h 809"/>
                  <a:gd name="T52" fmla="*/ 457 w 1666"/>
                  <a:gd name="T53" fmla="*/ 403 h 809"/>
                  <a:gd name="T54" fmla="*/ 484 w 1666"/>
                  <a:gd name="T55" fmla="*/ 399 h 809"/>
                  <a:gd name="T56" fmla="*/ 510 w 1666"/>
                  <a:gd name="T57" fmla="*/ 394 h 809"/>
                  <a:gd name="T58" fmla="*/ 536 w 1666"/>
                  <a:gd name="T59" fmla="*/ 388 h 809"/>
                  <a:gd name="T60" fmla="*/ 561 w 1666"/>
                  <a:gd name="T61" fmla="*/ 380 h 809"/>
                  <a:gd name="T62" fmla="*/ 585 w 1666"/>
                  <a:gd name="T63" fmla="*/ 370 h 809"/>
                  <a:gd name="T64" fmla="*/ 610 w 1666"/>
                  <a:gd name="T65" fmla="*/ 358 h 809"/>
                  <a:gd name="T66" fmla="*/ 633 w 1666"/>
                  <a:gd name="T67" fmla="*/ 346 h 809"/>
                  <a:gd name="T68" fmla="*/ 655 w 1666"/>
                  <a:gd name="T69" fmla="*/ 331 h 809"/>
                  <a:gd name="T70" fmla="*/ 677 w 1666"/>
                  <a:gd name="T71" fmla="*/ 316 h 809"/>
                  <a:gd name="T72" fmla="*/ 697 w 1666"/>
                  <a:gd name="T73" fmla="*/ 300 h 809"/>
                  <a:gd name="T74" fmla="*/ 716 w 1666"/>
                  <a:gd name="T75" fmla="*/ 282 h 809"/>
                  <a:gd name="T76" fmla="*/ 734 w 1666"/>
                  <a:gd name="T77" fmla="*/ 262 h 809"/>
                  <a:gd name="T78" fmla="*/ 751 w 1666"/>
                  <a:gd name="T79" fmla="*/ 242 h 809"/>
                  <a:gd name="T80" fmla="*/ 766 w 1666"/>
                  <a:gd name="T81" fmla="*/ 220 h 809"/>
                  <a:gd name="T82" fmla="*/ 780 w 1666"/>
                  <a:gd name="T83" fmla="*/ 198 h 809"/>
                  <a:gd name="T84" fmla="*/ 792 w 1666"/>
                  <a:gd name="T85" fmla="*/ 175 h 809"/>
                  <a:gd name="T86" fmla="*/ 803 w 1666"/>
                  <a:gd name="T87" fmla="*/ 152 h 809"/>
                  <a:gd name="T88" fmla="*/ 812 w 1666"/>
                  <a:gd name="T89" fmla="*/ 127 h 809"/>
                  <a:gd name="T90" fmla="*/ 820 w 1666"/>
                  <a:gd name="T91" fmla="*/ 103 h 809"/>
                  <a:gd name="T92" fmla="*/ 826 w 1666"/>
                  <a:gd name="T93" fmla="*/ 77 h 809"/>
                  <a:gd name="T94" fmla="*/ 830 w 1666"/>
                  <a:gd name="T95" fmla="*/ 51 h 809"/>
                  <a:gd name="T96" fmla="*/ 832 w 1666"/>
                  <a:gd name="T97" fmla="*/ 26 h 809"/>
                  <a:gd name="T98" fmla="*/ 833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8" name="Freeform 570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833 w 1666"/>
                  <a:gd name="T1" fmla="*/ 405 h 809"/>
                  <a:gd name="T2" fmla="*/ 832 w 1666"/>
                  <a:gd name="T3" fmla="*/ 379 h 809"/>
                  <a:gd name="T4" fmla="*/ 830 w 1666"/>
                  <a:gd name="T5" fmla="*/ 353 h 809"/>
                  <a:gd name="T6" fmla="*/ 826 w 1666"/>
                  <a:gd name="T7" fmla="*/ 327 h 809"/>
                  <a:gd name="T8" fmla="*/ 820 w 1666"/>
                  <a:gd name="T9" fmla="*/ 302 h 809"/>
                  <a:gd name="T10" fmla="*/ 812 w 1666"/>
                  <a:gd name="T11" fmla="*/ 277 h 809"/>
                  <a:gd name="T12" fmla="*/ 803 w 1666"/>
                  <a:gd name="T13" fmla="*/ 253 h 809"/>
                  <a:gd name="T14" fmla="*/ 792 w 1666"/>
                  <a:gd name="T15" fmla="*/ 229 h 809"/>
                  <a:gd name="T16" fmla="*/ 780 w 1666"/>
                  <a:gd name="T17" fmla="*/ 206 h 809"/>
                  <a:gd name="T18" fmla="*/ 766 w 1666"/>
                  <a:gd name="T19" fmla="*/ 184 h 809"/>
                  <a:gd name="T20" fmla="*/ 751 w 1666"/>
                  <a:gd name="T21" fmla="*/ 163 h 809"/>
                  <a:gd name="T22" fmla="*/ 734 w 1666"/>
                  <a:gd name="T23" fmla="*/ 142 h 809"/>
                  <a:gd name="T24" fmla="*/ 716 w 1666"/>
                  <a:gd name="T25" fmla="*/ 123 h 809"/>
                  <a:gd name="T26" fmla="*/ 697 w 1666"/>
                  <a:gd name="T27" fmla="*/ 105 h 809"/>
                  <a:gd name="T28" fmla="*/ 677 w 1666"/>
                  <a:gd name="T29" fmla="*/ 88 h 809"/>
                  <a:gd name="T30" fmla="*/ 655 w 1666"/>
                  <a:gd name="T31" fmla="*/ 73 h 809"/>
                  <a:gd name="T32" fmla="*/ 633 w 1666"/>
                  <a:gd name="T33" fmla="*/ 58 h 809"/>
                  <a:gd name="T34" fmla="*/ 610 w 1666"/>
                  <a:gd name="T35" fmla="*/ 46 h 809"/>
                  <a:gd name="T36" fmla="*/ 585 w 1666"/>
                  <a:gd name="T37" fmla="*/ 34 h 809"/>
                  <a:gd name="T38" fmla="*/ 561 w 1666"/>
                  <a:gd name="T39" fmla="*/ 25 h 809"/>
                  <a:gd name="T40" fmla="*/ 536 w 1666"/>
                  <a:gd name="T41" fmla="*/ 17 h 809"/>
                  <a:gd name="T42" fmla="*/ 510 w 1666"/>
                  <a:gd name="T43" fmla="*/ 10 h 809"/>
                  <a:gd name="T44" fmla="*/ 484 w 1666"/>
                  <a:gd name="T45" fmla="*/ 5 h 809"/>
                  <a:gd name="T46" fmla="*/ 457 w 1666"/>
                  <a:gd name="T47" fmla="*/ 2 h 809"/>
                  <a:gd name="T48" fmla="*/ 431 w 1666"/>
                  <a:gd name="T49" fmla="*/ 0 h 809"/>
                  <a:gd name="T50" fmla="*/ 404 w 1666"/>
                  <a:gd name="T51" fmla="*/ 0 h 809"/>
                  <a:gd name="T52" fmla="*/ 377 w 1666"/>
                  <a:gd name="T53" fmla="*/ 2 h 809"/>
                  <a:gd name="T54" fmla="*/ 351 w 1666"/>
                  <a:gd name="T55" fmla="*/ 5 h 809"/>
                  <a:gd name="T56" fmla="*/ 325 w 1666"/>
                  <a:gd name="T57" fmla="*/ 10 h 809"/>
                  <a:gd name="T58" fmla="*/ 299 w 1666"/>
                  <a:gd name="T59" fmla="*/ 17 h 809"/>
                  <a:gd name="T60" fmla="*/ 274 w 1666"/>
                  <a:gd name="T61" fmla="*/ 25 h 809"/>
                  <a:gd name="T62" fmla="*/ 248 w 1666"/>
                  <a:gd name="T63" fmla="*/ 34 h 809"/>
                  <a:gd name="T64" fmla="*/ 225 w 1666"/>
                  <a:gd name="T65" fmla="*/ 46 h 809"/>
                  <a:gd name="T66" fmla="*/ 201 w 1666"/>
                  <a:gd name="T67" fmla="*/ 58 h 809"/>
                  <a:gd name="T68" fmla="*/ 179 w 1666"/>
                  <a:gd name="T69" fmla="*/ 73 h 809"/>
                  <a:gd name="T70" fmla="*/ 158 w 1666"/>
                  <a:gd name="T71" fmla="*/ 88 h 809"/>
                  <a:gd name="T72" fmla="*/ 137 w 1666"/>
                  <a:gd name="T73" fmla="*/ 105 h 809"/>
                  <a:gd name="T74" fmla="*/ 118 w 1666"/>
                  <a:gd name="T75" fmla="*/ 123 h 809"/>
                  <a:gd name="T76" fmla="*/ 100 w 1666"/>
                  <a:gd name="T77" fmla="*/ 142 h 809"/>
                  <a:gd name="T78" fmla="*/ 84 w 1666"/>
                  <a:gd name="T79" fmla="*/ 163 h 809"/>
                  <a:gd name="T80" fmla="*/ 69 w 1666"/>
                  <a:gd name="T81" fmla="*/ 184 h 809"/>
                  <a:gd name="T82" fmla="*/ 54 w 1666"/>
                  <a:gd name="T83" fmla="*/ 206 h 809"/>
                  <a:gd name="T84" fmla="*/ 42 w 1666"/>
                  <a:gd name="T85" fmla="*/ 229 h 809"/>
                  <a:gd name="T86" fmla="*/ 32 w 1666"/>
                  <a:gd name="T87" fmla="*/ 253 h 809"/>
                  <a:gd name="T88" fmla="*/ 22 w 1666"/>
                  <a:gd name="T89" fmla="*/ 277 h 809"/>
                  <a:gd name="T90" fmla="*/ 15 w 1666"/>
                  <a:gd name="T91" fmla="*/ 302 h 809"/>
                  <a:gd name="T92" fmla="*/ 9 w 1666"/>
                  <a:gd name="T93" fmla="*/ 327 h 809"/>
                  <a:gd name="T94" fmla="*/ 4 w 1666"/>
                  <a:gd name="T95" fmla="*/ 353 h 809"/>
                  <a:gd name="T96" fmla="*/ 1 w 1666"/>
                  <a:gd name="T97" fmla="*/ 379 h 809"/>
                  <a:gd name="T98" fmla="*/ 0 w 1666"/>
                  <a:gd name="T99" fmla="*/ 405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" name="AutoShape 571"/>
            <p:cNvSpPr>
              <a:spLocks noChangeAspect="1" noChangeShapeType="1"/>
            </p:cNvSpPr>
            <p:nvPr/>
          </p:nvSpPr>
          <p:spPr bwMode="auto">
            <a:xfrm rot="-5622111">
              <a:off x="18732" y="2247"/>
              <a:ext cx="127" cy="91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572"/>
            <p:cNvSpPr>
              <a:spLocks noChangeAspect="1"/>
            </p:cNvSpPr>
            <p:nvPr/>
          </p:nvSpPr>
          <p:spPr bwMode="auto">
            <a:xfrm rot="-5622111">
              <a:off x="16046" y="4476"/>
              <a:ext cx="8719" cy="9557"/>
            </a:xfrm>
            <a:custGeom>
              <a:avLst/>
              <a:gdLst>
                <a:gd name="T0" fmla="*/ 826581 w 1945"/>
                <a:gd name="T1" fmla="*/ 265690 h 1892"/>
                <a:gd name="T2" fmla="*/ 803720 w 1945"/>
                <a:gd name="T3" fmla="*/ 220735 h 1892"/>
                <a:gd name="T4" fmla="*/ 775929 w 1945"/>
                <a:gd name="T5" fmla="*/ 178810 h 1892"/>
                <a:gd name="T6" fmla="*/ 744551 w 1945"/>
                <a:gd name="T7" fmla="*/ 140422 h 1892"/>
                <a:gd name="T8" fmla="*/ 709587 w 1945"/>
                <a:gd name="T9" fmla="*/ 106074 h 1892"/>
                <a:gd name="T10" fmla="*/ 671485 w 1945"/>
                <a:gd name="T11" fmla="*/ 75767 h 1892"/>
                <a:gd name="T12" fmla="*/ 630694 w 1945"/>
                <a:gd name="T13" fmla="*/ 50006 h 1892"/>
                <a:gd name="T14" fmla="*/ 587213 w 1945"/>
                <a:gd name="T15" fmla="*/ 29802 h 1892"/>
                <a:gd name="T16" fmla="*/ 542388 w 1945"/>
                <a:gd name="T17" fmla="*/ 14648 h 1892"/>
                <a:gd name="T18" fmla="*/ 496218 w 1945"/>
                <a:gd name="T19" fmla="*/ 4546 h 1892"/>
                <a:gd name="T20" fmla="*/ 449151 w 1945"/>
                <a:gd name="T21" fmla="*/ 0 h 1892"/>
                <a:gd name="T22" fmla="*/ 402533 w 1945"/>
                <a:gd name="T23" fmla="*/ 1515 h 1892"/>
                <a:gd name="T24" fmla="*/ 355466 w 1945"/>
                <a:gd name="T25" fmla="*/ 8082 h 1892"/>
                <a:gd name="T26" fmla="*/ 310192 w 1945"/>
                <a:gd name="T27" fmla="*/ 20710 h 1892"/>
                <a:gd name="T28" fmla="*/ 265815 w 1945"/>
                <a:gd name="T29" fmla="*/ 37884 h 1892"/>
                <a:gd name="T30" fmla="*/ 223679 w 1945"/>
                <a:gd name="T31" fmla="*/ 60614 h 1892"/>
                <a:gd name="T32" fmla="*/ 183784 w 1945"/>
                <a:gd name="T33" fmla="*/ 88395 h 1892"/>
                <a:gd name="T34" fmla="*/ 147027 w 1945"/>
                <a:gd name="T35" fmla="*/ 120217 h 1892"/>
                <a:gd name="T36" fmla="*/ 113408 w 1945"/>
                <a:gd name="T37" fmla="*/ 156585 h 1892"/>
                <a:gd name="T38" fmla="*/ 83824 w 1945"/>
                <a:gd name="T39" fmla="*/ 196489 h 1892"/>
                <a:gd name="T40" fmla="*/ 57825 w 1945"/>
                <a:gd name="T41" fmla="*/ 239929 h 1892"/>
                <a:gd name="T42" fmla="*/ 36757 w 1945"/>
                <a:gd name="T43" fmla="*/ 285894 h 1892"/>
                <a:gd name="T44" fmla="*/ 20171 w 1945"/>
                <a:gd name="T45" fmla="*/ 334385 h 1892"/>
                <a:gd name="T46" fmla="*/ 8517 w 1945"/>
                <a:gd name="T47" fmla="*/ 383886 h 1892"/>
                <a:gd name="T48" fmla="*/ 1793 w 1945"/>
                <a:gd name="T49" fmla="*/ 434903 h 1892"/>
                <a:gd name="T50" fmla="*/ 0 w 1945"/>
                <a:gd name="T51" fmla="*/ 486930 h 1892"/>
                <a:gd name="T52" fmla="*/ 3586 w 1945"/>
                <a:gd name="T53" fmla="*/ 538451 h 1892"/>
                <a:gd name="T54" fmla="*/ 12103 w 1945"/>
                <a:gd name="T55" fmla="*/ 588963 h 1892"/>
                <a:gd name="T56" fmla="*/ 25551 w 1945"/>
                <a:gd name="T57" fmla="*/ 638464 h 1892"/>
                <a:gd name="T58" fmla="*/ 43481 w 1945"/>
                <a:gd name="T59" fmla="*/ 685944 h 1892"/>
                <a:gd name="T60" fmla="*/ 66342 w 1945"/>
                <a:gd name="T61" fmla="*/ 730899 h 1892"/>
                <a:gd name="T62" fmla="*/ 93237 w 1945"/>
                <a:gd name="T63" fmla="*/ 773329 h 1892"/>
                <a:gd name="T64" fmla="*/ 124166 w 1945"/>
                <a:gd name="T65" fmla="*/ 812223 h 1892"/>
                <a:gd name="T66" fmla="*/ 159130 w 1945"/>
                <a:gd name="T67" fmla="*/ 846570 h 1892"/>
                <a:gd name="T68" fmla="*/ 196784 w 1945"/>
                <a:gd name="T69" fmla="*/ 877382 h 1892"/>
                <a:gd name="T70" fmla="*/ 237575 w 1945"/>
                <a:gd name="T71" fmla="*/ 903143 h 1892"/>
                <a:gd name="T72" fmla="*/ 280607 w 1945"/>
                <a:gd name="T73" fmla="*/ 924358 h 1892"/>
                <a:gd name="T74" fmla="*/ 325433 w 1945"/>
                <a:gd name="T75" fmla="*/ 940016 h 1892"/>
                <a:gd name="T76" fmla="*/ 371603 w 1945"/>
                <a:gd name="T77" fmla="*/ 950624 h 1892"/>
                <a:gd name="T78" fmla="*/ 418670 w 1945"/>
                <a:gd name="T79" fmla="*/ 955170 h 1892"/>
                <a:gd name="T80" fmla="*/ 465288 w 1945"/>
                <a:gd name="T81" fmla="*/ 954665 h 1892"/>
                <a:gd name="T82" fmla="*/ 512355 w 1945"/>
                <a:gd name="T83" fmla="*/ 948098 h 1892"/>
                <a:gd name="T84" fmla="*/ 558077 w 1945"/>
                <a:gd name="T85" fmla="*/ 936481 h 1892"/>
                <a:gd name="T86" fmla="*/ 602454 w 1945"/>
                <a:gd name="T87" fmla="*/ 919307 h 1892"/>
                <a:gd name="T88" fmla="*/ 645038 w 1945"/>
                <a:gd name="T89" fmla="*/ 897082 h 1892"/>
                <a:gd name="T90" fmla="*/ 684933 w 1945"/>
                <a:gd name="T91" fmla="*/ 869806 h 1892"/>
                <a:gd name="T92" fmla="*/ 722138 w 1945"/>
                <a:gd name="T93" fmla="*/ 838489 h 1892"/>
                <a:gd name="T94" fmla="*/ 755757 w 1945"/>
                <a:gd name="T95" fmla="*/ 802626 h 1892"/>
                <a:gd name="T96" fmla="*/ 785790 w 1945"/>
                <a:gd name="T97" fmla="*/ 762722 h 1892"/>
                <a:gd name="T98" fmla="*/ 811789 w 1945"/>
                <a:gd name="T99" fmla="*/ 719787 h 1892"/>
                <a:gd name="T100" fmla="*/ 833753 w 1945"/>
                <a:gd name="T101" fmla="*/ 673822 h 1892"/>
                <a:gd name="T102" fmla="*/ 850339 w 1945"/>
                <a:gd name="T103" fmla="*/ 625836 h 1892"/>
                <a:gd name="T104" fmla="*/ 862442 w 1945"/>
                <a:gd name="T105" fmla="*/ 575830 h 1892"/>
                <a:gd name="T106" fmla="*/ 869614 w 1945"/>
                <a:gd name="T107" fmla="*/ 524813 h 1892"/>
                <a:gd name="T108" fmla="*/ 871855 w 1945"/>
                <a:gd name="T109" fmla="*/ 473291 h 1892"/>
                <a:gd name="T110" fmla="*/ 868717 w 1945"/>
                <a:gd name="T111" fmla="*/ 421770 h 18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Oval 573"/>
            <p:cNvSpPr>
              <a:spLocks noChangeAspect="1" noChangeArrowheads="1"/>
            </p:cNvSpPr>
            <p:nvPr/>
          </p:nvSpPr>
          <p:spPr bwMode="auto">
            <a:xfrm rot="-5622111">
              <a:off x="17036" y="5493"/>
              <a:ext cx="6687" cy="7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7" name="Group 574"/>
            <p:cNvGrpSpPr>
              <a:grpSpLocks noChangeAspect="1"/>
            </p:cNvGrpSpPr>
            <p:nvPr/>
          </p:nvGrpSpPr>
          <p:grpSpPr bwMode="auto">
            <a:xfrm rot="-5622111">
              <a:off x="19024" y="7341"/>
              <a:ext cx="1981" cy="2184"/>
              <a:chOff x="7588" y="959"/>
              <a:chExt cx="833" cy="809"/>
            </a:xfrm>
          </p:grpSpPr>
          <p:sp>
            <p:nvSpPr>
              <p:cNvPr id="45" name="Freeform 575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1 w 1666"/>
                  <a:gd name="T3" fmla="*/ 26 h 809"/>
                  <a:gd name="T4" fmla="*/ 4 w 1666"/>
                  <a:gd name="T5" fmla="*/ 51 h 809"/>
                  <a:gd name="T6" fmla="*/ 9 w 1666"/>
                  <a:gd name="T7" fmla="*/ 77 h 809"/>
                  <a:gd name="T8" fmla="*/ 15 w 1666"/>
                  <a:gd name="T9" fmla="*/ 103 h 809"/>
                  <a:gd name="T10" fmla="*/ 22 w 1666"/>
                  <a:gd name="T11" fmla="*/ 127 h 809"/>
                  <a:gd name="T12" fmla="*/ 32 w 1666"/>
                  <a:gd name="T13" fmla="*/ 152 h 809"/>
                  <a:gd name="T14" fmla="*/ 42 w 1666"/>
                  <a:gd name="T15" fmla="*/ 175 h 809"/>
                  <a:gd name="T16" fmla="*/ 54 w 1666"/>
                  <a:gd name="T17" fmla="*/ 198 h 809"/>
                  <a:gd name="T18" fmla="*/ 69 w 1666"/>
                  <a:gd name="T19" fmla="*/ 220 h 809"/>
                  <a:gd name="T20" fmla="*/ 84 w 1666"/>
                  <a:gd name="T21" fmla="*/ 242 h 809"/>
                  <a:gd name="T22" fmla="*/ 100 w 1666"/>
                  <a:gd name="T23" fmla="*/ 262 h 809"/>
                  <a:gd name="T24" fmla="*/ 118 w 1666"/>
                  <a:gd name="T25" fmla="*/ 282 h 809"/>
                  <a:gd name="T26" fmla="*/ 137 w 1666"/>
                  <a:gd name="T27" fmla="*/ 300 h 809"/>
                  <a:gd name="T28" fmla="*/ 158 w 1666"/>
                  <a:gd name="T29" fmla="*/ 316 h 809"/>
                  <a:gd name="T30" fmla="*/ 179 w 1666"/>
                  <a:gd name="T31" fmla="*/ 331 h 809"/>
                  <a:gd name="T32" fmla="*/ 201 w 1666"/>
                  <a:gd name="T33" fmla="*/ 346 h 809"/>
                  <a:gd name="T34" fmla="*/ 225 w 1666"/>
                  <a:gd name="T35" fmla="*/ 358 h 809"/>
                  <a:gd name="T36" fmla="*/ 248 w 1666"/>
                  <a:gd name="T37" fmla="*/ 370 h 809"/>
                  <a:gd name="T38" fmla="*/ 274 w 1666"/>
                  <a:gd name="T39" fmla="*/ 380 h 809"/>
                  <a:gd name="T40" fmla="*/ 299 w 1666"/>
                  <a:gd name="T41" fmla="*/ 388 h 809"/>
                  <a:gd name="T42" fmla="*/ 325 w 1666"/>
                  <a:gd name="T43" fmla="*/ 394 h 809"/>
                  <a:gd name="T44" fmla="*/ 351 w 1666"/>
                  <a:gd name="T45" fmla="*/ 399 h 809"/>
                  <a:gd name="T46" fmla="*/ 377 w 1666"/>
                  <a:gd name="T47" fmla="*/ 403 h 809"/>
                  <a:gd name="T48" fmla="*/ 404 w 1666"/>
                  <a:gd name="T49" fmla="*/ 404 h 809"/>
                  <a:gd name="T50" fmla="*/ 431 w 1666"/>
                  <a:gd name="T51" fmla="*/ 404 h 809"/>
                  <a:gd name="T52" fmla="*/ 457 w 1666"/>
                  <a:gd name="T53" fmla="*/ 403 h 809"/>
                  <a:gd name="T54" fmla="*/ 484 w 1666"/>
                  <a:gd name="T55" fmla="*/ 399 h 809"/>
                  <a:gd name="T56" fmla="*/ 510 w 1666"/>
                  <a:gd name="T57" fmla="*/ 394 h 809"/>
                  <a:gd name="T58" fmla="*/ 536 w 1666"/>
                  <a:gd name="T59" fmla="*/ 388 h 809"/>
                  <a:gd name="T60" fmla="*/ 561 w 1666"/>
                  <a:gd name="T61" fmla="*/ 380 h 809"/>
                  <a:gd name="T62" fmla="*/ 585 w 1666"/>
                  <a:gd name="T63" fmla="*/ 370 h 809"/>
                  <a:gd name="T64" fmla="*/ 610 w 1666"/>
                  <a:gd name="T65" fmla="*/ 358 h 809"/>
                  <a:gd name="T66" fmla="*/ 633 w 1666"/>
                  <a:gd name="T67" fmla="*/ 346 h 809"/>
                  <a:gd name="T68" fmla="*/ 655 w 1666"/>
                  <a:gd name="T69" fmla="*/ 331 h 809"/>
                  <a:gd name="T70" fmla="*/ 677 w 1666"/>
                  <a:gd name="T71" fmla="*/ 316 h 809"/>
                  <a:gd name="T72" fmla="*/ 697 w 1666"/>
                  <a:gd name="T73" fmla="*/ 300 h 809"/>
                  <a:gd name="T74" fmla="*/ 716 w 1666"/>
                  <a:gd name="T75" fmla="*/ 282 h 809"/>
                  <a:gd name="T76" fmla="*/ 734 w 1666"/>
                  <a:gd name="T77" fmla="*/ 262 h 809"/>
                  <a:gd name="T78" fmla="*/ 751 w 1666"/>
                  <a:gd name="T79" fmla="*/ 242 h 809"/>
                  <a:gd name="T80" fmla="*/ 766 w 1666"/>
                  <a:gd name="T81" fmla="*/ 220 h 809"/>
                  <a:gd name="T82" fmla="*/ 780 w 1666"/>
                  <a:gd name="T83" fmla="*/ 198 h 809"/>
                  <a:gd name="T84" fmla="*/ 792 w 1666"/>
                  <a:gd name="T85" fmla="*/ 175 h 809"/>
                  <a:gd name="T86" fmla="*/ 803 w 1666"/>
                  <a:gd name="T87" fmla="*/ 152 h 809"/>
                  <a:gd name="T88" fmla="*/ 812 w 1666"/>
                  <a:gd name="T89" fmla="*/ 127 h 809"/>
                  <a:gd name="T90" fmla="*/ 820 w 1666"/>
                  <a:gd name="T91" fmla="*/ 103 h 809"/>
                  <a:gd name="T92" fmla="*/ 826 w 1666"/>
                  <a:gd name="T93" fmla="*/ 77 h 809"/>
                  <a:gd name="T94" fmla="*/ 830 w 1666"/>
                  <a:gd name="T95" fmla="*/ 51 h 809"/>
                  <a:gd name="T96" fmla="*/ 832 w 1666"/>
                  <a:gd name="T97" fmla="*/ 26 h 809"/>
                  <a:gd name="T98" fmla="*/ 833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6" name="Freeform 576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833 w 1666"/>
                  <a:gd name="T1" fmla="*/ 405 h 809"/>
                  <a:gd name="T2" fmla="*/ 832 w 1666"/>
                  <a:gd name="T3" fmla="*/ 379 h 809"/>
                  <a:gd name="T4" fmla="*/ 830 w 1666"/>
                  <a:gd name="T5" fmla="*/ 353 h 809"/>
                  <a:gd name="T6" fmla="*/ 826 w 1666"/>
                  <a:gd name="T7" fmla="*/ 327 h 809"/>
                  <a:gd name="T8" fmla="*/ 820 w 1666"/>
                  <a:gd name="T9" fmla="*/ 302 h 809"/>
                  <a:gd name="T10" fmla="*/ 812 w 1666"/>
                  <a:gd name="T11" fmla="*/ 277 h 809"/>
                  <a:gd name="T12" fmla="*/ 803 w 1666"/>
                  <a:gd name="T13" fmla="*/ 253 h 809"/>
                  <a:gd name="T14" fmla="*/ 792 w 1666"/>
                  <a:gd name="T15" fmla="*/ 229 h 809"/>
                  <a:gd name="T16" fmla="*/ 780 w 1666"/>
                  <a:gd name="T17" fmla="*/ 206 h 809"/>
                  <a:gd name="T18" fmla="*/ 766 w 1666"/>
                  <a:gd name="T19" fmla="*/ 184 h 809"/>
                  <a:gd name="T20" fmla="*/ 751 w 1666"/>
                  <a:gd name="T21" fmla="*/ 163 h 809"/>
                  <a:gd name="T22" fmla="*/ 734 w 1666"/>
                  <a:gd name="T23" fmla="*/ 142 h 809"/>
                  <a:gd name="T24" fmla="*/ 716 w 1666"/>
                  <a:gd name="T25" fmla="*/ 123 h 809"/>
                  <a:gd name="T26" fmla="*/ 697 w 1666"/>
                  <a:gd name="T27" fmla="*/ 105 h 809"/>
                  <a:gd name="T28" fmla="*/ 677 w 1666"/>
                  <a:gd name="T29" fmla="*/ 88 h 809"/>
                  <a:gd name="T30" fmla="*/ 655 w 1666"/>
                  <a:gd name="T31" fmla="*/ 73 h 809"/>
                  <a:gd name="T32" fmla="*/ 633 w 1666"/>
                  <a:gd name="T33" fmla="*/ 58 h 809"/>
                  <a:gd name="T34" fmla="*/ 610 w 1666"/>
                  <a:gd name="T35" fmla="*/ 46 h 809"/>
                  <a:gd name="T36" fmla="*/ 585 w 1666"/>
                  <a:gd name="T37" fmla="*/ 34 h 809"/>
                  <a:gd name="T38" fmla="*/ 561 w 1666"/>
                  <a:gd name="T39" fmla="*/ 25 h 809"/>
                  <a:gd name="T40" fmla="*/ 536 w 1666"/>
                  <a:gd name="T41" fmla="*/ 17 h 809"/>
                  <a:gd name="T42" fmla="*/ 510 w 1666"/>
                  <a:gd name="T43" fmla="*/ 10 h 809"/>
                  <a:gd name="T44" fmla="*/ 484 w 1666"/>
                  <a:gd name="T45" fmla="*/ 5 h 809"/>
                  <a:gd name="T46" fmla="*/ 457 w 1666"/>
                  <a:gd name="T47" fmla="*/ 2 h 809"/>
                  <a:gd name="T48" fmla="*/ 431 w 1666"/>
                  <a:gd name="T49" fmla="*/ 0 h 809"/>
                  <a:gd name="T50" fmla="*/ 404 w 1666"/>
                  <a:gd name="T51" fmla="*/ 0 h 809"/>
                  <a:gd name="T52" fmla="*/ 377 w 1666"/>
                  <a:gd name="T53" fmla="*/ 2 h 809"/>
                  <a:gd name="T54" fmla="*/ 351 w 1666"/>
                  <a:gd name="T55" fmla="*/ 5 h 809"/>
                  <a:gd name="T56" fmla="*/ 325 w 1666"/>
                  <a:gd name="T57" fmla="*/ 10 h 809"/>
                  <a:gd name="T58" fmla="*/ 299 w 1666"/>
                  <a:gd name="T59" fmla="*/ 17 h 809"/>
                  <a:gd name="T60" fmla="*/ 274 w 1666"/>
                  <a:gd name="T61" fmla="*/ 25 h 809"/>
                  <a:gd name="T62" fmla="*/ 248 w 1666"/>
                  <a:gd name="T63" fmla="*/ 34 h 809"/>
                  <a:gd name="T64" fmla="*/ 225 w 1666"/>
                  <a:gd name="T65" fmla="*/ 46 h 809"/>
                  <a:gd name="T66" fmla="*/ 201 w 1666"/>
                  <a:gd name="T67" fmla="*/ 58 h 809"/>
                  <a:gd name="T68" fmla="*/ 179 w 1666"/>
                  <a:gd name="T69" fmla="*/ 73 h 809"/>
                  <a:gd name="T70" fmla="*/ 158 w 1666"/>
                  <a:gd name="T71" fmla="*/ 88 h 809"/>
                  <a:gd name="T72" fmla="*/ 137 w 1666"/>
                  <a:gd name="T73" fmla="*/ 105 h 809"/>
                  <a:gd name="T74" fmla="*/ 118 w 1666"/>
                  <a:gd name="T75" fmla="*/ 123 h 809"/>
                  <a:gd name="T76" fmla="*/ 100 w 1666"/>
                  <a:gd name="T77" fmla="*/ 142 h 809"/>
                  <a:gd name="T78" fmla="*/ 84 w 1666"/>
                  <a:gd name="T79" fmla="*/ 163 h 809"/>
                  <a:gd name="T80" fmla="*/ 69 w 1666"/>
                  <a:gd name="T81" fmla="*/ 184 h 809"/>
                  <a:gd name="T82" fmla="*/ 54 w 1666"/>
                  <a:gd name="T83" fmla="*/ 206 h 809"/>
                  <a:gd name="T84" fmla="*/ 42 w 1666"/>
                  <a:gd name="T85" fmla="*/ 229 h 809"/>
                  <a:gd name="T86" fmla="*/ 32 w 1666"/>
                  <a:gd name="T87" fmla="*/ 253 h 809"/>
                  <a:gd name="T88" fmla="*/ 22 w 1666"/>
                  <a:gd name="T89" fmla="*/ 277 h 809"/>
                  <a:gd name="T90" fmla="*/ 15 w 1666"/>
                  <a:gd name="T91" fmla="*/ 302 h 809"/>
                  <a:gd name="T92" fmla="*/ 9 w 1666"/>
                  <a:gd name="T93" fmla="*/ 327 h 809"/>
                  <a:gd name="T94" fmla="*/ 4 w 1666"/>
                  <a:gd name="T95" fmla="*/ 353 h 809"/>
                  <a:gd name="T96" fmla="*/ 1 w 1666"/>
                  <a:gd name="T97" fmla="*/ 379 h 809"/>
                  <a:gd name="T98" fmla="*/ 0 w 1666"/>
                  <a:gd name="T99" fmla="*/ 405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8" name="AutoShape 577"/>
            <p:cNvSpPr>
              <a:spLocks noChangeAspect="1" noChangeShapeType="1"/>
            </p:cNvSpPr>
            <p:nvPr/>
          </p:nvSpPr>
          <p:spPr bwMode="auto">
            <a:xfrm rot="13757889" flipH="1">
              <a:off x="17659" y="11620"/>
              <a:ext cx="978" cy="4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Oval 578"/>
            <p:cNvSpPr>
              <a:spLocks noChangeArrowheads="1"/>
            </p:cNvSpPr>
            <p:nvPr/>
          </p:nvSpPr>
          <p:spPr bwMode="auto">
            <a:xfrm rot="-8815877">
              <a:off x="895" y="394"/>
              <a:ext cx="11817" cy="1022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579"/>
            <p:cNvSpPr>
              <a:spLocks noChangeShapeType="1"/>
            </p:cNvSpPr>
            <p:nvPr/>
          </p:nvSpPr>
          <p:spPr bwMode="auto">
            <a:xfrm rot="-8815877">
              <a:off x="1397" y="2895"/>
              <a:ext cx="127" cy="8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AutoShape 580"/>
            <p:cNvSpPr>
              <a:spLocks noChangeShapeType="1"/>
            </p:cNvSpPr>
            <p:nvPr/>
          </p:nvSpPr>
          <p:spPr bwMode="auto">
            <a:xfrm flipH="1">
              <a:off x="12719" y="4730"/>
              <a:ext cx="2406" cy="16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581"/>
            <p:cNvSpPr>
              <a:spLocks/>
            </p:cNvSpPr>
            <p:nvPr/>
          </p:nvSpPr>
          <p:spPr bwMode="auto">
            <a:xfrm rot="-8815877">
              <a:off x="2076" y="1282"/>
              <a:ext cx="9741" cy="8401"/>
            </a:xfrm>
            <a:custGeom>
              <a:avLst/>
              <a:gdLst>
                <a:gd name="T0" fmla="*/ 923697 w 1817"/>
                <a:gd name="T1" fmla="*/ 233471 h 1720"/>
                <a:gd name="T2" fmla="*/ 897964 w 1817"/>
                <a:gd name="T3" fmla="*/ 193908 h 1720"/>
                <a:gd name="T4" fmla="*/ 866870 w 1817"/>
                <a:gd name="T5" fmla="*/ 157275 h 1720"/>
                <a:gd name="T6" fmla="*/ 832024 w 1817"/>
                <a:gd name="T7" fmla="*/ 123574 h 1720"/>
                <a:gd name="T8" fmla="*/ 792889 w 1817"/>
                <a:gd name="T9" fmla="*/ 93291 h 1720"/>
                <a:gd name="T10" fmla="*/ 750537 w 1817"/>
                <a:gd name="T11" fmla="*/ 66427 h 1720"/>
                <a:gd name="T12" fmla="*/ 704433 w 1817"/>
                <a:gd name="T13" fmla="*/ 43959 h 1720"/>
                <a:gd name="T14" fmla="*/ 656184 w 1817"/>
                <a:gd name="T15" fmla="*/ 26375 h 1720"/>
                <a:gd name="T16" fmla="*/ 606327 w 1817"/>
                <a:gd name="T17" fmla="*/ 12699 h 1720"/>
                <a:gd name="T18" fmla="*/ 554325 w 1817"/>
                <a:gd name="T19" fmla="*/ 3907 h 1720"/>
                <a:gd name="T20" fmla="*/ 501788 w 1817"/>
                <a:gd name="T21" fmla="*/ 0 h 1720"/>
                <a:gd name="T22" fmla="*/ 449786 w 1817"/>
                <a:gd name="T23" fmla="*/ 1465 h 1720"/>
                <a:gd name="T24" fmla="*/ 397249 w 1817"/>
                <a:gd name="T25" fmla="*/ 7326 h 1720"/>
                <a:gd name="T26" fmla="*/ 346319 w 1817"/>
                <a:gd name="T27" fmla="*/ 18072 h 1720"/>
                <a:gd name="T28" fmla="*/ 296998 w 1817"/>
                <a:gd name="T29" fmla="*/ 33213 h 1720"/>
                <a:gd name="T30" fmla="*/ 249822 w 1817"/>
                <a:gd name="T31" fmla="*/ 53239 h 1720"/>
                <a:gd name="T32" fmla="*/ 205326 w 1817"/>
                <a:gd name="T33" fmla="*/ 77661 h 1720"/>
                <a:gd name="T34" fmla="*/ 164046 w 1817"/>
                <a:gd name="T35" fmla="*/ 105502 h 1720"/>
                <a:gd name="T36" fmla="*/ 126519 w 1817"/>
                <a:gd name="T37" fmla="*/ 137738 h 1720"/>
                <a:gd name="T38" fmla="*/ 93281 w 1817"/>
                <a:gd name="T39" fmla="*/ 172905 h 1720"/>
                <a:gd name="T40" fmla="*/ 64868 w 1817"/>
                <a:gd name="T41" fmla="*/ 211003 h 1720"/>
                <a:gd name="T42" fmla="*/ 41280 w 1817"/>
                <a:gd name="T43" fmla="*/ 251543 h 1720"/>
                <a:gd name="T44" fmla="*/ 22516 w 1817"/>
                <a:gd name="T45" fmla="*/ 293548 h 1720"/>
                <a:gd name="T46" fmla="*/ 9650 w 1817"/>
                <a:gd name="T47" fmla="*/ 337507 h 1720"/>
                <a:gd name="T48" fmla="*/ 2144 w 1817"/>
                <a:gd name="T49" fmla="*/ 382443 h 1720"/>
                <a:gd name="T50" fmla="*/ 0 w 1817"/>
                <a:gd name="T51" fmla="*/ 427867 h 1720"/>
                <a:gd name="T52" fmla="*/ 3753 w 1817"/>
                <a:gd name="T53" fmla="*/ 473292 h 1720"/>
                <a:gd name="T54" fmla="*/ 13402 w 1817"/>
                <a:gd name="T55" fmla="*/ 517739 h 1720"/>
                <a:gd name="T56" fmla="*/ 28413 w 1817"/>
                <a:gd name="T57" fmla="*/ 561210 h 1720"/>
                <a:gd name="T58" fmla="*/ 48785 w 1817"/>
                <a:gd name="T59" fmla="*/ 602726 h 1720"/>
                <a:gd name="T60" fmla="*/ 73982 w 1817"/>
                <a:gd name="T61" fmla="*/ 642778 h 1720"/>
                <a:gd name="T62" fmla="*/ 104539 w 1817"/>
                <a:gd name="T63" fmla="*/ 679899 h 1720"/>
                <a:gd name="T64" fmla="*/ 138849 w 1817"/>
                <a:gd name="T65" fmla="*/ 713601 h 1720"/>
                <a:gd name="T66" fmla="*/ 177448 w 1817"/>
                <a:gd name="T67" fmla="*/ 744372 h 1720"/>
                <a:gd name="T68" fmla="*/ 220336 w 1817"/>
                <a:gd name="T69" fmla="*/ 771236 h 1720"/>
                <a:gd name="T70" fmla="*/ 265368 w 1817"/>
                <a:gd name="T71" fmla="*/ 794192 h 1720"/>
                <a:gd name="T72" fmla="*/ 313617 w 1817"/>
                <a:gd name="T73" fmla="*/ 812753 h 1720"/>
                <a:gd name="T74" fmla="*/ 363474 w 1817"/>
                <a:gd name="T75" fmla="*/ 826429 h 1720"/>
                <a:gd name="T76" fmla="*/ 415476 w 1817"/>
                <a:gd name="T77" fmla="*/ 835709 h 1720"/>
                <a:gd name="T78" fmla="*/ 467477 w 1817"/>
                <a:gd name="T79" fmla="*/ 839617 h 1720"/>
                <a:gd name="T80" fmla="*/ 520015 w 1817"/>
                <a:gd name="T81" fmla="*/ 839128 h 1720"/>
                <a:gd name="T82" fmla="*/ 572017 w 1817"/>
                <a:gd name="T83" fmla="*/ 833755 h 1720"/>
                <a:gd name="T84" fmla="*/ 623482 w 1817"/>
                <a:gd name="T85" fmla="*/ 823498 h 1720"/>
                <a:gd name="T86" fmla="*/ 672803 w 1817"/>
                <a:gd name="T87" fmla="*/ 808357 h 1720"/>
                <a:gd name="T88" fmla="*/ 720516 w 1817"/>
                <a:gd name="T89" fmla="*/ 788820 h 1720"/>
                <a:gd name="T90" fmla="*/ 765012 w 1817"/>
                <a:gd name="T91" fmla="*/ 764886 h 1720"/>
                <a:gd name="T92" fmla="*/ 806827 w 1817"/>
                <a:gd name="T93" fmla="*/ 737046 h 1720"/>
                <a:gd name="T94" fmla="*/ 844354 w 1817"/>
                <a:gd name="T95" fmla="*/ 705297 h 1720"/>
                <a:gd name="T96" fmla="*/ 878128 w 1817"/>
                <a:gd name="T97" fmla="*/ 670619 h 1720"/>
                <a:gd name="T98" fmla="*/ 907078 w 1817"/>
                <a:gd name="T99" fmla="*/ 632521 h 1720"/>
                <a:gd name="T100" fmla="*/ 931202 w 1817"/>
                <a:gd name="T101" fmla="*/ 592469 h 1720"/>
                <a:gd name="T102" fmla="*/ 949966 w 1817"/>
                <a:gd name="T103" fmla="*/ 549976 h 1720"/>
                <a:gd name="T104" fmla="*/ 963904 w 1817"/>
                <a:gd name="T105" fmla="*/ 506505 h 1720"/>
                <a:gd name="T106" fmla="*/ 971946 w 1817"/>
                <a:gd name="T107" fmla="*/ 461569 h 1720"/>
                <a:gd name="T108" fmla="*/ 974090 w 1817"/>
                <a:gd name="T109" fmla="*/ 416145 h 1720"/>
                <a:gd name="T110" fmla="*/ 970873 w 1817"/>
                <a:gd name="T111" fmla="*/ 370721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582"/>
            <p:cNvSpPr>
              <a:spLocks noChangeArrowheads="1"/>
            </p:cNvSpPr>
            <p:nvPr/>
          </p:nvSpPr>
          <p:spPr bwMode="auto">
            <a:xfrm>
              <a:off x="21272" y="7575"/>
              <a:ext cx="1924" cy="3079"/>
            </a:xfrm>
            <a:prstGeom prst="wedgeRectCallout">
              <a:avLst>
                <a:gd name="adj1" fmla="val -101815"/>
                <a:gd name="adj2" fmla="val 1446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00731" tIns="50365" rIns="100731" bIns="503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583"/>
            <p:cNvSpPr>
              <a:spLocks noChangeArrowheads="1"/>
            </p:cNvSpPr>
            <p:nvPr/>
          </p:nvSpPr>
          <p:spPr bwMode="auto">
            <a:xfrm>
              <a:off x="16014" y="0"/>
              <a:ext cx="1931" cy="2482"/>
            </a:xfrm>
            <a:prstGeom prst="wedgeRectCallout">
              <a:avLst>
                <a:gd name="adj1" fmla="val -117764"/>
                <a:gd name="adj2" fmla="val 1470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00731" tIns="50365" rIns="100731" bIns="5036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585"/>
            <p:cNvSpPr>
              <a:spLocks noChangeShapeType="1"/>
            </p:cNvSpPr>
            <p:nvPr/>
          </p:nvSpPr>
          <p:spPr bwMode="auto">
            <a:xfrm>
              <a:off x="14344" y="2755"/>
              <a:ext cx="1130" cy="185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AutoShape 586"/>
            <p:cNvSpPr>
              <a:spLocks noChangeShapeType="1"/>
            </p:cNvSpPr>
            <p:nvPr/>
          </p:nvSpPr>
          <p:spPr bwMode="auto">
            <a:xfrm>
              <a:off x="14573" y="2597"/>
              <a:ext cx="4934" cy="3041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AutoShape 587"/>
            <p:cNvSpPr>
              <a:spLocks noChangeShapeType="1"/>
            </p:cNvSpPr>
            <p:nvPr/>
          </p:nvSpPr>
          <p:spPr bwMode="auto">
            <a:xfrm flipH="1" flipV="1">
              <a:off x="19780" y="5715"/>
              <a:ext cx="1492" cy="1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AutoShape 588"/>
            <p:cNvSpPr>
              <a:spLocks noChangeShapeType="1"/>
            </p:cNvSpPr>
            <p:nvPr/>
          </p:nvSpPr>
          <p:spPr bwMode="auto">
            <a:xfrm flipH="1" flipV="1">
              <a:off x="11537" y="2705"/>
              <a:ext cx="610" cy="144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AutoShape 589"/>
            <p:cNvSpPr>
              <a:spLocks noChangeShapeType="1"/>
            </p:cNvSpPr>
            <p:nvPr/>
          </p:nvSpPr>
          <p:spPr bwMode="auto">
            <a:xfrm flipH="1" flipV="1">
              <a:off x="26447" y="5708"/>
              <a:ext cx="616" cy="14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590"/>
            <p:cNvSpPr>
              <a:spLocks noChangeShapeType="1"/>
            </p:cNvSpPr>
            <p:nvPr/>
          </p:nvSpPr>
          <p:spPr bwMode="auto">
            <a:xfrm rot="-8815877">
              <a:off x="14306" y="5524"/>
              <a:ext cx="121" cy="8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591"/>
            <p:cNvSpPr>
              <a:spLocks noChangeShapeType="1"/>
            </p:cNvSpPr>
            <p:nvPr/>
          </p:nvSpPr>
          <p:spPr bwMode="auto">
            <a:xfrm flipV="1">
              <a:off x="11779" y="7918"/>
              <a:ext cx="603" cy="99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AutoShape 592"/>
            <p:cNvSpPr>
              <a:spLocks noChangeShapeType="1"/>
            </p:cNvSpPr>
            <p:nvPr/>
          </p:nvSpPr>
          <p:spPr bwMode="auto">
            <a:xfrm>
              <a:off x="20764" y="15570"/>
              <a:ext cx="165" cy="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3" name="Group 593"/>
            <p:cNvGrpSpPr>
              <a:grpSpLocks noChangeAspect="1"/>
            </p:cNvGrpSpPr>
            <p:nvPr/>
          </p:nvGrpSpPr>
          <p:grpSpPr bwMode="auto">
            <a:xfrm rot="-5622111">
              <a:off x="120" y="13500"/>
              <a:ext cx="819" cy="902"/>
              <a:chOff x="5512" y="12280"/>
              <a:chExt cx="522" cy="538"/>
            </a:xfrm>
          </p:grpSpPr>
          <p:sp>
            <p:nvSpPr>
              <p:cNvPr id="43" name="Freeform 594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Freeform 595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4" name="AutoShape 596"/>
            <p:cNvSpPr>
              <a:spLocks noChangeShapeType="1"/>
            </p:cNvSpPr>
            <p:nvPr/>
          </p:nvSpPr>
          <p:spPr bwMode="auto">
            <a:xfrm flipH="1">
              <a:off x="977" y="8712"/>
              <a:ext cx="17984" cy="5181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AutoShape 597"/>
            <p:cNvSpPr>
              <a:spLocks noChangeShapeType="1"/>
            </p:cNvSpPr>
            <p:nvPr/>
          </p:nvSpPr>
          <p:spPr bwMode="auto">
            <a:xfrm flipH="1" flipV="1">
              <a:off x="19742" y="6216"/>
              <a:ext cx="203" cy="121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AutoShape 598"/>
            <p:cNvSpPr>
              <a:spLocks noChangeShapeType="1"/>
            </p:cNvSpPr>
            <p:nvPr/>
          </p:nvSpPr>
          <p:spPr bwMode="auto">
            <a:xfrm flipV="1">
              <a:off x="508" y="4616"/>
              <a:ext cx="11849" cy="9125"/>
            </a:xfrm>
            <a:prstGeom prst="straightConnector1">
              <a:avLst/>
            </a:prstGeom>
            <a:noFill/>
            <a:ln w="19050">
              <a:solidFill>
                <a:srgbClr val="548DD4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7" name="Group 599"/>
            <p:cNvGrpSpPr>
              <a:grpSpLocks noChangeAspect="1"/>
            </p:cNvGrpSpPr>
            <p:nvPr/>
          </p:nvGrpSpPr>
          <p:grpSpPr bwMode="auto">
            <a:xfrm rot="-5622111">
              <a:off x="11969" y="4572"/>
              <a:ext cx="819" cy="902"/>
              <a:chOff x="5512" y="12280"/>
              <a:chExt cx="522" cy="538"/>
            </a:xfrm>
          </p:grpSpPr>
          <p:sp>
            <p:nvSpPr>
              <p:cNvPr id="41" name="Freeform 600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601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38" name="Group 602"/>
            <p:cNvGrpSpPr>
              <a:grpSpLocks noChangeAspect="1"/>
            </p:cNvGrpSpPr>
            <p:nvPr/>
          </p:nvGrpSpPr>
          <p:grpSpPr bwMode="auto">
            <a:xfrm rot="-5622111">
              <a:off x="19144" y="5493"/>
              <a:ext cx="819" cy="902"/>
              <a:chOff x="5512" y="12280"/>
              <a:chExt cx="522" cy="538"/>
            </a:xfrm>
          </p:grpSpPr>
          <p:sp>
            <p:nvSpPr>
              <p:cNvPr id="39" name="Freeform 603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22 h 539"/>
                  <a:gd name="T4" fmla="*/ 3 w 1049"/>
                  <a:gd name="T5" fmla="*/ 44 h 539"/>
                  <a:gd name="T6" fmla="*/ 8 w 1049"/>
                  <a:gd name="T7" fmla="*/ 67 h 539"/>
                  <a:gd name="T8" fmla="*/ 14 w 1049"/>
                  <a:gd name="T9" fmla="*/ 88 h 539"/>
                  <a:gd name="T10" fmla="*/ 22 w 1049"/>
                  <a:gd name="T11" fmla="*/ 109 h 539"/>
                  <a:gd name="T12" fmla="*/ 31 w 1049"/>
                  <a:gd name="T13" fmla="*/ 128 h 539"/>
                  <a:gd name="T14" fmla="*/ 43 w 1049"/>
                  <a:gd name="T15" fmla="*/ 148 h 539"/>
                  <a:gd name="T16" fmla="*/ 55 w 1049"/>
                  <a:gd name="T17" fmla="*/ 166 h 539"/>
                  <a:gd name="T18" fmla="*/ 68 w 1049"/>
                  <a:gd name="T19" fmla="*/ 183 h 539"/>
                  <a:gd name="T20" fmla="*/ 84 w 1049"/>
                  <a:gd name="T21" fmla="*/ 199 h 539"/>
                  <a:gd name="T22" fmla="*/ 100 w 1049"/>
                  <a:gd name="T23" fmla="*/ 213 h 539"/>
                  <a:gd name="T24" fmla="*/ 118 w 1049"/>
                  <a:gd name="T25" fmla="*/ 226 h 539"/>
                  <a:gd name="T26" fmla="*/ 136 w 1049"/>
                  <a:gd name="T27" fmla="*/ 237 h 539"/>
                  <a:gd name="T28" fmla="*/ 155 w 1049"/>
                  <a:gd name="T29" fmla="*/ 247 h 539"/>
                  <a:gd name="T30" fmla="*/ 175 w 1049"/>
                  <a:gd name="T31" fmla="*/ 255 h 539"/>
                  <a:gd name="T32" fmla="*/ 196 w 1049"/>
                  <a:gd name="T33" fmla="*/ 261 h 539"/>
                  <a:gd name="T34" fmla="*/ 217 w 1049"/>
                  <a:gd name="T35" fmla="*/ 266 h 539"/>
                  <a:gd name="T36" fmla="*/ 238 w 1049"/>
                  <a:gd name="T37" fmla="*/ 269 h 539"/>
                  <a:gd name="T38" fmla="*/ 260 w 1049"/>
                  <a:gd name="T39" fmla="*/ 270 h 539"/>
                  <a:gd name="T40" fmla="*/ 281 w 1049"/>
                  <a:gd name="T41" fmla="*/ 269 h 539"/>
                  <a:gd name="T42" fmla="*/ 302 w 1049"/>
                  <a:gd name="T43" fmla="*/ 266 h 539"/>
                  <a:gd name="T44" fmla="*/ 324 w 1049"/>
                  <a:gd name="T45" fmla="*/ 261 h 539"/>
                  <a:gd name="T46" fmla="*/ 344 w 1049"/>
                  <a:gd name="T47" fmla="*/ 255 h 539"/>
                  <a:gd name="T48" fmla="*/ 364 w 1049"/>
                  <a:gd name="T49" fmla="*/ 247 h 539"/>
                  <a:gd name="T50" fmla="*/ 383 w 1049"/>
                  <a:gd name="T51" fmla="*/ 237 h 539"/>
                  <a:gd name="T52" fmla="*/ 402 w 1049"/>
                  <a:gd name="T53" fmla="*/ 226 h 539"/>
                  <a:gd name="T54" fmla="*/ 420 w 1049"/>
                  <a:gd name="T55" fmla="*/ 213 h 539"/>
                  <a:gd name="T56" fmla="*/ 436 w 1049"/>
                  <a:gd name="T57" fmla="*/ 199 h 539"/>
                  <a:gd name="T58" fmla="*/ 451 w 1049"/>
                  <a:gd name="T59" fmla="*/ 183 h 539"/>
                  <a:gd name="T60" fmla="*/ 465 w 1049"/>
                  <a:gd name="T61" fmla="*/ 166 h 539"/>
                  <a:gd name="T62" fmla="*/ 477 w 1049"/>
                  <a:gd name="T63" fmla="*/ 148 h 539"/>
                  <a:gd name="T64" fmla="*/ 488 w 1049"/>
                  <a:gd name="T65" fmla="*/ 128 h 539"/>
                  <a:gd name="T66" fmla="*/ 498 w 1049"/>
                  <a:gd name="T67" fmla="*/ 109 h 539"/>
                  <a:gd name="T68" fmla="*/ 506 w 1049"/>
                  <a:gd name="T69" fmla="*/ 88 h 539"/>
                  <a:gd name="T70" fmla="*/ 512 w 1049"/>
                  <a:gd name="T71" fmla="*/ 67 h 539"/>
                  <a:gd name="T72" fmla="*/ 517 w 1049"/>
                  <a:gd name="T73" fmla="*/ 44 h 539"/>
                  <a:gd name="T74" fmla="*/ 519 w 1049"/>
                  <a:gd name="T75" fmla="*/ 22 h 539"/>
                  <a:gd name="T76" fmla="*/ 520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Freeform 604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520 w 1049"/>
                  <a:gd name="T1" fmla="*/ 268 h 539"/>
                  <a:gd name="T2" fmla="*/ 519 w 1049"/>
                  <a:gd name="T3" fmla="*/ 246 h 539"/>
                  <a:gd name="T4" fmla="*/ 517 w 1049"/>
                  <a:gd name="T5" fmla="*/ 224 h 539"/>
                  <a:gd name="T6" fmla="*/ 512 w 1049"/>
                  <a:gd name="T7" fmla="*/ 203 h 539"/>
                  <a:gd name="T8" fmla="*/ 506 w 1049"/>
                  <a:gd name="T9" fmla="*/ 181 h 539"/>
                  <a:gd name="T10" fmla="*/ 498 w 1049"/>
                  <a:gd name="T11" fmla="*/ 161 h 539"/>
                  <a:gd name="T12" fmla="*/ 488 w 1049"/>
                  <a:gd name="T13" fmla="*/ 140 h 539"/>
                  <a:gd name="T14" fmla="*/ 477 w 1049"/>
                  <a:gd name="T15" fmla="*/ 122 h 539"/>
                  <a:gd name="T16" fmla="*/ 465 w 1049"/>
                  <a:gd name="T17" fmla="*/ 104 h 539"/>
                  <a:gd name="T18" fmla="*/ 451 w 1049"/>
                  <a:gd name="T19" fmla="*/ 87 h 539"/>
                  <a:gd name="T20" fmla="*/ 436 w 1049"/>
                  <a:gd name="T21" fmla="*/ 71 h 539"/>
                  <a:gd name="T22" fmla="*/ 420 w 1049"/>
                  <a:gd name="T23" fmla="*/ 57 h 539"/>
                  <a:gd name="T24" fmla="*/ 402 w 1049"/>
                  <a:gd name="T25" fmla="*/ 44 h 539"/>
                  <a:gd name="T26" fmla="*/ 383 w 1049"/>
                  <a:gd name="T27" fmla="*/ 32 h 539"/>
                  <a:gd name="T28" fmla="*/ 364 w 1049"/>
                  <a:gd name="T29" fmla="*/ 23 h 539"/>
                  <a:gd name="T30" fmla="*/ 344 w 1049"/>
                  <a:gd name="T31" fmla="*/ 15 h 539"/>
                  <a:gd name="T32" fmla="*/ 324 w 1049"/>
                  <a:gd name="T33" fmla="*/ 8 h 539"/>
                  <a:gd name="T34" fmla="*/ 302 w 1049"/>
                  <a:gd name="T35" fmla="*/ 3 h 539"/>
                  <a:gd name="T36" fmla="*/ 281 w 1049"/>
                  <a:gd name="T37" fmla="*/ 1 h 539"/>
                  <a:gd name="T38" fmla="*/ 260 w 1049"/>
                  <a:gd name="T39" fmla="*/ 0 h 539"/>
                  <a:gd name="T40" fmla="*/ 238 w 1049"/>
                  <a:gd name="T41" fmla="*/ 1 h 539"/>
                  <a:gd name="T42" fmla="*/ 217 w 1049"/>
                  <a:gd name="T43" fmla="*/ 3 h 539"/>
                  <a:gd name="T44" fmla="*/ 196 w 1049"/>
                  <a:gd name="T45" fmla="*/ 8 h 539"/>
                  <a:gd name="T46" fmla="*/ 175 w 1049"/>
                  <a:gd name="T47" fmla="*/ 15 h 539"/>
                  <a:gd name="T48" fmla="*/ 155 w 1049"/>
                  <a:gd name="T49" fmla="*/ 23 h 539"/>
                  <a:gd name="T50" fmla="*/ 136 w 1049"/>
                  <a:gd name="T51" fmla="*/ 32 h 539"/>
                  <a:gd name="T52" fmla="*/ 118 w 1049"/>
                  <a:gd name="T53" fmla="*/ 44 h 539"/>
                  <a:gd name="T54" fmla="*/ 100 w 1049"/>
                  <a:gd name="T55" fmla="*/ 57 h 539"/>
                  <a:gd name="T56" fmla="*/ 84 w 1049"/>
                  <a:gd name="T57" fmla="*/ 71 h 539"/>
                  <a:gd name="T58" fmla="*/ 68 w 1049"/>
                  <a:gd name="T59" fmla="*/ 87 h 539"/>
                  <a:gd name="T60" fmla="*/ 55 w 1049"/>
                  <a:gd name="T61" fmla="*/ 104 h 539"/>
                  <a:gd name="T62" fmla="*/ 43 w 1049"/>
                  <a:gd name="T63" fmla="*/ 122 h 539"/>
                  <a:gd name="T64" fmla="*/ 31 w 1049"/>
                  <a:gd name="T65" fmla="*/ 140 h 539"/>
                  <a:gd name="T66" fmla="*/ 22 w 1049"/>
                  <a:gd name="T67" fmla="*/ 161 h 539"/>
                  <a:gd name="T68" fmla="*/ 14 w 1049"/>
                  <a:gd name="T69" fmla="*/ 181 h 539"/>
                  <a:gd name="T70" fmla="*/ 8 w 1049"/>
                  <a:gd name="T71" fmla="*/ 203 h 539"/>
                  <a:gd name="T72" fmla="*/ 3 w 1049"/>
                  <a:gd name="T73" fmla="*/ 224 h 539"/>
                  <a:gd name="T74" fmla="*/ 0 w 1049"/>
                  <a:gd name="T75" fmla="*/ 246 h 539"/>
                  <a:gd name="T76" fmla="*/ 0 w 1049"/>
                  <a:gd name="T77" fmla="*/ 268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548DD4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6172496" y="2276346"/>
            <a:ext cx="275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Chain cutting</a:t>
            </a:r>
            <a:endParaRPr lang="ru-RU" dirty="0"/>
          </a:p>
        </p:txBody>
      </p:sp>
      <p:graphicFrame>
        <p:nvGraphicFramePr>
          <p:cNvPr id="50" name="Объект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38174"/>
              </p:ext>
            </p:extLst>
          </p:nvPr>
        </p:nvGraphicFramePr>
        <p:xfrm>
          <a:off x="5915140" y="2819977"/>
          <a:ext cx="3253110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icture" r:id="rId4" imgW="6493725" imgH="4163636" progId="Word.Picture.8">
                  <p:embed/>
                </p:oleObj>
              </mc:Choice>
              <mc:Fallback>
                <p:oleObj name="Picture" r:id="rId4" imgW="6493725" imgH="4163636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140" y="2819977"/>
                        <a:ext cx="3253110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532087" y="4379201"/>
            <a:ext cx="220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Snake cutting</a:t>
            </a:r>
            <a:endParaRPr lang="ru-RU" dirty="0"/>
          </a:p>
        </p:txBody>
      </p:sp>
      <p:grpSp>
        <p:nvGrpSpPr>
          <p:cNvPr id="53" name="Group 109"/>
          <p:cNvGrpSpPr>
            <a:grpSpLocks/>
          </p:cNvGrpSpPr>
          <p:nvPr/>
        </p:nvGrpSpPr>
        <p:grpSpPr bwMode="auto">
          <a:xfrm>
            <a:off x="3435364" y="4041313"/>
            <a:ext cx="2559850" cy="2426683"/>
            <a:chOff x="-238" y="5856"/>
            <a:chExt cx="8618" cy="7630"/>
          </a:xfrm>
        </p:grpSpPr>
        <p:sp>
          <p:nvSpPr>
            <p:cNvPr id="54" name="AutoShape 160"/>
            <p:cNvSpPr>
              <a:spLocks noChangeArrowheads="1" noTextEdit="1"/>
            </p:cNvSpPr>
            <p:nvPr/>
          </p:nvSpPr>
          <p:spPr bwMode="auto">
            <a:xfrm>
              <a:off x="161" y="5856"/>
              <a:ext cx="8219" cy="7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55" name="Group 157"/>
            <p:cNvGrpSpPr>
              <a:grpSpLocks noChangeAspect="1"/>
            </p:cNvGrpSpPr>
            <p:nvPr/>
          </p:nvGrpSpPr>
          <p:grpSpPr bwMode="auto">
            <a:xfrm>
              <a:off x="3632" y="11380"/>
              <a:ext cx="471" cy="456"/>
              <a:chOff x="7118" y="11598"/>
              <a:chExt cx="525" cy="488"/>
            </a:xfrm>
          </p:grpSpPr>
          <p:sp>
            <p:nvSpPr>
              <p:cNvPr id="101" name="Freeform 159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" name="Freeform 158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6" name="Group 154"/>
            <p:cNvGrpSpPr>
              <a:grpSpLocks/>
            </p:cNvGrpSpPr>
            <p:nvPr/>
          </p:nvGrpSpPr>
          <p:grpSpPr bwMode="auto">
            <a:xfrm>
              <a:off x="3526" y="6071"/>
              <a:ext cx="635" cy="619"/>
              <a:chOff x="5512" y="12280"/>
              <a:chExt cx="522" cy="538"/>
            </a:xfrm>
          </p:grpSpPr>
          <p:sp>
            <p:nvSpPr>
              <p:cNvPr id="99" name="Freeform 156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1 h 539"/>
                  <a:gd name="T4" fmla="*/ 0 w 1049"/>
                  <a:gd name="T5" fmla="*/ 1 h 539"/>
                  <a:gd name="T6" fmla="*/ 0 w 1049"/>
                  <a:gd name="T7" fmla="*/ 1 h 539"/>
                  <a:gd name="T8" fmla="*/ 0 w 1049"/>
                  <a:gd name="T9" fmla="*/ 1 h 539"/>
                  <a:gd name="T10" fmla="*/ 0 w 1049"/>
                  <a:gd name="T11" fmla="*/ 1 h 539"/>
                  <a:gd name="T12" fmla="*/ 0 w 1049"/>
                  <a:gd name="T13" fmla="*/ 1 h 539"/>
                  <a:gd name="T14" fmla="*/ 0 w 1049"/>
                  <a:gd name="T15" fmla="*/ 2 h 539"/>
                  <a:gd name="T16" fmla="*/ 0 w 1049"/>
                  <a:gd name="T17" fmla="*/ 2 h 539"/>
                  <a:gd name="T18" fmla="*/ 0 w 1049"/>
                  <a:gd name="T19" fmla="*/ 2 h 539"/>
                  <a:gd name="T20" fmla="*/ 0 w 1049"/>
                  <a:gd name="T21" fmla="*/ 2 h 539"/>
                  <a:gd name="T22" fmla="*/ 0 w 1049"/>
                  <a:gd name="T23" fmla="*/ 2 h 539"/>
                  <a:gd name="T24" fmla="*/ 0 w 1049"/>
                  <a:gd name="T25" fmla="*/ 2 h 539"/>
                  <a:gd name="T26" fmla="*/ 1 w 1049"/>
                  <a:gd name="T27" fmla="*/ 2 h 539"/>
                  <a:gd name="T28" fmla="*/ 1 w 1049"/>
                  <a:gd name="T29" fmla="*/ 2 h 539"/>
                  <a:gd name="T30" fmla="*/ 1 w 1049"/>
                  <a:gd name="T31" fmla="*/ 2 h 539"/>
                  <a:gd name="T32" fmla="*/ 1 w 1049"/>
                  <a:gd name="T33" fmla="*/ 3 h 539"/>
                  <a:gd name="T34" fmla="*/ 1 w 1049"/>
                  <a:gd name="T35" fmla="*/ 3 h 539"/>
                  <a:gd name="T36" fmla="*/ 1 w 1049"/>
                  <a:gd name="T37" fmla="*/ 3 h 539"/>
                  <a:gd name="T38" fmla="*/ 2 w 1049"/>
                  <a:gd name="T39" fmla="*/ 3 h 539"/>
                  <a:gd name="T40" fmla="*/ 2 w 1049"/>
                  <a:gd name="T41" fmla="*/ 3 h 539"/>
                  <a:gd name="T42" fmla="*/ 2 w 1049"/>
                  <a:gd name="T43" fmla="*/ 3 h 539"/>
                  <a:gd name="T44" fmla="*/ 2 w 1049"/>
                  <a:gd name="T45" fmla="*/ 3 h 539"/>
                  <a:gd name="T46" fmla="*/ 2 w 1049"/>
                  <a:gd name="T47" fmla="*/ 2 h 539"/>
                  <a:gd name="T48" fmla="*/ 2 w 1049"/>
                  <a:gd name="T49" fmla="*/ 2 h 539"/>
                  <a:gd name="T50" fmla="*/ 2 w 1049"/>
                  <a:gd name="T51" fmla="*/ 2 h 539"/>
                  <a:gd name="T52" fmla="*/ 3 w 1049"/>
                  <a:gd name="T53" fmla="*/ 2 h 539"/>
                  <a:gd name="T54" fmla="*/ 3 w 1049"/>
                  <a:gd name="T55" fmla="*/ 2 h 539"/>
                  <a:gd name="T56" fmla="*/ 3 w 1049"/>
                  <a:gd name="T57" fmla="*/ 2 h 539"/>
                  <a:gd name="T58" fmla="*/ 3 w 1049"/>
                  <a:gd name="T59" fmla="*/ 2 h 539"/>
                  <a:gd name="T60" fmla="*/ 3 w 1049"/>
                  <a:gd name="T61" fmla="*/ 2 h 539"/>
                  <a:gd name="T62" fmla="*/ 3 w 1049"/>
                  <a:gd name="T63" fmla="*/ 2 h 539"/>
                  <a:gd name="T64" fmla="*/ 3 w 1049"/>
                  <a:gd name="T65" fmla="*/ 1 h 539"/>
                  <a:gd name="T66" fmla="*/ 3 w 1049"/>
                  <a:gd name="T67" fmla="*/ 1 h 539"/>
                  <a:gd name="T68" fmla="*/ 3 w 1049"/>
                  <a:gd name="T69" fmla="*/ 1 h 539"/>
                  <a:gd name="T70" fmla="*/ 3 w 1049"/>
                  <a:gd name="T71" fmla="*/ 1 h 539"/>
                  <a:gd name="T72" fmla="*/ 3 w 1049"/>
                  <a:gd name="T73" fmla="*/ 1 h 539"/>
                  <a:gd name="T74" fmla="*/ 3 w 1049"/>
                  <a:gd name="T75" fmla="*/ 1 h 539"/>
                  <a:gd name="T76" fmla="*/ 3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solidFill>
                <a:srgbClr val="FF0000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Freeform 155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3 w 1049"/>
                  <a:gd name="T1" fmla="*/ 2 h 539"/>
                  <a:gd name="T2" fmla="*/ 3 w 1049"/>
                  <a:gd name="T3" fmla="*/ 1 h 539"/>
                  <a:gd name="T4" fmla="*/ 3 w 1049"/>
                  <a:gd name="T5" fmla="*/ 1 h 539"/>
                  <a:gd name="T6" fmla="*/ 3 w 1049"/>
                  <a:gd name="T7" fmla="*/ 1 h 539"/>
                  <a:gd name="T8" fmla="*/ 3 w 1049"/>
                  <a:gd name="T9" fmla="*/ 1 h 539"/>
                  <a:gd name="T10" fmla="*/ 3 w 1049"/>
                  <a:gd name="T11" fmla="*/ 1 h 539"/>
                  <a:gd name="T12" fmla="*/ 3 w 1049"/>
                  <a:gd name="T13" fmla="*/ 1 h 539"/>
                  <a:gd name="T14" fmla="*/ 3 w 1049"/>
                  <a:gd name="T15" fmla="*/ 0 h 539"/>
                  <a:gd name="T16" fmla="*/ 3 w 1049"/>
                  <a:gd name="T17" fmla="*/ 0 h 539"/>
                  <a:gd name="T18" fmla="*/ 3 w 1049"/>
                  <a:gd name="T19" fmla="*/ 0 h 539"/>
                  <a:gd name="T20" fmla="*/ 3 w 1049"/>
                  <a:gd name="T21" fmla="*/ 0 h 539"/>
                  <a:gd name="T22" fmla="*/ 3 w 1049"/>
                  <a:gd name="T23" fmla="*/ 0 h 539"/>
                  <a:gd name="T24" fmla="*/ 3 w 1049"/>
                  <a:gd name="T25" fmla="*/ 0 h 539"/>
                  <a:gd name="T26" fmla="*/ 2 w 1049"/>
                  <a:gd name="T27" fmla="*/ 0 h 539"/>
                  <a:gd name="T28" fmla="*/ 2 w 1049"/>
                  <a:gd name="T29" fmla="*/ 0 h 539"/>
                  <a:gd name="T30" fmla="*/ 2 w 1049"/>
                  <a:gd name="T31" fmla="*/ 0 h 539"/>
                  <a:gd name="T32" fmla="*/ 2 w 1049"/>
                  <a:gd name="T33" fmla="*/ 0 h 539"/>
                  <a:gd name="T34" fmla="*/ 2 w 1049"/>
                  <a:gd name="T35" fmla="*/ 0 h 539"/>
                  <a:gd name="T36" fmla="*/ 2 w 1049"/>
                  <a:gd name="T37" fmla="*/ 0 h 539"/>
                  <a:gd name="T38" fmla="*/ 2 w 1049"/>
                  <a:gd name="T39" fmla="*/ 0 h 539"/>
                  <a:gd name="T40" fmla="*/ 1 w 1049"/>
                  <a:gd name="T41" fmla="*/ 0 h 539"/>
                  <a:gd name="T42" fmla="*/ 1 w 1049"/>
                  <a:gd name="T43" fmla="*/ 0 h 539"/>
                  <a:gd name="T44" fmla="*/ 1 w 1049"/>
                  <a:gd name="T45" fmla="*/ 0 h 539"/>
                  <a:gd name="T46" fmla="*/ 1 w 1049"/>
                  <a:gd name="T47" fmla="*/ 0 h 539"/>
                  <a:gd name="T48" fmla="*/ 1 w 1049"/>
                  <a:gd name="T49" fmla="*/ 0 h 539"/>
                  <a:gd name="T50" fmla="*/ 1 w 1049"/>
                  <a:gd name="T51" fmla="*/ 0 h 539"/>
                  <a:gd name="T52" fmla="*/ 0 w 1049"/>
                  <a:gd name="T53" fmla="*/ 0 h 539"/>
                  <a:gd name="T54" fmla="*/ 0 w 1049"/>
                  <a:gd name="T55" fmla="*/ 0 h 539"/>
                  <a:gd name="T56" fmla="*/ 0 w 1049"/>
                  <a:gd name="T57" fmla="*/ 0 h 539"/>
                  <a:gd name="T58" fmla="*/ 0 w 1049"/>
                  <a:gd name="T59" fmla="*/ 0 h 539"/>
                  <a:gd name="T60" fmla="*/ 0 w 1049"/>
                  <a:gd name="T61" fmla="*/ 0 h 539"/>
                  <a:gd name="T62" fmla="*/ 0 w 1049"/>
                  <a:gd name="T63" fmla="*/ 0 h 539"/>
                  <a:gd name="T64" fmla="*/ 0 w 1049"/>
                  <a:gd name="T65" fmla="*/ 1 h 539"/>
                  <a:gd name="T66" fmla="*/ 0 w 1049"/>
                  <a:gd name="T67" fmla="*/ 1 h 539"/>
                  <a:gd name="T68" fmla="*/ 0 w 1049"/>
                  <a:gd name="T69" fmla="*/ 1 h 539"/>
                  <a:gd name="T70" fmla="*/ 0 w 1049"/>
                  <a:gd name="T71" fmla="*/ 1 h 539"/>
                  <a:gd name="T72" fmla="*/ 0 w 1049"/>
                  <a:gd name="T73" fmla="*/ 1 h 539"/>
                  <a:gd name="T74" fmla="*/ 0 w 1049"/>
                  <a:gd name="T75" fmla="*/ 1 h 539"/>
                  <a:gd name="T76" fmla="*/ 0 w 1049"/>
                  <a:gd name="T77" fmla="*/ 2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solidFill>
                <a:srgbClr val="FF0000"/>
              </a:solidFill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57" name="AutoShape 153"/>
            <p:cNvSpPr>
              <a:spLocks noChangeArrowheads="1"/>
            </p:cNvSpPr>
            <p:nvPr/>
          </p:nvSpPr>
          <p:spPr bwMode="auto">
            <a:xfrm rot="5400000">
              <a:off x="327" y="7962"/>
              <a:ext cx="3664" cy="2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8 w 21600"/>
                <a:gd name="T13" fmla="*/ 4500 h 21600"/>
                <a:gd name="T14" fmla="*/ 17102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AutoShape 152"/>
            <p:cNvSpPr>
              <a:spLocks noChangeArrowheads="1"/>
            </p:cNvSpPr>
            <p:nvPr/>
          </p:nvSpPr>
          <p:spPr bwMode="auto">
            <a:xfrm rot="-5400000">
              <a:off x="3749" y="7962"/>
              <a:ext cx="3664" cy="2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8 w 21600"/>
                <a:gd name="T13" fmla="*/ 4500 h 21600"/>
                <a:gd name="T14" fmla="*/ 17102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9" name="Group 149"/>
            <p:cNvGrpSpPr>
              <a:grpSpLocks noChangeAspect="1"/>
            </p:cNvGrpSpPr>
            <p:nvPr/>
          </p:nvGrpSpPr>
          <p:grpSpPr bwMode="auto">
            <a:xfrm>
              <a:off x="3624" y="7071"/>
              <a:ext cx="471" cy="456"/>
              <a:chOff x="7118" y="11598"/>
              <a:chExt cx="525" cy="488"/>
            </a:xfrm>
          </p:grpSpPr>
          <p:sp>
            <p:nvSpPr>
              <p:cNvPr id="97" name="Freeform 151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8" name="Freeform 150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0" name="Group 146"/>
            <p:cNvGrpSpPr>
              <a:grpSpLocks noChangeAspect="1"/>
            </p:cNvGrpSpPr>
            <p:nvPr/>
          </p:nvGrpSpPr>
          <p:grpSpPr bwMode="auto">
            <a:xfrm>
              <a:off x="3632" y="7069"/>
              <a:ext cx="473" cy="458"/>
              <a:chOff x="7118" y="11598"/>
              <a:chExt cx="525" cy="488"/>
            </a:xfrm>
          </p:grpSpPr>
          <p:sp>
            <p:nvSpPr>
              <p:cNvPr id="95" name="Freeform 148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6" name="Freeform 147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1" name="Group 143"/>
            <p:cNvGrpSpPr>
              <a:grpSpLocks noChangeAspect="1"/>
            </p:cNvGrpSpPr>
            <p:nvPr/>
          </p:nvGrpSpPr>
          <p:grpSpPr bwMode="auto">
            <a:xfrm>
              <a:off x="7057" y="8064"/>
              <a:ext cx="472" cy="458"/>
              <a:chOff x="7118" y="11598"/>
              <a:chExt cx="525" cy="488"/>
            </a:xfrm>
          </p:grpSpPr>
          <p:sp>
            <p:nvSpPr>
              <p:cNvPr id="93" name="Freeform 145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4" name="Freeform 144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2" name="Group 140"/>
            <p:cNvGrpSpPr>
              <a:grpSpLocks noChangeAspect="1"/>
            </p:cNvGrpSpPr>
            <p:nvPr/>
          </p:nvGrpSpPr>
          <p:grpSpPr bwMode="auto">
            <a:xfrm>
              <a:off x="7057" y="10361"/>
              <a:ext cx="472" cy="458"/>
              <a:chOff x="7118" y="11598"/>
              <a:chExt cx="525" cy="488"/>
            </a:xfrm>
          </p:grpSpPr>
          <p:sp>
            <p:nvSpPr>
              <p:cNvPr id="91" name="Freeform 142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" name="Freeform 141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3" name="Group 137"/>
            <p:cNvGrpSpPr>
              <a:grpSpLocks noChangeAspect="1"/>
            </p:cNvGrpSpPr>
            <p:nvPr/>
          </p:nvGrpSpPr>
          <p:grpSpPr bwMode="auto">
            <a:xfrm>
              <a:off x="210" y="8169"/>
              <a:ext cx="473" cy="458"/>
              <a:chOff x="7118" y="11598"/>
              <a:chExt cx="525" cy="488"/>
            </a:xfrm>
          </p:grpSpPr>
          <p:sp>
            <p:nvSpPr>
              <p:cNvPr id="89" name="Freeform 139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" name="Freeform 138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4" name="Group 134"/>
            <p:cNvGrpSpPr>
              <a:grpSpLocks noChangeAspect="1"/>
            </p:cNvGrpSpPr>
            <p:nvPr/>
          </p:nvGrpSpPr>
          <p:grpSpPr bwMode="auto">
            <a:xfrm>
              <a:off x="161" y="10361"/>
              <a:ext cx="472" cy="458"/>
              <a:chOff x="7118" y="11598"/>
              <a:chExt cx="525" cy="488"/>
            </a:xfrm>
          </p:grpSpPr>
          <p:sp>
            <p:nvSpPr>
              <p:cNvPr id="87" name="Freeform 136"/>
              <p:cNvSpPr>
                <a:spLocks noChangeAspect="1"/>
              </p:cNvSpPr>
              <p:nvPr/>
            </p:nvSpPr>
            <p:spPr bwMode="auto">
              <a:xfrm>
                <a:off x="7118" y="11828"/>
                <a:ext cx="525" cy="258"/>
              </a:xfrm>
              <a:custGeom>
                <a:avLst/>
                <a:gdLst>
                  <a:gd name="T0" fmla="*/ 0 w 1050"/>
                  <a:gd name="T1" fmla="*/ 0 h 541"/>
                  <a:gd name="T2" fmla="*/ 1 w 1050"/>
                  <a:gd name="T3" fmla="*/ 0 h 541"/>
                  <a:gd name="T4" fmla="*/ 1 w 1050"/>
                  <a:gd name="T5" fmla="*/ 0 h 541"/>
                  <a:gd name="T6" fmla="*/ 1 w 1050"/>
                  <a:gd name="T7" fmla="*/ 0 h 541"/>
                  <a:gd name="T8" fmla="*/ 1 w 1050"/>
                  <a:gd name="T9" fmla="*/ 0 h 541"/>
                  <a:gd name="T10" fmla="*/ 1 w 1050"/>
                  <a:gd name="T11" fmla="*/ 0 h 541"/>
                  <a:gd name="T12" fmla="*/ 1 w 1050"/>
                  <a:gd name="T13" fmla="*/ 0 h 541"/>
                  <a:gd name="T14" fmla="*/ 1 w 1050"/>
                  <a:gd name="T15" fmla="*/ 0 h 541"/>
                  <a:gd name="T16" fmla="*/ 1 w 1050"/>
                  <a:gd name="T17" fmla="*/ 1 h 541"/>
                  <a:gd name="T18" fmla="*/ 1 w 1050"/>
                  <a:gd name="T19" fmla="*/ 1 h 541"/>
                  <a:gd name="T20" fmla="*/ 1 w 1050"/>
                  <a:gd name="T21" fmla="*/ 1 h 541"/>
                  <a:gd name="T22" fmla="*/ 1 w 1050"/>
                  <a:gd name="T23" fmla="*/ 1 h 541"/>
                  <a:gd name="T24" fmla="*/ 1 w 1050"/>
                  <a:gd name="T25" fmla="*/ 1 h 541"/>
                  <a:gd name="T26" fmla="*/ 2 w 1050"/>
                  <a:gd name="T27" fmla="*/ 1 h 541"/>
                  <a:gd name="T28" fmla="*/ 2 w 1050"/>
                  <a:gd name="T29" fmla="*/ 1 h 541"/>
                  <a:gd name="T30" fmla="*/ 2 w 1050"/>
                  <a:gd name="T31" fmla="*/ 1 h 541"/>
                  <a:gd name="T32" fmla="*/ 2 w 1050"/>
                  <a:gd name="T33" fmla="*/ 1 h 541"/>
                  <a:gd name="T34" fmla="*/ 2 w 1050"/>
                  <a:gd name="T35" fmla="*/ 1 h 541"/>
                  <a:gd name="T36" fmla="*/ 2 w 1050"/>
                  <a:gd name="T37" fmla="*/ 1 h 541"/>
                  <a:gd name="T38" fmla="*/ 3 w 1050"/>
                  <a:gd name="T39" fmla="*/ 1 h 541"/>
                  <a:gd name="T40" fmla="*/ 3 w 1050"/>
                  <a:gd name="T41" fmla="*/ 1 h 541"/>
                  <a:gd name="T42" fmla="*/ 3 w 1050"/>
                  <a:gd name="T43" fmla="*/ 1 h 541"/>
                  <a:gd name="T44" fmla="*/ 3 w 1050"/>
                  <a:gd name="T45" fmla="*/ 1 h 541"/>
                  <a:gd name="T46" fmla="*/ 3 w 1050"/>
                  <a:gd name="T47" fmla="*/ 1 h 541"/>
                  <a:gd name="T48" fmla="*/ 3 w 1050"/>
                  <a:gd name="T49" fmla="*/ 1 h 541"/>
                  <a:gd name="T50" fmla="*/ 3 w 1050"/>
                  <a:gd name="T51" fmla="*/ 1 h 541"/>
                  <a:gd name="T52" fmla="*/ 4 w 1050"/>
                  <a:gd name="T53" fmla="*/ 1 h 541"/>
                  <a:gd name="T54" fmla="*/ 4 w 1050"/>
                  <a:gd name="T55" fmla="*/ 1 h 541"/>
                  <a:gd name="T56" fmla="*/ 4 w 1050"/>
                  <a:gd name="T57" fmla="*/ 1 h 541"/>
                  <a:gd name="T58" fmla="*/ 4 w 1050"/>
                  <a:gd name="T59" fmla="*/ 1 h 541"/>
                  <a:gd name="T60" fmla="*/ 4 w 1050"/>
                  <a:gd name="T61" fmla="*/ 1 h 541"/>
                  <a:gd name="T62" fmla="*/ 4 w 1050"/>
                  <a:gd name="T63" fmla="*/ 0 h 541"/>
                  <a:gd name="T64" fmla="*/ 4 w 1050"/>
                  <a:gd name="T65" fmla="*/ 0 h 541"/>
                  <a:gd name="T66" fmla="*/ 4 w 1050"/>
                  <a:gd name="T67" fmla="*/ 0 h 541"/>
                  <a:gd name="T68" fmla="*/ 4 w 1050"/>
                  <a:gd name="T69" fmla="*/ 0 h 541"/>
                  <a:gd name="T70" fmla="*/ 5 w 1050"/>
                  <a:gd name="T71" fmla="*/ 0 h 541"/>
                  <a:gd name="T72" fmla="*/ 5 w 1050"/>
                  <a:gd name="T73" fmla="*/ 0 h 541"/>
                  <a:gd name="T74" fmla="*/ 5 w 1050"/>
                  <a:gd name="T75" fmla="*/ 0 h 541"/>
                  <a:gd name="T76" fmla="*/ 5 w 1050"/>
                  <a:gd name="T77" fmla="*/ 0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0" y="0"/>
                    </a:moveTo>
                    <a:lnTo>
                      <a:pt x="2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9" y="175"/>
                    </a:lnTo>
                    <a:lnTo>
                      <a:pt x="45" y="218"/>
                    </a:lnTo>
                    <a:lnTo>
                      <a:pt x="65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40" y="365"/>
                    </a:lnTo>
                    <a:lnTo>
                      <a:pt x="170" y="399"/>
                    </a:lnTo>
                    <a:lnTo>
                      <a:pt x="203" y="426"/>
                    </a:lnTo>
                    <a:lnTo>
                      <a:pt x="238" y="452"/>
                    </a:lnTo>
                    <a:lnTo>
                      <a:pt x="276" y="476"/>
                    </a:lnTo>
                    <a:lnTo>
                      <a:pt x="315" y="494"/>
                    </a:lnTo>
                    <a:lnTo>
                      <a:pt x="355" y="511"/>
                    </a:lnTo>
                    <a:lnTo>
                      <a:pt x="396" y="524"/>
                    </a:lnTo>
                    <a:lnTo>
                      <a:pt x="439" y="533"/>
                    </a:lnTo>
                    <a:lnTo>
                      <a:pt x="482" y="539"/>
                    </a:lnTo>
                    <a:lnTo>
                      <a:pt x="525" y="541"/>
                    </a:lnTo>
                    <a:lnTo>
                      <a:pt x="568" y="539"/>
                    </a:lnTo>
                    <a:lnTo>
                      <a:pt x="611" y="533"/>
                    </a:lnTo>
                    <a:lnTo>
                      <a:pt x="654" y="524"/>
                    </a:lnTo>
                    <a:lnTo>
                      <a:pt x="695" y="511"/>
                    </a:lnTo>
                    <a:lnTo>
                      <a:pt x="736" y="494"/>
                    </a:lnTo>
                    <a:lnTo>
                      <a:pt x="776" y="476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81" y="399"/>
                    </a:lnTo>
                    <a:lnTo>
                      <a:pt x="912" y="365"/>
                    </a:lnTo>
                    <a:lnTo>
                      <a:pt x="939" y="332"/>
                    </a:lnTo>
                    <a:lnTo>
                      <a:pt x="964" y="295"/>
                    </a:lnTo>
                    <a:lnTo>
                      <a:pt x="987" y="256"/>
                    </a:lnTo>
                    <a:lnTo>
                      <a:pt x="1005" y="218"/>
                    </a:lnTo>
                    <a:lnTo>
                      <a:pt x="1021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8" y="44"/>
                    </a:lnTo>
                    <a:lnTo>
                      <a:pt x="1050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Freeform 135"/>
              <p:cNvSpPr>
                <a:spLocks noChangeAspect="1"/>
              </p:cNvSpPr>
              <p:nvPr/>
            </p:nvSpPr>
            <p:spPr bwMode="auto">
              <a:xfrm>
                <a:off x="7118" y="11598"/>
                <a:ext cx="525" cy="258"/>
              </a:xfrm>
              <a:custGeom>
                <a:avLst/>
                <a:gdLst>
                  <a:gd name="T0" fmla="*/ 5 w 1050"/>
                  <a:gd name="T1" fmla="*/ 1 h 541"/>
                  <a:gd name="T2" fmla="*/ 5 w 1050"/>
                  <a:gd name="T3" fmla="*/ 1 h 541"/>
                  <a:gd name="T4" fmla="*/ 5 w 1050"/>
                  <a:gd name="T5" fmla="*/ 1 h 541"/>
                  <a:gd name="T6" fmla="*/ 5 w 1050"/>
                  <a:gd name="T7" fmla="*/ 1 h 541"/>
                  <a:gd name="T8" fmla="*/ 4 w 1050"/>
                  <a:gd name="T9" fmla="*/ 1 h 541"/>
                  <a:gd name="T10" fmla="*/ 4 w 1050"/>
                  <a:gd name="T11" fmla="*/ 1 h 541"/>
                  <a:gd name="T12" fmla="*/ 4 w 1050"/>
                  <a:gd name="T13" fmla="*/ 0 h 541"/>
                  <a:gd name="T14" fmla="*/ 4 w 1050"/>
                  <a:gd name="T15" fmla="*/ 0 h 541"/>
                  <a:gd name="T16" fmla="*/ 4 w 1050"/>
                  <a:gd name="T17" fmla="*/ 0 h 541"/>
                  <a:gd name="T18" fmla="*/ 4 w 1050"/>
                  <a:gd name="T19" fmla="*/ 0 h 541"/>
                  <a:gd name="T20" fmla="*/ 4 w 1050"/>
                  <a:gd name="T21" fmla="*/ 0 h 541"/>
                  <a:gd name="T22" fmla="*/ 4 w 1050"/>
                  <a:gd name="T23" fmla="*/ 0 h 541"/>
                  <a:gd name="T24" fmla="*/ 4 w 1050"/>
                  <a:gd name="T25" fmla="*/ 0 h 541"/>
                  <a:gd name="T26" fmla="*/ 3 w 1050"/>
                  <a:gd name="T27" fmla="*/ 0 h 541"/>
                  <a:gd name="T28" fmla="*/ 3 w 1050"/>
                  <a:gd name="T29" fmla="*/ 0 h 541"/>
                  <a:gd name="T30" fmla="*/ 3 w 1050"/>
                  <a:gd name="T31" fmla="*/ 0 h 541"/>
                  <a:gd name="T32" fmla="*/ 3 w 1050"/>
                  <a:gd name="T33" fmla="*/ 0 h 541"/>
                  <a:gd name="T34" fmla="*/ 3 w 1050"/>
                  <a:gd name="T35" fmla="*/ 0 h 541"/>
                  <a:gd name="T36" fmla="*/ 3 w 1050"/>
                  <a:gd name="T37" fmla="*/ 0 h 541"/>
                  <a:gd name="T38" fmla="*/ 3 w 1050"/>
                  <a:gd name="T39" fmla="*/ 0 h 541"/>
                  <a:gd name="T40" fmla="*/ 2 w 1050"/>
                  <a:gd name="T41" fmla="*/ 0 h 541"/>
                  <a:gd name="T42" fmla="*/ 2 w 1050"/>
                  <a:gd name="T43" fmla="*/ 0 h 541"/>
                  <a:gd name="T44" fmla="*/ 2 w 1050"/>
                  <a:gd name="T45" fmla="*/ 0 h 541"/>
                  <a:gd name="T46" fmla="*/ 2 w 1050"/>
                  <a:gd name="T47" fmla="*/ 0 h 541"/>
                  <a:gd name="T48" fmla="*/ 2 w 1050"/>
                  <a:gd name="T49" fmla="*/ 0 h 541"/>
                  <a:gd name="T50" fmla="*/ 2 w 1050"/>
                  <a:gd name="T51" fmla="*/ 0 h 541"/>
                  <a:gd name="T52" fmla="*/ 1 w 1050"/>
                  <a:gd name="T53" fmla="*/ 0 h 541"/>
                  <a:gd name="T54" fmla="*/ 1 w 1050"/>
                  <a:gd name="T55" fmla="*/ 0 h 541"/>
                  <a:gd name="T56" fmla="*/ 1 w 1050"/>
                  <a:gd name="T57" fmla="*/ 0 h 541"/>
                  <a:gd name="T58" fmla="*/ 1 w 1050"/>
                  <a:gd name="T59" fmla="*/ 0 h 541"/>
                  <a:gd name="T60" fmla="*/ 1 w 1050"/>
                  <a:gd name="T61" fmla="*/ 0 h 541"/>
                  <a:gd name="T62" fmla="*/ 1 w 1050"/>
                  <a:gd name="T63" fmla="*/ 0 h 541"/>
                  <a:gd name="T64" fmla="*/ 1 w 1050"/>
                  <a:gd name="T65" fmla="*/ 0 h 541"/>
                  <a:gd name="T66" fmla="*/ 1 w 1050"/>
                  <a:gd name="T67" fmla="*/ 1 h 541"/>
                  <a:gd name="T68" fmla="*/ 1 w 1050"/>
                  <a:gd name="T69" fmla="*/ 1 h 541"/>
                  <a:gd name="T70" fmla="*/ 1 w 1050"/>
                  <a:gd name="T71" fmla="*/ 1 h 541"/>
                  <a:gd name="T72" fmla="*/ 1 w 1050"/>
                  <a:gd name="T73" fmla="*/ 1 h 541"/>
                  <a:gd name="T74" fmla="*/ 1 w 1050"/>
                  <a:gd name="T75" fmla="*/ 1 h 541"/>
                  <a:gd name="T76" fmla="*/ 0 w 1050"/>
                  <a:gd name="T77" fmla="*/ 1 h 54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50"/>
                  <a:gd name="T118" fmla="*/ 0 h 541"/>
                  <a:gd name="T119" fmla="*/ 1050 w 1050"/>
                  <a:gd name="T120" fmla="*/ 541 h 54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50" h="541">
                    <a:moveTo>
                      <a:pt x="1050" y="541"/>
                    </a:moveTo>
                    <a:lnTo>
                      <a:pt x="1048" y="497"/>
                    </a:lnTo>
                    <a:lnTo>
                      <a:pt x="1042" y="452"/>
                    </a:lnTo>
                    <a:lnTo>
                      <a:pt x="1033" y="408"/>
                    </a:lnTo>
                    <a:lnTo>
                      <a:pt x="1021" y="366"/>
                    </a:lnTo>
                    <a:lnTo>
                      <a:pt x="1005" y="323"/>
                    </a:lnTo>
                    <a:lnTo>
                      <a:pt x="987" y="284"/>
                    </a:lnTo>
                    <a:lnTo>
                      <a:pt x="964" y="246"/>
                    </a:lnTo>
                    <a:lnTo>
                      <a:pt x="939" y="209"/>
                    </a:lnTo>
                    <a:lnTo>
                      <a:pt x="912" y="175"/>
                    </a:lnTo>
                    <a:lnTo>
                      <a:pt x="881" y="144"/>
                    </a:lnTo>
                    <a:lnTo>
                      <a:pt x="847" y="115"/>
                    </a:lnTo>
                    <a:lnTo>
                      <a:pt x="811" y="89"/>
                    </a:lnTo>
                    <a:lnTo>
                      <a:pt x="776" y="67"/>
                    </a:lnTo>
                    <a:lnTo>
                      <a:pt x="736" y="46"/>
                    </a:lnTo>
                    <a:lnTo>
                      <a:pt x="695" y="30"/>
                    </a:lnTo>
                    <a:lnTo>
                      <a:pt x="654" y="17"/>
                    </a:lnTo>
                    <a:lnTo>
                      <a:pt x="611" y="8"/>
                    </a:lnTo>
                    <a:lnTo>
                      <a:pt x="568" y="2"/>
                    </a:lnTo>
                    <a:lnTo>
                      <a:pt x="525" y="0"/>
                    </a:lnTo>
                    <a:lnTo>
                      <a:pt x="482" y="2"/>
                    </a:lnTo>
                    <a:lnTo>
                      <a:pt x="439" y="8"/>
                    </a:lnTo>
                    <a:lnTo>
                      <a:pt x="396" y="17"/>
                    </a:lnTo>
                    <a:lnTo>
                      <a:pt x="355" y="30"/>
                    </a:lnTo>
                    <a:lnTo>
                      <a:pt x="315" y="46"/>
                    </a:lnTo>
                    <a:lnTo>
                      <a:pt x="276" y="67"/>
                    </a:lnTo>
                    <a:lnTo>
                      <a:pt x="238" y="89"/>
                    </a:lnTo>
                    <a:lnTo>
                      <a:pt x="203" y="115"/>
                    </a:lnTo>
                    <a:lnTo>
                      <a:pt x="170" y="144"/>
                    </a:lnTo>
                    <a:lnTo>
                      <a:pt x="140" y="175"/>
                    </a:lnTo>
                    <a:lnTo>
                      <a:pt x="111" y="209"/>
                    </a:lnTo>
                    <a:lnTo>
                      <a:pt x="86" y="246"/>
                    </a:lnTo>
                    <a:lnTo>
                      <a:pt x="65" y="284"/>
                    </a:lnTo>
                    <a:lnTo>
                      <a:pt x="45" y="323"/>
                    </a:lnTo>
                    <a:lnTo>
                      <a:pt x="29" y="366"/>
                    </a:lnTo>
                    <a:lnTo>
                      <a:pt x="16" y="408"/>
                    </a:lnTo>
                    <a:lnTo>
                      <a:pt x="7" y="452"/>
                    </a:lnTo>
                    <a:lnTo>
                      <a:pt x="2" y="497"/>
                    </a:lnTo>
                    <a:lnTo>
                      <a:pt x="0" y="541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5" name="Group 131"/>
            <p:cNvGrpSpPr>
              <a:grpSpLocks/>
            </p:cNvGrpSpPr>
            <p:nvPr/>
          </p:nvGrpSpPr>
          <p:grpSpPr bwMode="auto">
            <a:xfrm>
              <a:off x="4309" y="11836"/>
              <a:ext cx="639" cy="619"/>
              <a:chOff x="5512" y="12280"/>
              <a:chExt cx="522" cy="538"/>
            </a:xfrm>
          </p:grpSpPr>
          <p:sp>
            <p:nvSpPr>
              <p:cNvPr id="85" name="Freeform 133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0 w 1049"/>
                  <a:gd name="T3" fmla="*/ 1 h 539"/>
                  <a:gd name="T4" fmla="*/ 0 w 1049"/>
                  <a:gd name="T5" fmla="*/ 1 h 539"/>
                  <a:gd name="T6" fmla="*/ 0 w 1049"/>
                  <a:gd name="T7" fmla="*/ 1 h 539"/>
                  <a:gd name="T8" fmla="*/ 0 w 1049"/>
                  <a:gd name="T9" fmla="*/ 1 h 539"/>
                  <a:gd name="T10" fmla="*/ 0 w 1049"/>
                  <a:gd name="T11" fmla="*/ 1 h 539"/>
                  <a:gd name="T12" fmla="*/ 0 w 1049"/>
                  <a:gd name="T13" fmla="*/ 1 h 539"/>
                  <a:gd name="T14" fmla="*/ 0 w 1049"/>
                  <a:gd name="T15" fmla="*/ 2 h 539"/>
                  <a:gd name="T16" fmla="*/ 0 w 1049"/>
                  <a:gd name="T17" fmla="*/ 2 h 539"/>
                  <a:gd name="T18" fmla="*/ 0 w 1049"/>
                  <a:gd name="T19" fmla="*/ 2 h 539"/>
                  <a:gd name="T20" fmla="*/ 0 w 1049"/>
                  <a:gd name="T21" fmla="*/ 2 h 539"/>
                  <a:gd name="T22" fmla="*/ 0 w 1049"/>
                  <a:gd name="T23" fmla="*/ 2 h 539"/>
                  <a:gd name="T24" fmla="*/ 0 w 1049"/>
                  <a:gd name="T25" fmla="*/ 2 h 539"/>
                  <a:gd name="T26" fmla="*/ 1 w 1049"/>
                  <a:gd name="T27" fmla="*/ 2 h 539"/>
                  <a:gd name="T28" fmla="*/ 1 w 1049"/>
                  <a:gd name="T29" fmla="*/ 2 h 539"/>
                  <a:gd name="T30" fmla="*/ 1 w 1049"/>
                  <a:gd name="T31" fmla="*/ 2 h 539"/>
                  <a:gd name="T32" fmla="*/ 1 w 1049"/>
                  <a:gd name="T33" fmla="*/ 3 h 539"/>
                  <a:gd name="T34" fmla="*/ 1 w 1049"/>
                  <a:gd name="T35" fmla="*/ 3 h 539"/>
                  <a:gd name="T36" fmla="*/ 1 w 1049"/>
                  <a:gd name="T37" fmla="*/ 3 h 539"/>
                  <a:gd name="T38" fmla="*/ 2 w 1049"/>
                  <a:gd name="T39" fmla="*/ 3 h 539"/>
                  <a:gd name="T40" fmla="*/ 2 w 1049"/>
                  <a:gd name="T41" fmla="*/ 3 h 539"/>
                  <a:gd name="T42" fmla="*/ 2 w 1049"/>
                  <a:gd name="T43" fmla="*/ 3 h 539"/>
                  <a:gd name="T44" fmla="*/ 2 w 1049"/>
                  <a:gd name="T45" fmla="*/ 3 h 539"/>
                  <a:gd name="T46" fmla="*/ 2 w 1049"/>
                  <a:gd name="T47" fmla="*/ 2 h 539"/>
                  <a:gd name="T48" fmla="*/ 2 w 1049"/>
                  <a:gd name="T49" fmla="*/ 2 h 539"/>
                  <a:gd name="T50" fmla="*/ 2 w 1049"/>
                  <a:gd name="T51" fmla="*/ 2 h 539"/>
                  <a:gd name="T52" fmla="*/ 3 w 1049"/>
                  <a:gd name="T53" fmla="*/ 2 h 539"/>
                  <a:gd name="T54" fmla="*/ 3 w 1049"/>
                  <a:gd name="T55" fmla="*/ 2 h 539"/>
                  <a:gd name="T56" fmla="*/ 3 w 1049"/>
                  <a:gd name="T57" fmla="*/ 2 h 539"/>
                  <a:gd name="T58" fmla="*/ 3 w 1049"/>
                  <a:gd name="T59" fmla="*/ 2 h 539"/>
                  <a:gd name="T60" fmla="*/ 3 w 1049"/>
                  <a:gd name="T61" fmla="*/ 2 h 539"/>
                  <a:gd name="T62" fmla="*/ 3 w 1049"/>
                  <a:gd name="T63" fmla="*/ 2 h 539"/>
                  <a:gd name="T64" fmla="*/ 3 w 1049"/>
                  <a:gd name="T65" fmla="*/ 1 h 539"/>
                  <a:gd name="T66" fmla="*/ 3 w 1049"/>
                  <a:gd name="T67" fmla="*/ 1 h 539"/>
                  <a:gd name="T68" fmla="*/ 3 w 1049"/>
                  <a:gd name="T69" fmla="*/ 1 h 539"/>
                  <a:gd name="T70" fmla="*/ 3 w 1049"/>
                  <a:gd name="T71" fmla="*/ 1 h 539"/>
                  <a:gd name="T72" fmla="*/ 3 w 1049"/>
                  <a:gd name="T73" fmla="*/ 1 h 539"/>
                  <a:gd name="T74" fmla="*/ 3 w 1049"/>
                  <a:gd name="T75" fmla="*/ 1 h 539"/>
                  <a:gd name="T76" fmla="*/ 3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132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3 w 1049"/>
                  <a:gd name="T1" fmla="*/ 2 h 539"/>
                  <a:gd name="T2" fmla="*/ 3 w 1049"/>
                  <a:gd name="T3" fmla="*/ 1 h 539"/>
                  <a:gd name="T4" fmla="*/ 3 w 1049"/>
                  <a:gd name="T5" fmla="*/ 1 h 539"/>
                  <a:gd name="T6" fmla="*/ 3 w 1049"/>
                  <a:gd name="T7" fmla="*/ 1 h 539"/>
                  <a:gd name="T8" fmla="*/ 3 w 1049"/>
                  <a:gd name="T9" fmla="*/ 1 h 539"/>
                  <a:gd name="T10" fmla="*/ 3 w 1049"/>
                  <a:gd name="T11" fmla="*/ 1 h 539"/>
                  <a:gd name="T12" fmla="*/ 3 w 1049"/>
                  <a:gd name="T13" fmla="*/ 1 h 539"/>
                  <a:gd name="T14" fmla="*/ 3 w 1049"/>
                  <a:gd name="T15" fmla="*/ 0 h 539"/>
                  <a:gd name="T16" fmla="*/ 3 w 1049"/>
                  <a:gd name="T17" fmla="*/ 0 h 539"/>
                  <a:gd name="T18" fmla="*/ 3 w 1049"/>
                  <a:gd name="T19" fmla="*/ 0 h 539"/>
                  <a:gd name="T20" fmla="*/ 3 w 1049"/>
                  <a:gd name="T21" fmla="*/ 0 h 539"/>
                  <a:gd name="T22" fmla="*/ 3 w 1049"/>
                  <a:gd name="T23" fmla="*/ 0 h 539"/>
                  <a:gd name="T24" fmla="*/ 3 w 1049"/>
                  <a:gd name="T25" fmla="*/ 0 h 539"/>
                  <a:gd name="T26" fmla="*/ 2 w 1049"/>
                  <a:gd name="T27" fmla="*/ 0 h 539"/>
                  <a:gd name="T28" fmla="*/ 2 w 1049"/>
                  <a:gd name="T29" fmla="*/ 0 h 539"/>
                  <a:gd name="T30" fmla="*/ 2 w 1049"/>
                  <a:gd name="T31" fmla="*/ 0 h 539"/>
                  <a:gd name="T32" fmla="*/ 2 w 1049"/>
                  <a:gd name="T33" fmla="*/ 0 h 539"/>
                  <a:gd name="T34" fmla="*/ 2 w 1049"/>
                  <a:gd name="T35" fmla="*/ 0 h 539"/>
                  <a:gd name="T36" fmla="*/ 2 w 1049"/>
                  <a:gd name="T37" fmla="*/ 0 h 539"/>
                  <a:gd name="T38" fmla="*/ 2 w 1049"/>
                  <a:gd name="T39" fmla="*/ 0 h 539"/>
                  <a:gd name="T40" fmla="*/ 1 w 1049"/>
                  <a:gd name="T41" fmla="*/ 0 h 539"/>
                  <a:gd name="T42" fmla="*/ 1 w 1049"/>
                  <a:gd name="T43" fmla="*/ 0 h 539"/>
                  <a:gd name="T44" fmla="*/ 1 w 1049"/>
                  <a:gd name="T45" fmla="*/ 0 h 539"/>
                  <a:gd name="T46" fmla="*/ 1 w 1049"/>
                  <a:gd name="T47" fmla="*/ 0 h 539"/>
                  <a:gd name="T48" fmla="*/ 1 w 1049"/>
                  <a:gd name="T49" fmla="*/ 0 h 539"/>
                  <a:gd name="T50" fmla="*/ 1 w 1049"/>
                  <a:gd name="T51" fmla="*/ 0 h 539"/>
                  <a:gd name="T52" fmla="*/ 0 w 1049"/>
                  <a:gd name="T53" fmla="*/ 0 h 539"/>
                  <a:gd name="T54" fmla="*/ 0 w 1049"/>
                  <a:gd name="T55" fmla="*/ 0 h 539"/>
                  <a:gd name="T56" fmla="*/ 0 w 1049"/>
                  <a:gd name="T57" fmla="*/ 0 h 539"/>
                  <a:gd name="T58" fmla="*/ 0 w 1049"/>
                  <a:gd name="T59" fmla="*/ 0 h 539"/>
                  <a:gd name="T60" fmla="*/ 0 w 1049"/>
                  <a:gd name="T61" fmla="*/ 0 h 539"/>
                  <a:gd name="T62" fmla="*/ 0 w 1049"/>
                  <a:gd name="T63" fmla="*/ 0 h 539"/>
                  <a:gd name="T64" fmla="*/ 0 w 1049"/>
                  <a:gd name="T65" fmla="*/ 1 h 539"/>
                  <a:gd name="T66" fmla="*/ 0 w 1049"/>
                  <a:gd name="T67" fmla="*/ 1 h 539"/>
                  <a:gd name="T68" fmla="*/ 0 w 1049"/>
                  <a:gd name="T69" fmla="*/ 1 h 539"/>
                  <a:gd name="T70" fmla="*/ 0 w 1049"/>
                  <a:gd name="T71" fmla="*/ 1 h 539"/>
                  <a:gd name="T72" fmla="*/ 0 w 1049"/>
                  <a:gd name="T73" fmla="*/ 1 h 539"/>
                  <a:gd name="T74" fmla="*/ 0 w 1049"/>
                  <a:gd name="T75" fmla="*/ 1 h 539"/>
                  <a:gd name="T76" fmla="*/ 0 w 1049"/>
                  <a:gd name="T77" fmla="*/ 2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66" name="AutoShape 130"/>
            <p:cNvCxnSpPr>
              <a:cxnSpLocks noChangeShapeType="1"/>
            </p:cNvCxnSpPr>
            <p:nvPr/>
          </p:nvCxnSpPr>
          <p:spPr bwMode="auto">
            <a:xfrm>
              <a:off x="4103" y="7310"/>
              <a:ext cx="2956" cy="85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AutoShape 129"/>
            <p:cNvCxnSpPr>
              <a:cxnSpLocks noChangeShapeType="1"/>
            </p:cNvCxnSpPr>
            <p:nvPr/>
          </p:nvCxnSpPr>
          <p:spPr bwMode="auto">
            <a:xfrm>
              <a:off x="7331" y="8517"/>
              <a:ext cx="19" cy="18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AutoShape 128"/>
            <p:cNvCxnSpPr>
              <a:cxnSpLocks noChangeShapeType="1"/>
            </p:cNvCxnSpPr>
            <p:nvPr/>
          </p:nvCxnSpPr>
          <p:spPr bwMode="auto">
            <a:xfrm flipH="1">
              <a:off x="4093" y="10600"/>
              <a:ext cx="2966" cy="96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Red"/>
            <p:cNvCxnSpPr>
              <a:cxnSpLocks noChangeShapeType="1"/>
            </p:cNvCxnSpPr>
            <p:nvPr/>
          </p:nvCxnSpPr>
          <p:spPr bwMode="auto">
            <a:xfrm flipH="1" flipV="1">
              <a:off x="3840" y="7527"/>
              <a:ext cx="28" cy="3853"/>
            </a:xfrm>
            <a:prstGeom prst="straightConnector1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26"/>
            <p:cNvCxnSpPr>
              <a:cxnSpLocks noChangeShapeType="1"/>
            </p:cNvCxnSpPr>
            <p:nvPr/>
          </p:nvCxnSpPr>
          <p:spPr bwMode="auto">
            <a:xfrm>
              <a:off x="3818" y="6688"/>
              <a:ext cx="32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125"/>
            <p:cNvCxnSpPr>
              <a:cxnSpLocks noChangeShapeType="1"/>
            </p:cNvCxnSpPr>
            <p:nvPr/>
          </p:nvCxnSpPr>
          <p:spPr bwMode="auto">
            <a:xfrm flipH="1">
              <a:off x="632" y="7310"/>
              <a:ext cx="2999" cy="95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AutoShape 124"/>
            <p:cNvCxnSpPr>
              <a:cxnSpLocks noChangeShapeType="1"/>
            </p:cNvCxnSpPr>
            <p:nvPr/>
          </p:nvCxnSpPr>
          <p:spPr bwMode="auto">
            <a:xfrm>
              <a:off x="388" y="8621"/>
              <a:ext cx="10" cy="173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AutoShape 123"/>
            <p:cNvCxnSpPr>
              <a:cxnSpLocks noChangeShapeType="1"/>
            </p:cNvCxnSpPr>
            <p:nvPr/>
          </p:nvCxnSpPr>
          <p:spPr bwMode="auto">
            <a:xfrm>
              <a:off x="632" y="10600"/>
              <a:ext cx="3033" cy="901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AutoShape 122"/>
            <p:cNvCxnSpPr>
              <a:cxnSpLocks noChangeShapeType="1"/>
            </p:cNvCxnSpPr>
            <p:nvPr/>
          </p:nvCxnSpPr>
          <p:spPr bwMode="auto">
            <a:xfrm>
              <a:off x="4628" y="11835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21"/>
            <p:cNvCxnSpPr>
              <a:cxnSpLocks noChangeShapeType="1"/>
            </p:cNvCxnSpPr>
            <p:nvPr/>
          </p:nvCxnSpPr>
          <p:spPr bwMode="auto">
            <a:xfrm>
              <a:off x="3945" y="11821"/>
              <a:ext cx="402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119"/>
            <p:cNvSpPr txBox="1">
              <a:spLocks noChangeArrowheads="1"/>
            </p:cNvSpPr>
            <p:nvPr/>
          </p:nvSpPr>
          <p:spPr bwMode="auto">
            <a:xfrm>
              <a:off x="4270" y="6739"/>
              <a:ext cx="676" cy="5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1</a:t>
              </a:r>
              <a:endParaRPr lang="en-US" dirty="0"/>
            </a:p>
          </p:txBody>
        </p:sp>
        <p:sp>
          <p:nvSpPr>
            <p:cNvPr id="77" name="Text Box 118"/>
            <p:cNvSpPr txBox="1">
              <a:spLocks noChangeArrowheads="1"/>
            </p:cNvSpPr>
            <p:nvPr/>
          </p:nvSpPr>
          <p:spPr bwMode="auto">
            <a:xfrm>
              <a:off x="6540" y="7069"/>
              <a:ext cx="753" cy="60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7529" y="9735"/>
              <a:ext cx="851" cy="63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79" name="Text Box 115"/>
            <p:cNvSpPr txBox="1">
              <a:spLocks noChangeArrowheads="1"/>
            </p:cNvSpPr>
            <p:nvPr/>
          </p:nvSpPr>
          <p:spPr bwMode="auto">
            <a:xfrm>
              <a:off x="4946" y="11269"/>
              <a:ext cx="1208" cy="8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4</a:t>
              </a:r>
              <a:endParaRPr lang="en-US" dirty="0"/>
            </a:p>
          </p:txBody>
        </p:sp>
        <p:sp>
          <p:nvSpPr>
            <p:cNvPr id="80" name="Text Box 114"/>
            <p:cNvSpPr txBox="1">
              <a:spLocks noChangeArrowheads="1"/>
            </p:cNvSpPr>
            <p:nvPr/>
          </p:nvSpPr>
          <p:spPr bwMode="auto">
            <a:xfrm>
              <a:off x="4161" y="8064"/>
              <a:ext cx="1020" cy="7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5</a:t>
              </a:r>
              <a:endParaRPr lang="en-US" dirty="0"/>
            </a:p>
          </p:txBody>
        </p:sp>
        <p:sp>
          <p:nvSpPr>
            <p:cNvPr id="81" name="Text Box 113"/>
            <p:cNvSpPr txBox="1">
              <a:spLocks noChangeArrowheads="1"/>
            </p:cNvSpPr>
            <p:nvPr/>
          </p:nvSpPr>
          <p:spPr bwMode="auto">
            <a:xfrm>
              <a:off x="210" y="7313"/>
              <a:ext cx="871" cy="7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6</a:t>
              </a:r>
              <a:endParaRPr lang="en-US" dirty="0"/>
            </a:p>
          </p:txBody>
        </p:sp>
        <p:sp>
          <p:nvSpPr>
            <p:cNvPr id="82" name="Text Box 112"/>
            <p:cNvSpPr txBox="1">
              <a:spLocks noChangeArrowheads="1"/>
            </p:cNvSpPr>
            <p:nvPr/>
          </p:nvSpPr>
          <p:spPr bwMode="auto">
            <a:xfrm>
              <a:off x="2078" y="11268"/>
              <a:ext cx="906" cy="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>
                  <a:cs typeface="Times New Roman" pitchFamily="18" charset="0"/>
                </a:rPr>
                <a:t>8</a:t>
              </a:r>
              <a:endParaRPr lang="en-US"/>
            </a:p>
          </p:txBody>
        </p:sp>
        <p:sp>
          <p:nvSpPr>
            <p:cNvPr id="83" name="Text Box 111"/>
            <p:cNvSpPr txBox="1">
              <a:spLocks noChangeArrowheads="1"/>
            </p:cNvSpPr>
            <p:nvPr/>
          </p:nvSpPr>
          <p:spPr bwMode="auto">
            <a:xfrm>
              <a:off x="4105" y="12609"/>
              <a:ext cx="1076" cy="86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9</a:t>
              </a:r>
              <a:endParaRPr lang="en-US" dirty="0"/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-238" y="10867"/>
              <a:ext cx="871" cy="7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US" sz="1000" dirty="0">
                  <a:cs typeface="Times New Roman" pitchFamily="18" charset="0"/>
                </a:rPr>
                <a:t>7</a:t>
              </a:r>
              <a:endParaRPr lang="en-US" dirty="0"/>
            </a:p>
          </p:txBody>
        </p:sp>
      </p:grpSp>
      <p:grpSp>
        <p:nvGrpSpPr>
          <p:cNvPr id="103" name="Group 6"/>
          <p:cNvGrpSpPr>
            <a:grpSpLocks noChangeAspect="1"/>
          </p:cNvGrpSpPr>
          <p:nvPr/>
        </p:nvGrpSpPr>
        <p:grpSpPr bwMode="auto">
          <a:xfrm>
            <a:off x="5559447" y="4641495"/>
            <a:ext cx="4056284" cy="1480290"/>
            <a:chOff x="2281" y="2937"/>
            <a:chExt cx="3354" cy="1224"/>
          </a:xfrm>
        </p:grpSpPr>
        <p:sp>
          <p:nvSpPr>
            <p:cNvPr id="10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71" y="3066"/>
              <a:ext cx="2964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5" name="Rectangle 7"/>
            <p:cNvSpPr>
              <a:spLocks noChangeArrowheads="1"/>
            </p:cNvSpPr>
            <p:nvPr/>
          </p:nvSpPr>
          <p:spPr bwMode="auto">
            <a:xfrm>
              <a:off x="4125" y="2937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8"/>
            <p:cNvSpPr>
              <a:spLocks noChangeArrowheads="1"/>
            </p:cNvSpPr>
            <p:nvPr/>
          </p:nvSpPr>
          <p:spPr bwMode="auto">
            <a:xfrm>
              <a:off x="2281" y="3207"/>
              <a:ext cx="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2281" y="3367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2281" y="3563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2281" y="3759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2"/>
            <p:cNvSpPr>
              <a:spLocks noChangeArrowheads="1"/>
            </p:cNvSpPr>
            <p:nvPr/>
          </p:nvSpPr>
          <p:spPr bwMode="auto">
            <a:xfrm>
              <a:off x="2281" y="3956"/>
              <a:ext cx="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>
              <a:off x="2955" y="3210"/>
              <a:ext cx="1902" cy="306"/>
            </a:xfrm>
            <a:custGeom>
              <a:avLst/>
              <a:gdLst>
                <a:gd name="T0" fmla="*/ 425 w 15850"/>
                <a:gd name="T1" fmla="*/ 0 h 2546"/>
                <a:gd name="T2" fmla="*/ 0 w 15850"/>
                <a:gd name="T3" fmla="*/ 424 h 2546"/>
                <a:gd name="T4" fmla="*/ 0 w 15850"/>
                <a:gd name="T5" fmla="*/ 2122 h 2546"/>
                <a:gd name="T6" fmla="*/ 425 w 15850"/>
                <a:gd name="T7" fmla="*/ 2546 h 2546"/>
                <a:gd name="T8" fmla="*/ 15426 w 15850"/>
                <a:gd name="T9" fmla="*/ 2546 h 2546"/>
                <a:gd name="T10" fmla="*/ 15850 w 15850"/>
                <a:gd name="T11" fmla="*/ 2122 h 2546"/>
                <a:gd name="T12" fmla="*/ 15850 w 15850"/>
                <a:gd name="T13" fmla="*/ 424 h 2546"/>
                <a:gd name="T14" fmla="*/ 15426 w 15850"/>
                <a:gd name="T15" fmla="*/ 0 h 2546"/>
                <a:gd name="T16" fmla="*/ 425 w 15850"/>
                <a:gd name="T17" fmla="*/ 0 h 2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50" h="2546">
                  <a:moveTo>
                    <a:pt x="425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22"/>
                  </a:lnTo>
                  <a:cubicBezTo>
                    <a:pt x="0" y="2356"/>
                    <a:pt x="191" y="2546"/>
                    <a:pt x="425" y="2546"/>
                  </a:cubicBezTo>
                  <a:lnTo>
                    <a:pt x="15426" y="2546"/>
                  </a:lnTo>
                  <a:cubicBezTo>
                    <a:pt x="15660" y="2546"/>
                    <a:pt x="15850" y="2356"/>
                    <a:pt x="15850" y="2122"/>
                  </a:cubicBezTo>
                  <a:lnTo>
                    <a:pt x="15850" y="424"/>
                  </a:lnTo>
                  <a:cubicBezTo>
                    <a:pt x="15850" y="190"/>
                    <a:pt x="15660" y="0"/>
                    <a:pt x="15426" y="0"/>
                  </a:cubicBezTo>
                  <a:lnTo>
                    <a:pt x="425" y="0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3034" y="3259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3" name="Group 17"/>
            <p:cNvGrpSpPr>
              <a:grpSpLocks/>
            </p:cNvGrpSpPr>
            <p:nvPr/>
          </p:nvGrpSpPr>
          <p:grpSpPr bwMode="auto">
            <a:xfrm>
              <a:off x="3020" y="3738"/>
              <a:ext cx="1835" cy="216"/>
              <a:chOff x="3020" y="3738"/>
              <a:chExt cx="1835" cy="216"/>
            </a:xfrm>
          </p:grpSpPr>
          <p:sp>
            <p:nvSpPr>
              <p:cNvPr id="157" name="Rectangle 15"/>
              <p:cNvSpPr>
                <a:spLocks noChangeArrowheads="1"/>
              </p:cNvSpPr>
              <p:nvPr/>
            </p:nvSpPr>
            <p:spPr bwMode="auto">
              <a:xfrm>
                <a:off x="3020" y="3738"/>
                <a:ext cx="1835" cy="216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Rectangle 16"/>
              <p:cNvSpPr>
                <a:spLocks noChangeArrowheads="1"/>
              </p:cNvSpPr>
              <p:nvPr/>
            </p:nvSpPr>
            <p:spPr bwMode="auto">
              <a:xfrm>
                <a:off x="3020" y="3738"/>
                <a:ext cx="1835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2980" y="4109"/>
              <a:ext cx="30" cy="52"/>
              <a:chOff x="2980" y="4109"/>
              <a:chExt cx="30" cy="52"/>
            </a:xfrm>
          </p:grpSpPr>
          <p:sp>
            <p:nvSpPr>
              <p:cNvPr id="155" name="Freeform 18"/>
              <p:cNvSpPr>
                <a:spLocks/>
              </p:cNvSpPr>
              <p:nvPr/>
            </p:nvSpPr>
            <p:spPr bwMode="auto">
              <a:xfrm>
                <a:off x="2980" y="4109"/>
                <a:ext cx="30" cy="52"/>
              </a:xfrm>
              <a:custGeom>
                <a:avLst/>
                <a:gdLst>
                  <a:gd name="T0" fmla="*/ 3 w 30"/>
                  <a:gd name="T1" fmla="*/ 52 h 52"/>
                  <a:gd name="T2" fmla="*/ 6 w 30"/>
                  <a:gd name="T3" fmla="*/ 52 h 52"/>
                  <a:gd name="T4" fmla="*/ 8 w 30"/>
                  <a:gd name="T5" fmla="*/ 51 h 52"/>
                  <a:gd name="T6" fmla="*/ 10 w 30"/>
                  <a:gd name="T7" fmla="*/ 51 h 52"/>
                  <a:gd name="T8" fmla="*/ 12 w 30"/>
                  <a:gd name="T9" fmla="*/ 50 h 52"/>
                  <a:gd name="T10" fmla="*/ 15 w 30"/>
                  <a:gd name="T11" fmla="*/ 49 h 52"/>
                  <a:gd name="T12" fmla="*/ 17 w 30"/>
                  <a:gd name="T13" fmla="*/ 48 h 52"/>
                  <a:gd name="T14" fmla="*/ 19 w 30"/>
                  <a:gd name="T15" fmla="*/ 47 h 52"/>
                  <a:gd name="T16" fmla="*/ 20 w 30"/>
                  <a:gd name="T17" fmla="*/ 45 h 52"/>
                  <a:gd name="T18" fmla="*/ 22 w 30"/>
                  <a:gd name="T19" fmla="*/ 44 h 52"/>
                  <a:gd name="T20" fmla="*/ 24 w 30"/>
                  <a:gd name="T21" fmla="*/ 42 h 52"/>
                  <a:gd name="T22" fmla="*/ 25 w 30"/>
                  <a:gd name="T23" fmla="*/ 41 h 52"/>
                  <a:gd name="T24" fmla="*/ 26 w 30"/>
                  <a:gd name="T25" fmla="*/ 39 h 52"/>
                  <a:gd name="T26" fmla="*/ 27 w 30"/>
                  <a:gd name="T27" fmla="*/ 37 h 52"/>
                  <a:gd name="T28" fmla="*/ 28 w 30"/>
                  <a:gd name="T29" fmla="*/ 35 h 52"/>
                  <a:gd name="T30" fmla="*/ 29 w 30"/>
                  <a:gd name="T31" fmla="*/ 33 h 52"/>
                  <a:gd name="T32" fmla="*/ 29 w 30"/>
                  <a:gd name="T33" fmla="*/ 31 h 52"/>
                  <a:gd name="T34" fmla="*/ 30 w 30"/>
                  <a:gd name="T35" fmla="*/ 29 h 52"/>
                  <a:gd name="T36" fmla="*/ 30 w 30"/>
                  <a:gd name="T37" fmla="*/ 26 h 52"/>
                  <a:gd name="T38" fmla="*/ 30 w 30"/>
                  <a:gd name="T39" fmla="*/ 24 h 52"/>
                  <a:gd name="T40" fmla="*/ 30 w 30"/>
                  <a:gd name="T41" fmla="*/ 22 h 52"/>
                  <a:gd name="T42" fmla="*/ 29 w 30"/>
                  <a:gd name="T43" fmla="*/ 20 h 52"/>
                  <a:gd name="T44" fmla="*/ 29 w 30"/>
                  <a:gd name="T45" fmla="*/ 18 h 52"/>
                  <a:gd name="T46" fmla="*/ 28 w 30"/>
                  <a:gd name="T47" fmla="*/ 16 h 52"/>
                  <a:gd name="T48" fmla="*/ 27 w 30"/>
                  <a:gd name="T49" fmla="*/ 14 h 52"/>
                  <a:gd name="T50" fmla="*/ 26 w 30"/>
                  <a:gd name="T51" fmla="*/ 12 h 52"/>
                  <a:gd name="T52" fmla="*/ 24 w 30"/>
                  <a:gd name="T53" fmla="*/ 10 h 52"/>
                  <a:gd name="T54" fmla="*/ 23 w 30"/>
                  <a:gd name="T55" fmla="*/ 9 h 52"/>
                  <a:gd name="T56" fmla="*/ 21 w 30"/>
                  <a:gd name="T57" fmla="*/ 7 h 52"/>
                  <a:gd name="T58" fmla="*/ 20 w 30"/>
                  <a:gd name="T59" fmla="*/ 6 h 52"/>
                  <a:gd name="T60" fmla="*/ 18 w 30"/>
                  <a:gd name="T61" fmla="*/ 5 h 52"/>
                  <a:gd name="T62" fmla="*/ 16 w 30"/>
                  <a:gd name="T63" fmla="*/ 4 h 52"/>
                  <a:gd name="T64" fmla="*/ 14 w 30"/>
                  <a:gd name="T65" fmla="*/ 3 h 52"/>
                  <a:gd name="T66" fmla="*/ 12 w 30"/>
                  <a:gd name="T67" fmla="*/ 2 h 52"/>
                  <a:gd name="T68" fmla="*/ 9 w 30"/>
                  <a:gd name="T69" fmla="*/ 1 h 52"/>
                  <a:gd name="T70" fmla="*/ 7 w 30"/>
                  <a:gd name="T71" fmla="*/ 1 h 52"/>
                  <a:gd name="T72" fmla="*/ 5 w 30"/>
                  <a:gd name="T73" fmla="*/ 0 h 52"/>
                  <a:gd name="T74" fmla="*/ 2 w 30"/>
                  <a:gd name="T75" fmla="*/ 0 h 52"/>
                  <a:gd name="T76" fmla="*/ 0 w 30"/>
                  <a:gd name="T77" fmla="*/ 0 h 52"/>
                  <a:gd name="T78" fmla="*/ 3 w 30"/>
                  <a:gd name="T7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" h="52">
                    <a:moveTo>
                      <a:pt x="3" y="52"/>
                    </a:move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2" y="50"/>
                    </a:lnTo>
                    <a:lnTo>
                      <a:pt x="15" y="49"/>
                    </a:lnTo>
                    <a:lnTo>
                      <a:pt x="17" y="48"/>
                    </a:lnTo>
                    <a:lnTo>
                      <a:pt x="19" y="47"/>
                    </a:lnTo>
                    <a:lnTo>
                      <a:pt x="20" y="45"/>
                    </a:lnTo>
                    <a:lnTo>
                      <a:pt x="22" y="44"/>
                    </a:lnTo>
                    <a:lnTo>
                      <a:pt x="24" y="42"/>
                    </a:lnTo>
                    <a:lnTo>
                      <a:pt x="25" y="41"/>
                    </a:lnTo>
                    <a:lnTo>
                      <a:pt x="26" y="39"/>
                    </a:lnTo>
                    <a:lnTo>
                      <a:pt x="27" y="37"/>
                    </a:lnTo>
                    <a:lnTo>
                      <a:pt x="28" y="35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30" y="29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28" y="16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1" y="7"/>
                    </a:lnTo>
                    <a:lnTo>
                      <a:pt x="20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548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Freeform 19"/>
              <p:cNvSpPr>
                <a:spLocks/>
              </p:cNvSpPr>
              <p:nvPr/>
            </p:nvSpPr>
            <p:spPr bwMode="auto">
              <a:xfrm>
                <a:off x="2980" y="4109"/>
                <a:ext cx="30" cy="52"/>
              </a:xfrm>
              <a:custGeom>
                <a:avLst/>
                <a:gdLst>
                  <a:gd name="T0" fmla="*/ 3 w 30"/>
                  <a:gd name="T1" fmla="*/ 52 h 52"/>
                  <a:gd name="T2" fmla="*/ 6 w 30"/>
                  <a:gd name="T3" fmla="*/ 52 h 52"/>
                  <a:gd name="T4" fmla="*/ 8 w 30"/>
                  <a:gd name="T5" fmla="*/ 51 h 52"/>
                  <a:gd name="T6" fmla="*/ 10 w 30"/>
                  <a:gd name="T7" fmla="*/ 51 h 52"/>
                  <a:gd name="T8" fmla="*/ 12 w 30"/>
                  <a:gd name="T9" fmla="*/ 50 h 52"/>
                  <a:gd name="T10" fmla="*/ 15 w 30"/>
                  <a:gd name="T11" fmla="*/ 49 h 52"/>
                  <a:gd name="T12" fmla="*/ 17 w 30"/>
                  <a:gd name="T13" fmla="*/ 48 h 52"/>
                  <a:gd name="T14" fmla="*/ 19 w 30"/>
                  <a:gd name="T15" fmla="*/ 47 h 52"/>
                  <a:gd name="T16" fmla="*/ 20 w 30"/>
                  <a:gd name="T17" fmla="*/ 45 h 52"/>
                  <a:gd name="T18" fmla="*/ 22 w 30"/>
                  <a:gd name="T19" fmla="*/ 44 h 52"/>
                  <a:gd name="T20" fmla="*/ 24 w 30"/>
                  <a:gd name="T21" fmla="*/ 42 h 52"/>
                  <a:gd name="T22" fmla="*/ 25 w 30"/>
                  <a:gd name="T23" fmla="*/ 41 h 52"/>
                  <a:gd name="T24" fmla="*/ 26 w 30"/>
                  <a:gd name="T25" fmla="*/ 39 h 52"/>
                  <a:gd name="T26" fmla="*/ 27 w 30"/>
                  <a:gd name="T27" fmla="*/ 37 h 52"/>
                  <a:gd name="T28" fmla="*/ 28 w 30"/>
                  <a:gd name="T29" fmla="*/ 35 h 52"/>
                  <a:gd name="T30" fmla="*/ 29 w 30"/>
                  <a:gd name="T31" fmla="*/ 33 h 52"/>
                  <a:gd name="T32" fmla="*/ 29 w 30"/>
                  <a:gd name="T33" fmla="*/ 31 h 52"/>
                  <a:gd name="T34" fmla="*/ 30 w 30"/>
                  <a:gd name="T35" fmla="*/ 29 h 52"/>
                  <a:gd name="T36" fmla="*/ 30 w 30"/>
                  <a:gd name="T37" fmla="*/ 26 h 52"/>
                  <a:gd name="T38" fmla="*/ 30 w 30"/>
                  <a:gd name="T39" fmla="*/ 24 h 52"/>
                  <a:gd name="T40" fmla="*/ 30 w 30"/>
                  <a:gd name="T41" fmla="*/ 22 h 52"/>
                  <a:gd name="T42" fmla="*/ 29 w 30"/>
                  <a:gd name="T43" fmla="*/ 20 h 52"/>
                  <a:gd name="T44" fmla="*/ 29 w 30"/>
                  <a:gd name="T45" fmla="*/ 18 h 52"/>
                  <a:gd name="T46" fmla="*/ 28 w 30"/>
                  <a:gd name="T47" fmla="*/ 16 h 52"/>
                  <a:gd name="T48" fmla="*/ 27 w 30"/>
                  <a:gd name="T49" fmla="*/ 14 h 52"/>
                  <a:gd name="T50" fmla="*/ 26 w 30"/>
                  <a:gd name="T51" fmla="*/ 12 h 52"/>
                  <a:gd name="T52" fmla="*/ 24 w 30"/>
                  <a:gd name="T53" fmla="*/ 10 h 52"/>
                  <a:gd name="T54" fmla="*/ 23 w 30"/>
                  <a:gd name="T55" fmla="*/ 9 h 52"/>
                  <a:gd name="T56" fmla="*/ 21 w 30"/>
                  <a:gd name="T57" fmla="*/ 7 h 52"/>
                  <a:gd name="T58" fmla="*/ 20 w 30"/>
                  <a:gd name="T59" fmla="*/ 6 h 52"/>
                  <a:gd name="T60" fmla="*/ 18 w 30"/>
                  <a:gd name="T61" fmla="*/ 5 h 52"/>
                  <a:gd name="T62" fmla="*/ 16 w 30"/>
                  <a:gd name="T63" fmla="*/ 4 h 52"/>
                  <a:gd name="T64" fmla="*/ 14 w 30"/>
                  <a:gd name="T65" fmla="*/ 3 h 52"/>
                  <a:gd name="T66" fmla="*/ 12 w 30"/>
                  <a:gd name="T67" fmla="*/ 2 h 52"/>
                  <a:gd name="T68" fmla="*/ 9 w 30"/>
                  <a:gd name="T69" fmla="*/ 1 h 52"/>
                  <a:gd name="T70" fmla="*/ 7 w 30"/>
                  <a:gd name="T71" fmla="*/ 1 h 52"/>
                  <a:gd name="T72" fmla="*/ 5 w 30"/>
                  <a:gd name="T73" fmla="*/ 0 h 52"/>
                  <a:gd name="T74" fmla="*/ 2 w 30"/>
                  <a:gd name="T75" fmla="*/ 0 h 52"/>
                  <a:gd name="T76" fmla="*/ 0 w 30"/>
                  <a:gd name="T7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52">
                    <a:moveTo>
                      <a:pt x="3" y="52"/>
                    </a:move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2" y="50"/>
                    </a:lnTo>
                    <a:lnTo>
                      <a:pt x="15" y="49"/>
                    </a:lnTo>
                    <a:lnTo>
                      <a:pt x="17" y="48"/>
                    </a:lnTo>
                    <a:lnTo>
                      <a:pt x="19" y="47"/>
                    </a:lnTo>
                    <a:lnTo>
                      <a:pt x="20" y="45"/>
                    </a:lnTo>
                    <a:lnTo>
                      <a:pt x="22" y="44"/>
                    </a:lnTo>
                    <a:lnTo>
                      <a:pt x="24" y="42"/>
                    </a:lnTo>
                    <a:lnTo>
                      <a:pt x="25" y="41"/>
                    </a:lnTo>
                    <a:lnTo>
                      <a:pt x="26" y="39"/>
                    </a:lnTo>
                    <a:lnTo>
                      <a:pt x="27" y="37"/>
                    </a:lnTo>
                    <a:lnTo>
                      <a:pt x="28" y="35"/>
                    </a:lnTo>
                    <a:lnTo>
                      <a:pt x="29" y="33"/>
                    </a:lnTo>
                    <a:lnTo>
                      <a:pt x="29" y="31"/>
                    </a:lnTo>
                    <a:lnTo>
                      <a:pt x="30" y="29"/>
                    </a:lnTo>
                    <a:lnTo>
                      <a:pt x="30" y="26"/>
                    </a:lnTo>
                    <a:lnTo>
                      <a:pt x="30" y="24"/>
                    </a:lnTo>
                    <a:lnTo>
                      <a:pt x="30" y="22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28" y="16"/>
                    </a:lnTo>
                    <a:lnTo>
                      <a:pt x="27" y="14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3" y="9"/>
                    </a:lnTo>
                    <a:lnTo>
                      <a:pt x="21" y="7"/>
                    </a:lnTo>
                    <a:lnTo>
                      <a:pt x="20" y="6"/>
                    </a:lnTo>
                    <a:lnTo>
                      <a:pt x="18" y="5"/>
                    </a:lnTo>
                    <a:lnTo>
                      <a:pt x="16" y="4"/>
                    </a:lnTo>
                    <a:lnTo>
                      <a:pt x="14" y="3"/>
                    </a:lnTo>
                    <a:lnTo>
                      <a:pt x="12" y="2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5" name="Group 23"/>
            <p:cNvGrpSpPr>
              <a:grpSpLocks/>
            </p:cNvGrpSpPr>
            <p:nvPr/>
          </p:nvGrpSpPr>
          <p:grpSpPr bwMode="auto">
            <a:xfrm>
              <a:off x="2954" y="4110"/>
              <a:ext cx="30" cy="51"/>
              <a:chOff x="2954" y="4110"/>
              <a:chExt cx="30" cy="51"/>
            </a:xfrm>
          </p:grpSpPr>
          <p:sp>
            <p:nvSpPr>
              <p:cNvPr id="153" name="Freeform 21"/>
              <p:cNvSpPr>
                <a:spLocks/>
              </p:cNvSpPr>
              <p:nvPr/>
            </p:nvSpPr>
            <p:spPr bwMode="auto">
              <a:xfrm>
                <a:off x="2954" y="4110"/>
                <a:ext cx="30" cy="51"/>
              </a:xfrm>
              <a:custGeom>
                <a:avLst/>
                <a:gdLst>
                  <a:gd name="T0" fmla="*/ 26 w 30"/>
                  <a:gd name="T1" fmla="*/ 0 h 51"/>
                  <a:gd name="T2" fmla="*/ 24 w 30"/>
                  <a:gd name="T3" fmla="*/ 0 h 51"/>
                  <a:gd name="T4" fmla="*/ 22 w 30"/>
                  <a:gd name="T5" fmla="*/ 0 h 51"/>
                  <a:gd name="T6" fmla="*/ 19 w 30"/>
                  <a:gd name="T7" fmla="*/ 1 h 51"/>
                  <a:gd name="T8" fmla="*/ 17 w 30"/>
                  <a:gd name="T9" fmla="*/ 2 h 51"/>
                  <a:gd name="T10" fmla="*/ 15 w 30"/>
                  <a:gd name="T11" fmla="*/ 2 h 51"/>
                  <a:gd name="T12" fmla="*/ 13 w 30"/>
                  <a:gd name="T13" fmla="*/ 4 h 51"/>
                  <a:gd name="T14" fmla="*/ 11 w 30"/>
                  <a:gd name="T15" fmla="*/ 5 h 51"/>
                  <a:gd name="T16" fmla="*/ 9 w 30"/>
                  <a:gd name="T17" fmla="*/ 6 h 51"/>
                  <a:gd name="T18" fmla="*/ 8 w 30"/>
                  <a:gd name="T19" fmla="*/ 8 h 51"/>
                  <a:gd name="T20" fmla="*/ 6 w 30"/>
                  <a:gd name="T21" fmla="*/ 9 h 51"/>
                  <a:gd name="T22" fmla="*/ 5 w 30"/>
                  <a:gd name="T23" fmla="*/ 11 h 51"/>
                  <a:gd name="T24" fmla="*/ 3 w 30"/>
                  <a:gd name="T25" fmla="*/ 13 h 51"/>
                  <a:gd name="T26" fmla="*/ 2 w 30"/>
                  <a:gd name="T27" fmla="*/ 15 h 51"/>
                  <a:gd name="T28" fmla="*/ 1 w 30"/>
                  <a:gd name="T29" fmla="*/ 17 h 51"/>
                  <a:gd name="T30" fmla="*/ 1 w 30"/>
                  <a:gd name="T31" fmla="*/ 19 h 51"/>
                  <a:gd name="T32" fmla="*/ 0 w 30"/>
                  <a:gd name="T33" fmla="*/ 21 h 51"/>
                  <a:gd name="T34" fmla="*/ 0 w 30"/>
                  <a:gd name="T35" fmla="*/ 23 h 51"/>
                  <a:gd name="T36" fmla="*/ 0 w 30"/>
                  <a:gd name="T37" fmla="*/ 25 h 51"/>
                  <a:gd name="T38" fmla="*/ 0 w 30"/>
                  <a:gd name="T39" fmla="*/ 27 h 51"/>
                  <a:gd name="T40" fmla="*/ 0 w 30"/>
                  <a:gd name="T41" fmla="*/ 29 h 51"/>
                  <a:gd name="T42" fmla="*/ 0 w 30"/>
                  <a:gd name="T43" fmla="*/ 31 h 51"/>
                  <a:gd name="T44" fmla="*/ 1 w 30"/>
                  <a:gd name="T45" fmla="*/ 33 h 51"/>
                  <a:gd name="T46" fmla="*/ 2 w 30"/>
                  <a:gd name="T47" fmla="*/ 35 h 51"/>
                  <a:gd name="T48" fmla="*/ 3 w 30"/>
                  <a:gd name="T49" fmla="*/ 37 h 51"/>
                  <a:gd name="T50" fmla="*/ 4 w 30"/>
                  <a:gd name="T51" fmla="*/ 39 h 51"/>
                  <a:gd name="T52" fmla="*/ 5 w 30"/>
                  <a:gd name="T53" fmla="*/ 41 h 51"/>
                  <a:gd name="T54" fmla="*/ 7 w 30"/>
                  <a:gd name="T55" fmla="*/ 43 h 51"/>
                  <a:gd name="T56" fmla="*/ 8 w 30"/>
                  <a:gd name="T57" fmla="*/ 44 h 51"/>
                  <a:gd name="T58" fmla="*/ 10 w 30"/>
                  <a:gd name="T59" fmla="*/ 46 h 51"/>
                  <a:gd name="T60" fmla="*/ 12 w 30"/>
                  <a:gd name="T61" fmla="*/ 47 h 51"/>
                  <a:gd name="T62" fmla="*/ 14 w 30"/>
                  <a:gd name="T63" fmla="*/ 48 h 51"/>
                  <a:gd name="T64" fmla="*/ 16 w 30"/>
                  <a:gd name="T65" fmla="*/ 49 h 51"/>
                  <a:gd name="T66" fmla="*/ 18 w 30"/>
                  <a:gd name="T67" fmla="*/ 50 h 51"/>
                  <a:gd name="T68" fmla="*/ 20 w 30"/>
                  <a:gd name="T69" fmla="*/ 50 h 51"/>
                  <a:gd name="T70" fmla="*/ 23 w 30"/>
                  <a:gd name="T71" fmla="*/ 51 h 51"/>
                  <a:gd name="T72" fmla="*/ 25 w 30"/>
                  <a:gd name="T73" fmla="*/ 51 h 51"/>
                  <a:gd name="T74" fmla="*/ 27 w 30"/>
                  <a:gd name="T75" fmla="*/ 51 h 51"/>
                  <a:gd name="T76" fmla="*/ 30 w 30"/>
                  <a:gd name="T77" fmla="*/ 51 h 51"/>
                  <a:gd name="T78" fmla="*/ 26 w 30"/>
                  <a:gd name="T7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" h="51">
                    <a:moveTo>
                      <a:pt x="26" y="0"/>
                    </a:moveTo>
                    <a:lnTo>
                      <a:pt x="24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2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5" y="41"/>
                    </a:lnTo>
                    <a:lnTo>
                      <a:pt x="7" y="43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2" y="47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3" y="51"/>
                    </a:lnTo>
                    <a:lnTo>
                      <a:pt x="25" y="51"/>
                    </a:lnTo>
                    <a:lnTo>
                      <a:pt x="27" y="51"/>
                    </a:lnTo>
                    <a:lnTo>
                      <a:pt x="30" y="51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548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2954" y="4110"/>
                <a:ext cx="30" cy="51"/>
              </a:xfrm>
              <a:custGeom>
                <a:avLst/>
                <a:gdLst>
                  <a:gd name="T0" fmla="*/ 26 w 30"/>
                  <a:gd name="T1" fmla="*/ 0 h 51"/>
                  <a:gd name="T2" fmla="*/ 24 w 30"/>
                  <a:gd name="T3" fmla="*/ 0 h 51"/>
                  <a:gd name="T4" fmla="*/ 22 w 30"/>
                  <a:gd name="T5" fmla="*/ 0 h 51"/>
                  <a:gd name="T6" fmla="*/ 19 w 30"/>
                  <a:gd name="T7" fmla="*/ 1 h 51"/>
                  <a:gd name="T8" fmla="*/ 17 w 30"/>
                  <a:gd name="T9" fmla="*/ 2 h 51"/>
                  <a:gd name="T10" fmla="*/ 15 w 30"/>
                  <a:gd name="T11" fmla="*/ 2 h 51"/>
                  <a:gd name="T12" fmla="*/ 13 w 30"/>
                  <a:gd name="T13" fmla="*/ 4 h 51"/>
                  <a:gd name="T14" fmla="*/ 11 w 30"/>
                  <a:gd name="T15" fmla="*/ 5 h 51"/>
                  <a:gd name="T16" fmla="*/ 9 w 30"/>
                  <a:gd name="T17" fmla="*/ 6 h 51"/>
                  <a:gd name="T18" fmla="*/ 8 w 30"/>
                  <a:gd name="T19" fmla="*/ 8 h 51"/>
                  <a:gd name="T20" fmla="*/ 6 w 30"/>
                  <a:gd name="T21" fmla="*/ 9 h 51"/>
                  <a:gd name="T22" fmla="*/ 5 w 30"/>
                  <a:gd name="T23" fmla="*/ 11 h 51"/>
                  <a:gd name="T24" fmla="*/ 3 w 30"/>
                  <a:gd name="T25" fmla="*/ 13 h 51"/>
                  <a:gd name="T26" fmla="*/ 2 w 30"/>
                  <a:gd name="T27" fmla="*/ 15 h 51"/>
                  <a:gd name="T28" fmla="*/ 1 w 30"/>
                  <a:gd name="T29" fmla="*/ 17 h 51"/>
                  <a:gd name="T30" fmla="*/ 1 w 30"/>
                  <a:gd name="T31" fmla="*/ 19 h 51"/>
                  <a:gd name="T32" fmla="*/ 0 w 30"/>
                  <a:gd name="T33" fmla="*/ 21 h 51"/>
                  <a:gd name="T34" fmla="*/ 0 w 30"/>
                  <a:gd name="T35" fmla="*/ 23 h 51"/>
                  <a:gd name="T36" fmla="*/ 0 w 30"/>
                  <a:gd name="T37" fmla="*/ 25 h 51"/>
                  <a:gd name="T38" fmla="*/ 0 w 30"/>
                  <a:gd name="T39" fmla="*/ 27 h 51"/>
                  <a:gd name="T40" fmla="*/ 0 w 30"/>
                  <a:gd name="T41" fmla="*/ 29 h 51"/>
                  <a:gd name="T42" fmla="*/ 0 w 30"/>
                  <a:gd name="T43" fmla="*/ 31 h 51"/>
                  <a:gd name="T44" fmla="*/ 1 w 30"/>
                  <a:gd name="T45" fmla="*/ 33 h 51"/>
                  <a:gd name="T46" fmla="*/ 2 w 30"/>
                  <a:gd name="T47" fmla="*/ 35 h 51"/>
                  <a:gd name="T48" fmla="*/ 3 w 30"/>
                  <a:gd name="T49" fmla="*/ 37 h 51"/>
                  <a:gd name="T50" fmla="*/ 4 w 30"/>
                  <a:gd name="T51" fmla="*/ 39 h 51"/>
                  <a:gd name="T52" fmla="*/ 5 w 30"/>
                  <a:gd name="T53" fmla="*/ 41 h 51"/>
                  <a:gd name="T54" fmla="*/ 7 w 30"/>
                  <a:gd name="T55" fmla="*/ 43 h 51"/>
                  <a:gd name="T56" fmla="*/ 8 w 30"/>
                  <a:gd name="T57" fmla="*/ 44 h 51"/>
                  <a:gd name="T58" fmla="*/ 10 w 30"/>
                  <a:gd name="T59" fmla="*/ 46 h 51"/>
                  <a:gd name="T60" fmla="*/ 12 w 30"/>
                  <a:gd name="T61" fmla="*/ 47 h 51"/>
                  <a:gd name="T62" fmla="*/ 14 w 30"/>
                  <a:gd name="T63" fmla="*/ 48 h 51"/>
                  <a:gd name="T64" fmla="*/ 16 w 30"/>
                  <a:gd name="T65" fmla="*/ 49 h 51"/>
                  <a:gd name="T66" fmla="*/ 18 w 30"/>
                  <a:gd name="T67" fmla="*/ 50 h 51"/>
                  <a:gd name="T68" fmla="*/ 20 w 30"/>
                  <a:gd name="T69" fmla="*/ 50 h 51"/>
                  <a:gd name="T70" fmla="*/ 23 w 30"/>
                  <a:gd name="T71" fmla="*/ 51 h 51"/>
                  <a:gd name="T72" fmla="*/ 25 w 30"/>
                  <a:gd name="T73" fmla="*/ 51 h 51"/>
                  <a:gd name="T74" fmla="*/ 27 w 30"/>
                  <a:gd name="T75" fmla="*/ 51 h 51"/>
                  <a:gd name="T76" fmla="*/ 30 w 30"/>
                  <a:gd name="T7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51">
                    <a:moveTo>
                      <a:pt x="26" y="0"/>
                    </a:moveTo>
                    <a:lnTo>
                      <a:pt x="24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3" y="13"/>
                    </a:lnTo>
                    <a:lnTo>
                      <a:pt x="2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4" y="39"/>
                    </a:lnTo>
                    <a:lnTo>
                      <a:pt x="5" y="41"/>
                    </a:lnTo>
                    <a:lnTo>
                      <a:pt x="7" y="43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2" y="47"/>
                    </a:lnTo>
                    <a:lnTo>
                      <a:pt x="14" y="48"/>
                    </a:lnTo>
                    <a:lnTo>
                      <a:pt x="16" y="49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3" y="51"/>
                    </a:lnTo>
                    <a:lnTo>
                      <a:pt x="25" y="51"/>
                    </a:lnTo>
                    <a:lnTo>
                      <a:pt x="27" y="51"/>
                    </a:lnTo>
                    <a:lnTo>
                      <a:pt x="30" y="5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6" name="Freeform 24"/>
            <p:cNvSpPr>
              <a:spLocks noEditPoints="1"/>
            </p:cNvSpPr>
            <p:nvPr/>
          </p:nvSpPr>
          <p:spPr bwMode="auto">
            <a:xfrm>
              <a:off x="4025" y="3675"/>
              <a:ext cx="187" cy="54"/>
            </a:xfrm>
            <a:custGeom>
              <a:avLst/>
              <a:gdLst>
                <a:gd name="T0" fmla="*/ 187 w 187"/>
                <a:gd name="T1" fmla="*/ 36 h 54"/>
                <a:gd name="T2" fmla="*/ 36 w 187"/>
                <a:gd name="T3" fmla="*/ 36 h 54"/>
                <a:gd name="T4" fmla="*/ 36 w 187"/>
                <a:gd name="T5" fmla="*/ 18 h 54"/>
                <a:gd name="T6" fmla="*/ 187 w 187"/>
                <a:gd name="T7" fmla="*/ 18 h 54"/>
                <a:gd name="T8" fmla="*/ 187 w 187"/>
                <a:gd name="T9" fmla="*/ 36 h 54"/>
                <a:gd name="T10" fmla="*/ 36 w 187"/>
                <a:gd name="T11" fmla="*/ 27 h 54"/>
                <a:gd name="T12" fmla="*/ 54 w 187"/>
                <a:gd name="T13" fmla="*/ 54 h 54"/>
                <a:gd name="T14" fmla="*/ 0 w 187"/>
                <a:gd name="T15" fmla="*/ 27 h 54"/>
                <a:gd name="T16" fmla="*/ 54 w 187"/>
                <a:gd name="T17" fmla="*/ 0 h 54"/>
                <a:gd name="T18" fmla="*/ 36 w 187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54">
                  <a:moveTo>
                    <a:pt x="187" y="36"/>
                  </a:moveTo>
                  <a:lnTo>
                    <a:pt x="36" y="36"/>
                  </a:lnTo>
                  <a:lnTo>
                    <a:pt x="36" y="18"/>
                  </a:lnTo>
                  <a:lnTo>
                    <a:pt x="187" y="18"/>
                  </a:lnTo>
                  <a:lnTo>
                    <a:pt x="187" y="36"/>
                  </a:lnTo>
                  <a:close/>
                  <a:moveTo>
                    <a:pt x="36" y="27"/>
                  </a:moveTo>
                  <a:lnTo>
                    <a:pt x="54" y="54"/>
                  </a:lnTo>
                  <a:lnTo>
                    <a:pt x="0" y="27"/>
                  </a:lnTo>
                  <a:lnTo>
                    <a:pt x="54" y="0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7" name="Group 27"/>
            <p:cNvGrpSpPr>
              <a:grpSpLocks/>
            </p:cNvGrpSpPr>
            <p:nvPr/>
          </p:nvGrpSpPr>
          <p:grpSpPr bwMode="auto">
            <a:xfrm>
              <a:off x="2674" y="3766"/>
              <a:ext cx="158" cy="167"/>
              <a:chOff x="2674" y="3766"/>
              <a:chExt cx="158" cy="167"/>
            </a:xfrm>
          </p:grpSpPr>
          <p:sp>
            <p:nvSpPr>
              <p:cNvPr id="151" name="Freeform 25"/>
              <p:cNvSpPr>
                <a:spLocks/>
              </p:cNvSpPr>
              <p:nvPr/>
            </p:nvSpPr>
            <p:spPr bwMode="auto">
              <a:xfrm>
                <a:off x="2674" y="3766"/>
                <a:ext cx="158" cy="167"/>
              </a:xfrm>
              <a:custGeom>
                <a:avLst/>
                <a:gdLst>
                  <a:gd name="T0" fmla="*/ 0 w 158"/>
                  <a:gd name="T1" fmla="*/ 0 h 167"/>
                  <a:gd name="T2" fmla="*/ 0 w 158"/>
                  <a:gd name="T3" fmla="*/ 97 h 167"/>
                  <a:gd name="T4" fmla="*/ 0 w 158"/>
                  <a:gd name="T5" fmla="*/ 97 h 167"/>
                  <a:gd name="T6" fmla="*/ 0 w 158"/>
                  <a:gd name="T7" fmla="*/ 139 h 167"/>
                  <a:gd name="T8" fmla="*/ 0 w 158"/>
                  <a:gd name="T9" fmla="*/ 167 h 167"/>
                  <a:gd name="T10" fmla="*/ 26 w 158"/>
                  <a:gd name="T11" fmla="*/ 167 h 167"/>
                  <a:gd name="T12" fmla="*/ 26 w 158"/>
                  <a:gd name="T13" fmla="*/ 167 h 167"/>
                  <a:gd name="T14" fmla="*/ 65 w 158"/>
                  <a:gd name="T15" fmla="*/ 167 h 167"/>
                  <a:gd name="T16" fmla="*/ 158 w 158"/>
                  <a:gd name="T17" fmla="*/ 167 h 167"/>
                  <a:gd name="T18" fmla="*/ 158 w 158"/>
                  <a:gd name="T19" fmla="*/ 139 h 167"/>
                  <a:gd name="T20" fmla="*/ 158 w 158"/>
                  <a:gd name="T21" fmla="*/ 97 h 167"/>
                  <a:gd name="T22" fmla="*/ 158 w 158"/>
                  <a:gd name="T23" fmla="*/ 97 h 167"/>
                  <a:gd name="T24" fmla="*/ 158 w 158"/>
                  <a:gd name="T25" fmla="*/ 0 h 167"/>
                  <a:gd name="T26" fmla="*/ 65 w 158"/>
                  <a:gd name="T27" fmla="*/ 0 h 167"/>
                  <a:gd name="T28" fmla="*/ 26 w 158"/>
                  <a:gd name="T29" fmla="*/ 0 h 167"/>
                  <a:gd name="T30" fmla="*/ 26 w 158"/>
                  <a:gd name="T31" fmla="*/ 0 h 167"/>
                  <a:gd name="T32" fmla="*/ 0 w 158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8" h="167">
                    <a:moveTo>
                      <a:pt x="0" y="0"/>
                    </a:moveTo>
                    <a:lnTo>
                      <a:pt x="0" y="97"/>
                    </a:lnTo>
                    <a:lnTo>
                      <a:pt x="0" y="97"/>
                    </a:lnTo>
                    <a:lnTo>
                      <a:pt x="0" y="139"/>
                    </a:lnTo>
                    <a:lnTo>
                      <a:pt x="0" y="167"/>
                    </a:lnTo>
                    <a:lnTo>
                      <a:pt x="26" y="167"/>
                    </a:lnTo>
                    <a:lnTo>
                      <a:pt x="26" y="167"/>
                    </a:lnTo>
                    <a:lnTo>
                      <a:pt x="65" y="167"/>
                    </a:lnTo>
                    <a:lnTo>
                      <a:pt x="158" y="167"/>
                    </a:lnTo>
                    <a:lnTo>
                      <a:pt x="158" y="139"/>
                    </a:lnTo>
                    <a:lnTo>
                      <a:pt x="158" y="97"/>
                    </a:lnTo>
                    <a:lnTo>
                      <a:pt x="158" y="97"/>
                    </a:lnTo>
                    <a:lnTo>
                      <a:pt x="158" y="0"/>
                    </a:lnTo>
                    <a:lnTo>
                      <a:pt x="6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2" name="Freeform 26"/>
              <p:cNvSpPr>
                <a:spLocks/>
              </p:cNvSpPr>
              <p:nvPr/>
            </p:nvSpPr>
            <p:spPr bwMode="auto">
              <a:xfrm>
                <a:off x="2674" y="3766"/>
                <a:ext cx="158" cy="167"/>
              </a:xfrm>
              <a:custGeom>
                <a:avLst/>
                <a:gdLst>
                  <a:gd name="T0" fmla="*/ 0 w 158"/>
                  <a:gd name="T1" fmla="*/ 0 h 167"/>
                  <a:gd name="T2" fmla="*/ 0 w 158"/>
                  <a:gd name="T3" fmla="*/ 97 h 167"/>
                  <a:gd name="T4" fmla="*/ 0 w 158"/>
                  <a:gd name="T5" fmla="*/ 97 h 167"/>
                  <a:gd name="T6" fmla="*/ 0 w 158"/>
                  <a:gd name="T7" fmla="*/ 139 h 167"/>
                  <a:gd name="T8" fmla="*/ 0 w 158"/>
                  <a:gd name="T9" fmla="*/ 167 h 167"/>
                  <a:gd name="T10" fmla="*/ 26 w 158"/>
                  <a:gd name="T11" fmla="*/ 167 h 167"/>
                  <a:gd name="T12" fmla="*/ 26 w 158"/>
                  <a:gd name="T13" fmla="*/ 167 h 167"/>
                  <a:gd name="T14" fmla="*/ 65 w 158"/>
                  <a:gd name="T15" fmla="*/ 167 h 167"/>
                  <a:gd name="T16" fmla="*/ 158 w 158"/>
                  <a:gd name="T17" fmla="*/ 167 h 167"/>
                  <a:gd name="T18" fmla="*/ 158 w 158"/>
                  <a:gd name="T19" fmla="*/ 139 h 167"/>
                  <a:gd name="T20" fmla="*/ 158 w 158"/>
                  <a:gd name="T21" fmla="*/ 97 h 167"/>
                  <a:gd name="T22" fmla="*/ 158 w 158"/>
                  <a:gd name="T23" fmla="*/ 97 h 167"/>
                  <a:gd name="T24" fmla="*/ 158 w 158"/>
                  <a:gd name="T25" fmla="*/ 0 h 167"/>
                  <a:gd name="T26" fmla="*/ 65 w 158"/>
                  <a:gd name="T27" fmla="*/ 0 h 167"/>
                  <a:gd name="T28" fmla="*/ 26 w 158"/>
                  <a:gd name="T29" fmla="*/ 0 h 167"/>
                  <a:gd name="T30" fmla="*/ 26 w 158"/>
                  <a:gd name="T31" fmla="*/ 0 h 167"/>
                  <a:gd name="T32" fmla="*/ 0 w 158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8" h="167">
                    <a:moveTo>
                      <a:pt x="0" y="0"/>
                    </a:moveTo>
                    <a:lnTo>
                      <a:pt x="0" y="97"/>
                    </a:lnTo>
                    <a:lnTo>
                      <a:pt x="0" y="97"/>
                    </a:lnTo>
                    <a:lnTo>
                      <a:pt x="0" y="139"/>
                    </a:lnTo>
                    <a:lnTo>
                      <a:pt x="0" y="167"/>
                    </a:lnTo>
                    <a:lnTo>
                      <a:pt x="26" y="167"/>
                    </a:lnTo>
                    <a:lnTo>
                      <a:pt x="26" y="167"/>
                    </a:lnTo>
                    <a:lnTo>
                      <a:pt x="65" y="167"/>
                    </a:lnTo>
                    <a:lnTo>
                      <a:pt x="158" y="167"/>
                    </a:lnTo>
                    <a:lnTo>
                      <a:pt x="158" y="139"/>
                    </a:lnTo>
                    <a:lnTo>
                      <a:pt x="158" y="97"/>
                    </a:lnTo>
                    <a:lnTo>
                      <a:pt x="158" y="97"/>
                    </a:lnTo>
                    <a:lnTo>
                      <a:pt x="158" y="0"/>
                    </a:lnTo>
                    <a:lnTo>
                      <a:pt x="65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8" name="Rectangle 28"/>
            <p:cNvSpPr>
              <a:spLocks noChangeArrowheads="1"/>
            </p:cNvSpPr>
            <p:nvPr/>
          </p:nvSpPr>
          <p:spPr bwMode="auto">
            <a:xfrm>
              <a:off x="2741" y="3801"/>
              <a:ext cx="9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29"/>
            <p:cNvSpPr>
              <a:spLocks noChangeArrowheads="1"/>
            </p:cNvSpPr>
            <p:nvPr/>
          </p:nvSpPr>
          <p:spPr bwMode="auto">
            <a:xfrm>
              <a:off x="2785" y="3801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Freeform 30"/>
            <p:cNvSpPr>
              <a:spLocks noEditPoints="1"/>
            </p:cNvSpPr>
            <p:nvPr/>
          </p:nvSpPr>
          <p:spPr bwMode="auto">
            <a:xfrm>
              <a:off x="4170" y="3499"/>
              <a:ext cx="73" cy="54"/>
            </a:xfrm>
            <a:custGeom>
              <a:avLst/>
              <a:gdLst>
                <a:gd name="T0" fmla="*/ 0 w 73"/>
                <a:gd name="T1" fmla="*/ 19 h 54"/>
                <a:gd name="T2" fmla="*/ 37 w 73"/>
                <a:gd name="T3" fmla="*/ 17 h 54"/>
                <a:gd name="T4" fmla="*/ 38 w 73"/>
                <a:gd name="T5" fmla="*/ 35 h 54"/>
                <a:gd name="T6" fmla="*/ 1 w 73"/>
                <a:gd name="T7" fmla="*/ 37 h 54"/>
                <a:gd name="T8" fmla="*/ 0 w 73"/>
                <a:gd name="T9" fmla="*/ 19 h 54"/>
                <a:gd name="T10" fmla="*/ 37 w 73"/>
                <a:gd name="T11" fmla="*/ 26 h 54"/>
                <a:gd name="T12" fmla="*/ 18 w 73"/>
                <a:gd name="T13" fmla="*/ 0 h 54"/>
                <a:gd name="T14" fmla="*/ 73 w 73"/>
                <a:gd name="T15" fmla="*/ 25 h 54"/>
                <a:gd name="T16" fmla="*/ 20 w 73"/>
                <a:gd name="T17" fmla="*/ 54 h 54"/>
                <a:gd name="T18" fmla="*/ 37 w 73"/>
                <a:gd name="T1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19"/>
                  </a:moveTo>
                  <a:lnTo>
                    <a:pt x="37" y="17"/>
                  </a:lnTo>
                  <a:lnTo>
                    <a:pt x="38" y="35"/>
                  </a:lnTo>
                  <a:lnTo>
                    <a:pt x="1" y="37"/>
                  </a:lnTo>
                  <a:lnTo>
                    <a:pt x="0" y="19"/>
                  </a:lnTo>
                  <a:close/>
                  <a:moveTo>
                    <a:pt x="37" y="26"/>
                  </a:moveTo>
                  <a:lnTo>
                    <a:pt x="18" y="0"/>
                  </a:lnTo>
                  <a:lnTo>
                    <a:pt x="73" y="25"/>
                  </a:lnTo>
                  <a:lnTo>
                    <a:pt x="20" y="54"/>
                  </a:lnTo>
                  <a:lnTo>
                    <a:pt x="37" y="26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1" name="Rectangle 31"/>
            <p:cNvSpPr>
              <a:spLocks noChangeArrowheads="1"/>
            </p:cNvSpPr>
            <p:nvPr/>
          </p:nvSpPr>
          <p:spPr bwMode="auto">
            <a:xfrm>
              <a:off x="3881" y="3689"/>
              <a:ext cx="71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3917" y="370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Freeform 33"/>
            <p:cNvSpPr>
              <a:spLocks noEditPoints="1"/>
            </p:cNvSpPr>
            <p:nvPr/>
          </p:nvSpPr>
          <p:spPr bwMode="auto">
            <a:xfrm>
              <a:off x="2937" y="3894"/>
              <a:ext cx="83" cy="214"/>
            </a:xfrm>
            <a:custGeom>
              <a:avLst/>
              <a:gdLst>
                <a:gd name="T0" fmla="*/ 846 w 1392"/>
                <a:gd name="T1" fmla="*/ 0 h 3564"/>
                <a:gd name="T2" fmla="*/ 846 w 1392"/>
                <a:gd name="T3" fmla="*/ 3267 h 3564"/>
                <a:gd name="T4" fmla="*/ 546 w 1392"/>
                <a:gd name="T5" fmla="*/ 3267 h 3564"/>
                <a:gd name="T6" fmla="*/ 546 w 1392"/>
                <a:gd name="T7" fmla="*/ 0 h 3564"/>
                <a:gd name="T8" fmla="*/ 846 w 1392"/>
                <a:gd name="T9" fmla="*/ 0 h 3564"/>
                <a:gd name="T10" fmla="*/ 1351 w 1392"/>
                <a:gd name="T11" fmla="*/ 2442 h 3564"/>
                <a:gd name="T12" fmla="*/ 696 w 1392"/>
                <a:gd name="T13" fmla="*/ 3564 h 3564"/>
                <a:gd name="T14" fmla="*/ 42 w 1392"/>
                <a:gd name="T15" fmla="*/ 2442 h 3564"/>
                <a:gd name="T16" fmla="*/ 96 w 1392"/>
                <a:gd name="T17" fmla="*/ 2237 h 3564"/>
                <a:gd name="T18" fmla="*/ 301 w 1392"/>
                <a:gd name="T19" fmla="*/ 2291 h 3564"/>
                <a:gd name="T20" fmla="*/ 826 w 1392"/>
                <a:gd name="T21" fmla="*/ 3191 h 3564"/>
                <a:gd name="T22" fmla="*/ 567 w 1392"/>
                <a:gd name="T23" fmla="*/ 3191 h 3564"/>
                <a:gd name="T24" fmla="*/ 1092 w 1392"/>
                <a:gd name="T25" fmla="*/ 2291 h 3564"/>
                <a:gd name="T26" fmla="*/ 1297 w 1392"/>
                <a:gd name="T27" fmla="*/ 2237 h 3564"/>
                <a:gd name="T28" fmla="*/ 1351 w 1392"/>
                <a:gd name="T29" fmla="*/ 2442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2" h="3564">
                  <a:moveTo>
                    <a:pt x="846" y="0"/>
                  </a:moveTo>
                  <a:lnTo>
                    <a:pt x="846" y="3267"/>
                  </a:lnTo>
                  <a:lnTo>
                    <a:pt x="546" y="3267"/>
                  </a:lnTo>
                  <a:lnTo>
                    <a:pt x="546" y="0"/>
                  </a:lnTo>
                  <a:lnTo>
                    <a:pt x="846" y="0"/>
                  </a:lnTo>
                  <a:close/>
                  <a:moveTo>
                    <a:pt x="1351" y="2442"/>
                  </a:moveTo>
                  <a:lnTo>
                    <a:pt x="696" y="3564"/>
                  </a:lnTo>
                  <a:lnTo>
                    <a:pt x="42" y="2442"/>
                  </a:lnTo>
                  <a:cubicBezTo>
                    <a:pt x="0" y="2371"/>
                    <a:pt x="24" y="2279"/>
                    <a:pt x="96" y="2237"/>
                  </a:cubicBezTo>
                  <a:cubicBezTo>
                    <a:pt x="167" y="2195"/>
                    <a:pt x="259" y="2220"/>
                    <a:pt x="301" y="2291"/>
                  </a:cubicBezTo>
                  <a:lnTo>
                    <a:pt x="826" y="3191"/>
                  </a:lnTo>
                  <a:lnTo>
                    <a:pt x="567" y="3191"/>
                  </a:lnTo>
                  <a:lnTo>
                    <a:pt x="1092" y="2291"/>
                  </a:lnTo>
                  <a:cubicBezTo>
                    <a:pt x="1133" y="2220"/>
                    <a:pt x="1225" y="2195"/>
                    <a:pt x="1297" y="2237"/>
                  </a:cubicBezTo>
                  <a:cubicBezTo>
                    <a:pt x="1368" y="2279"/>
                    <a:pt x="1392" y="2371"/>
                    <a:pt x="1351" y="2442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24" name="Group 36"/>
            <p:cNvGrpSpPr>
              <a:grpSpLocks/>
            </p:cNvGrpSpPr>
            <p:nvPr/>
          </p:nvGrpSpPr>
          <p:grpSpPr bwMode="auto">
            <a:xfrm>
              <a:off x="2990" y="3256"/>
              <a:ext cx="1834" cy="216"/>
              <a:chOff x="2990" y="3256"/>
              <a:chExt cx="1834" cy="216"/>
            </a:xfrm>
          </p:grpSpPr>
          <p:sp>
            <p:nvSpPr>
              <p:cNvPr id="149" name="Rectangle 34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0" name="Rectangle 35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2982" y="3701"/>
              <a:ext cx="1908" cy="299"/>
            </a:xfrm>
            <a:custGeom>
              <a:avLst/>
              <a:gdLst>
                <a:gd name="T0" fmla="*/ 414 w 15896"/>
                <a:gd name="T1" fmla="*/ 0 h 2487"/>
                <a:gd name="T2" fmla="*/ 0 w 15896"/>
                <a:gd name="T3" fmla="*/ 415 h 2487"/>
                <a:gd name="T4" fmla="*/ 0 w 15896"/>
                <a:gd name="T5" fmla="*/ 2072 h 2487"/>
                <a:gd name="T6" fmla="*/ 414 w 15896"/>
                <a:gd name="T7" fmla="*/ 2487 h 2487"/>
                <a:gd name="T8" fmla="*/ 15482 w 15896"/>
                <a:gd name="T9" fmla="*/ 2487 h 2487"/>
                <a:gd name="T10" fmla="*/ 15896 w 15896"/>
                <a:gd name="T11" fmla="*/ 2072 h 2487"/>
                <a:gd name="T12" fmla="*/ 15896 w 15896"/>
                <a:gd name="T13" fmla="*/ 415 h 2487"/>
                <a:gd name="T14" fmla="*/ 15482 w 15896"/>
                <a:gd name="T15" fmla="*/ 0 h 2487"/>
                <a:gd name="T16" fmla="*/ 414 w 15896"/>
                <a:gd name="T17" fmla="*/ 0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96" h="2487">
                  <a:moveTo>
                    <a:pt x="414" y="0"/>
                  </a:moveTo>
                  <a:cubicBezTo>
                    <a:pt x="185" y="0"/>
                    <a:pt x="0" y="186"/>
                    <a:pt x="0" y="415"/>
                  </a:cubicBezTo>
                  <a:lnTo>
                    <a:pt x="0" y="2072"/>
                  </a:lnTo>
                  <a:cubicBezTo>
                    <a:pt x="0" y="2301"/>
                    <a:pt x="185" y="2487"/>
                    <a:pt x="414" y="2487"/>
                  </a:cubicBezTo>
                  <a:lnTo>
                    <a:pt x="15482" y="2487"/>
                  </a:lnTo>
                  <a:cubicBezTo>
                    <a:pt x="15711" y="2487"/>
                    <a:pt x="15896" y="2301"/>
                    <a:pt x="15896" y="2072"/>
                  </a:cubicBezTo>
                  <a:lnTo>
                    <a:pt x="15896" y="415"/>
                  </a:lnTo>
                  <a:cubicBezTo>
                    <a:pt x="15896" y="186"/>
                    <a:pt x="15711" y="0"/>
                    <a:pt x="15482" y="0"/>
                  </a:cubicBezTo>
                  <a:lnTo>
                    <a:pt x="414" y="0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Rectangle 38"/>
            <p:cNvSpPr>
              <a:spLocks noChangeArrowheads="1"/>
            </p:cNvSpPr>
            <p:nvPr/>
          </p:nvSpPr>
          <p:spPr bwMode="auto">
            <a:xfrm>
              <a:off x="3060" y="3750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3060" y="395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Freeform 40"/>
            <p:cNvSpPr>
              <a:spLocks noEditPoints="1"/>
            </p:cNvSpPr>
            <p:nvPr/>
          </p:nvSpPr>
          <p:spPr bwMode="auto">
            <a:xfrm>
              <a:off x="3885" y="3530"/>
              <a:ext cx="83" cy="162"/>
            </a:xfrm>
            <a:custGeom>
              <a:avLst/>
              <a:gdLst>
                <a:gd name="T0" fmla="*/ 284 w 696"/>
                <a:gd name="T1" fmla="*/ 1343 h 1343"/>
                <a:gd name="T2" fmla="*/ 266 w 696"/>
                <a:gd name="T3" fmla="*/ 150 h 1343"/>
                <a:gd name="T4" fmla="*/ 416 w 696"/>
                <a:gd name="T5" fmla="*/ 147 h 1343"/>
                <a:gd name="T6" fmla="*/ 434 w 696"/>
                <a:gd name="T7" fmla="*/ 1341 h 1343"/>
                <a:gd name="T8" fmla="*/ 284 w 696"/>
                <a:gd name="T9" fmla="*/ 1343 h 1343"/>
                <a:gd name="T10" fmla="*/ 20 w 696"/>
                <a:gd name="T11" fmla="*/ 565 h 1343"/>
                <a:gd name="T12" fmla="*/ 339 w 696"/>
                <a:gd name="T13" fmla="*/ 0 h 1343"/>
                <a:gd name="T14" fmla="*/ 675 w 696"/>
                <a:gd name="T15" fmla="*/ 556 h 1343"/>
                <a:gd name="T16" fmla="*/ 649 w 696"/>
                <a:gd name="T17" fmla="*/ 659 h 1343"/>
                <a:gd name="T18" fmla="*/ 546 w 696"/>
                <a:gd name="T19" fmla="*/ 633 h 1343"/>
                <a:gd name="T20" fmla="*/ 277 w 696"/>
                <a:gd name="T21" fmla="*/ 187 h 1343"/>
                <a:gd name="T22" fmla="*/ 407 w 696"/>
                <a:gd name="T23" fmla="*/ 185 h 1343"/>
                <a:gd name="T24" fmla="*/ 151 w 696"/>
                <a:gd name="T25" fmla="*/ 639 h 1343"/>
                <a:gd name="T26" fmla="*/ 49 w 696"/>
                <a:gd name="T27" fmla="*/ 668 h 1343"/>
                <a:gd name="T28" fmla="*/ 20 w 696"/>
                <a:gd name="T29" fmla="*/ 565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1343">
                  <a:moveTo>
                    <a:pt x="284" y="1343"/>
                  </a:moveTo>
                  <a:lnTo>
                    <a:pt x="266" y="150"/>
                  </a:lnTo>
                  <a:lnTo>
                    <a:pt x="416" y="147"/>
                  </a:lnTo>
                  <a:lnTo>
                    <a:pt x="434" y="1341"/>
                  </a:lnTo>
                  <a:lnTo>
                    <a:pt x="284" y="1343"/>
                  </a:lnTo>
                  <a:close/>
                  <a:moveTo>
                    <a:pt x="20" y="565"/>
                  </a:moveTo>
                  <a:lnTo>
                    <a:pt x="339" y="0"/>
                  </a:lnTo>
                  <a:lnTo>
                    <a:pt x="675" y="556"/>
                  </a:lnTo>
                  <a:cubicBezTo>
                    <a:pt x="696" y="591"/>
                    <a:pt x="685" y="637"/>
                    <a:pt x="649" y="659"/>
                  </a:cubicBezTo>
                  <a:cubicBezTo>
                    <a:pt x="614" y="680"/>
                    <a:pt x="568" y="669"/>
                    <a:pt x="546" y="633"/>
                  </a:cubicBezTo>
                  <a:lnTo>
                    <a:pt x="277" y="187"/>
                  </a:lnTo>
                  <a:lnTo>
                    <a:pt x="407" y="185"/>
                  </a:lnTo>
                  <a:lnTo>
                    <a:pt x="151" y="639"/>
                  </a:lnTo>
                  <a:cubicBezTo>
                    <a:pt x="131" y="675"/>
                    <a:pt x="85" y="688"/>
                    <a:pt x="49" y="668"/>
                  </a:cubicBezTo>
                  <a:cubicBezTo>
                    <a:pt x="13" y="647"/>
                    <a:pt x="0" y="602"/>
                    <a:pt x="20" y="565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Freeform 41"/>
            <p:cNvSpPr>
              <a:spLocks noEditPoints="1"/>
            </p:cNvSpPr>
            <p:nvPr/>
          </p:nvSpPr>
          <p:spPr bwMode="auto">
            <a:xfrm>
              <a:off x="2830" y="3975"/>
              <a:ext cx="292" cy="54"/>
            </a:xfrm>
            <a:custGeom>
              <a:avLst/>
              <a:gdLst>
                <a:gd name="T0" fmla="*/ 0 w 292"/>
                <a:gd name="T1" fmla="*/ 20 h 54"/>
                <a:gd name="T2" fmla="*/ 256 w 292"/>
                <a:gd name="T3" fmla="*/ 17 h 54"/>
                <a:gd name="T4" fmla="*/ 256 w 292"/>
                <a:gd name="T5" fmla="*/ 35 h 54"/>
                <a:gd name="T6" fmla="*/ 0 w 292"/>
                <a:gd name="T7" fmla="*/ 38 h 54"/>
                <a:gd name="T8" fmla="*/ 0 w 292"/>
                <a:gd name="T9" fmla="*/ 20 h 54"/>
                <a:gd name="T10" fmla="*/ 256 w 292"/>
                <a:gd name="T11" fmla="*/ 26 h 54"/>
                <a:gd name="T12" fmla="*/ 238 w 292"/>
                <a:gd name="T13" fmla="*/ 0 h 54"/>
                <a:gd name="T14" fmla="*/ 292 w 292"/>
                <a:gd name="T15" fmla="*/ 26 h 54"/>
                <a:gd name="T16" fmla="*/ 238 w 292"/>
                <a:gd name="T17" fmla="*/ 54 h 54"/>
                <a:gd name="T18" fmla="*/ 256 w 292"/>
                <a:gd name="T19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54">
                  <a:moveTo>
                    <a:pt x="0" y="20"/>
                  </a:moveTo>
                  <a:lnTo>
                    <a:pt x="256" y="17"/>
                  </a:lnTo>
                  <a:lnTo>
                    <a:pt x="256" y="35"/>
                  </a:lnTo>
                  <a:lnTo>
                    <a:pt x="0" y="38"/>
                  </a:lnTo>
                  <a:lnTo>
                    <a:pt x="0" y="20"/>
                  </a:lnTo>
                  <a:close/>
                  <a:moveTo>
                    <a:pt x="256" y="26"/>
                  </a:moveTo>
                  <a:lnTo>
                    <a:pt x="238" y="0"/>
                  </a:lnTo>
                  <a:lnTo>
                    <a:pt x="292" y="26"/>
                  </a:lnTo>
                  <a:lnTo>
                    <a:pt x="238" y="54"/>
                  </a:lnTo>
                  <a:lnTo>
                    <a:pt x="256" y="26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Freeform 42"/>
            <p:cNvSpPr>
              <a:spLocks noEditPoints="1"/>
            </p:cNvSpPr>
            <p:nvPr/>
          </p:nvSpPr>
          <p:spPr bwMode="auto">
            <a:xfrm>
              <a:off x="3682" y="3499"/>
              <a:ext cx="73" cy="54"/>
            </a:xfrm>
            <a:custGeom>
              <a:avLst/>
              <a:gdLst>
                <a:gd name="T0" fmla="*/ 0 w 73"/>
                <a:gd name="T1" fmla="*/ 18 h 54"/>
                <a:gd name="T2" fmla="*/ 37 w 73"/>
                <a:gd name="T3" fmla="*/ 18 h 54"/>
                <a:gd name="T4" fmla="*/ 37 w 73"/>
                <a:gd name="T5" fmla="*/ 36 h 54"/>
                <a:gd name="T6" fmla="*/ 0 w 73"/>
                <a:gd name="T7" fmla="*/ 36 h 54"/>
                <a:gd name="T8" fmla="*/ 0 w 73"/>
                <a:gd name="T9" fmla="*/ 18 h 54"/>
                <a:gd name="T10" fmla="*/ 37 w 73"/>
                <a:gd name="T11" fmla="*/ 27 h 54"/>
                <a:gd name="T12" fmla="*/ 19 w 73"/>
                <a:gd name="T13" fmla="*/ 0 h 54"/>
                <a:gd name="T14" fmla="*/ 73 w 73"/>
                <a:gd name="T15" fmla="*/ 27 h 54"/>
                <a:gd name="T16" fmla="*/ 19 w 73"/>
                <a:gd name="T17" fmla="*/ 54 h 54"/>
                <a:gd name="T18" fmla="*/ 37 w 73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18"/>
                  </a:moveTo>
                  <a:lnTo>
                    <a:pt x="37" y="18"/>
                  </a:lnTo>
                  <a:lnTo>
                    <a:pt x="37" y="36"/>
                  </a:lnTo>
                  <a:lnTo>
                    <a:pt x="0" y="36"/>
                  </a:lnTo>
                  <a:lnTo>
                    <a:pt x="0" y="18"/>
                  </a:lnTo>
                  <a:close/>
                  <a:moveTo>
                    <a:pt x="37" y="27"/>
                  </a:moveTo>
                  <a:lnTo>
                    <a:pt x="19" y="0"/>
                  </a:lnTo>
                  <a:lnTo>
                    <a:pt x="73" y="27"/>
                  </a:lnTo>
                  <a:lnTo>
                    <a:pt x="19" y="54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1" name="Freeform 43"/>
            <p:cNvSpPr>
              <a:spLocks noEditPoints="1"/>
            </p:cNvSpPr>
            <p:nvPr/>
          </p:nvSpPr>
          <p:spPr bwMode="auto">
            <a:xfrm>
              <a:off x="3839" y="3525"/>
              <a:ext cx="84" cy="176"/>
            </a:xfrm>
            <a:custGeom>
              <a:avLst/>
              <a:gdLst>
                <a:gd name="T0" fmla="*/ 423 w 696"/>
                <a:gd name="T1" fmla="*/ 0 h 1469"/>
                <a:gd name="T2" fmla="*/ 423 w 696"/>
                <a:gd name="T3" fmla="*/ 1320 h 1469"/>
                <a:gd name="T4" fmla="*/ 273 w 696"/>
                <a:gd name="T5" fmla="*/ 1320 h 1469"/>
                <a:gd name="T6" fmla="*/ 273 w 696"/>
                <a:gd name="T7" fmla="*/ 0 h 1469"/>
                <a:gd name="T8" fmla="*/ 423 w 696"/>
                <a:gd name="T9" fmla="*/ 0 h 1469"/>
                <a:gd name="T10" fmla="*/ 675 w 696"/>
                <a:gd name="T11" fmla="*/ 908 h 1469"/>
                <a:gd name="T12" fmla="*/ 348 w 696"/>
                <a:gd name="T13" fmla="*/ 1469 h 1469"/>
                <a:gd name="T14" fmla="*/ 21 w 696"/>
                <a:gd name="T15" fmla="*/ 908 h 1469"/>
                <a:gd name="T16" fmla="*/ 48 w 696"/>
                <a:gd name="T17" fmla="*/ 805 h 1469"/>
                <a:gd name="T18" fmla="*/ 150 w 696"/>
                <a:gd name="T19" fmla="*/ 832 h 1469"/>
                <a:gd name="T20" fmla="*/ 413 w 696"/>
                <a:gd name="T21" fmla="*/ 1282 h 1469"/>
                <a:gd name="T22" fmla="*/ 283 w 696"/>
                <a:gd name="T23" fmla="*/ 1282 h 1469"/>
                <a:gd name="T24" fmla="*/ 546 w 696"/>
                <a:gd name="T25" fmla="*/ 832 h 1469"/>
                <a:gd name="T26" fmla="*/ 648 w 696"/>
                <a:gd name="T27" fmla="*/ 805 h 1469"/>
                <a:gd name="T28" fmla="*/ 675 w 696"/>
                <a:gd name="T29" fmla="*/ 90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6" h="1469">
                  <a:moveTo>
                    <a:pt x="423" y="0"/>
                  </a:moveTo>
                  <a:lnTo>
                    <a:pt x="423" y="1320"/>
                  </a:lnTo>
                  <a:lnTo>
                    <a:pt x="273" y="1320"/>
                  </a:lnTo>
                  <a:lnTo>
                    <a:pt x="273" y="0"/>
                  </a:lnTo>
                  <a:lnTo>
                    <a:pt x="423" y="0"/>
                  </a:lnTo>
                  <a:close/>
                  <a:moveTo>
                    <a:pt x="675" y="908"/>
                  </a:moveTo>
                  <a:lnTo>
                    <a:pt x="348" y="1469"/>
                  </a:lnTo>
                  <a:lnTo>
                    <a:pt x="21" y="908"/>
                  </a:lnTo>
                  <a:cubicBezTo>
                    <a:pt x="0" y="872"/>
                    <a:pt x="12" y="826"/>
                    <a:pt x="48" y="805"/>
                  </a:cubicBezTo>
                  <a:cubicBezTo>
                    <a:pt x="84" y="784"/>
                    <a:pt x="130" y="797"/>
                    <a:pt x="150" y="832"/>
                  </a:cubicBezTo>
                  <a:lnTo>
                    <a:pt x="413" y="1282"/>
                  </a:lnTo>
                  <a:lnTo>
                    <a:pt x="283" y="1282"/>
                  </a:lnTo>
                  <a:lnTo>
                    <a:pt x="546" y="832"/>
                  </a:lnTo>
                  <a:cubicBezTo>
                    <a:pt x="567" y="797"/>
                    <a:pt x="613" y="784"/>
                    <a:pt x="648" y="805"/>
                  </a:cubicBezTo>
                  <a:cubicBezTo>
                    <a:pt x="684" y="826"/>
                    <a:pt x="696" y="872"/>
                    <a:pt x="675" y="908"/>
                  </a:cubicBez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3881" y="3508"/>
              <a:ext cx="45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3904" y="3522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3883" y="3686"/>
              <a:ext cx="3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3902" y="3701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2992" y="3962"/>
              <a:ext cx="34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3009" y="3976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8" name="Group 52"/>
            <p:cNvGrpSpPr>
              <a:grpSpLocks/>
            </p:cNvGrpSpPr>
            <p:nvPr/>
          </p:nvGrpSpPr>
          <p:grpSpPr bwMode="auto">
            <a:xfrm>
              <a:off x="2792" y="3958"/>
              <a:ext cx="64" cy="111"/>
              <a:chOff x="2792" y="3958"/>
              <a:chExt cx="64" cy="111"/>
            </a:xfrm>
          </p:grpSpPr>
          <p:sp>
            <p:nvSpPr>
              <p:cNvPr id="147" name="Freeform 50"/>
              <p:cNvSpPr>
                <a:spLocks/>
              </p:cNvSpPr>
              <p:nvPr/>
            </p:nvSpPr>
            <p:spPr bwMode="auto">
              <a:xfrm>
                <a:off x="2792" y="3958"/>
                <a:ext cx="64" cy="111"/>
              </a:xfrm>
              <a:custGeom>
                <a:avLst/>
                <a:gdLst>
                  <a:gd name="T0" fmla="*/ 7 w 64"/>
                  <a:gd name="T1" fmla="*/ 111 h 111"/>
                  <a:gd name="T2" fmla="*/ 11 w 64"/>
                  <a:gd name="T3" fmla="*/ 111 h 111"/>
                  <a:gd name="T4" fmla="*/ 15 w 64"/>
                  <a:gd name="T5" fmla="*/ 110 h 111"/>
                  <a:gd name="T6" fmla="*/ 18 w 64"/>
                  <a:gd name="T7" fmla="*/ 110 h 111"/>
                  <a:gd name="T8" fmla="*/ 22 w 64"/>
                  <a:gd name="T9" fmla="*/ 108 h 111"/>
                  <a:gd name="T10" fmla="*/ 26 w 64"/>
                  <a:gd name="T11" fmla="*/ 107 h 111"/>
                  <a:gd name="T12" fmla="*/ 29 w 64"/>
                  <a:gd name="T13" fmla="*/ 106 h 111"/>
                  <a:gd name="T14" fmla="*/ 33 w 64"/>
                  <a:gd name="T15" fmla="*/ 104 h 111"/>
                  <a:gd name="T16" fmla="*/ 36 w 64"/>
                  <a:gd name="T17" fmla="*/ 102 h 111"/>
                  <a:gd name="T18" fmla="*/ 39 w 64"/>
                  <a:gd name="T19" fmla="*/ 100 h 111"/>
                  <a:gd name="T20" fmla="*/ 42 w 64"/>
                  <a:gd name="T21" fmla="*/ 98 h 111"/>
                  <a:gd name="T22" fmla="*/ 45 w 64"/>
                  <a:gd name="T23" fmla="*/ 96 h 111"/>
                  <a:gd name="T24" fmla="*/ 48 w 64"/>
                  <a:gd name="T25" fmla="*/ 93 h 111"/>
                  <a:gd name="T26" fmla="*/ 51 w 64"/>
                  <a:gd name="T27" fmla="*/ 90 h 111"/>
                  <a:gd name="T28" fmla="*/ 53 w 64"/>
                  <a:gd name="T29" fmla="*/ 87 h 111"/>
                  <a:gd name="T30" fmla="*/ 55 w 64"/>
                  <a:gd name="T31" fmla="*/ 84 h 111"/>
                  <a:gd name="T32" fmla="*/ 57 w 64"/>
                  <a:gd name="T33" fmla="*/ 81 h 111"/>
                  <a:gd name="T34" fmla="*/ 59 w 64"/>
                  <a:gd name="T35" fmla="*/ 78 h 111"/>
                  <a:gd name="T36" fmla="*/ 60 w 64"/>
                  <a:gd name="T37" fmla="*/ 75 h 111"/>
                  <a:gd name="T38" fmla="*/ 61 w 64"/>
                  <a:gd name="T39" fmla="*/ 71 h 111"/>
                  <a:gd name="T40" fmla="*/ 62 w 64"/>
                  <a:gd name="T41" fmla="*/ 68 h 111"/>
                  <a:gd name="T42" fmla="*/ 63 w 64"/>
                  <a:gd name="T43" fmla="*/ 64 h 111"/>
                  <a:gd name="T44" fmla="*/ 64 w 64"/>
                  <a:gd name="T45" fmla="*/ 61 h 111"/>
                  <a:gd name="T46" fmla="*/ 64 w 64"/>
                  <a:gd name="T47" fmla="*/ 57 h 111"/>
                  <a:gd name="T48" fmla="*/ 64 w 64"/>
                  <a:gd name="T49" fmla="*/ 54 h 111"/>
                  <a:gd name="T50" fmla="*/ 64 w 64"/>
                  <a:gd name="T51" fmla="*/ 50 h 111"/>
                  <a:gd name="T52" fmla="*/ 63 w 64"/>
                  <a:gd name="T53" fmla="*/ 47 h 111"/>
                  <a:gd name="T54" fmla="*/ 63 w 64"/>
                  <a:gd name="T55" fmla="*/ 43 h 111"/>
                  <a:gd name="T56" fmla="*/ 62 w 64"/>
                  <a:gd name="T57" fmla="*/ 40 h 111"/>
                  <a:gd name="T58" fmla="*/ 60 w 64"/>
                  <a:gd name="T59" fmla="*/ 36 h 111"/>
                  <a:gd name="T60" fmla="*/ 59 w 64"/>
                  <a:gd name="T61" fmla="*/ 33 h 111"/>
                  <a:gd name="T62" fmla="*/ 57 w 64"/>
                  <a:gd name="T63" fmla="*/ 30 h 111"/>
                  <a:gd name="T64" fmla="*/ 55 w 64"/>
                  <a:gd name="T65" fmla="*/ 27 h 111"/>
                  <a:gd name="T66" fmla="*/ 53 w 64"/>
                  <a:gd name="T67" fmla="*/ 24 h 111"/>
                  <a:gd name="T68" fmla="*/ 51 w 64"/>
                  <a:gd name="T69" fmla="*/ 21 h 111"/>
                  <a:gd name="T70" fmla="*/ 48 w 64"/>
                  <a:gd name="T71" fmla="*/ 18 h 111"/>
                  <a:gd name="T72" fmla="*/ 46 w 64"/>
                  <a:gd name="T73" fmla="*/ 16 h 111"/>
                  <a:gd name="T74" fmla="*/ 43 w 64"/>
                  <a:gd name="T75" fmla="*/ 13 h 111"/>
                  <a:gd name="T76" fmla="*/ 40 w 64"/>
                  <a:gd name="T77" fmla="*/ 11 h 111"/>
                  <a:gd name="T78" fmla="*/ 37 w 64"/>
                  <a:gd name="T79" fmla="*/ 9 h 111"/>
                  <a:gd name="T80" fmla="*/ 33 w 64"/>
                  <a:gd name="T81" fmla="*/ 7 h 111"/>
                  <a:gd name="T82" fmla="*/ 30 w 64"/>
                  <a:gd name="T83" fmla="*/ 6 h 111"/>
                  <a:gd name="T84" fmla="*/ 26 w 64"/>
                  <a:gd name="T85" fmla="*/ 4 h 111"/>
                  <a:gd name="T86" fmla="*/ 23 w 64"/>
                  <a:gd name="T87" fmla="*/ 3 h 111"/>
                  <a:gd name="T88" fmla="*/ 19 w 64"/>
                  <a:gd name="T89" fmla="*/ 2 h 111"/>
                  <a:gd name="T90" fmla="*/ 15 w 64"/>
                  <a:gd name="T91" fmla="*/ 1 h 111"/>
                  <a:gd name="T92" fmla="*/ 11 w 64"/>
                  <a:gd name="T93" fmla="*/ 1 h 111"/>
                  <a:gd name="T94" fmla="*/ 7 w 64"/>
                  <a:gd name="T95" fmla="*/ 0 h 111"/>
                  <a:gd name="T96" fmla="*/ 4 w 64"/>
                  <a:gd name="T97" fmla="*/ 0 h 111"/>
                  <a:gd name="T98" fmla="*/ 0 w 64"/>
                  <a:gd name="T99" fmla="*/ 0 h 111"/>
                  <a:gd name="T100" fmla="*/ 7 w 64"/>
                  <a:gd name="T10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111">
                    <a:moveTo>
                      <a:pt x="7" y="111"/>
                    </a:moveTo>
                    <a:lnTo>
                      <a:pt x="11" y="111"/>
                    </a:lnTo>
                    <a:lnTo>
                      <a:pt x="15" y="110"/>
                    </a:lnTo>
                    <a:lnTo>
                      <a:pt x="18" y="110"/>
                    </a:lnTo>
                    <a:lnTo>
                      <a:pt x="22" y="108"/>
                    </a:lnTo>
                    <a:lnTo>
                      <a:pt x="26" y="107"/>
                    </a:lnTo>
                    <a:lnTo>
                      <a:pt x="29" y="106"/>
                    </a:lnTo>
                    <a:lnTo>
                      <a:pt x="33" y="104"/>
                    </a:lnTo>
                    <a:lnTo>
                      <a:pt x="36" y="102"/>
                    </a:lnTo>
                    <a:lnTo>
                      <a:pt x="39" y="100"/>
                    </a:lnTo>
                    <a:lnTo>
                      <a:pt x="42" y="98"/>
                    </a:lnTo>
                    <a:lnTo>
                      <a:pt x="45" y="96"/>
                    </a:lnTo>
                    <a:lnTo>
                      <a:pt x="48" y="93"/>
                    </a:lnTo>
                    <a:lnTo>
                      <a:pt x="51" y="90"/>
                    </a:lnTo>
                    <a:lnTo>
                      <a:pt x="53" y="87"/>
                    </a:lnTo>
                    <a:lnTo>
                      <a:pt x="55" y="84"/>
                    </a:lnTo>
                    <a:lnTo>
                      <a:pt x="57" y="81"/>
                    </a:lnTo>
                    <a:lnTo>
                      <a:pt x="59" y="78"/>
                    </a:lnTo>
                    <a:lnTo>
                      <a:pt x="60" y="75"/>
                    </a:lnTo>
                    <a:lnTo>
                      <a:pt x="61" y="71"/>
                    </a:lnTo>
                    <a:lnTo>
                      <a:pt x="62" y="68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4" y="54"/>
                    </a:lnTo>
                    <a:lnTo>
                      <a:pt x="64" y="50"/>
                    </a:lnTo>
                    <a:lnTo>
                      <a:pt x="63" y="47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59" y="33"/>
                    </a:lnTo>
                    <a:lnTo>
                      <a:pt x="57" y="30"/>
                    </a:lnTo>
                    <a:lnTo>
                      <a:pt x="55" y="27"/>
                    </a:lnTo>
                    <a:lnTo>
                      <a:pt x="53" y="24"/>
                    </a:lnTo>
                    <a:lnTo>
                      <a:pt x="51" y="21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3" y="13"/>
                    </a:lnTo>
                    <a:lnTo>
                      <a:pt x="40" y="11"/>
                    </a:lnTo>
                    <a:lnTo>
                      <a:pt x="37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19" y="2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7" y="11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8" name="Freeform 51"/>
              <p:cNvSpPr>
                <a:spLocks/>
              </p:cNvSpPr>
              <p:nvPr/>
            </p:nvSpPr>
            <p:spPr bwMode="auto">
              <a:xfrm>
                <a:off x="2792" y="3958"/>
                <a:ext cx="64" cy="111"/>
              </a:xfrm>
              <a:custGeom>
                <a:avLst/>
                <a:gdLst>
                  <a:gd name="T0" fmla="*/ 7 w 64"/>
                  <a:gd name="T1" fmla="*/ 111 h 111"/>
                  <a:gd name="T2" fmla="*/ 11 w 64"/>
                  <a:gd name="T3" fmla="*/ 111 h 111"/>
                  <a:gd name="T4" fmla="*/ 15 w 64"/>
                  <a:gd name="T5" fmla="*/ 110 h 111"/>
                  <a:gd name="T6" fmla="*/ 18 w 64"/>
                  <a:gd name="T7" fmla="*/ 110 h 111"/>
                  <a:gd name="T8" fmla="*/ 22 w 64"/>
                  <a:gd name="T9" fmla="*/ 108 h 111"/>
                  <a:gd name="T10" fmla="*/ 26 w 64"/>
                  <a:gd name="T11" fmla="*/ 107 h 111"/>
                  <a:gd name="T12" fmla="*/ 29 w 64"/>
                  <a:gd name="T13" fmla="*/ 106 h 111"/>
                  <a:gd name="T14" fmla="*/ 33 w 64"/>
                  <a:gd name="T15" fmla="*/ 104 h 111"/>
                  <a:gd name="T16" fmla="*/ 36 w 64"/>
                  <a:gd name="T17" fmla="*/ 102 h 111"/>
                  <a:gd name="T18" fmla="*/ 39 w 64"/>
                  <a:gd name="T19" fmla="*/ 100 h 111"/>
                  <a:gd name="T20" fmla="*/ 42 w 64"/>
                  <a:gd name="T21" fmla="*/ 98 h 111"/>
                  <a:gd name="T22" fmla="*/ 45 w 64"/>
                  <a:gd name="T23" fmla="*/ 96 h 111"/>
                  <a:gd name="T24" fmla="*/ 48 w 64"/>
                  <a:gd name="T25" fmla="*/ 93 h 111"/>
                  <a:gd name="T26" fmla="*/ 51 w 64"/>
                  <a:gd name="T27" fmla="*/ 90 h 111"/>
                  <a:gd name="T28" fmla="*/ 53 w 64"/>
                  <a:gd name="T29" fmla="*/ 87 h 111"/>
                  <a:gd name="T30" fmla="*/ 55 w 64"/>
                  <a:gd name="T31" fmla="*/ 84 h 111"/>
                  <a:gd name="T32" fmla="*/ 57 w 64"/>
                  <a:gd name="T33" fmla="*/ 81 h 111"/>
                  <a:gd name="T34" fmla="*/ 59 w 64"/>
                  <a:gd name="T35" fmla="*/ 78 h 111"/>
                  <a:gd name="T36" fmla="*/ 60 w 64"/>
                  <a:gd name="T37" fmla="*/ 75 h 111"/>
                  <a:gd name="T38" fmla="*/ 61 w 64"/>
                  <a:gd name="T39" fmla="*/ 71 h 111"/>
                  <a:gd name="T40" fmla="*/ 62 w 64"/>
                  <a:gd name="T41" fmla="*/ 68 h 111"/>
                  <a:gd name="T42" fmla="*/ 63 w 64"/>
                  <a:gd name="T43" fmla="*/ 64 h 111"/>
                  <a:gd name="T44" fmla="*/ 64 w 64"/>
                  <a:gd name="T45" fmla="*/ 61 h 111"/>
                  <a:gd name="T46" fmla="*/ 64 w 64"/>
                  <a:gd name="T47" fmla="*/ 57 h 111"/>
                  <a:gd name="T48" fmla="*/ 64 w 64"/>
                  <a:gd name="T49" fmla="*/ 54 h 111"/>
                  <a:gd name="T50" fmla="*/ 64 w 64"/>
                  <a:gd name="T51" fmla="*/ 50 h 111"/>
                  <a:gd name="T52" fmla="*/ 63 w 64"/>
                  <a:gd name="T53" fmla="*/ 47 h 111"/>
                  <a:gd name="T54" fmla="*/ 63 w 64"/>
                  <a:gd name="T55" fmla="*/ 43 h 111"/>
                  <a:gd name="T56" fmla="*/ 62 w 64"/>
                  <a:gd name="T57" fmla="*/ 40 h 111"/>
                  <a:gd name="T58" fmla="*/ 60 w 64"/>
                  <a:gd name="T59" fmla="*/ 36 h 111"/>
                  <a:gd name="T60" fmla="*/ 59 w 64"/>
                  <a:gd name="T61" fmla="*/ 33 h 111"/>
                  <a:gd name="T62" fmla="*/ 57 w 64"/>
                  <a:gd name="T63" fmla="*/ 30 h 111"/>
                  <a:gd name="T64" fmla="*/ 55 w 64"/>
                  <a:gd name="T65" fmla="*/ 27 h 111"/>
                  <a:gd name="T66" fmla="*/ 53 w 64"/>
                  <a:gd name="T67" fmla="*/ 24 h 111"/>
                  <a:gd name="T68" fmla="*/ 51 w 64"/>
                  <a:gd name="T69" fmla="*/ 21 h 111"/>
                  <a:gd name="T70" fmla="*/ 48 w 64"/>
                  <a:gd name="T71" fmla="*/ 18 h 111"/>
                  <a:gd name="T72" fmla="*/ 46 w 64"/>
                  <a:gd name="T73" fmla="*/ 16 h 111"/>
                  <a:gd name="T74" fmla="*/ 43 w 64"/>
                  <a:gd name="T75" fmla="*/ 13 h 111"/>
                  <a:gd name="T76" fmla="*/ 40 w 64"/>
                  <a:gd name="T77" fmla="*/ 11 h 111"/>
                  <a:gd name="T78" fmla="*/ 37 w 64"/>
                  <a:gd name="T79" fmla="*/ 9 h 111"/>
                  <a:gd name="T80" fmla="*/ 33 w 64"/>
                  <a:gd name="T81" fmla="*/ 7 h 111"/>
                  <a:gd name="T82" fmla="*/ 30 w 64"/>
                  <a:gd name="T83" fmla="*/ 6 h 111"/>
                  <a:gd name="T84" fmla="*/ 26 w 64"/>
                  <a:gd name="T85" fmla="*/ 4 h 111"/>
                  <a:gd name="T86" fmla="*/ 23 w 64"/>
                  <a:gd name="T87" fmla="*/ 3 h 111"/>
                  <a:gd name="T88" fmla="*/ 19 w 64"/>
                  <a:gd name="T89" fmla="*/ 2 h 111"/>
                  <a:gd name="T90" fmla="*/ 15 w 64"/>
                  <a:gd name="T91" fmla="*/ 1 h 111"/>
                  <a:gd name="T92" fmla="*/ 11 w 64"/>
                  <a:gd name="T93" fmla="*/ 1 h 111"/>
                  <a:gd name="T94" fmla="*/ 7 w 64"/>
                  <a:gd name="T95" fmla="*/ 0 h 111"/>
                  <a:gd name="T96" fmla="*/ 4 w 64"/>
                  <a:gd name="T97" fmla="*/ 0 h 111"/>
                  <a:gd name="T98" fmla="*/ 0 w 64"/>
                  <a:gd name="T9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4" h="111">
                    <a:moveTo>
                      <a:pt x="7" y="111"/>
                    </a:moveTo>
                    <a:lnTo>
                      <a:pt x="11" y="111"/>
                    </a:lnTo>
                    <a:lnTo>
                      <a:pt x="15" y="110"/>
                    </a:lnTo>
                    <a:lnTo>
                      <a:pt x="18" y="110"/>
                    </a:lnTo>
                    <a:lnTo>
                      <a:pt x="22" y="108"/>
                    </a:lnTo>
                    <a:lnTo>
                      <a:pt x="26" y="107"/>
                    </a:lnTo>
                    <a:lnTo>
                      <a:pt x="29" y="106"/>
                    </a:lnTo>
                    <a:lnTo>
                      <a:pt x="33" y="104"/>
                    </a:lnTo>
                    <a:lnTo>
                      <a:pt x="36" y="102"/>
                    </a:lnTo>
                    <a:lnTo>
                      <a:pt x="39" y="100"/>
                    </a:lnTo>
                    <a:lnTo>
                      <a:pt x="42" y="98"/>
                    </a:lnTo>
                    <a:lnTo>
                      <a:pt x="45" y="96"/>
                    </a:lnTo>
                    <a:lnTo>
                      <a:pt x="48" y="93"/>
                    </a:lnTo>
                    <a:lnTo>
                      <a:pt x="51" y="90"/>
                    </a:lnTo>
                    <a:lnTo>
                      <a:pt x="53" y="87"/>
                    </a:lnTo>
                    <a:lnTo>
                      <a:pt x="55" y="84"/>
                    </a:lnTo>
                    <a:lnTo>
                      <a:pt x="57" y="81"/>
                    </a:lnTo>
                    <a:lnTo>
                      <a:pt x="59" y="78"/>
                    </a:lnTo>
                    <a:lnTo>
                      <a:pt x="60" y="75"/>
                    </a:lnTo>
                    <a:lnTo>
                      <a:pt x="61" y="71"/>
                    </a:lnTo>
                    <a:lnTo>
                      <a:pt x="62" y="68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4" y="54"/>
                    </a:lnTo>
                    <a:lnTo>
                      <a:pt x="64" y="50"/>
                    </a:lnTo>
                    <a:lnTo>
                      <a:pt x="63" y="47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59" y="33"/>
                    </a:lnTo>
                    <a:lnTo>
                      <a:pt x="57" y="30"/>
                    </a:lnTo>
                    <a:lnTo>
                      <a:pt x="55" y="27"/>
                    </a:lnTo>
                    <a:lnTo>
                      <a:pt x="53" y="24"/>
                    </a:lnTo>
                    <a:lnTo>
                      <a:pt x="51" y="21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3" y="13"/>
                    </a:lnTo>
                    <a:lnTo>
                      <a:pt x="40" y="11"/>
                    </a:lnTo>
                    <a:lnTo>
                      <a:pt x="37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3"/>
                    </a:lnTo>
                    <a:lnTo>
                      <a:pt x="19" y="2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39" name="Group 55"/>
            <p:cNvGrpSpPr>
              <a:grpSpLocks/>
            </p:cNvGrpSpPr>
            <p:nvPr/>
          </p:nvGrpSpPr>
          <p:grpSpPr bwMode="auto">
            <a:xfrm>
              <a:off x="2734" y="3958"/>
              <a:ext cx="65" cy="111"/>
              <a:chOff x="2734" y="3958"/>
              <a:chExt cx="65" cy="111"/>
            </a:xfrm>
          </p:grpSpPr>
          <p:sp>
            <p:nvSpPr>
              <p:cNvPr id="145" name="Freeform 53"/>
              <p:cNvSpPr>
                <a:spLocks/>
              </p:cNvSpPr>
              <p:nvPr/>
            </p:nvSpPr>
            <p:spPr bwMode="auto">
              <a:xfrm>
                <a:off x="2734" y="3958"/>
                <a:ext cx="65" cy="111"/>
              </a:xfrm>
              <a:custGeom>
                <a:avLst/>
                <a:gdLst>
                  <a:gd name="T0" fmla="*/ 58 w 65"/>
                  <a:gd name="T1" fmla="*/ 0 h 111"/>
                  <a:gd name="T2" fmla="*/ 54 w 65"/>
                  <a:gd name="T3" fmla="*/ 0 h 111"/>
                  <a:gd name="T4" fmla="*/ 50 w 65"/>
                  <a:gd name="T5" fmla="*/ 1 h 111"/>
                  <a:gd name="T6" fmla="*/ 46 w 65"/>
                  <a:gd name="T7" fmla="*/ 2 h 111"/>
                  <a:gd name="T8" fmla="*/ 42 w 65"/>
                  <a:gd name="T9" fmla="*/ 3 h 111"/>
                  <a:gd name="T10" fmla="*/ 39 w 65"/>
                  <a:gd name="T11" fmla="*/ 4 h 111"/>
                  <a:gd name="T12" fmla="*/ 35 w 65"/>
                  <a:gd name="T13" fmla="*/ 6 h 111"/>
                  <a:gd name="T14" fmla="*/ 32 w 65"/>
                  <a:gd name="T15" fmla="*/ 7 h 111"/>
                  <a:gd name="T16" fmla="*/ 28 w 65"/>
                  <a:gd name="T17" fmla="*/ 9 h 111"/>
                  <a:gd name="T18" fmla="*/ 25 w 65"/>
                  <a:gd name="T19" fmla="*/ 11 h 111"/>
                  <a:gd name="T20" fmla="*/ 22 w 65"/>
                  <a:gd name="T21" fmla="*/ 13 h 111"/>
                  <a:gd name="T22" fmla="*/ 19 w 65"/>
                  <a:gd name="T23" fmla="*/ 16 h 111"/>
                  <a:gd name="T24" fmla="*/ 16 w 65"/>
                  <a:gd name="T25" fmla="*/ 18 h 111"/>
                  <a:gd name="T26" fmla="*/ 14 w 65"/>
                  <a:gd name="T27" fmla="*/ 21 h 111"/>
                  <a:gd name="T28" fmla="*/ 11 w 65"/>
                  <a:gd name="T29" fmla="*/ 24 h 111"/>
                  <a:gd name="T30" fmla="*/ 9 w 65"/>
                  <a:gd name="T31" fmla="*/ 27 h 111"/>
                  <a:gd name="T32" fmla="*/ 7 w 65"/>
                  <a:gd name="T33" fmla="*/ 30 h 111"/>
                  <a:gd name="T34" fmla="*/ 6 w 65"/>
                  <a:gd name="T35" fmla="*/ 33 h 111"/>
                  <a:gd name="T36" fmla="*/ 4 w 65"/>
                  <a:gd name="T37" fmla="*/ 37 h 111"/>
                  <a:gd name="T38" fmla="*/ 3 w 65"/>
                  <a:gd name="T39" fmla="*/ 40 h 111"/>
                  <a:gd name="T40" fmla="*/ 2 w 65"/>
                  <a:gd name="T41" fmla="*/ 43 h 111"/>
                  <a:gd name="T42" fmla="*/ 1 w 65"/>
                  <a:gd name="T43" fmla="*/ 47 h 111"/>
                  <a:gd name="T44" fmla="*/ 1 w 65"/>
                  <a:gd name="T45" fmla="*/ 50 h 111"/>
                  <a:gd name="T46" fmla="*/ 0 w 65"/>
                  <a:gd name="T47" fmla="*/ 54 h 111"/>
                  <a:gd name="T48" fmla="*/ 0 w 65"/>
                  <a:gd name="T49" fmla="*/ 58 h 111"/>
                  <a:gd name="T50" fmla="*/ 1 w 65"/>
                  <a:gd name="T51" fmla="*/ 61 h 111"/>
                  <a:gd name="T52" fmla="*/ 1 w 65"/>
                  <a:gd name="T53" fmla="*/ 65 h 111"/>
                  <a:gd name="T54" fmla="*/ 2 w 65"/>
                  <a:gd name="T55" fmla="*/ 68 h 111"/>
                  <a:gd name="T56" fmla="*/ 3 w 65"/>
                  <a:gd name="T57" fmla="*/ 72 h 111"/>
                  <a:gd name="T58" fmla="*/ 4 w 65"/>
                  <a:gd name="T59" fmla="*/ 75 h 111"/>
                  <a:gd name="T60" fmla="*/ 5 w 65"/>
                  <a:gd name="T61" fmla="*/ 78 h 111"/>
                  <a:gd name="T62" fmla="*/ 7 w 65"/>
                  <a:gd name="T63" fmla="*/ 82 h 111"/>
                  <a:gd name="T64" fmla="*/ 9 w 65"/>
                  <a:gd name="T65" fmla="*/ 85 h 111"/>
                  <a:gd name="T66" fmla="*/ 11 w 65"/>
                  <a:gd name="T67" fmla="*/ 88 h 111"/>
                  <a:gd name="T68" fmla="*/ 13 w 65"/>
                  <a:gd name="T69" fmla="*/ 91 h 111"/>
                  <a:gd name="T70" fmla="*/ 16 w 65"/>
                  <a:gd name="T71" fmla="*/ 93 h 111"/>
                  <a:gd name="T72" fmla="*/ 19 w 65"/>
                  <a:gd name="T73" fmla="*/ 96 h 111"/>
                  <a:gd name="T74" fmla="*/ 22 w 65"/>
                  <a:gd name="T75" fmla="*/ 98 h 111"/>
                  <a:gd name="T76" fmla="*/ 25 w 65"/>
                  <a:gd name="T77" fmla="*/ 100 h 111"/>
                  <a:gd name="T78" fmla="*/ 28 w 65"/>
                  <a:gd name="T79" fmla="*/ 102 h 111"/>
                  <a:gd name="T80" fmla="*/ 31 w 65"/>
                  <a:gd name="T81" fmla="*/ 104 h 111"/>
                  <a:gd name="T82" fmla="*/ 35 w 65"/>
                  <a:gd name="T83" fmla="*/ 106 h 111"/>
                  <a:gd name="T84" fmla="*/ 38 w 65"/>
                  <a:gd name="T85" fmla="*/ 107 h 111"/>
                  <a:gd name="T86" fmla="*/ 42 w 65"/>
                  <a:gd name="T87" fmla="*/ 108 h 111"/>
                  <a:gd name="T88" fmla="*/ 46 w 65"/>
                  <a:gd name="T89" fmla="*/ 109 h 111"/>
                  <a:gd name="T90" fmla="*/ 49 w 65"/>
                  <a:gd name="T91" fmla="*/ 110 h 111"/>
                  <a:gd name="T92" fmla="*/ 53 w 65"/>
                  <a:gd name="T93" fmla="*/ 111 h 111"/>
                  <a:gd name="T94" fmla="*/ 57 w 65"/>
                  <a:gd name="T95" fmla="*/ 111 h 111"/>
                  <a:gd name="T96" fmla="*/ 61 w 65"/>
                  <a:gd name="T97" fmla="*/ 111 h 111"/>
                  <a:gd name="T98" fmla="*/ 65 w 65"/>
                  <a:gd name="T99" fmla="*/ 111 h 111"/>
                  <a:gd name="T100" fmla="*/ 58 w 65"/>
                  <a:gd name="T10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11">
                    <a:moveTo>
                      <a:pt x="58" y="0"/>
                    </a:move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3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2" y="7"/>
                    </a:lnTo>
                    <a:lnTo>
                      <a:pt x="28" y="9"/>
                    </a:lnTo>
                    <a:lnTo>
                      <a:pt x="25" y="11"/>
                    </a:lnTo>
                    <a:lnTo>
                      <a:pt x="22" y="13"/>
                    </a:lnTo>
                    <a:lnTo>
                      <a:pt x="19" y="16"/>
                    </a:lnTo>
                    <a:lnTo>
                      <a:pt x="16" y="18"/>
                    </a:lnTo>
                    <a:lnTo>
                      <a:pt x="14" y="21"/>
                    </a:lnTo>
                    <a:lnTo>
                      <a:pt x="11" y="24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6" y="33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1" y="50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2" y="68"/>
                    </a:lnTo>
                    <a:lnTo>
                      <a:pt x="3" y="72"/>
                    </a:lnTo>
                    <a:lnTo>
                      <a:pt x="4" y="75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9" y="85"/>
                    </a:lnTo>
                    <a:lnTo>
                      <a:pt x="11" y="88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6"/>
                    </a:lnTo>
                    <a:lnTo>
                      <a:pt x="22" y="98"/>
                    </a:lnTo>
                    <a:lnTo>
                      <a:pt x="25" y="100"/>
                    </a:lnTo>
                    <a:lnTo>
                      <a:pt x="28" y="102"/>
                    </a:lnTo>
                    <a:lnTo>
                      <a:pt x="31" y="104"/>
                    </a:lnTo>
                    <a:lnTo>
                      <a:pt x="35" y="106"/>
                    </a:lnTo>
                    <a:lnTo>
                      <a:pt x="38" y="107"/>
                    </a:lnTo>
                    <a:lnTo>
                      <a:pt x="42" y="108"/>
                    </a:lnTo>
                    <a:lnTo>
                      <a:pt x="46" y="109"/>
                    </a:lnTo>
                    <a:lnTo>
                      <a:pt x="49" y="110"/>
                    </a:lnTo>
                    <a:lnTo>
                      <a:pt x="53" y="111"/>
                    </a:lnTo>
                    <a:lnTo>
                      <a:pt x="57" y="111"/>
                    </a:lnTo>
                    <a:lnTo>
                      <a:pt x="61" y="111"/>
                    </a:lnTo>
                    <a:lnTo>
                      <a:pt x="65" y="111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6" name="Freeform 54"/>
              <p:cNvSpPr>
                <a:spLocks/>
              </p:cNvSpPr>
              <p:nvPr/>
            </p:nvSpPr>
            <p:spPr bwMode="auto">
              <a:xfrm>
                <a:off x="2734" y="3958"/>
                <a:ext cx="65" cy="111"/>
              </a:xfrm>
              <a:custGeom>
                <a:avLst/>
                <a:gdLst>
                  <a:gd name="T0" fmla="*/ 58 w 65"/>
                  <a:gd name="T1" fmla="*/ 0 h 111"/>
                  <a:gd name="T2" fmla="*/ 54 w 65"/>
                  <a:gd name="T3" fmla="*/ 0 h 111"/>
                  <a:gd name="T4" fmla="*/ 50 w 65"/>
                  <a:gd name="T5" fmla="*/ 1 h 111"/>
                  <a:gd name="T6" fmla="*/ 46 w 65"/>
                  <a:gd name="T7" fmla="*/ 2 h 111"/>
                  <a:gd name="T8" fmla="*/ 42 w 65"/>
                  <a:gd name="T9" fmla="*/ 3 h 111"/>
                  <a:gd name="T10" fmla="*/ 39 w 65"/>
                  <a:gd name="T11" fmla="*/ 4 h 111"/>
                  <a:gd name="T12" fmla="*/ 35 w 65"/>
                  <a:gd name="T13" fmla="*/ 6 h 111"/>
                  <a:gd name="T14" fmla="*/ 32 w 65"/>
                  <a:gd name="T15" fmla="*/ 7 h 111"/>
                  <a:gd name="T16" fmla="*/ 28 w 65"/>
                  <a:gd name="T17" fmla="*/ 9 h 111"/>
                  <a:gd name="T18" fmla="*/ 25 w 65"/>
                  <a:gd name="T19" fmla="*/ 11 h 111"/>
                  <a:gd name="T20" fmla="*/ 22 w 65"/>
                  <a:gd name="T21" fmla="*/ 13 h 111"/>
                  <a:gd name="T22" fmla="*/ 19 w 65"/>
                  <a:gd name="T23" fmla="*/ 16 h 111"/>
                  <a:gd name="T24" fmla="*/ 16 w 65"/>
                  <a:gd name="T25" fmla="*/ 18 h 111"/>
                  <a:gd name="T26" fmla="*/ 14 w 65"/>
                  <a:gd name="T27" fmla="*/ 21 h 111"/>
                  <a:gd name="T28" fmla="*/ 11 w 65"/>
                  <a:gd name="T29" fmla="*/ 24 h 111"/>
                  <a:gd name="T30" fmla="*/ 9 w 65"/>
                  <a:gd name="T31" fmla="*/ 27 h 111"/>
                  <a:gd name="T32" fmla="*/ 7 w 65"/>
                  <a:gd name="T33" fmla="*/ 30 h 111"/>
                  <a:gd name="T34" fmla="*/ 6 w 65"/>
                  <a:gd name="T35" fmla="*/ 33 h 111"/>
                  <a:gd name="T36" fmla="*/ 4 w 65"/>
                  <a:gd name="T37" fmla="*/ 37 h 111"/>
                  <a:gd name="T38" fmla="*/ 3 w 65"/>
                  <a:gd name="T39" fmla="*/ 40 h 111"/>
                  <a:gd name="T40" fmla="*/ 2 w 65"/>
                  <a:gd name="T41" fmla="*/ 43 h 111"/>
                  <a:gd name="T42" fmla="*/ 1 w 65"/>
                  <a:gd name="T43" fmla="*/ 47 h 111"/>
                  <a:gd name="T44" fmla="*/ 1 w 65"/>
                  <a:gd name="T45" fmla="*/ 50 h 111"/>
                  <a:gd name="T46" fmla="*/ 0 w 65"/>
                  <a:gd name="T47" fmla="*/ 54 h 111"/>
                  <a:gd name="T48" fmla="*/ 0 w 65"/>
                  <a:gd name="T49" fmla="*/ 58 h 111"/>
                  <a:gd name="T50" fmla="*/ 1 w 65"/>
                  <a:gd name="T51" fmla="*/ 61 h 111"/>
                  <a:gd name="T52" fmla="*/ 1 w 65"/>
                  <a:gd name="T53" fmla="*/ 65 h 111"/>
                  <a:gd name="T54" fmla="*/ 2 w 65"/>
                  <a:gd name="T55" fmla="*/ 68 h 111"/>
                  <a:gd name="T56" fmla="*/ 3 w 65"/>
                  <a:gd name="T57" fmla="*/ 72 h 111"/>
                  <a:gd name="T58" fmla="*/ 4 w 65"/>
                  <a:gd name="T59" fmla="*/ 75 h 111"/>
                  <a:gd name="T60" fmla="*/ 5 w 65"/>
                  <a:gd name="T61" fmla="*/ 78 h 111"/>
                  <a:gd name="T62" fmla="*/ 7 w 65"/>
                  <a:gd name="T63" fmla="*/ 82 h 111"/>
                  <a:gd name="T64" fmla="*/ 9 w 65"/>
                  <a:gd name="T65" fmla="*/ 85 h 111"/>
                  <a:gd name="T66" fmla="*/ 11 w 65"/>
                  <a:gd name="T67" fmla="*/ 88 h 111"/>
                  <a:gd name="T68" fmla="*/ 13 w 65"/>
                  <a:gd name="T69" fmla="*/ 91 h 111"/>
                  <a:gd name="T70" fmla="*/ 16 w 65"/>
                  <a:gd name="T71" fmla="*/ 93 h 111"/>
                  <a:gd name="T72" fmla="*/ 19 w 65"/>
                  <a:gd name="T73" fmla="*/ 96 h 111"/>
                  <a:gd name="T74" fmla="*/ 22 w 65"/>
                  <a:gd name="T75" fmla="*/ 98 h 111"/>
                  <a:gd name="T76" fmla="*/ 25 w 65"/>
                  <a:gd name="T77" fmla="*/ 100 h 111"/>
                  <a:gd name="T78" fmla="*/ 28 w 65"/>
                  <a:gd name="T79" fmla="*/ 102 h 111"/>
                  <a:gd name="T80" fmla="*/ 31 w 65"/>
                  <a:gd name="T81" fmla="*/ 104 h 111"/>
                  <a:gd name="T82" fmla="*/ 35 w 65"/>
                  <a:gd name="T83" fmla="*/ 106 h 111"/>
                  <a:gd name="T84" fmla="*/ 38 w 65"/>
                  <a:gd name="T85" fmla="*/ 107 h 111"/>
                  <a:gd name="T86" fmla="*/ 42 w 65"/>
                  <a:gd name="T87" fmla="*/ 108 h 111"/>
                  <a:gd name="T88" fmla="*/ 46 w 65"/>
                  <a:gd name="T89" fmla="*/ 109 h 111"/>
                  <a:gd name="T90" fmla="*/ 49 w 65"/>
                  <a:gd name="T91" fmla="*/ 110 h 111"/>
                  <a:gd name="T92" fmla="*/ 53 w 65"/>
                  <a:gd name="T93" fmla="*/ 111 h 111"/>
                  <a:gd name="T94" fmla="*/ 57 w 65"/>
                  <a:gd name="T95" fmla="*/ 111 h 111"/>
                  <a:gd name="T96" fmla="*/ 61 w 65"/>
                  <a:gd name="T97" fmla="*/ 111 h 111"/>
                  <a:gd name="T98" fmla="*/ 65 w 65"/>
                  <a:gd name="T9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" h="111">
                    <a:moveTo>
                      <a:pt x="58" y="0"/>
                    </a:moveTo>
                    <a:lnTo>
                      <a:pt x="54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2" y="3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2" y="7"/>
                    </a:lnTo>
                    <a:lnTo>
                      <a:pt x="28" y="9"/>
                    </a:lnTo>
                    <a:lnTo>
                      <a:pt x="25" y="11"/>
                    </a:lnTo>
                    <a:lnTo>
                      <a:pt x="22" y="13"/>
                    </a:lnTo>
                    <a:lnTo>
                      <a:pt x="19" y="16"/>
                    </a:lnTo>
                    <a:lnTo>
                      <a:pt x="16" y="18"/>
                    </a:lnTo>
                    <a:lnTo>
                      <a:pt x="14" y="21"/>
                    </a:lnTo>
                    <a:lnTo>
                      <a:pt x="11" y="24"/>
                    </a:lnTo>
                    <a:lnTo>
                      <a:pt x="9" y="27"/>
                    </a:lnTo>
                    <a:lnTo>
                      <a:pt x="7" y="30"/>
                    </a:lnTo>
                    <a:lnTo>
                      <a:pt x="6" y="33"/>
                    </a:lnTo>
                    <a:lnTo>
                      <a:pt x="4" y="37"/>
                    </a:lnTo>
                    <a:lnTo>
                      <a:pt x="3" y="40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1" y="50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1" y="61"/>
                    </a:lnTo>
                    <a:lnTo>
                      <a:pt x="1" y="65"/>
                    </a:lnTo>
                    <a:lnTo>
                      <a:pt x="2" y="68"/>
                    </a:lnTo>
                    <a:lnTo>
                      <a:pt x="3" y="72"/>
                    </a:lnTo>
                    <a:lnTo>
                      <a:pt x="4" y="75"/>
                    </a:lnTo>
                    <a:lnTo>
                      <a:pt x="5" y="78"/>
                    </a:lnTo>
                    <a:lnTo>
                      <a:pt x="7" y="82"/>
                    </a:lnTo>
                    <a:lnTo>
                      <a:pt x="9" y="85"/>
                    </a:lnTo>
                    <a:lnTo>
                      <a:pt x="11" y="88"/>
                    </a:lnTo>
                    <a:lnTo>
                      <a:pt x="13" y="91"/>
                    </a:lnTo>
                    <a:lnTo>
                      <a:pt x="16" y="93"/>
                    </a:lnTo>
                    <a:lnTo>
                      <a:pt x="19" y="96"/>
                    </a:lnTo>
                    <a:lnTo>
                      <a:pt x="22" y="98"/>
                    </a:lnTo>
                    <a:lnTo>
                      <a:pt x="25" y="100"/>
                    </a:lnTo>
                    <a:lnTo>
                      <a:pt x="28" y="102"/>
                    </a:lnTo>
                    <a:lnTo>
                      <a:pt x="31" y="104"/>
                    </a:lnTo>
                    <a:lnTo>
                      <a:pt x="35" y="106"/>
                    </a:lnTo>
                    <a:lnTo>
                      <a:pt x="38" y="107"/>
                    </a:lnTo>
                    <a:lnTo>
                      <a:pt x="42" y="108"/>
                    </a:lnTo>
                    <a:lnTo>
                      <a:pt x="46" y="109"/>
                    </a:lnTo>
                    <a:lnTo>
                      <a:pt x="49" y="110"/>
                    </a:lnTo>
                    <a:lnTo>
                      <a:pt x="53" y="111"/>
                    </a:lnTo>
                    <a:lnTo>
                      <a:pt x="57" y="111"/>
                    </a:lnTo>
                    <a:lnTo>
                      <a:pt x="61" y="111"/>
                    </a:lnTo>
                    <a:lnTo>
                      <a:pt x="65" y="111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40" name="Rectangle 60"/>
            <p:cNvSpPr>
              <a:spLocks noChangeArrowheads="1"/>
            </p:cNvSpPr>
            <p:nvPr/>
          </p:nvSpPr>
          <p:spPr bwMode="auto">
            <a:xfrm>
              <a:off x="4239" y="369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61"/>
            <p:cNvSpPr>
              <a:spLocks noChangeArrowheads="1"/>
            </p:cNvSpPr>
            <p:nvPr/>
          </p:nvSpPr>
          <p:spPr bwMode="auto">
            <a:xfrm>
              <a:off x="4283" y="3695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2" name="Group 64"/>
            <p:cNvGrpSpPr>
              <a:grpSpLocks/>
            </p:cNvGrpSpPr>
            <p:nvPr/>
          </p:nvGrpSpPr>
          <p:grpSpPr bwMode="auto">
            <a:xfrm>
              <a:off x="2990" y="3256"/>
              <a:ext cx="1834" cy="216"/>
              <a:chOff x="2990" y="3256"/>
              <a:chExt cx="1834" cy="216"/>
            </a:xfrm>
          </p:grpSpPr>
          <p:sp>
            <p:nvSpPr>
              <p:cNvPr id="143" name="Rectangle 62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Rectangle 63"/>
              <p:cNvSpPr>
                <a:spLocks noChangeArrowheads="1"/>
              </p:cNvSpPr>
              <p:nvPr/>
            </p:nvSpPr>
            <p:spPr bwMode="auto">
              <a:xfrm>
                <a:off x="2990" y="3256"/>
                <a:ext cx="1834" cy="216"/>
              </a:xfrm>
              <a:prstGeom prst="rect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159" name="TextBox 158"/>
          <p:cNvSpPr txBox="1"/>
          <p:nvPr/>
        </p:nvSpPr>
        <p:spPr>
          <a:xfrm>
            <a:off x="6721082" y="6022213"/>
            <a:ext cx="16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Bridge cutting</a:t>
            </a:r>
            <a:endParaRPr lang="ru-RU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2724" y="6391545"/>
            <a:ext cx="274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Common edge cutting</a:t>
            </a:r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974224" y="4999489"/>
            <a:ext cx="1814175" cy="37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 cutting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3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161" name="TextBox 160"/>
          <p:cNvSpPr txBox="1"/>
          <p:nvPr/>
        </p:nvSpPr>
        <p:spPr>
          <a:xfrm>
            <a:off x="5289805" y="144625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Objective functions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03892" y="1405680"/>
                <a:ext cx="6049861" cy="494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𝑅𝑜𝑢𝑡𝑒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𝒑𝒕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𝒑𝒕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405680"/>
                <a:ext cx="6049861" cy="494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/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L</a:t>
            </a:r>
            <a:r>
              <a:rPr lang="en-US" baseline="-25000" dirty="0" smtClean="0">
                <a:solidFill>
                  <a:srgbClr val="00B0F0"/>
                </a:solidFill>
              </a:rPr>
              <a:t>off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– Length of airtime motion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– Length of cutting segments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baseline="-25000" dirty="0">
                <a:solidFill>
                  <a:srgbClr val="00B0F0"/>
                </a:solidFill>
              </a:rPr>
              <a:t>on</a:t>
            </a:r>
            <a:r>
              <a:rPr lang="en-US" dirty="0">
                <a:solidFill>
                  <a:srgbClr val="00B0F0"/>
                </a:solidFill>
              </a:rPr>
              <a:t> – Cost of airtime motion unit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off</a:t>
            </a:r>
            <a:r>
              <a:rPr lang="en-US" dirty="0">
                <a:solidFill>
                  <a:srgbClr val="FF0000"/>
                </a:solidFill>
              </a:rPr>
              <a:t> – Cost of cutting unit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baseline="-25000" dirty="0" err="1">
                <a:solidFill>
                  <a:srgbClr val="C00000"/>
                </a:solidFill>
              </a:rPr>
              <a:t>pt</a:t>
            </a:r>
            <a:r>
              <a:rPr lang="en-US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C00000"/>
                </a:solidFill>
              </a:rPr>
              <a:t>Piercing cost</a:t>
            </a:r>
            <a:endParaRPr lang="ru-RU" b="1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off</a:t>
            </a:r>
            <a:r>
              <a:rPr lang="en-US" dirty="0">
                <a:solidFill>
                  <a:srgbClr val="00B0F0"/>
                </a:solidFill>
              </a:rPr>
              <a:t> – Speed of airtime motion</a:t>
            </a:r>
            <a:endParaRPr lang="ru-RU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– Speed of cutting</a:t>
            </a:r>
            <a:endParaRPr lang="ru-RU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pt</a:t>
            </a:r>
            <a:r>
              <a:rPr lang="en-US" b="1" dirty="0">
                <a:solidFill>
                  <a:srgbClr val="FF0000"/>
                </a:solidFill>
              </a:rPr>
              <a:t> – Number of piercing points</a:t>
            </a:r>
            <a:endParaRPr lang="ru-RU" b="1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pt</a:t>
            </a:r>
            <a:r>
              <a:rPr lang="en-US" b="1" dirty="0">
                <a:solidFill>
                  <a:srgbClr val="FF0000"/>
                </a:solidFill>
              </a:rPr>
              <a:t> – Time of piercing</a:t>
            </a:r>
            <a:endParaRPr lang="ru-RU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64" name="TextBox 163"/>
          <p:cNvSpPr txBox="1"/>
          <p:nvPr/>
        </p:nvSpPr>
        <p:spPr>
          <a:xfrm>
            <a:off x="1447082" y="102464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253656" y="2102249"/>
                <a:ext cx="4872038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𝑅𝑜𝑢𝑡𝑒</m:t>
                      </m:r>
                      <m:r>
                        <a:rPr lang="en-GB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00B0F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𝒑𝒕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𝒑𝒕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56" y="2102249"/>
                <a:ext cx="4872038" cy="898387"/>
              </a:xfrm>
              <a:prstGeom prst="rect">
                <a:avLst/>
              </a:prstGeom>
              <a:blipFill rotWithShape="1"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5075646" y="1800991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Cutting time</a:t>
            </a:r>
          </a:p>
        </p:txBody>
      </p:sp>
      <p:grpSp>
        <p:nvGrpSpPr>
          <p:cNvPr id="217" name="Группа 216"/>
          <p:cNvGrpSpPr/>
          <p:nvPr/>
        </p:nvGrpSpPr>
        <p:grpSpPr>
          <a:xfrm>
            <a:off x="3755717" y="3305101"/>
            <a:ext cx="5181240" cy="2562601"/>
            <a:chOff x="916344" y="1269708"/>
            <a:chExt cx="7344642" cy="3632603"/>
          </a:xfrm>
        </p:grpSpPr>
        <p:sp>
          <p:nvSpPr>
            <p:cNvPr id="167" name="Овал 166"/>
            <p:cNvSpPr/>
            <p:nvPr/>
          </p:nvSpPr>
          <p:spPr>
            <a:xfrm>
              <a:off x="6605676" y="2012826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/>
            <p:cNvSpPr/>
            <p:nvPr/>
          </p:nvSpPr>
          <p:spPr>
            <a:xfrm>
              <a:off x="2771800" y="1988840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Oval 6"/>
            <p:cNvSpPr>
              <a:spLocks noChangeArrowheads="1"/>
            </p:cNvSpPr>
            <p:nvPr/>
          </p:nvSpPr>
          <p:spPr bwMode="auto">
            <a:xfrm>
              <a:off x="5530696" y="4813986"/>
              <a:ext cx="37970" cy="35037"/>
            </a:xfrm>
            <a:prstGeom prst="ellips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70" name="AutoShape 7"/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71" name="AutoShape 8"/>
            <p:cNvCxnSpPr>
              <a:cxnSpLocks noChangeShapeType="1"/>
            </p:cNvCxnSpPr>
            <p:nvPr/>
          </p:nvCxnSpPr>
          <p:spPr bwMode="auto">
            <a:xfrm>
              <a:off x="6735558" y="2657664"/>
              <a:ext cx="1461" cy="1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72" name="Freeform 12"/>
            <p:cNvSpPr>
              <a:spLocks noChangeAspect="1"/>
            </p:cNvSpPr>
            <p:nvPr/>
          </p:nvSpPr>
          <p:spPr bwMode="auto">
            <a:xfrm>
              <a:off x="5568669" y="2405098"/>
              <a:ext cx="2501730" cy="2280414"/>
            </a:xfrm>
            <a:custGeom>
              <a:avLst/>
              <a:gdLst>
                <a:gd name="T0" fmla="*/ 432 w 1713"/>
                <a:gd name="T1" fmla="*/ 107 h 1562"/>
                <a:gd name="T2" fmla="*/ 354 w 1713"/>
                <a:gd name="T3" fmla="*/ 154 h 1562"/>
                <a:gd name="T4" fmla="*/ 282 w 1713"/>
                <a:gd name="T5" fmla="*/ 207 h 1562"/>
                <a:gd name="T6" fmla="*/ 217 w 1713"/>
                <a:gd name="T7" fmla="*/ 269 h 1562"/>
                <a:gd name="T8" fmla="*/ 159 w 1713"/>
                <a:gd name="T9" fmla="*/ 335 h 1562"/>
                <a:gd name="T10" fmla="*/ 110 w 1713"/>
                <a:gd name="T11" fmla="*/ 407 h 1562"/>
                <a:gd name="T12" fmla="*/ 69 w 1713"/>
                <a:gd name="T13" fmla="*/ 483 h 1562"/>
                <a:gd name="T14" fmla="*/ 37 w 1713"/>
                <a:gd name="T15" fmla="*/ 562 h 1562"/>
                <a:gd name="T16" fmla="*/ 15 w 1713"/>
                <a:gd name="T17" fmla="*/ 645 h 1562"/>
                <a:gd name="T18" fmla="*/ 2 w 1713"/>
                <a:gd name="T19" fmla="*/ 729 h 1562"/>
                <a:gd name="T20" fmla="*/ 0 w 1713"/>
                <a:gd name="T21" fmla="*/ 813 h 1562"/>
                <a:gd name="T22" fmla="*/ 7 w 1713"/>
                <a:gd name="T23" fmla="*/ 897 h 1562"/>
                <a:gd name="T24" fmla="*/ 26 w 1713"/>
                <a:gd name="T25" fmla="*/ 979 h 1562"/>
                <a:gd name="T26" fmla="*/ 53 w 1713"/>
                <a:gd name="T27" fmla="*/ 1059 h 1562"/>
                <a:gd name="T28" fmla="*/ 89 w 1713"/>
                <a:gd name="T29" fmla="*/ 1136 h 1562"/>
                <a:gd name="T30" fmla="*/ 135 w 1713"/>
                <a:gd name="T31" fmla="*/ 1209 h 1562"/>
                <a:gd name="T32" fmla="*/ 188 w 1713"/>
                <a:gd name="T33" fmla="*/ 1277 h 1562"/>
                <a:gd name="T34" fmla="*/ 250 w 1713"/>
                <a:gd name="T35" fmla="*/ 1339 h 1562"/>
                <a:gd name="T36" fmla="*/ 319 w 1713"/>
                <a:gd name="T37" fmla="*/ 1394 h 1562"/>
                <a:gd name="T38" fmla="*/ 393 w 1713"/>
                <a:gd name="T39" fmla="*/ 1443 h 1562"/>
                <a:gd name="T40" fmla="*/ 474 w 1713"/>
                <a:gd name="T41" fmla="*/ 1484 h 1562"/>
                <a:gd name="T42" fmla="*/ 559 w 1713"/>
                <a:gd name="T43" fmla="*/ 1516 h 1562"/>
                <a:gd name="T44" fmla="*/ 647 w 1713"/>
                <a:gd name="T45" fmla="*/ 1541 h 1562"/>
                <a:gd name="T46" fmla="*/ 738 w 1713"/>
                <a:gd name="T47" fmla="*/ 1556 h 1562"/>
                <a:gd name="T48" fmla="*/ 830 w 1713"/>
                <a:gd name="T49" fmla="*/ 1562 h 1562"/>
                <a:gd name="T50" fmla="*/ 923 w 1713"/>
                <a:gd name="T51" fmla="*/ 1559 h 1562"/>
                <a:gd name="T52" fmla="*/ 1014 w 1713"/>
                <a:gd name="T53" fmla="*/ 1547 h 1562"/>
                <a:gd name="T54" fmla="*/ 1104 w 1713"/>
                <a:gd name="T55" fmla="*/ 1526 h 1562"/>
                <a:gd name="T56" fmla="*/ 1191 w 1713"/>
                <a:gd name="T57" fmla="*/ 1496 h 1562"/>
                <a:gd name="T58" fmla="*/ 1274 w 1713"/>
                <a:gd name="T59" fmla="*/ 1458 h 1562"/>
                <a:gd name="T60" fmla="*/ 1352 w 1713"/>
                <a:gd name="T61" fmla="*/ 1412 h 1562"/>
                <a:gd name="T62" fmla="*/ 1425 w 1713"/>
                <a:gd name="T63" fmla="*/ 1359 h 1562"/>
                <a:gd name="T64" fmla="*/ 1490 w 1713"/>
                <a:gd name="T65" fmla="*/ 1299 h 1562"/>
                <a:gd name="T66" fmla="*/ 1549 w 1713"/>
                <a:gd name="T67" fmla="*/ 1233 h 1562"/>
                <a:gd name="T68" fmla="*/ 1600 w 1713"/>
                <a:gd name="T69" fmla="*/ 1161 h 1562"/>
                <a:gd name="T70" fmla="*/ 1641 w 1713"/>
                <a:gd name="T71" fmla="*/ 1085 h 1562"/>
                <a:gd name="T72" fmla="*/ 1674 w 1713"/>
                <a:gd name="T73" fmla="*/ 1007 h 1562"/>
                <a:gd name="T74" fmla="*/ 1697 w 1713"/>
                <a:gd name="T75" fmla="*/ 925 h 1562"/>
                <a:gd name="T76" fmla="*/ 1710 w 1713"/>
                <a:gd name="T77" fmla="*/ 842 h 1562"/>
                <a:gd name="T78" fmla="*/ 1713 w 1713"/>
                <a:gd name="T79" fmla="*/ 757 h 1562"/>
                <a:gd name="T80" fmla="*/ 1706 w 1713"/>
                <a:gd name="T81" fmla="*/ 673 h 1562"/>
                <a:gd name="T82" fmla="*/ 1690 w 1713"/>
                <a:gd name="T83" fmla="*/ 590 h 1562"/>
                <a:gd name="T84" fmla="*/ 1664 w 1713"/>
                <a:gd name="T85" fmla="*/ 510 h 1562"/>
                <a:gd name="T86" fmla="*/ 1628 w 1713"/>
                <a:gd name="T87" fmla="*/ 432 h 1562"/>
                <a:gd name="T88" fmla="*/ 1583 w 1713"/>
                <a:gd name="T89" fmla="*/ 359 h 1562"/>
                <a:gd name="T90" fmla="*/ 1529 w 1713"/>
                <a:gd name="T91" fmla="*/ 291 h 1562"/>
                <a:gd name="T92" fmla="*/ 1468 w 1713"/>
                <a:gd name="T93" fmla="*/ 228 h 1562"/>
                <a:gd name="T94" fmla="*/ 1400 w 1713"/>
                <a:gd name="T95" fmla="*/ 172 h 1562"/>
                <a:gd name="T96" fmla="*/ 1326 w 1713"/>
                <a:gd name="T97" fmla="*/ 123 h 1562"/>
                <a:gd name="T98" fmla="*/ 1246 w 1713"/>
                <a:gd name="T99" fmla="*/ 81 h 1562"/>
                <a:gd name="T100" fmla="*/ 1162 w 1713"/>
                <a:gd name="T101" fmla="*/ 48 h 1562"/>
                <a:gd name="T102" fmla="*/ 1074 w 1713"/>
                <a:gd name="T103" fmla="*/ 23 h 1562"/>
                <a:gd name="T104" fmla="*/ 983 w 1713"/>
                <a:gd name="T105" fmla="*/ 7 h 1562"/>
                <a:gd name="T106" fmla="*/ 890 w 1713"/>
                <a:gd name="T107" fmla="*/ 1 h 1562"/>
                <a:gd name="T108" fmla="*/ 798 w 1713"/>
                <a:gd name="T109" fmla="*/ 3 h 1562"/>
                <a:gd name="T110" fmla="*/ 707 w 1713"/>
                <a:gd name="T111" fmla="*/ 14 h 15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13"/>
                <a:gd name="T169" fmla="*/ 0 h 1562"/>
                <a:gd name="T170" fmla="*/ 1713 w 1713"/>
                <a:gd name="T171" fmla="*/ 1562 h 15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13" h="1562">
                  <a:moveTo>
                    <a:pt x="493" y="77"/>
                  </a:moveTo>
                  <a:lnTo>
                    <a:pt x="473" y="87"/>
                  </a:lnTo>
                  <a:lnTo>
                    <a:pt x="453" y="97"/>
                  </a:lnTo>
                  <a:lnTo>
                    <a:pt x="432" y="107"/>
                  </a:lnTo>
                  <a:lnTo>
                    <a:pt x="412" y="119"/>
                  </a:lnTo>
                  <a:lnTo>
                    <a:pt x="392" y="129"/>
                  </a:lnTo>
                  <a:lnTo>
                    <a:pt x="373" y="141"/>
                  </a:lnTo>
                  <a:lnTo>
                    <a:pt x="354" y="154"/>
                  </a:lnTo>
                  <a:lnTo>
                    <a:pt x="336" y="167"/>
                  </a:lnTo>
                  <a:lnTo>
                    <a:pt x="318" y="180"/>
                  </a:lnTo>
                  <a:lnTo>
                    <a:pt x="299" y="194"/>
                  </a:lnTo>
                  <a:lnTo>
                    <a:pt x="282" y="207"/>
                  </a:lnTo>
                  <a:lnTo>
                    <a:pt x="265" y="223"/>
                  </a:lnTo>
                  <a:lnTo>
                    <a:pt x="249" y="238"/>
                  </a:lnTo>
                  <a:lnTo>
                    <a:pt x="233" y="253"/>
                  </a:lnTo>
                  <a:lnTo>
                    <a:pt x="217" y="269"/>
                  </a:lnTo>
                  <a:lnTo>
                    <a:pt x="202" y="285"/>
                  </a:lnTo>
                  <a:lnTo>
                    <a:pt x="187" y="301"/>
                  </a:lnTo>
                  <a:lnTo>
                    <a:pt x="173" y="318"/>
                  </a:lnTo>
                  <a:lnTo>
                    <a:pt x="159" y="335"/>
                  </a:lnTo>
                  <a:lnTo>
                    <a:pt x="146" y="352"/>
                  </a:lnTo>
                  <a:lnTo>
                    <a:pt x="134" y="370"/>
                  </a:lnTo>
                  <a:lnTo>
                    <a:pt x="122" y="388"/>
                  </a:lnTo>
                  <a:lnTo>
                    <a:pt x="110" y="407"/>
                  </a:lnTo>
                  <a:lnTo>
                    <a:pt x="99" y="426"/>
                  </a:lnTo>
                  <a:lnTo>
                    <a:pt x="88" y="444"/>
                  </a:lnTo>
                  <a:lnTo>
                    <a:pt x="78" y="463"/>
                  </a:lnTo>
                  <a:lnTo>
                    <a:pt x="69" y="483"/>
                  </a:lnTo>
                  <a:lnTo>
                    <a:pt x="60" y="502"/>
                  </a:lnTo>
                  <a:lnTo>
                    <a:pt x="52" y="522"/>
                  </a:lnTo>
                  <a:lnTo>
                    <a:pt x="44" y="542"/>
                  </a:lnTo>
                  <a:lnTo>
                    <a:pt x="37" y="562"/>
                  </a:lnTo>
                  <a:lnTo>
                    <a:pt x="30" y="582"/>
                  </a:lnTo>
                  <a:lnTo>
                    <a:pt x="25" y="603"/>
                  </a:lnTo>
                  <a:lnTo>
                    <a:pt x="20" y="623"/>
                  </a:lnTo>
                  <a:lnTo>
                    <a:pt x="15" y="645"/>
                  </a:lnTo>
                  <a:lnTo>
                    <a:pt x="11" y="665"/>
                  </a:lnTo>
                  <a:lnTo>
                    <a:pt x="8" y="686"/>
                  </a:lnTo>
                  <a:lnTo>
                    <a:pt x="5" y="707"/>
                  </a:lnTo>
                  <a:lnTo>
                    <a:pt x="2" y="729"/>
                  </a:lnTo>
                  <a:lnTo>
                    <a:pt x="1" y="749"/>
                  </a:lnTo>
                  <a:lnTo>
                    <a:pt x="0" y="770"/>
                  </a:lnTo>
                  <a:lnTo>
                    <a:pt x="0" y="791"/>
                  </a:lnTo>
                  <a:lnTo>
                    <a:pt x="0" y="813"/>
                  </a:lnTo>
                  <a:lnTo>
                    <a:pt x="1" y="833"/>
                  </a:lnTo>
                  <a:lnTo>
                    <a:pt x="3" y="855"/>
                  </a:lnTo>
                  <a:lnTo>
                    <a:pt x="5" y="876"/>
                  </a:lnTo>
                  <a:lnTo>
                    <a:pt x="7" y="897"/>
                  </a:lnTo>
                  <a:lnTo>
                    <a:pt x="12" y="917"/>
                  </a:lnTo>
                  <a:lnTo>
                    <a:pt x="15" y="938"/>
                  </a:lnTo>
                  <a:lnTo>
                    <a:pt x="20" y="958"/>
                  </a:lnTo>
                  <a:lnTo>
                    <a:pt x="26" y="979"/>
                  </a:lnTo>
                  <a:lnTo>
                    <a:pt x="31" y="999"/>
                  </a:lnTo>
                  <a:lnTo>
                    <a:pt x="38" y="1019"/>
                  </a:lnTo>
                  <a:lnTo>
                    <a:pt x="45" y="1039"/>
                  </a:lnTo>
                  <a:lnTo>
                    <a:pt x="53" y="1059"/>
                  </a:lnTo>
                  <a:lnTo>
                    <a:pt x="61" y="1078"/>
                  </a:lnTo>
                  <a:lnTo>
                    <a:pt x="69" y="1098"/>
                  </a:lnTo>
                  <a:lnTo>
                    <a:pt x="79" y="1117"/>
                  </a:lnTo>
                  <a:lnTo>
                    <a:pt x="89" y="1136"/>
                  </a:lnTo>
                  <a:lnTo>
                    <a:pt x="100" y="1155"/>
                  </a:lnTo>
                  <a:lnTo>
                    <a:pt x="110" y="1173"/>
                  </a:lnTo>
                  <a:lnTo>
                    <a:pt x="122" y="1191"/>
                  </a:lnTo>
                  <a:lnTo>
                    <a:pt x="135" y="1209"/>
                  </a:lnTo>
                  <a:lnTo>
                    <a:pt x="147" y="1226"/>
                  </a:lnTo>
                  <a:lnTo>
                    <a:pt x="160" y="1243"/>
                  </a:lnTo>
                  <a:lnTo>
                    <a:pt x="174" y="1261"/>
                  </a:lnTo>
                  <a:lnTo>
                    <a:pt x="188" y="1277"/>
                  </a:lnTo>
                  <a:lnTo>
                    <a:pt x="203" y="1293"/>
                  </a:lnTo>
                  <a:lnTo>
                    <a:pt x="218" y="1309"/>
                  </a:lnTo>
                  <a:lnTo>
                    <a:pt x="234" y="1324"/>
                  </a:lnTo>
                  <a:lnTo>
                    <a:pt x="250" y="1339"/>
                  </a:lnTo>
                  <a:lnTo>
                    <a:pt x="266" y="1354"/>
                  </a:lnTo>
                  <a:lnTo>
                    <a:pt x="283" y="1368"/>
                  </a:lnTo>
                  <a:lnTo>
                    <a:pt x="301" y="1382"/>
                  </a:lnTo>
                  <a:lnTo>
                    <a:pt x="319" y="1394"/>
                  </a:lnTo>
                  <a:lnTo>
                    <a:pt x="337" y="1407"/>
                  </a:lnTo>
                  <a:lnTo>
                    <a:pt x="356" y="1420"/>
                  </a:lnTo>
                  <a:lnTo>
                    <a:pt x="375" y="1432"/>
                  </a:lnTo>
                  <a:lnTo>
                    <a:pt x="393" y="1443"/>
                  </a:lnTo>
                  <a:lnTo>
                    <a:pt x="413" y="1455"/>
                  </a:lnTo>
                  <a:lnTo>
                    <a:pt x="433" y="1464"/>
                  </a:lnTo>
                  <a:lnTo>
                    <a:pt x="453" y="1474"/>
                  </a:lnTo>
                  <a:lnTo>
                    <a:pt x="474" y="1484"/>
                  </a:lnTo>
                  <a:lnTo>
                    <a:pt x="495" y="1492"/>
                  </a:lnTo>
                  <a:lnTo>
                    <a:pt x="516" y="1501"/>
                  </a:lnTo>
                  <a:lnTo>
                    <a:pt x="537" y="1509"/>
                  </a:lnTo>
                  <a:lnTo>
                    <a:pt x="559" y="1516"/>
                  </a:lnTo>
                  <a:lnTo>
                    <a:pt x="581" y="1524"/>
                  </a:lnTo>
                  <a:lnTo>
                    <a:pt x="602" y="1529"/>
                  </a:lnTo>
                  <a:lnTo>
                    <a:pt x="625" y="1535"/>
                  </a:lnTo>
                  <a:lnTo>
                    <a:pt x="647" y="1541"/>
                  </a:lnTo>
                  <a:lnTo>
                    <a:pt x="669" y="1545"/>
                  </a:lnTo>
                  <a:lnTo>
                    <a:pt x="693" y="1550"/>
                  </a:lnTo>
                  <a:lnTo>
                    <a:pt x="715" y="1552"/>
                  </a:lnTo>
                  <a:lnTo>
                    <a:pt x="738" y="1556"/>
                  </a:lnTo>
                  <a:lnTo>
                    <a:pt x="762" y="1558"/>
                  </a:lnTo>
                  <a:lnTo>
                    <a:pt x="784" y="1560"/>
                  </a:lnTo>
                  <a:lnTo>
                    <a:pt x="808" y="1561"/>
                  </a:lnTo>
                  <a:lnTo>
                    <a:pt x="830" y="1562"/>
                  </a:lnTo>
                  <a:lnTo>
                    <a:pt x="853" y="1562"/>
                  </a:lnTo>
                  <a:lnTo>
                    <a:pt x="876" y="1561"/>
                  </a:lnTo>
                  <a:lnTo>
                    <a:pt x="900" y="1560"/>
                  </a:lnTo>
                  <a:lnTo>
                    <a:pt x="923" y="1559"/>
                  </a:lnTo>
                  <a:lnTo>
                    <a:pt x="946" y="1556"/>
                  </a:lnTo>
                  <a:lnTo>
                    <a:pt x="969" y="1554"/>
                  </a:lnTo>
                  <a:lnTo>
                    <a:pt x="991" y="1550"/>
                  </a:lnTo>
                  <a:lnTo>
                    <a:pt x="1014" y="1547"/>
                  </a:lnTo>
                  <a:lnTo>
                    <a:pt x="1037" y="1542"/>
                  </a:lnTo>
                  <a:lnTo>
                    <a:pt x="1060" y="1537"/>
                  </a:lnTo>
                  <a:lnTo>
                    <a:pt x="1082" y="1531"/>
                  </a:lnTo>
                  <a:lnTo>
                    <a:pt x="1104" y="1526"/>
                  </a:lnTo>
                  <a:lnTo>
                    <a:pt x="1127" y="1519"/>
                  </a:lnTo>
                  <a:lnTo>
                    <a:pt x="1148" y="1512"/>
                  </a:lnTo>
                  <a:lnTo>
                    <a:pt x="1170" y="1504"/>
                  </a:lnTo>
                  <a:lnTo>
                    <a:pt x="1191" y="1496"/>
                  </a:lnTo>
                  <a:lnTo>
                    <a:pt x="1212" y="1487"/>
                  </a:lnTo>
                  <a:lnTo>
                    <a:pt x="1233" y="1478"/>
                  </a:lnTo>
                  <a:lnTo>
                    <a:pt x="1254" y="1468"/>
                  </a:lnTo>
                  <a:lnTo>
                    <a:pt x="1274" y="1458"/>
                  </a:lnTo>
                  <a:lnTo>
                    <a:pt x="1294" y="1448"/>
                  </a:lnTo>
                  <a:lnTo>
                    <a:pt x="1314" y="1436"/>
                  </a:lnTo>
                  <a:lnTo>
                    <a:pt x="1333" y="1424"/>
                  </a:lnTo>
                  <a:lnTo>
                    <a:pt x="1352" y="1412"/>
                  </a:lnTo>
                  <a:lnTo>
                    <a:pt x="1371" y="1400"/>
                  </a:lnTo>
                  <a:lnTo>
                    <a:pt x="1390" y="1386"/>
                  </a:lnTo>
                  <a:lnTo>
                    <a:pt x="1407" y="1373"/>
                  </a:lnTo>
                  <a:lnTo>
                    <a:pt x="1425" y="1359"/>
                  </a:lnTo>
                  <a:lnTo>
                    <a:pt x="1442" y="1345"/>
                  </a:lnTo>
                  <a:lnTo>
                    <a:pt x="1458" y="1330"/>
                  </a:lnTo>
                  <a:lnTo>
                    <a:pt x="1475" y="1315"/>
                  </a:lnTo>
                  <a:lnTo>
                    <a:pt x="1490" y="1299"/>
                  </a:lnTo>
                  <a:lnTo>
                    <a:pt x="1506" y="1283"/>
                  </a:lnTo>
                  <a:lnTo>
                    <a:pt x="1521" y="1267"/>
                  </a:lnTo>
                  <a:lnTo>
                    <a:pt x="1535" y="1250"/>
                  </a:lnTo>
                  <a:lnTo>
                    <a:pt x="1549" y="1233"/>
                  </a:lnTo>
                  <a:lnTo>
                    <a:pt x="1562" y="1216"/>
                  </a:lnTo>
                  <a:lnTo>
                    <a:pt x="1575" y="1198"/>
                  </a:lnTo>
                  <a:lnTo>
                    <a:pt x="1588" y="1180"/>
                  </a:lnTo>
                  <a:lnTo>
                    <a:pt x="1600" y="1161"/>
                  </a:lnTo>
                  <a:lnTo>
                    <a:pt x="1611" y="1144"/>
                  </a:lnTo>
                  <a:lnTo>
                    <a:pt x="1621" y="1125"/>
                  </a:lnTo>
                  <a:lnTo>
                    <a:pt x="1631" y="1105"/>
                  </a:lnTo>
                  <a:lnTo>
                    <a:pt x="1641" y="1085"/>
                  </a:lnTo>
                  <a:lnTo>
                    <a:pt x="1650" y="1067"/>
                  </a:lnTo>
                  <a:lnTo>
                    <a:pt x="1658" y="1046"/>
                  </a:lnTo>
                  <a:lnTo>
                    <a:pt x="1666" y="1027"/>
                  </a:lnTo>
                  <a:lnTo>
                    <a:pt x="1674" y="1007"/>
                  </a:lnTo>
                  <a:lnTo>
                    <a:pt x="1681" y="987"/>
                  </a:lnTo>
                  <a:lnTo>
                    <a:pt x="1686" y="966"/>
                  </a:lnTo>
                  <a:lnTo>
                    <a:pt x="1692" y="945"/>
                  </a:lnTo>
                  <a:lnTo>
                    <a:pt x="1697" y="925"/>
                  </a:lnTo>
                  <a:lnTo>
                    <a:pt x="1701" y="904"/>
                  </a:lnTo>
                  <a:lnTo>
                    <a:pt x="1704" y="883"/>
                  </a:lnTo>
                  <a:lnTo>
                    <a:pt x="1708" y="863"/>
                  </a:lnTo>
                  <a:lnTo>
                    <a:pt x="1710" y="842"/>
                  </a:lnTo>
                  <a:lnTo>
                    <a:pt x="1712" y="820"/>
                  </a:lnTo>
                  <a:lnTo>
                    <a:pt x="1712" y="799"/>
                  </a:lnTo>
                  <a:lnTo>
                    <a:pt x="1713" y="778"/>
                  </a:lnTo>
                  <a:lnTo>
                    <a:pt x="1713" y="757"/>
                  </a:lnTo>
                  <a:lnTo>
                    <a:pt x="1712" y="736"/>
                  </a:lnTo>
                  <a:lnTo>
                    <a:pt x="1711" y="715"/>
                  </a:lnTo>
                  <a:lnTo>
                    <a:pt x="1709" y="694"/>
                  </a:lnTo>
                  <a:lnTo>
                    <a:pt x="1706" y="673"/>
                  </a:lnTo>
                  <a:lnTo>
                    <a:pt x="1703" y="653"/>
                  </a:lnTo>
                  <a:lnTo>
                    <a:pt x="1700" y="632"/>
                  </a:lnTo>
                  <a:lnTo>
                    <a:pt x="1695" y="611"/>
                  </a:lnTo>
                  <a:lnTo>
                    <a:pt x="1690" y="590"/>
                  </a:lnTo>
                  <a:lnTo>
                    <a:pt x="1684" y="570"/>
                  </a:lnTo>
                  <a:lnTo>
                    <a:pt x="1677" y="550"/>
                  </a:lnTo>
                  <a:lnTo>
                    <a:pt x="1671" y="529"/>
                  </a:lnTo>
                  <a:lnTo>
                    <a:pt x="1664" y="510"/>
                  </a:lnTo>
                  <a:lnTo>
                    <a:pt x="1655" y="490"/>
                  </a:lnTo>
                  <a:lnTo>
                    <a:pt x="1647" y="471"/>
                  </a:lnTo>
                  <a:lnTo>
                    <a:pt x="1637" y="451"/>
                  </a:lnTo>
                  <a:lnTo>
                    <a:pt x="1628" y="432"/>
                  </a:lnTo>
                  <a:lnTo>
                    <a:pt x="1617" y="414"/>
                  </a:lnTo>
                  <a:lnTo>
                    <a:pt x="1606" y="395"/>
                  </a:lnTo>
                  <a:lnTo>
                    <a:pt x="1595" y="377"/>
                  </a:lnTo>
                  <a:lnTo>
                    <a:pt x="1583" y="359"/>
                  </a:lnTo>
                  <a:lnTo>
                    <a:pt x="1571" y="341"/>
                  </a:lnTo>
                  <a:lnTo>
                    <a:pt x="1558" y="324"/>
                  </a:lnTo>
                  <a:lnTo>
                    <a:pt x="1543" y="307"/>
                  </a:lnTo>
                  <a:lnTo>
                    <a:pt x="1529" y="291"/>
                  </a:lnTo>
                  <a:lnTo>
                    <a:pt x="1515" y="274"/>
                  </a:lnTo>
                  <a:lnTo>
                    <a:pt x="1500" y="259"/>
                  </a:lnTo>
                  <a:lnTo>
                    <a:pt x="1484" y="243"/>
                  </a:lnTo>
                  <a:lnTo>
                    <a:pt x="1468" y="228"/>
                  </a:lnTo>
                  <a:lnTo>
                    <a:pt x="1452" y="213"/>
                  </a:lnTo>
                  <a:lnTo>
                    <a:pt x="1435" y="199"/>
                  </a:lnTo>
                  <a:lnTo>
                    <a:pt x="1418" y="185"/>
                  </a:lnTo>
                  <a:lnTo>
                    <a:pt x="1400" y="172"/>
                  </a:lnTo>
                  <a:lnTo>
                    <a:pt x="1382" y="159"/>
                  </a:lnTo>
                  <a:lnTo>
                    <a:pt x="1364" y="146"/>
                  </a:lnTo>
                  <a:lnTo>
                    <a:pt x="1345" y="135"/>
                  </a:lnTo>
                  <a:lnTo>
                    <a:pt x="1326" y="123"/>
                  </a:lnTo>
                  <a:lnTo>
                    <a:pt x="1306" y="111"/>
                  </a:lnTo>
                  <a:lnTo>
                    <a:pt x="1287" y="101"/>
                  </a:lnTo>
                  <a:lnTo>
                    <a:pt x="1267" y="91"/>
                  </a:lnTo>
                  <a:lnTo>
                    <a:pt x="1246" y="81"/>
                  </a:lnTo>
                  <a:lnTo>
                    <a:pt x="1226" y="72"/>
                  </a:lnTo>
                  <a:lnTo>
                    <a:pt x="1204" y="64"/>
                  </a:lnTo>
                  <a:lnTo>
                    <a:pt x="1182" y="55"/>
                  </a:lnTo>
                  <a:lnTo>
                    <a:pt x="1162" y="48"/>
                  </a:lnTo>
                  <a:lnTo>
                    <a:pt x="1139" y="41"/>
                  </a:lnTo>
                  <a:lnTo>
                    <a:pt x="1118" y="34"/>
                  </a:lnTo>
                  <a:lnTo>
                    <a:pt x="1095" y="29"/>
                  </a:lnTo>
                  <a:lnTo>
                    <a:pt x="1074" y="23"/>
                  </a:lnTo>
                  <a:lnTo>
                    <a:pt x="1051" y="18"/>
                  </a:lnTo>
                  <a:lnTo>
                    <a:pt x="1028" y="14"/>
                  </a:lnTo>
                  <a:lnTo>
                    <a:pt x="1006" y="10"/>
                  </a:lnTo>
                  <a:lnTo>
                    <a:pt x="983" y="7"/>
                  </a:lnTo>
                  <a:lnTo>
                    <a:pt x="960" y="5"/>
                  </a:lnTo>
                  <a:lnTo>
                    <a:pt x="937" y="3"/>
                  </a:lnTo>
                  <a:lnTo>
                    <a:pt x="914" y="1"/>
                  </a:lnTo>
                  <a:lnTo>
                    <a:pt x="890" y="1"/>
                  </a:lnTo>
                  <a:lnTo>
                    <a:pt x="867" y="0"/>
                  </a:lnTo>
                  <a:lnTo>
                    <a:pt x="844" y="1"/>
                  </a:lnTo>
                  <a:lnTo>
                    <a:pt x="821" y="1"/>
                  </a:lnTo>
                  <a:lnTo>
                    <a:pt x="798" y="3"/>
                  </a:lnTo>
                  <a:lnTo>
                    <a:pt x="775" y="5"/>
                  </a:lnTo>
                  <a:lnTo>
                    <a:pt x="752" y="7"/>
                  </a:lnTo>
                  <a:lnTo>
                    <a:pt x="729" y="10"/>
                  </a:lnTo>
                  <a:lnTo>
                    <a:pt x="707" y="14"/>
                  </a:lnTo>
                  <a:lnTo>
                    <a:pt x="684" y="18"/>
                  </a:lnTo>
                  <a:lnTo>
                    <a:pt x="661" y="23"/>
                  </a:lnTo>
                  <a:lnTo>
                    <a:pt x="493" y="77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73" name="Group 13"/>
            <p:cNvGrpSpPr>
              <a:grpSpLocks noChangeAspect="1"/>
            </p:cNvGrpSpPr>
            <p:nvPr/>
          </p:nvGrpSpPr>
          <p:grpSpPr bwMode="auto">
            <a:xfrm rot="15977889">
              <a:off x="6519486" y="1377226"/>
              <a:ext cx="414621" cy="454197"/>
              <a:chOff x="7588" y="959"/>
              <a:chExt cx="833" cy="809"/>
            </a:xfrm>
          </p:grpSpPr>
          <p:sp>
            <p:nvSpPr>
              <p:cNvPr id="174" name="Freeform 14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5" name="Freeform 15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6" name="Line 16"/>
            <p:cNvSpPr>
              <a:spLocks noChangeAspect="1" noChangeShapeType="1"/>
            </p:cNvSpPr>
            <p:nvPr/>
          </p:nvSpPr>
          <p:spPr bwMode="auto">
            <a:xfrm rot="15977889" flipH="1">
              <a:off x="6595420" y="2002156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77" name="AutoShape 17"/>
            <p:cNvCxnSpPr>
              <a:cxnSpLocks noChangeAspect="1" noChangeShapeType="1"/>
            </p:cNvCxnSpPr>
            <p:nvPr/>
          </p:nvCxnSpPr>
          <p:spPr bwMode="auto">
            <a:xfrm rot="15977889">
              <a:off x="6447857" y="2129137"/>
              <a:ext cx="26278" cy="1913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sp>
          <p:nvSpPr>
            <p:cNvPr id="178" name="Freeform 18"/>
            <p:cNvSpPr>
              <a:spLocks noChangeAspect="1"/>
            </p:cNvSpPr>
            <p:nvPr/>
          </p:nvSpPr>
          <p:spPr bwMode="auto">
            <a:xfrm rot="15977889">
              <a:off x="5897583" y="2556583"/>
              <a:ext cx="1820536" cy="1996420"/>
            </a:xfrm>
            <a:custGeom>
              <a:avLst/>
              <a:gdLst/>
              <a:ahLst/>
              <a:cxnLst>
                <a:cxn ang="0">
                  <a:pos x="1844" y="526"/>
                </a:cxn>
                <a:cxn ang="0">
                  <a:pos x="1793" y="437"/>
                </a:cxn>
                <a:cxn ang="0">
                  <a:pos x="1731" y="354"/>
                </a:cxn>
                <a:cxn ang="0">
                  <a:pos x="1661" y="278"/>
                </a:cxn>
                <a:cxn ang="0">
                  <a:pos x="1583" y="210"/>
                </a:cxn>
                <a:cxn ang="0">
                  <a:pos x="1498" y="150"/>
                </a:cxn>
                <a:cxn ang="0">
                  <a:pos x="1407" y="99"/>
                </a:cxn>
                <a:cxn ang="0">
                  <a:pos x="1310" y="59"/>
                </a:cxn>
                <a:cxn ang="0">
                  <a:pos x="1210" y="29"/>
                </a:cxn>
                <a:cxn ang="0">
                  <a:pos x="1107" y="9"/>
                </a:cxn>
                <a:cxn ang="0">
                  <a:pos x="1002" y="0"/>
                </a:cxn>
                <a:cxn ang="0">
                  <a:pos x="898" y="3"/>
                </a:cxn>
                <a:cxn ang="0">
                  <a:pos x="793" y="16"/>
                </a:cxn>
                <a:cxn ang="0">
                  <a:pos x="692" y="41"/>
                </a:cxn>
                <a:cxn ang="0">
                  <a:pos x="593" y="75"/>
                </a:cxn>
                <a:cxn ang="0">
                  <a:pos x="499" y="120"/>
                </a:cxn>
                <a:cxn ang="0">
                  <a:pos x="410" y="175"/>
                </a:cxn>
                <a:cxn ang="0">
                  <a:pos x="328" y="238"/>
                </a:cxn>
                <a:cxn ang="0">
                  <a:pos x="253" y="310"/>
                </a:cxn>
                <a:cxn ang="0">
                  <a:pos x="187" y="389"/>
                </a:cxn>
                <a:cxn ang="0">
                  <a:pos x="129" y="475"/>
                </a:cxn>
                <a:cxn ang="0">
                  <a:pos x="82" y="566"/>
                </a:cxn>
                <a:cxn ang="0">
                  <a:pos x="45" y="662"/>
                </a:cxn>
                <a:cxn ang="0">
                  <a:pos x="19" y="760"/>
                </a:cxn>
                <a:cxn ang="0">
                  <a:pos x="4" y="861"/>
                </a:cxn>
                <a:cxn ang="0">
                  <a:pos x="0" y="964"/>
                </a:cxn>
                <a:cxn ang="0">
                  <a:pos x="8" y="1066"/>
                </a:cxn>
                <a:cxn ang="0">
                  <a:pos x="27" y="1166"/>
                </a:cxn>
                <a:cxn ang="0">
                  <a:pos x="57" y="1264"/>
                </a:cxn>
                <a:cxn ang="0">
                  <a:pos x="97" y="1358"/>
                </a:cxn>
                <a:cxn ang="0">
                  <a:pos x="148" y="1447"/>
                </a:cxn>
                <a:cxn ang="0">
                  <a:pos x="208" y="1531"/>
                </a:cxn>
                <a:cxn ang="0">
                  <a:pos x="277" y="1608"/>
                </a:cxn>
                <a:cxn ang="0">
                  <a:pos x="355" y="1676"/>
                </a:cxn>
                <a:cxn ang="0">
                  <a:pos x="439" y="1737"/>
                </a:cxn>
                <a:cxn ang="0">
                  <a:pos x="530" y="1788"/>
                </a:cxn>
                <a:cxn ang="0">
                  <a:pos x="626" y="1830"/>
                </a:cxn>
                <a:cxn ang="0">
                  <a:pos x="726" y="1861"/>
                </a:cxn>
                <a:cxn ang="0">
                  <a:pos x="829" y="1882"/>
                </a:cxn>
                <a:cxn ang="0">
                  <a:pos x="934" y="1891"/>
                </a:cxn>
                <a:cxn ang="0">
                  <a:pos x="1038" y="1890"/>
                </a:cxn>
                <a:cxn ang="0">
                  <a:pos x="1143" y="1877"/>
                </a:cxn>
                <a:cxn ang="0">
                  <a:pos x="1245" y="1854"/>
                </a:cxn>
                <a:cxn ang="0">
                  <a:pos x="1344" y="1820"/>
                </a:cxn>
                <a:cxn ang="0">
                  <a:pos x="1439" y="1776"/>
                </a:cxn>
                <a:cxn ang="0">
                  <a:pos x="1528" y="1722"/>
                </a:cxn>
                <a:cxn ang="0">
                  <a:pos x="1611" y="1660"/>
                </a:cxn>
                <a:cxn ang="0">
                  <a:pos x="1686" y="1589"/>
                </a:cxn>
                <a:cxn ang="0">
                  <a:pos x="1753" y="1510"/>
                </a:cxn>
                <a:cxn ang="0">
                  <a:pos x="1811" y="1425"/>
                </a:cxn>
                <a:cxn ang="0">
                  <a:pos x="1860" y="1334"/>
                </a:cxn>
                <a:cxn ang="0">
                  <a:pos x="1897" y="1239"/>
                </a:cxn>
                <a:cxn ang="0">
                  <a:pos x="1924" y="1140"/>
                </a:cxn>
                <a:cxn ang="0">
                  <a:pos x="1940" y="1039"/>
                </a:cxn>
                <a:cxn ang="0">
                  <a:pos x="1945" y="937"/>
                </a:cxn>
                <a:cxn ang="0">
                  <a:pos x="1938" y="835"/>
                </a:cxn>
              </a:cxnLst>
              <a:rect l="0" t="0" r="r" b="b"/>
              <a:pathLst>
                <a:path w="1945" h="1892">
                  <a:moveTo>
                    <a:pt x="1876" y="596"/>
                  </a:moveTo>
                  <a:lnTo>
                    <a:pt x="1866" y="573"/>
                  </a:lnTo>
                  <a:lnTo>
                    <a:pt x="1855" y="550"/>
                  </a:lnTo>
                  <a:lnTo>
                    <a:pt x="1844" y="526"/>
                  </a:lnTo>
                  <a:lnTo>
                    <a:pt x="1832" y="503"/>
                  </a:lnTo>
                  <a:lnTo>
                    <a:pt x="1820" y="481"/>
                  </a:lnTo>
                  <a:lnTo>
                    <a:pt x="1806" y="459"/>
                  </a:lnTo>
                  <a:lnTo>
                    <a:pt x="1793" y="437"/>
                  </a:lnTo>
                  <a:lnTo>
                    <a:pt x="1778" y="416"/>
                  </a:lnTo>
                  <a:lnTo>
                    <a:pt x="1763" y="395"/>
                  </a:lnTo>
                  <a:lnTo>
                    <a:pt x="1747" y="374"/>
                  </a:lnTo>
                  <a:lnTo>
                    <a:pt x="1731" y="354"/>
                  </a:lnTo>
                  <a:lnTo>
                    <a:pt x="1715" y="335"/>
                  </a:lnTo>
                  <a:lnTo>
                    <a:pt x="1698" y="315"/>
                  </a:lnTo>
                  <a:lnTo>
                    <a:pt x="1680" y="296"/>
                  </a:lnTo>
                  <a:lnTo>
                    <a:pt x="1661" y="278"/>
                  </a:lnTo>
                  <a:lnTo>
                    <a:pt x="1642" y="260"/>
                  </a:lnTo>
                  <a:lnTo>
                    <a:pt x="1623" y="243"/>
                  </a:lnTo>
                  <a:lnTo>
                    <a:pt x="1603" y="226"/>
                  </a:lnTo>
                  <a:lnTo>
                    <a:pt x="1583" y="210"/>
                  </a:lnTo>
                  <a:lnTo>
                    <a:pt x="1563" y="194"/>
                  </a:lnTo>
                  <a:lnTo>
                    <a:pt x="1542" y="179"/>
                  </a:lnTo>
                  <a:lnTo>
                    <a:pt x="1520" y="164"/>
                  </a:lnTo>
                  <a:lnTo>
                    <a:pt x="1498" y="150"/>
                  </a:lnTo>
                  <a:lnTo>
                    <a:pt x="1476" y="136"/>
                  </a:lnTo>
                  <a:lnTo>
                    <a:pt x="1453" y="124"/>
                  </a:lnTo>
                  <a:lnTo>
                    <a:pt x="1430" y="111"/>
                  </a:lnTo>
                  <a:lnTo>
                    <a:pt x="1407" y="99"/>
                  </a:lnTo>
                  <a:lnTo>
                    <a:pt x="1383" y="88"/>
                  </a:lnTo>
                  <a:lnTo>
                    <a:pt x="1359" y="78"/>
                  </a:lnTo>
                  <a:lnTo>
                    <a:pt x="1335" y="68"/>
                  </a:lnTo>
                  <a:lnTo>
                    <a:pt x="1310" y="59"/>
                  </a:lnTo>
                  <a:lnTo>
                    <a:pt x="1286" y="50"/>
                  </a:lnTo>
                  <a:lnTo>
                    <a:pt x="1261" y="43"/>
                  </a:lnTo>
                  <a:lnTo>
                    <a:pt x="1236" y="35"/>
                  </a:lnTo>
                  <a:lnTo>
                    <a:pt x="1210" y="29"/>
                  </a:lnTo>
                  <a:lnTo>
                    <a:pt x="1185" y="23"/>
                  </a:lnTo>
                  <a:lnTo>
                    <a:pt x="1159" y="18"/>
                  </a:lnTo>
                  <a:lnTo>
                    <a:pt x="1133" y="13"/>
                  </a:lnTo>
                  <a:lnTo>
                    <a:pt x="1107" y="9"/>
                  </a:lnTo>
                  <a:lnTo>
                    <a:pt x="1081" y="6"/>
                  </a:lnTo>
                  <a:lnTo>
                    <a:pt x="1055" y="4"/>
                  </a:lnTo>
                  <a:lnTo>
                    <a:pt x="1029" y="2"/>
                  </a:lnTo>
                  <a:lnTo>
                    <a:pt x="1002" y="0"/>
                  </a:lnTo>
                  <a:lnTo>
                    <a:pt x="977" y="0"/>
                  </a:lnTo>
                  <a:lnTo>
                    <a:pt x="950" y="0"/>
                  </a:lnTo>
                  <a:lnTo>
                    <a:pt x="924" y="1"/>
                  </a:lnTo>
                  <a:lnTo>
                    <a:pt x="898" y="3"/>
                  </a:lnTo>
                  <a:lnTo>
                    <a:pt x="871" y="5"/>
                  </a:lnTo>
                  <a:lnTo>
                    <a:pt x="845" y="8"/>
                  </a:lnTo>
                  <a:lnTo>
                    <a:pt x="819" y="12"/>
                  </a:lnTo>
                  <a:lnTo>
                    <a:pt x="793" y="16"/>
                  </a:lnTo>
                  <a:lnTo>
                    <a:pt x="768" y="21"/>
                  </a:lnTo>
                  <a:lnTo>
                    <a:pt x="742" y="27"/>
                  </a:lnTo>
                  <a:lnTo>
                    <a:pt x="717" y="33"/>
                  </a:lnTo>
                  <a:lnTo>
                    <a:pt x="692" y="41"/>
                  </a:lnTo>
                  <a:lnTo>
                    <a:pt x="667" y="48"/>
                  </a:lnTo>
                  <a:lnTo>
                    <a:pt x="642" y="57"/>
                  </a:lnTo>
                  <a:lnTo>
                    <a:pt x="617" y="65"/>
                  </a:lnTo>
                  <a:lnTo>
                    <a:pt x="593" y="75"/>
                  </a:lnTo>
                  <a:lnTo>
                    <a:pt x="569" y="86"/>
                  </a:lnTo>
                  <a:lnTo>
                    <a:pt x="545" y="96"/>
                  </a:lnTo>
                  <a:lnTo>
                    <a:pt x="522" y="108"/>
                  </a:lnTo>
                  <a:lnTo>
                    <a:pt x="499" y="120"/>
                  </a:lnTo>
                  <a:lnTo>
                    <a:pt x="476" y="133"/>
                  </a:lnTo>
                  <a:lnTo>
                    <a:pt x="453" y="146"/>
                  </a:lnTo>
                  <a:lnTo>
                    <a:pt x="431" y="160"/>
                  </a:lnTo>
                  <a:lnTo>
                    <a:pt x="410" y="175"/>
                  </a:lnTo>
                  <a:lnTo>
                    <a:pt x="389" y="189"/>
                  </a:lnTo>
                  <a:lnTo>
                    <a:pt x="368" y="205"/>
                  </a:lnTo>
                  <a:lnTo>
                    <a:pt x="347" y="221"/>
                  </a:lnTo>
                  <a:lnTo>
                    <a:pt x="328" y="238"/>
                  </a:lnTo>
                  <a:lnTo>
                    <a:pt x="308" y="255"/>
                  </a:lnTo>
                  <a:lnTo>
                    <a:pt x="289" y="273"/>
                  </a:lnTo>
                  <a:lnTo>
                    <a:pt x="271" y="291"/>
                  </a:lnTo>
                  <a:lnTo>
                    <a:pt x="253" y="310"/>
                  </a:lnTo>
                  <a:lnTo>
                    <a:pt x="235" y="329"/>
                  </a:lnTo>
                  <a:lnTo>
                    <a:pt x="219" y="349"/>
                  </a:lnTo>
                  <a:lnTo>
                    <a:pt x="202" y="369"/>
                  </a:lnTo>
                  <a:lnTo>
                    <a:pt x="187" y="389"/>
                  </a:lnTo>
                  <a:lnTo>
                    <a:pt x="171" y="410"/>
                  </a:lnTo>
                  <a:lnTo>
                    <a:pt x="157" y="431"/>
                  </a:lnTo>
                  <a:lnTo>
                    <a:pt x="143" y="453"/>
                  </a:lnTo>
                  <a:lnTo>
                    <a:pt x="129" y="475"/>
                  </a:lnTo>
                  <a:lnTo>
                    <a:pt x="117" y="497"/>
                  </a:lnTo>
                  <a:lnTo>
                    <a:pt x="104" y="520"/>
                  </a:lnTo>
                  <a:lnTo>
                    <a:pt x="93" y="543"/>
                  </a:lnTo>
                  <a:lnTo>
                    <a:pt x="82" y="566"/>
                  </a:lnTo>
                  <a:lnTo>
                    <a:pt x="72" y="589"/>
                  </a:lnTo>
                  <a:lnTo>
                    <a:pt x="62" y="613"/>
                  </a:lnTo>
                  <a:lnTo>
                    <a:pt x="53" y="637"/>
                  </a:lnTo>
                  <a:lnTo>
                    <a:pt x="45" y="662"/>
                  </a:lnTo>
                  <a:lnTo>
                    <a:pt x="37" y="686"/>
                  </a:lnTo>
                  <a:lnTo>
                    <a:pt x="31" y="711"/>
                  </a:lnTo>
                  <a:lnTo>
                    <a:pt x="25" y="735"/>
                  </a:lnTo>
                  <a:lnTo>
                    <a:pt x="19" y="760"/>
                  </a:lnTo>
                  <a:lnTo>
                    <a:pt x="14" y="786"/>
                  </a:lnTo>
                  <a:lnTo>
                    <a:pt x="10" y="811"/>
                  </a:lnTo>
                  <a:lnTo>
                    <a:pt x="7" y="836"/>
                  </a:lnTo>
                  <a:lnTo>
                    <a:pt x="4" y="861"/>
                  </a:lnTo>
                  <a:lnTo>
                    <a:pt x="2" y="887"/>
                  </a:lnTo>
                  <a:lnTo>
                    <a:pt x="1" y="912"/>
                  </a:lnTo>
                  <a:lnTo>
                    <a:pt x="0" y="938"/>
                  </a:lnTo>
                  <a:lnTo>
                    <a:pt x="0" y="964"/>
                  </a:lnTo>
                  <a:lnTo>
                    <a:pt x="1" y="989"/>
                  </a:lnTo>
                  <a:lnTo>
                    <a:pt x="3" y="1015"/>
                  </a:lnTo>
                  <a:lnTo>
                    <a:pt x="5" y="1040"/>
                  </a:lnTo>
                  <a:lnTo>
                    <a:pt x="8" y="1066"/>
                  </a:lnTo>
                  <a:lnTo>
                    <a:pt x="11" y="1091"/>
                  </a:lnTo>
                  <a:lnTo>
                    <a:pt x="16" y="1116"/>
                  </a:lnTo>
                  <a:lnTo>
                    <a:pt x="21" y="1141"/>
                  </a:lnTo>
                  <a:lnTo>
                    <a:pt x="27" y="1166"/>
                  </a:lnTo>
                  <a:lnTo>
                    <a:pt x="33" y="1191"/>
                  </a:lnTo>
                  <a:lnTo>
                    <a:pt x="40" y="1215"/>
                  </a:lnTo>
                  <a:lnTo>
                    <a:pt x="48" y="1240"/>
                  </a:lnTo>
                  <a:lnTo>
                    <a:pt x="57" y="1264"/>
                  </a:lnTo>
                  <a:lnTo>
                    <a:pt x="65" y="1288"/>
                  </a:lnTo>
                  <a:lnTo>
                    <a:pt x="75" y="1311"/>
                  </a:lnTo>
                  <a:lnTo>
                    <a:pt x="86" y="1335"/>
                  </a:lnTo>
                  <a:lnTo>
                    <a:pt x="97" y="1358"/>
                  </a:lnTo>
                  <a:lnTo>
                    <a:pt x="109" y="1381"/>
                  </a:lnTo>
                  <a:lnTo>
                    <a:pt x="121" y="1403"/>
                  </a:lnTo>
                  <a:lnTo>
                    <a:pt x="134" y="1425"/>
                  </a:lnTo>
                  <a:lnTo>
                    <a:pt x="148" y="1447"/>
                  </a:lnTo>
                  <a:lnTo>
                    <a:pt x="162" y="1469"/>
                  </a:lnTo>
                  <a:lnTo>
                    <a:pt x="177" y="1490"/>
                  </a:lnTo>
                  <a:lnTo>
                    <a:pt x="192" y="1511"/>
                  </a:lnTo>
                  <a:lnTo>
                    <a:pt x="208" y="1531"/>
                  </a:lnTo>
                  <a:lnTo>
                    <a:pt x="225" y="1551"/>
                  </a:lnTo>
                  <a:lnTo>
                    <a:pt x="242" y="1570"/>
                  </a:lnTo>
                  <a:lnTo>
                    <a:pt x="259" y="1589"/>
                  </a:lnTo>
                  <a:lnTo>
                    <a:pt x="277" y="1608"/>
                  </a:lnTo>
                  <a:lnTo>
                    <a:pt x="296" y="1626"/>
                  </a:lnTo>
                  <a:lnTo>
                    <a:pt x="315" y="1643"/>
                  </a:lnTo>
                  <a:lnTo>
                    <a:pt x="335" y="1660"/>
                  </a:lnTo>
                  <a:lnTo>
                    <a:pt x="355" y="1676"/>
                  </a:lnTo>
                  <a:lnTo>
                    <a:pt x="375" y="1692"/>
                  </a:lnTo>
                  <a:lnTo>
                    <a:pt x="396" y="1708"/>
                  </a:lnTo>
                  <a:lnTo>
                    <a:pt x="418" y="1723"/>
                  </a:lnTo>
                  <a:lnTo>
                    <a:pt x="439" y="1737"/>
                  </a:lnTo>
                  <a:lnTo>
                    <a:pt x="461" y="1751"/>
                  </a:lnTo>
                  <a:lnTo>
                    <a:pt x="484" y="1764"/>
                  </a:lnTo>
                  <a:lnTo>
                    <a:pt x="507" y="1777"/>
                  </a:lnTo>
                  <a:lnTo>
                    <a:pt x="530" y="1788"/>
                  </a:lnTo>
                  <a:lnTo>
                    <a:pt x="554" y="1800"/>
                  </a:lnTo>
                  <a:lnTo>
                    <a:pt x="578" y="1811"/>
                  </a:lnTo>
                  <a:lnTo>
                    <a:pt x="602" y="1821"/>
                  </a:lnTo>
                  <a:lnTo>
                    <a:pt x="626" y="1830"/>
                  </a:lnTo>
                  <a:lnTo>
                    <a:pt x="651" y="1839"/>
                  </a:lnTo>
                  <a:lnTo>
                    <a:pt x="676" y="1847"/>
                  </a:lnTo>
                  <a:lnTo>
                    <a:pt x="701" y="1854"/>
                  </a:lnTo>
                  <a:lnTo>
                    <a:pt x="726" y="1861"/>
                  </a:lnTo>
                  <a:lnTo>
                    <a:pt x="752" y="1867"/>
                  </a:lnTo>
                  <a:lnTo>
                    <a:pt x="777" y="1873"/>
                  </a:lnTo>
                  <a:lnTo>
                    <a:pt x="803" y="1877"/>
                  </a:lnTo>
                  <a:lnTo>
                    <a:pt x="829" y="1882"/>
                  </a:lnTo>
                  <a:lnTo>
                    <a:pt x="855" y="1885"/>
                  </a:lnTo>
                  <a:lnTo>
                    <a:pt x="881" y="1888"/>
                  </a:lnTo>
                  <a:lnTo>
                    <a:pt x="907" y="1890"/>
                  </a:lnTo>
                  <a:lnTo>
                    <a:pt x="934" y="1891"/>
                  </a:lnTo>
                  <a:lnTo>
                    <a:pt x="960" y="1892"/>
                  </a:lnTo>
                  <a:lnTo>
                    <a:pt x="986" y="1892"/>
                  </a:lnTo>
                  <a:lnTo>
                    <a:pt x="1012" y="1891"/>
                  </a:lnTo>
                  <a:lnTo>
                    <a:pt x="1038" y="1890"/>
                  </a:lnTo>
                  <a:lnTo>
                    <a:pt x="1065" y="1888"/>
                  </a:lnTo>
                  <a:lnTo>
                    <a:pt x="1091" y="1885"/>
                  </a:lnTo>
                  <a:lnTo>
                    <a:pt x="1117" y="1882"/>
                  </a:lnTo>
                  <a:lnTo>
                    <a:pt x="1143" y="1877"/>
                  </a:lnTo>
                  <a:lnTo>
                    <a:pt x="1168" y="1873"/>
                  </a:lnTo>
                  <a:lnTo>
                    <a:pt x="1194" y="1867"/>
                  </a:lnTo>
                  <a:lnTo>
                    <a:pt x="1220" y="1861"/>
                  </a:lnTo>
                  <a:lnTo>
                    <a:pt x="1245" y="1854"/>
                  </a:lnTo>
                  <a:lnTo>
                    <a:pt x="1270" y="1847"/>
                  </a:lnTo>
                  <a:lnTo>
                    <a:pt x="1295" y="1839"/>
                  </a:lnTo>
                  <a:lnTo>
                    <a:pt x="1320" y="1829"/>
                  </a:lnTo>
                  <a:lnTo>
                    <a:pt x="1344" y="1820"/>
                  </a:lnTo>
                  <a:lnTo>
                    <a:pt x="1368" y="1810"/>
                  </a:lnTo>
                  <a:lnTo>
                    <a:pt x="1392" y="1799"/>
                  </a:lnTo>
                  <a:lnTo>
                    <a:pt x="1416" y="1788"/>
                  </a:lnTo>
                  <a:lnTo>
                    <a:pt x="1439" y="1776"/>
                  </a:lnTo>
                  <a:lnTo>
                    <a:pt x="1462" y="1764"/>
                  </a:lnTo>
                  <a:lnTo>
                    <a:pt x="1484" y="1751"/>
                  </a:lnTo>
                  <a:lnTo>
                    <a:pt x="1506" y="1737"/>
                  </a:lnTo>
                  <a:lnTo>
                    <a:pt x="1528" y="1722"/>
                  </a:lnTo>
                  <a:lnTo>
                    <a:pt x="1549" y="1708"/>
                  </a:lnTo>
                  <a:lnTo>
                    <a:pt x="1570" y="1692"/>
                  </a:lnTo>
                  <a:lnTo>
                    <a:pt x="1591" y="1676"/>
                  </a:lnTo>
                  <a:lnTo>
                    <a:pt x="1611" y="1660"/>
                  </a:lnTo>
                  <a:lnTo>
                    <a:pt x="1631" y="1643"/>
                  </a:lnTo>
                  <a:lnTo>
                    <a:pt x="1649" y="1625"/>
                  </a:lnTo>
                  <a:lnTo>
                    <a:pt x="1668" y="1607"/>
                  </a:lnTo>
                  <a:lnTo>
                    <a:pt x="1686" y="1589"/>
                  </a:lnTo>
                  <a:lnTo>
                    <a:pt x="1704" y="1569"/>
                  </a:lnTo>
                  <a:lnTo>
                    <a:pt x="1721" y="1550"/>
                  </a:lnTo>
                  <a:lnTo>
                    <a:pt x="1737" y="1530"/>
                  </a:lnTo>
                  <a:lnTo>
                    <a:pt x="1753" y="1510"/>
                  </a:lnTo>
                  <a:lnTo>
                    <a:pt x="1769" y="1489"/>
                  </a:lnTo>
                  <a:lnTo>
                    <a:pt x="1783" y="1468"/>
                  </a:lnTo>
                  <a:lnTo>
                    <a:pt x="1798" y="1447"/>
                  </a:lnTo>
                  <a:lnTo>
                    <a:pt x="1811" y="1425"/>
                  </a:lnTo>
                  <a:lnTo>
                    <a:pt x="1824" y="1402"/>
                  </a:lnTo>
                  <a:lnTo>
                    <a:pt x="1837" y="1380"/>
                  </a:lnTo>
                  <a:lnTo>
                    <a:pt x="1849" y="1357"/>
                  </a:lnTo>
                  <a:lnTo>
                    <a:pt x="1860" y="1334"/>
                  </a:lnTo>
                  <a:lnTo>
                    <a:pt x="1870" y="1311"/>
                  </a:lnTo>
                  <a:lnTo>
                    <a:pt x="1880" y="1287"/>
                  </a:lnTo>
                  <a:lnTo>
                    <a:pt x="1889" y="1263"/>
                  </a:lnTo>
                  <a:lnTo>
                    <a:pt x="1897" y="1239"/>
                  </a:lnTo>
                  <a:lnTo>
                    <a:pt x="1905" y="1214"/>
                  </a:lnTo>
                  <a:lnTo>
                    <a:pt x="1912" y="1190"/>
                  </a:lnTo>
                  <a:lnTo>
                    <a:pt x="1919" y="1165"/>
                  </a:lnTo>
                  <a:lnTo>
                    <a:pt x="1924" y="1140"/>
                  </a:lnTo>
                  <a:lnTo>
                    <a:pt x="1929" y="1115"/>
                  </a:lnTo>
                  <a:lnTo>
                    <a:pt x="1934" y="1090"/>
                  </a:lnTo>
                  <a:lnTo>
                    <a:pt x="1938" y="1065"/>
                  </a:lnTo>
                  <a:lnTo>
                    <a:pt x="1940" y="1039"/>
                  </a:lnTo>
                  <a:lnTo>
                    <a:pt x="1942" y="1014"/>
                  </a:lnTo>
                  <a:lnTo>
                    <a:pt x="1944" y="988"/>
                  </a:lnTo>
                  <a:lnTo>
                    <a:pt x="1945" y="963"/>
                  </a:lnTo>
                  <a:lnTo>
                    <a:pt x="1945" y="937"/>
                  </a:lnTo>
                  <a:lnTo>
                    <a:pt x="1944" y="912"/>
                  </a:lnTo>
                  <a:lnTo>
                    <a:pt x="1943" y="886"/>
                  </a:lnTo>
                  <a:lnTo>
                    <a:pt x="1941" y="861"/>
                  </a:lnTo>
                  <a:lnTo>
                    <a:pt x="1938" y="835"/>
                  </a:lnTo>
                  <a:lnTo>
                    <a:pt x="1935" y="810"/>
                  </a:lnTo>
                  <a:lnTo>
                    <a:pt x="1931" y="785"/>
                  </a:lnTo>
                  <a:lnTo>
                    <a:pt x="1876" y="596"/>
                  </a:lnTo>
                  <a:close/>
                </a:path>
              </a:pathLst>
            </a:custGeom>
            <a:solidFill>
              <a:schemeClr val="bg1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grpSp>
          <p:nvGrpSpPr>
            <p:cNvPr id="179" name="Group 21"/>
            <p:cNvGrpSpPr>
              <a:grpSpLocks noChangeAspect="1"/>
            </p:cNvGrpSpPr>
            <p:nvPr/>
          </p:nvGrpSpPr>
          <p:grpSpPr bwMode="auto">
            <a:xfrm rot="15977889">
              <a:off x="6633399" y="3451790"/>
              <a:ext cx="414621" cy="455657"/>
              <a:chOff x="7588" y="959"/>
              <a:chExt cx="833" cy="809"/>
            </a:xfrm>
          </p:grpSpPr>
          <p:sp>
            <p:nvSpPr>
              <p:cNvPr id="180" name="Freeform 22"/>
              <p:cNvSpPr>
                <a:spLocks noChangeAspect="1"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1" name="Freeform 23"/>
              <p:cNvSpPr>
                <a:spLocks noChangeAspect="1"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182" name="AutoShape 24"/>
            <p:cNvCxnSpPr>
              <a:cxnSpLocks noChangeAspect="1" noChangeShapeType="1"/>
            </p:cNvCxnSpPr>
            <p:nvPr/>
          </p:nvCxnSpPr>
          <p:spPr bwMode="auto">
            <a:xfrm rot="15977889" flipV="1">
              <a:off x="7137183" y="2094091"/>
              <a:ext cx="26278" cy="22636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83" name="AutoShape 25"/>
            <p:cNvCxnSpPr>
              <a:cxnSpLocks noChangeAspect="1" noChangeShapeType="1"/>
            </p:cNvCxnSpPr>
            <p:nvPr/>
          </p:nvCxnSpPr>
          <p:spPr bwMode="auto">
            <a:xfrm rot="13757889" flipH="1">
              <a:off x="6307687" y="4116123"/>
              <a:ext cx="204390" cy="8324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grpSp>
          <p:nvGrpSpPr>
            <p:cNvPr id="184" name="Group 26"/>
            <p:cNvGrpSpPr>
              <a:grpSpLocks noChangeAspect="1"/>
            </p:cNvGrpSpPr>
            <p:nvPr/>
          </p:nvGrpSpPr>
          <p:grpSpPr bwMode="auto">
            <a:xfrm rot="15977889">
              <a:off x="6211323" y="3716047"/>
              <a:ext cx="354764" cy="392859"/>
              <a:chOff x="5512" y="12280"/>
              <a:chExt cx="522" cy="538"/>
            </a:xfrm>
          </p:grpSpPr>
          <p:sp>
            <p:nvSpPr>
              <p:cNvPr id="185" name="Freeform 27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6" name="Freeform 28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7" name="Group 29"/>
            <p:cNvGrpSpPr>
              <a:grpSpLocks noChangeAspect="1"/>
            </p:cNvGrpSpPr>
            <p:nvPr/>
          </p:nvGrpSpPr>
          <p:grpSpPr bwMode="auto">
            <a:xfrm>
              <a:off x="6017022" y="1824043"/>
              <a:ext cx="350506" cy="334324"/>
              <a:chOff x="5512" y="12280"/>
              <a:chExt cx="522" cy="538"/>
            </a:xfrm>
          </p:grpSpPr>
          <p:sp>
            <p:nvSpPr>
              <p:cNvPr id="188" name="Freeform 30"/>
              <p:cNvSpPr>
                <a:spLocks noChangeAspect="1"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Freeform 31"/>
              <p:cNvSpPr>
                <a:spLocks noChangeAspect="1"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0" name="Oval 32"/>
            <p:cNvSpPr>
              <a:spLocks noChangeArrowheads="1"/>
            </p:cNvSpPr>
            <p:nvPr/>
          </p:nvSpPr>
          <p:spPr bwMode="auto">
            <a:xfrm rot="12784123">
              <a:off x="2757325" y="1718928"/>
              <a:ext cx="2469602" cy="21358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91" name="Group 33"/>
            <p:cNvGrpSpPr>
              <a:grpSpLocks/>
            </p:cNvGrpSpPr>
            <p:nvPr/>
          </p:nvGrpSpPr>
          <p:grpSpPr bwMode="auto">
            <a:xfrm rot="12784123">
              <a:off x="2152704" y="1591914"/>
              <a:ext cx="414763" cy="411700"/>
              <a:chOff x="7588" y="959"/>
              <a:chExt cx="833" cy="809"/>
            </a:xfrm>
          </p:grpSpPr>
          <p:sp>
            <p:nvSpPr>
              <p:cNvPr id="192" name="Freeform 34"/>
              <p:cNvSpPr>
                <a:spLocks/>
              </p:cNvSpPr>
              <p:nvPr/>
            </p:nvSpPr>
            <p:spPr bwMode="auto">
              <a:xfrm>
                <a:off x="7588" y="1364"/>
                <a:ext cx="833" cy="404"/>
              </a:xfrm>
              <a:custGeom>
                <a:avLst/>
                <a:gdLst>
                  <a:gd name="T0" fmla="*/ 0 w 1666"/>
                  <a:gd name="T1" fmla="*/ 0 h 809"/>
                  <a:gd name="T2" fmla="*/ 2 w 1666"/>
                  <a:gd name="T3" fmla="*/ 52 h 809"/>
                  <a:gd name="T4" fmla="*/ 7 w 1666"/>
                  <a:gd name="T5" fmla="*/ 103 h 809"/>
                  <a:gd name="T6" fmla="*/ 17 w 1666"/>
                  <a:gd name="T7" fmla="*/ 155 h 809"/>
                  <a:gd name="T8" fmla="*/ 29 w 1666"/>
                  <a:gd name="T9" fmla="*/ 206 h 809"/>
                  <a:gd name="T10" fmla="*/ 44 w 1666"/>
                  <a:gd name="T11" fmla="*/ 255 h 809"/>
                  <a:gd name="T12" fmla="*/ 63 w 1666"/>
                  <a:gd name="T13" fmla="*/ 304 h 809"/>
                  <a:gd name="T14" fmla="*/ 83 w 1666"/>
                  <a:gd name="T15" fmla="*/ 351 h 809"/>
                  <a:gd name="T16" fmla="*/ 108 w 1666"/>
                  <a:gd name="T17" fmla="*/ 397 h 809"/>
                  <a:gd name="T18" fmla="*/ 137 w 1666"/>
                  <a:gd name="T19" fmla="*/ 441 h 809"/>
                  <a:gd name="T20" fmla="*/ 167 w 1666"/>
                  <a:gd name="T21" fmla="*/ 484 h 809"/>
                  <a:gd name="T22" fmla="*/ 200 w 1666"/>
                  <a:gd name="T23" fmla="*/ 525 h 809"/>
                  <a:gd name="T24" fmla="*/ 236 w 1666"/>
                  <a:gd name="T25" fmla="*/ 564 h 809"/>
                  <a:gd name="T26" fmla="*/ 274 w 1666"/>
                  <a:gd name="T27" fmla="*/ 600 h 809"/>
                  <a:gd name="T28" fmla="*/ 315 w 1666"/>
                  <a:gd name="T29" fmla="*/ 632 h 809"/>
                  <a:gd name="T30" fmla="*/ 357 w 1666"/>
                  <a:gd name="T31" fmla="*/ 663 h 809"/>
                  <a:gd name="T32" fmla="*/ 402 w 1666"/>
                  <a:gd name="T33" fmla="*/ 693 h 809"/>
                  <a:gd name="T34" fmla="*/ 449 w 1666"/>
                  <a:gd name="T35" fmla="*/ 717 h 809"/>
                  <a:gd name="T36" fmla="*/ 496 w 1666"/>
                  <a:gd name="T37" fmla="*/ 740 h 809"/>
                  <a:gd name="T38" fmla="*/ 547 w 1666"/>
                  <a:gd name="T39" fmla="*/ 760 h 809"/>
                  <a:gd name="T40" fmla="*/ 597 w 1666"/>
                  <a:gd name="T41" fmla="*/ 776 h 809"/>
                  <a:gd name="T42" fmla="*/ 649 w 1666"/>
                  <a:gd name="T43" fmla="*/ 789 h 809"/>
                  <a:gd name="T44" fmla="*/ 701 w 1666"/>
                  <a:gd name="T45" fmla="*/ 799 h 809"/>
                  <a:gd name="T46" fmla="*/ 753 w 1666"/>
                  <a:gd name="T47" fmla="*/ 806 h 809"/>
                  <a:gd name="T48" fmla="*/ 807 w 1666"/>
                  <a:gd name="T49" fmla="*/ 809 h 809"/>
                  <a:gd name="T50" fmla="*/ 861 w 1666"/>
                  <a:gd name="T51" fmla="*/ 809 h 809"/>
                  <a:gd name="T52" fmla="*/ 913 w 1666"/>
                  <a:gd name="T53" fmla="*/ 806 h 809"/>
                  <a:gd name="T54" fmla="*/ 967 w 1666"/>
                  <a:gd name="T55" fmla="*/ 799 h 809"/>
                  <a:gd name="T56" fmla="*/ 1019 w 1666"/>
                  <a:gd name="T57" fmla="*/ 789 h 809"/>
                  <a:gd name="T58" fmla="*/ 1071 w 1666"/>
                  <a:gd name="T59" fmla="*/ 776 h 809"/>
                  <a:gd name="T60" fmla="*/ 1121 w 1666"/>
                  <a:gd name="T61" fmla="*/ 760 h 809"/>
                  <a:gd name="T62" fmla="*/ 1170 w 1666"/>
                  <a:gd name="T63" fmla="*/ 740 h 809"/>
                  <a:gd name="T64" fmla="*/ 1219 w 1666"/>
                  <a:gd name="T65" fmla="*/ 717 h 809"/>
                  <a:gd name="T66" fmla="*/ 1266 w 1666"/>
                  <a:gd name="T67" fmla="*/ 693 h 809"/>
                  <a:gd name="T68" fmla="*/ 1310 w 1666"/>
                  <a:gd name="T69" fmla="*/ 663 h 809"/>
                  <a:gd name="T70" fmla="*/ 1353 w 1666"/>
                  <a:gd name="T71" fmla="*/ 632 h 809"/>
                  <a:gd name="T72" fmla="*/ 1394 w 1666"/>
                  <a:gd name="T73" fmla="*/ 600 h 809"/>
                  <a:gd name="T74" fmla="*/ 1432 w 1666"/>
                  <a:gd name="T75" fmla="*/ 564 h 809"/>
                  <a:gd name="T76" fmla="*/ 1468 w 1666"/>
                  <a:gd name="T77" fmla="*/ 525 h 809"/>
                  <a:gd name="T78" fmla="*/ 1501 w 1666"/>
                  <a:gd name="T79" fmla="*/ 484 h 809"/>
                  <a:gd name="T80" fmla="*/ 1532 w 1666"/>
                  <a:gd name="T81" fmla="*/ 441 h 809"/>
                  <a:gd name="T82" fmla="*/ 1560 w 1666"/>
                  <a:gd name="T83" fmla="*/ 397 h 809"/>
                  <a:gd name="T84" fmla="*/ 1584 w 1666"/>
                  <a:gd name="T85" fmla="*/ 351 h 809"/>
                  <a:gd name="T86" fmla="*/ 1605 w 1666"/>
                  <a:gd name="T87" fmla="*/ 304 h 809"/>
                  <a:gd name="T88" fmla="*/ 1624 w 1666"/>
                  <a:gd name="T89" fmla="*/ 255 h 809"/>
                  <a:gd name="T90" fmla="*/ 1639 w 1666"/>
                  <a:gd name="T91" fmla="*/ 206 h 809"/>
                  <a:gd name="T92" fmla="*/ 1651 w 1666"/>
                  <a:gd name="T93" fmla="*/ 155 h 809"/>
                  <a:gd name="T94" fmla="*/ 1659 w 1666"/>
                  <a:gd name="T95" fmla="*/ 103 h 809"/>
                  <a:gd name="T96" fmla="*/ 1664 w 1666"/>
                  <a:gd name="T97" fmla="*/ 52 h 809"/>
                  <a:gd name="T98" fmla="*/ 1666 w 1666"/>
                  <a:gd name="T99" fmla="*/ 0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0" y="0"/>
                    </a:moveTo>
                    <a:lnTo>
                      <a:pt x="2" y="52"/>
                    </a:lnTo>
                    <a:lnTo>
                      <a:pt x="7" y="103"/>
                    </a:lnTo>
                    <a:lnTo>
                      <a:pt x="17" y="155"/>
                    </a:lnTo>
                    <a:lnTo>
                      <a:pt x="29" y="206"/>
                    </a:lnTo>
                    <a:lnTo>
                      <a:pt x="44" y="255"/>
                    </a:lnTo>
                    <a:lnTo>
                      <a:pt x="63" y="304"/>
                    </a:lnTo>
                    <a:lnTo>
                      <a:pt x="83" y="351"/>
                    </a:lnTo>
                    <a:lnTo>
                      <a:pt x="108" y="397"/>
                    </a:lnTo>
                    <a:lnTo>
                      <a:pt x="137" y="441"/>
                    </a:lnTo>
                    <a:lnTo>
                      <a:pt x="167" y="484"/>
                    </a:lnTo>
                    <a:lnTo>
                      <a:pt x="200" y="525"/>
                    </a:lnTo>
                    <a:lnTo>
                      <a:pt x="236" y="564"/>
                    </a:lnTo>
                    <a:lnTo>
                      <a:pt x="274" y="600"/>
                    </a:lnTo>
                    <a:lnTo>
                      <a:pt x="315" y="632"/>
                    </a:lnTo>
                    <a:lnTo>
                      <a:pt x="357" y="663"/>
                    </a:lnTo>
                    <a:lnTo>
                      <a:pt x="402" y="693"/>
                    </a:lnTo>
                    <a:lnTo>
                      <a:pt x="449" y="717"/>
                    </a:lnTo>
                    <a:lnTo>
                      <a:pt x="496" y="740"/>
                    </a:lnTo>
                    <a:lnTo>
                      <a:pt x="547" y="760"/>
                    </a:lnTo>
                    <a:lnTo>
                      <a:pt x="597" y="776"/>
                    </a:lnTo>
                    <a:lnTo>
                      <a:pt x="649" y="789"/>
                    </a:lnTo>
                    <a:lnTo>
                      <a:pt x="701" y="799"/>
                    </a:lnTo>
                    <a:lnTo>
                      <a:pt x="753" y="806"/>
                    </a:lnTo>
                    <a:lnTo>
                      <a:pt x="807" y="809"/>
                    </a:lnTo>
                    <a:lnTo>
                      <a:pt x="861" y="809"/>
                    </a:lnTo>
                    <a:lnTo>
                      <a:pt x="913" y="806"/>
                    </a:lnTo>
                    <a:lnTo>
                      <a:pt x="967" y="799"/>
                    </a:lnTo>
                    <a:lnTo>
                      <a:pt x="1019" y="789"/>
                    </a:lnTo>
                    <a:lnTo>
                      <a:pt x="1071" y="776"/>
                    </a:lnTo>
                    <a:lnTo>
                      <a:pt x="1121" y="760"/>
                    </a:lnTo>
                    <a:lnTo>
                      <a:pt x="1170" y="740"/>
                    </a:lnTo>
                    <a:lnTo>
                      <a:pt x="1219" y="717"/>
                    </a:lnTo>
                    <a:lnTo>
                      <a:pt x="1266" y="693"/>
                    </a:lnTo>
                    <a:lnTo>
                      <a:pt x="1310" y="663"/>
                    </a:lnTo>
                    <a:lnTo>
                      <a:pt x="1353" y="632"/>
                    </a:lnTo>
                    <a:lnTo>
                      <a:pt x="1394" y="600"/>
                    </a:lnTo>
                    <a:lnTo>
                      <a:pt x="1432" y="564"/>
                    </a:lnTo>
                    <a:lnTo>
                      <a:pt x="1468" y="525"/>
                    </a:lnTo>
                    <a:lnTo>
                      <a:pt x="1501" y="484"/>
                    </a:lnTo>
                    <a:lnTo>
                      <a:pt x="1532" y="441"/>
                    </a:lnTo>
                    <a:lnTo>
                      <a:pt x="1560" y="397"/>
                    </a:lnTo>
                    <a:lnTo>
                      <a:pt x="1584" y="351"/>
                    </a:lnTo>
                    <a:lnTo>
                      <a:pt x="1605" y="304"/>
                    </a:lnTo>
                    <a:lnTo>
                      <a:pt x="1624" y="255"/>
                    </a:lnTo>
                    <a:lnTo>
                      <a:pt x="1639" y="206"/>
                    </a:lnTo>
                    <a:lnTo>
                      <a:pt x="1651" y="155"/>
                    </a:lnTo>
                    <a:lnTo>
                      <a:pt x="1659" y="103"/>
                    </a:lnTo>
                    <a:lnTo>
                      <a:pt x="1664" y="52"/>
                    </a:lnTo>
                    <a:lnTo>
                      <a:pt x="1666" y="0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Freeform 35"/>
              <p:cNvSpPr>
                <a:spLocks/>
              </p:cNvSpPr>
              <p:nvPr/>
            </p:nvSpPr>
            <p:spPr bwMode="auto">
              <a:xfrm>
                <a:off x="7588" y="959"/>
                <a:ext cx="833" cy="405"/>
              </a:xfrm>
              <a:custGeom>
                <a:avLst/>
                <a:gdLst>
                  <a:gd name="T0" fmla="*/ 1666 w 1666"/>
                  <a:gd name="T1" fmla="*/ 809 h 809"/>
                  <a:gd name="T2" fmla="*/ 1664 w 1666"/>
                  <a:gd name="T3" fmla="*/ 757 h 809"/>
                  <a:gd name="T4" fmla="*/ 1659 w 1666"/>
                  <a:gd name="T5" fmla="*/ 706 h 809"/>
                  <a:gd name="T6" fmla="*/ 1651 w 1666"/>
                  <a:gd name="T7" fmla="*/ 654 h 809"/>
                  <a:gd name="T8" fmla="*/ 1639 w 1666"/>
                  <a:gd name="T9" fmla="*/ 603 h 809"/>
                  <a:gd name="T10" fmla="*/ 1624 w 1666"/>
                  <a:gd name="T11" fmla="*/ 554 h 809"/>
                  <a:gd name="T12" fmla="*/ 1605 w 1666"/>
                  <a:gd name="T13" fmla="*/ 505 h 809"/>
                  <a:gd name="T14" fmla="*/ 1584 w 1666"/>
                  <a:gd name="T15" fmla="*/ 457 h 809"/>
                  <a:gd name="T16" fmla="*/ 1560 w 1666"/>
                  <a:gd name="T17" fmla="*/ 412 h 809"/>
                  <a:gd name="T18" fmla="*/ 1532 w 1666"/>
                  <a:gd name="T19" fmla="*/ 368 h 809"/>
                  <a:gd name="T20" fmla="*/ 1501 w 1666"/>
                  <a:gd name="T21" fmla="*/ 325 h 809"/>
                  <a:gd name="T22" fmla="*/ 1468 w 1666"/>
                  <a:gd name="T23" fmla="*/ 284 h 809"/>
                  <a:gd name="T24" fmla="*/ 1432 w 1666"/>
                  <a:gd name="T25" fmla="*/ 245 h 809"/>
                  <a:gd name="T26" fmla="*/ 1394 w 1666"/>
                  <a:gd name="T27" fmla="*/ 209 h 809"/>
                  <a:gd name="T28" fmla="*/ 1353 w 1666"/>
                  <a:gd name="T29" fmla="*/ 176 h 809"/>
                  <a:gd name="T30" fmla="*/ 1310 w 1666"/>
                  <a:gd name="T31" fmla="*/ 145 h 809"/>
                  <a:gd name="T32" fmla="*/ 1266 w 1666"/>
                  <a:gd name="T33" fmla="*/ 116 h 809"/>
                  <a:gd name="T34" fmla="*/ 1219 w 1666"/>
                  <a:gd name="T35" fmla="*/ 91 h 809"/>
                  <a:gd name="T36" fmla="*/ 1170 w 1666"/>
                  <a:gd name="T37" fmla="*/ 68 h 809"/>
                  <a:gd name="T38" fmla="*/ 1121 w 1666"/>
                  <a:gd name="T39" fmla="*/ 49 h 809"/>
                  <a:gd name="T40" fmla="*/ 1071 w 1666"/>
                  <a:gd name="T41" fmla="*/ 33 h 809"/>
                  <a:gd name="T42" fmla="*/ 1019 w 1666"/>
                  <a:gd name="T43" fmla="*/ 19 h 809"/>
                  <a:gd name="T44" fmla="*/ 967 w 1666"/>
                  <a:gd name="T45" fmla="*/ 10 h 809"/>
                  <a:gd name="T46" fmla="*/ 913 w 1666"/>
                  <a:gd name="T47" fmla="*/ 3 h 809"/>
                  <a:gd name="T48" fmla="*/ 861 w 1666"/>
                  <a:gd name="T49" fmla="*/ 0 h 809"/>
                  <a:gd name="T50" fmla="*/ 807 w 1666"/>
                  <a:gd name="T51" fmla="*/ 0 h 809"/>
                  <a:gd name="T52" fmla="*/ 753 w 1666"/>
                  <a:gd name="T53" fmla="*/ 3 h 809"/>
                  <a:gd name="T54" fmla="*/ 701 w 1666"/>
                  <a:gd name="T55" fmla="*/ 10 h 809"/>
                  <a:gd name="T56" fmla="*/ 649 w 1666"/>
                  <a:gd name="T57" fmla="*/ 19 h 809"/>
                  <a:gd name="T58" fmla="*/ 597 w 1666"/>
                  <a:gd name="T59" fmla="*/ 33 h 809"/>
                  <a:gd name="T60" fmla="*/ 547 w 1666"/>
                  <a:gd name="T61" fmla="*/ 49 h 809"/>
                  <a:gd name="T62" fmla="*/ 496 w 1666"/>
                  <a:gd name="T63" fmla="*/ 68 h 809"/>
                  <a:gd name="T64" fmla="*/ 449 w 1666"/>
                  <a:gd name="T65" fmla="*/ 91 h 809"/>
                  <a:gd name="T66" fmla="*/ 402 w 1666"/>
                  <a:gd name="T67" fmla="*/ 116 h 809"/>
                  <a:gd name="T68" fmla="*/ 357 w 1666"/>
                  <a:gd name="T69" fmla="*/ 145 h 809"/>
                  <a:gd name="T70" fmla="*/ 315 w 1666"/>
                  <a:gd name="T71" fmla="*/ 176 h 809"/>
                  <a:gd name="T72" fmla="*/ 274 w 1666"/>
                  <a:gd name="T73" fmla="*/ 209 h 809"/>
                  <a:gd name="T74" fmla="*/ 236 w 1666"/>
                  <a:gd name="T75" fmla="*/ 245 h 809"/>
                  <a:gd name="T76" fmla="*/ 200 w 1666"/>
                  <a:gd name="T77" fmla="*/ 284 h 809"/>
                  <a:gd name="T78" fmla="*/ 167 w 1666"/>
                  <a:gd name="T79" fmla="*/ 325 h 809"/>
                  <a:gd name="T80" fmla="*/ 137 w 1666"/>
                  <a:gd name="T81" fmla="*/ 368 h 809"/>
                  <a:gd name="T82" fmla="*/ 108 w 1666"/>
                  <a:gd name="T83" fmla="*/ 412 h 809"/>
                  <a:gd name="T84" fmla="*/ 83 w 1666"/>
                  <a:gd name="T85" fmla="*/ 457 h 809"/>
                  <a:gd name="T86" fmla="*/ 63 w 1666"/>
                  <a:gd name="T87" fmla="*/ 505 h 809"/>
                  <a:gd name="T88" fmla="*/ 44 w 1666"/>
                  <a:gd name="T89" fmla="*/ 554 h 809"/>
                  <a:gd name="T90" fmla="*/ 29 w 1666"/>
                  <a:gd name="T91" fmla="*/ 603 h 809"/>
                  <a:gd name="T92" fmla="*/ 17 w 1666"/>
                  <a:gd name="T93" fmla="*/ 654 h 809"/>
                  <a:gd name="T94" fmla="*/ 7 w 1666"/>
                  <a:gd name="T95" fmla="*/ 706 h 809"/>
                  <a:gd name="T96" fmla="*/ 2 w 1666"/>
                  <a:gd name="T97" fmla="*/ 757 h 809"/>
                  <a:gd name="T98" fmla="*/ 0 w 1666"/>
                  <a:gd name="T99" fmla="*/ 809 h 8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666"/>
                  <a:gd name="T151" fmla="*/ 0 h 809"/>
                  <a:gd name="T152" fmla="*/ 1666 w 1666"/>
                  <a:gd name="T153" fmla="*/ 809 h 80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666" h="809">
                    <a:moveTo>
                      <a:pt x="1666" y="809"/>
                    </a:moveTo>
                    <a:lnTo>
                      <a:pt x="1664" y="757"/>
                    </a:lnTo>
                    <a:lnTo>
                      <a:pt x="1659" y="706"/>
                    </a:lnTo>
                    <a:lnTo>
                      <a:pt x="1651" y="654"/>
                    </a:lnTo>
                    <a:lnTo>
                      <a:pt x="1639" y="603"/>
                    </a:lnTo>
                    <a:lnTo>
                      <a:pt x="1624" y="554"/>
                    </a:lnTo>
                    <a:lnTo>
                      <a:pt x="1605" y="505"/>
                    </a:lnTo>
                    <a:lnTo>
                      <a:pt x="1584" y="457"/>
                    </a:lnTo>
                    <a:lnTo>
                      <a:pt x="1560" y="412"/>
                    </a:lnTo>
                    <a:lnTo>
                      <a:pt x="1532" y="368"/>
                    </a:lnTo>
                    <a:lnTo>
                      <a:pt x="1501" y="325"/>
                    </a:lnTo>
                    <a:lnTo>
                      <a:pt x="1468" y="284"/>
                    </a:lnTo>
                    <a:lnTo>
                      <a:pt x="1432" y="245"/>
                    </a:lnTo>
                    <a:lnTo>
                      <a:pt x="1394" y="209"/>
                    </a:lnTo>
                    <a:lnTo>
                      <a:pt x="1353" y="176"/>
                    </a:lnTo>
                    <a:lnTo>
                      <a:pt x="1310" y="145"/>
                    </a:lnTo>
                    <a:lnTo>
                      <a:pt x="1266" y="116"/>
                    </a:lnTo>
                    <a:lnTo>
                      <a:pt x="1219" y="91"/>
                    </a:lnTo>
                    <a:lnTo>
                      <a:pt x="1170" y="68"/>
                    </a:lnTo>
                    <a:lnTo>
                      <a:pt x="1121" y="49"/>
                    </a:lnTo>
                    <a:lnTo>
                      <a:pt x="1071" y="33"/>
                    </a:lnTo>
                    <a:lnTo>
                      <a:pt x="1019" y="19"/>
                    </a:lnTo>
                    <a:lnTo>
                      <a:pt x="967" y="10"/>
                    </a:lnTo>
                    <a:lnTo>
                      <a:pt x="913" y="3"/>
                    </a:lnTo>
                    <a:lnTo>
                      <a:pt x="861" y="0"/>
                    </a:lnTo>
                    <a:lnTo>
                      <a:pt x="807" y="0"/>
                    </a:lnTo>
                    <a:lnTo>
                      <a:pt x="753" y="3"/>
                    </a:lnTo>
                    <a:lnTo>
                      <a:pt x="701" y="10"/>
                    </a:lnTo>
                    <a:lnTo>
                      <a:pt x="649" y="19"/>
                    </a:lnTo>
                    <a:lnTo>
                      <a:pt x="597" y="33"/>
                    </a:lnTo>
                    <a:lnTo>
                      <a:pt x="547" y="49"/>
                    </a:lnTo>
                    <a:lnTo>
                      <a:pt x="496" y="68"/>
                    </a:lnTo>
                    <a:lnTo>
                      <a:pt x="449" y="91"/>
                    </a:lnTo>
                    <a:lnTo>
                      <a:pt x="402" y="116"/>
                    </a:lnTo>
                    <a:lnTo>
                      <a:pt x="357" y="145"/>
                    </a:lnTo>
                    <a:lnTo>
                      <a:pt x="315" y="176"/>
                    </a:lnTo>
                    <a:lnTo>
                      <a:pt x="274" y="209"/>
                    </a:lnTo>
                    <a:lnTo>
                      <a:pt x="236" y="245"/>
                    </a:lnTo>
                    <a:lnTo>
                      <a:pt x="200" y="284"/>
                    </a:lnTo>
                    <a:lnTo>
                      <a:pt x="167" y="325"/>
                    </a:lnTo>
                    <a:lnTo>
                      <a:pt x="137" y="368"/>
                    </a:lnTo>
                    <a:lnTo>
                      <a:pt x="108" y="412"/>
                    </a:lnTo>
                    <a:lnTo>
                      <a:pt x="83" y="457"/>
                    </a:lnTo>
                    <a:lnTo>
                      <a:pt x="63" y="505"/>
                    </a:lnTo>
                    <a:lnTo>
                      <a:pt x="44" y="554"/>
                    </a:lnTo>
                    <a:lnTo>
                      <a:pt x="29" y="603"/>
                    </a:lnTo>
                    <a:lnTo>
                      <a:pt x="17" y="654"/>
                    </a:lnTo>
                    <a:lnTo>
                      <a:pt x="7" y="706"/>
                    </a:lnTo>
                    <a:lnTo>
                      <a:pt x="2" y="757"/>
                    </a:lnTo>
                    <a:lnTo>
                      <a:pt x="0" y="809"/>
                    </a:lnTo>
                  </a:path>
                </a:pathLst>
              </a:custGeom>
              <a:solidFill>
                <a:srgbClr val="FF0000"/>
              </a:solidFill>
              <a:ln w="107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94" name="Line 36"/>
            <p:cNvSpPr>
              <a:spLocks noChangeShapeType="1"/>
            </p:cNvSpPr>
            <p:nvPr/>
          </p:nvSpPr>
          <p:spPr bwMode="auto">
            <a:xfrm rot="12784123" flipH="1">
              <a:off x="2503210" y="2026975"/>
              <a:ext cx="476102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195" name="AutoShape 37"/>
            <p:cNvCxnSpPr>
              <a:cxnSpLocks noChangeShapeType="1"/>
            </p:cNvCxnSpPr>
            <p:nvPr/>
          </p:nvCxnSpPr>
          <p:spPr bwMode="auto">
            <a:xfrm rot="12784123">
              <a:off x="2786533" y="2405098"/>
              <a:ext cx="26288" cy="1722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</p:spPr>
        </p:cxnSp>
        <p:cxnSp>
          <p:nvCxnSpPr>
            <p:cNvPr id="196" name="AutoShape 38"/>
            <p:cNvCxnSpPr>
              <a:cxnSpLocks noChangeShapeType="1"/>
            </p:cNvCxnSpPr>
            <p:nvPr/>
          </p:nvCxnSpPr>
          <p:spPr bwMode="auto">
            <a:xfrm rot="12784123" flipV="1">
              <a:off x="3139959" y="1812365"/>
              <a:ext cx="26288" cy="2058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grpSp>
          <p:nvGrpSpPr>
            <p:cNvPr id="197" name="Group 39"/>
            <p:cNvGrpSpPr>
              <a:grpSpLocks/>
            </p:cNvGrpSpPr>
            <p:nvPr/>
          </p:nvGrpSpPr>
          <p:grpSpPr bwMode="auto">
            <a:xfrm rot="12784123">
              <a:off x="2332337" y="2329180"/>
              <a:ext cx="354887" cy="354764"/>
              <a:chOff x="5512" y="12280"/>
              <a:chExt cx="522" cy="538"/>
            </a:xfrm>
          </p:grpSpPr>
          <p:sp>
            <p:nvSpPr>
              <p:cNvPr id="198" name="Freeform 40"/>
              <p:cNvSpPr>
                <a:spLocks/>
              </p:cNvSpPr>
              <p:nvPr/>
            </p:nvSpPr>
            <p:spPr bwMode="auto">
              <a:xfrm>
                <a:off x="5514" y="12548"/>
                <a:ext cx="520" cy="270"/>
              </a:xfrm>
              <a:custGeom>
                <a:avLst/>
                <a:gdLst>
                  <a:gd name="T0" fmla="*/ 0 w 1049"/>
                  <a:gd name="T1" fmla="*/ 0 h 539"/>
                  <a:gd name="T2" fmla="*/ 1 w 1049"/>
                  <a:gd name="T3" fmla="*/ 44 h 539"/>
                  <a:gd name="T4" fmla="*/ 7 w 1049"/>
                  <a:gd name="T5" fmla="*/ 88 h 539"/>
                  <a:gd name="T6" fmla="*/ 16 w 1049"/>
                  <a:gd name="T7" fmla="*/ 133 h 539"/>
                  <a:gd name="T8" fmla="*/ 28 w 1049"/>
                  <a:gd name="T9" fmla="*/ 175 h 539"/>
                  <a:gd name="T10" fmla="*/ 44 w 1049"/>
                  <a:gd name="T11" fmla="*/ 218 h 539"/>
                  <a:gd name="T12" fmla="*/ 62 w 1049"/>
                  <a:gd name="T13" fmla="*/ 256 h 539"/>
                  <a:gd name="T14" fmla="*/ 86 w 1049"/>
                  <a:gd name="T15" fmla="*/ 295 h 539"/>
                  <a:gd name="T16" fmla="*/ 111 w 1049"/>
                  <a:gd name="T17" fmla="*/ 332 h 539"/>
                  <a:gd name="T18" fmla="*/ 137 w 1049"/>
                  <a:gd name="T19" fmla="*/ 365 h 539"/>
                  <a:gd name="T20" fmla="*/ 170 w 1049"/>
                  <a:gd name="T21" fmla="*/ 397 h 539"/>
                  <a:gd name="T22" fmla="*/ 202 w 1049"/>
                  <a:gd name="T23" fmla="*/ 426 h 539"/>
                  <a:gd name="T24" fmla="*/ 238 w 1049"/>
                  <a:gd name="T25" fmla="*/ 452 h 539"/>
                  <a:gd name="T26" fmla="*/ 275 w 1049"/>
                  <a:gd name="T27" fmla="*/ 474 h 539"/>
                  <a:gd name="T28" fmla="*/ 313 w 1049"/>
                  <a:gd name="T29" fmla="*/ 494 h 539"/>
                  <a:gd name="T30" fmla="*/ 354 w 1049"/>
                  <a:gd name="T31" fmla="*/ 509 h 539"/>
                  <a:gd name="T32" fmla="*/ 395 w 1049"/>
                  <a:gd name="T33" fmla="*/ 522 h 539"/>
                  <a:gd name="T34" fmla="*/ 438 w 1049"/>
                  <a:gd name="T35" fmla="*/ 531 h 539"/>
                  <a:gd name="T36" fmla="*/ 481 w 1049"/>
                  <a:gd name="T37" fmla="*/ 537 h 539"/>
                  <a:gd name="T38" fmla="*/ 524 w 1049"/>
                  <a:gd name="T39" fmla="*/ 539 h 539"/>
                  <a:gd name="T40" fmla="*/ 567 w 1049"/>
                  <a:gd name="T41" fmla="*/ 537 h 539"/>
                  <a:gd name="T42" fmla="*/ 610 w 1049"/>
                  <a:gd name="T43" fmla="*/ 531 h 539"/>
                  <a:gd name="T44" fmla="*/ 653 w 1049"/>
                  <a:gd name="T45" fmla="*/ 522 h 539"/>
                  <a:gd name="T46" fmla="*/ 694 w 1049"/>
                  <a:gd name="T47" fmla="*/ 509 h 539"/>
                  <a:gd name="T48" fmla="*/ 734 w 1049"/>
                  <a:gd name="T49" fmla="*/ 494 h 539"/>
                  <a:gd name="T50" fmla="*/ 773 w 1049"/>
                  <a:gd name="T51" fmla="*/ 474 h 539"/>
                  <a:gd name="T52" fmla="*/ 811 w 1049"/>
                  <a:gd name="T53" fmla="*/ 452 h 539"/>
                  <a:gd name="T54" fmla="*/ 847 w 1049"/>
                  <a:gd name="T55" fmla="*/ 426 h 539"/>
                  <a:gd name="T56" fmla="*/ 879 w 1049"/>
                  <a:gd name="T57" fmla="*/ 397 h 539"/>
                  <a:gd name="T58" fmla="*/ 909 w 1049"/>
                  <a:gd name="T59" fmla="*/ 365 h 539"/>
                  <a:gd name="T60" fmla="*/ 938 w 1049"/>
                  <a:gd name="T61" fmla="*/ 332 h 539"/>
                  <a:gd name="T62" fmla="*/ 963 w 1049"/>
                  <a:gd name="T63" fmla="*/ 295 h 539"/>
                  <a:gd name="T64" fmla="*/ 984 w 1049"/>
                  <a:gd name="T65" fmla="*/ 256 h 539"/>
                  <a:gd name="T66" fmla="*/ 1004 w 1049"/>
                  <a:gd name="T67" fmla="*/ 218 h 539"/>
                  <a:gd name="T68" fmla="*/ 1020 w 1049"/>
                  <a:gd name="T69" fmla="*/ 175 h 539"/>
                  <a:gd name="T70" fmla="*/ 1033 w 1049"/>
                  <a:gd name="T71" fmla="*/ 133 h 539"/>
                  <a:gd name="T72" fmla="*/ 1042 w 1049"/>
                  <a:gd name="T73" fmla="*/ 88 h 539"/>
                  <a:gd name="T74" fmla="*/ 1047 w 1049"/>
                  <a:gd name="T75" fmla="*/ 44 h 539"/>
                  <a:gd name="T76" fmla="*/ 1049 w 1049"/>
                  <a:gd name="T77" fmla="*/ 0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0" y="0"/>
                    </a:moveTo>
                    <a:lnTo>
                      <a:pt x="1" y="44"/>
                    </a:lnTo>
                    <a:lnTo>
                      <a:pt x="7" y="88"/>
                    </a:lnTo>
                    <a:lnTo>
                      <a:pt x="16" y="133"/>
                    </a:lnTo>
                    <a:lnTo>
                      <a:pt x="28" y="175"/>
                    </a:lnTo>
                    <a:lnTo>
                      <a:pt x="44" y="218"/>
                    </a:lnTo>
                    <a:lnTo>
                      <a:pt x="62" y="256"/>
                    </a:lnTo>
                    <a:lnTo>
                      <a:pt x="86" y="295"/>
                    </a:lnTo>
                    <a:lnTo>
                      <a:pt x="111" y="332"/>
                    </a:lnTo>
                    <a:lnTo>
                      <a:pt x="137" y="365"/>
                    </a:lnTo>
                    <a:lnTo>
                      <a:pt x="170" y="397"/>
                    </a:lnTo>
                    <a:lnTo>
                      <a:pt x="202" y="426"/>
                    </a:lnTo>
                    <a:lnTo>
                      <a:pt x="238" y="452"/>
                    </a:lnTo>
                    <a:lnTo>
                      <a:pt x="275" y="474"/>
                    </a:lnTo>
                    <a:lnTo>
                      <a:pt x="313" y="494"/>
                    </a:lnTo>
                    <a:lnTo>
                      <a:pt x="354" y="509"/>
                    </a:lnTo>
                    <a:lnTo>
                      <a:pt x="395" y="522"/>
                    </a:lnTo>
                    <a:lnTo>
                      <a:pt x="438" y="531"/>
                    </a:lnTo>
                    <a:lnTo>
                      <a:pt x="481" y="537"/>
                    </a:lnTo>
                    <a:lnTo>
                      <a:pt x="524" y="539"/>
                    </a:lnTo>
                    <a:lnTo>
                      <a:pt x="567" y="537"/>
                    </a:lnTo>
                    <a:lnTo>
                      <a:pt x="610" y="531"/>
                    </a:lnTo>
                    <a:lnTo>
                      <a:pt x="653" y="522"/>
                    </a:lnTo>
                    <a:lnTo>
                      <a:pt x="694" y="509"/>
                    </a:lnTo>
                    <a:lnTo>
                      <a:pt x="734" y="494"/>
                    </a:lnTo>
                    <a:lnTo>
                      <a:pt x="773" y="474"/>
                    </a:lnTo>
                    <a:lnTo>
                      <a:pt x="811" y="452"/>
                    </a:lnTo>
                    <a:lnTo>
                      <a:pt x="847" y="426"/>
                    </a:lnTo>
                    <a:lnTo>
                      <a:pt x="879" y="397"/>
                    </a:lnTo>
                    <a:lnTo>
                      <a:pt x="909" y="365"/>
                    </a:lnTo>
                    <a:lnTo>
                      <a:pt x="938" y="332"/>
                    </a:lnTo>
                    <a:lnTo>
                      <a:pt x="963" y="295"/>
                    </a:lnTo>
                    <a:lnTo>
                      <a:pt x="984" y="256"/>
                    </a:lnTo>
                    <a:lnTo>
                      <a:pt x="1004" y="218"/>
                    </a:lnTo>
                    <a:lnTo>
                      <a:pt x="1020" y="175"/>
                    </a:lnTo>
                    <a:lnTo>
                      <a:pt x="1033" y="133"/>
                    </a:lnTo>
                    <a:lnTo>
                      <a:pt x="1042" y="88"/>
                    </a:lnTo>
                    <a:lnTo>
                      <a:pt x="1047" y="44"/>
                    </a:lnTo>
                    <a:lnTo>
                      <a:pt x="1049" y="0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" name="Freeform 41"/>
              <p:cNvSpPr>
                <a:spLocks/>
              </p:cNvSpPr>
              <p:nvPr/>
            </p:nvSpPr>
            <p:spPr bwMode="auto">
              <a:xfrm>
                <a:off x="5512" y="12280"/>
                <a:ext cx="520" cy="268"/>
              </a:xfrm>
              <a:custGeom>
                <a:avLst/>
                <a:gdLst>
                  <a:gd name="T0" fmla="*/ 1049 w 1049"/>
                  <a:gd name="T1" fmla="*/ 539 h 539"/>
                  <a:gd name="T2" fmla="*/ 1047 w 1049"/>
                  <a:gd name="T3" fmla="*/ 495 h 539"/>
                  <a:gd name="T4" fmla="*/ 1042 w 1049"/>
                  <a:gd name="T5" fmla="*/ 450 h 539"/>
                  <a:gd name="T6" fmla="*/ 1033 w 1049"/>
                  <a:gd name="T7" fmla="*/ 408 h 539"/>
                  <a:gd name="T8" fmla="*/ 1020 w 1049"/>
                  <a:gd name="T9" fmla="*/ 364 h 539"/>
                  <a:gd name="T10" fmla="*/ 1004 w 1049"/>
                  <a:gd name="T11" fmla="*/ 323 h 539"/>
                  <a:gd name="T12" fmla="*/ 984 w 1049"/>
                  <a:gd name="T13" fmla="*/ 282 h 539"/>
                  <a:gd name="T14" fmla="*/ 963 w 1049"/>
                  <a:gd name="T15" fmla="*/ 245 h 539"/>
                  <a:gd name="T16" fmla="*/ 938 w 1049"/>
                  <a:gd name="T17" fmla="*/ 209 h 539"/>
                  <a:gd name="T18" fmla="*/ 909 w 1049"/>
                  <a:gd name="T19" fmla="*/ 175 h 539"/>
                  <a:gd name="T20" fmla="*/ 879 w 1049"/>
                  <a:gd name="T21" fmla="*/ 142 h 539"/>
                  <a:gd name="T22" fmla="*/ 847 w 1049"/>
                  <a:gd name="T23" fmla="*/ 114 h 539"/>
                  <a:gd name="T24" fmla="*/ 811 w 1049"/>
                  <a:gd name="T25" fmla="*/ 89 h 539"/>
                  <a:gd name="T26" fmla="*/ 773 w 1049"/>
                  <a:gd name="T27" fmla="*/ 65 h 539"/>
                  <a:gd name="T28" fmla="*/ 734 w 1049"/>
                  <a:gd name="T29" fmla="*/ 46 h 539"/>
                  <a:gd name="T30" fmla="*/ 694 w 1049"/>
                  <a:gd name="T31" fmla="*/ 30 h 539"/>
                  <a:gd name="T32" fmla="*/ 653 w 1049"/>
                  <a:gd name="T33" fmla="*/ 17 h 539"/>
                  <a:gd name="T34" fmla="*/ 610 w 1049"/>
                  <a:gd name="T35" fmla="*/ 7 h 539"/>
                  <a:gd name="T36" fmla="*/ 567 w 1049"/>
                  <a:gd name="T37" fmla="*/ 2 h 539"/>
                  <a:gd name="T38" fmla="*/ 524 w 1049"/>
                  <a:gd name="T39" fmla="*/ 0 h 539"/>
                  <a:gd name="T40" fmla="*/ 481 w 1049"/>
                  <a:gd name="T41" fmla="*/ 2 h 539"/>
                  <a:gd name="T42" fmla="*/ 438 w 1049"/>
                  <a:gd name="T43" fmla="*/ 7 h 539"/>
                  <a:gd name="T44" fmla="*/ 395 w 1049"/>
                  <a:gd name="T45" fmla="*/ 17 h 539"/>
                  <a:gd name="T46" fmla="*/ 354 w 1049"/>
                  <a:gd name="T47" fmla="*/ 30 h 539"/>
                  <a:gd name="T48" fmla="*/ 313 w 1049"/>
                  <a:gd name="T49" fmla="*/ 46 h 539"/>
                  <a:gd name="T50" fmla="*/ 275 w 1049"/>
                  <a:gd name="T51" fmla="*/ 65 h 539"/>
                  <a:gd name="T52" fmla="*/ 238 w 1049"/>
                  <a:gd name="T53" fmla="*/ 89 h 539"/>
                  <a:gd name="T54" fmla="*/ 202 w 1049"/>
                  <a:gd name="T55" fmla="*/ 114 h 539"/>
                  <a:gd name="T56" fmla="*/ 170 w 1049"/>
                  <a:gd name="T57" fmla="*/ 142 h 539"/>
                  <a:gd name="T58" fmla="*/ 137 w 1049"/>
                  <a:gd name="T59" fmla="*/ 175 h 539"/>
                  <a:gd name="T60" fmla="*/ 111 w 1049"/>
                  <a:gd name="T61" fmla="*/ 209 h 539"/>
                  <a:gd name="T62" fmla="*/ 86 w 1049"/>
                  <a:gd name="T63" fmla="*/ 245 h 539"/>
                  <a:gd name="T64" fmla="*/ 62 w 1049"/>
                  <a:gd name="T65" fmla="*/ 282 h 539"/>
                  <a:gd name="T66" fmla="*/ 44 w 1049"/>
                  <a:gd name="T67" fmla="*/ 323 h 539"/>
                  <a:gd name="T68" fmla="*/ 28 w 1049"/>
                  <a:gd name="T69" fmla="*/ 364 h 539"/>
                  <a:gd name="T70" fmla="*/ 16 w 1049"/>
                  <a:gd name="T71" fmla="*/ 408 h 539"/>
                  <a:gd name="T72" fmla="*/ 7 w 1049"/>
                  <a:gd name="T73" fmla="*/ 450 h 539"/>
                  <a:gd name="T74" fmla="*/ 1 w 1049"/>
                  <a:gd name="T75" fmla="*/ 495 h 539"/>
                  <a:gd name="T76" fmla="*/ 0 w 1049"/>
                  <a:gd name="T77" fmla="*/ 539 h 53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539"/>
                  <a:gd name="T119" fmla="*/ 1049 w 1049"/>
                  <a:gd name="T120" fmla="*/ 539 h 53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539">
                    <a:moveTo>
                      <a:pt x="1049" y="539"/>
                    </a:moveTo>
                    <a:lnTo>
                      <a:pt x="1047" y="495"/>
                    </a:lnTo>
                    <a:lnTo>
                      <a:pt x="1042" y="450"/>
                    </a:lnTo>
                    <a:lnTo>
                      <a:pt x="1033" y="408"/>
                    </a:lnTo>
                    <a:lnTo>
                      <a:pt x="1020" y="364"/>
                    </a:lnTo>
                    <a:lnTo>
                      <a:pt x="1004" y="323"/>
                    </a:lnTo>
                    <a:lnTo>
                      <a:pt x="984" y="282"/>
                    </a:lnTo>
                    <a:lnTo>
                      <a:pt x="963" y="245"/>
                    </a:lnTo>
                    <a:lnTo>
                      <a:pt x="938" y="209"/>
                    </a:lnTo>
                    <a:lnTo>
                      <a:pt x="909" y="175"/>
                    </a:lnTo>
                    <a:lnTo>
                      <a:pt x="879" y="142"/>
                    </a:lnTo>
                    <a:lnTo>
                      <a:pt x="847" y="114"/>
                    </a:lnTo>
                    <a:lnTo>
                      <a:pt x="811" y="89"/>
                    </a:lnTo>
                    <a:lnTo>
                      <a:pt x="773" y="65"/>
                    </a:lnTo>
                    <a:lnTo>
                      <a:pt x="734" y="46"/>
                    </a:lnTo>
                    <a:lnTo>
                      <a:pt x="694" y="30"/>
                    </a:lnTo>
                    <a:lnTo>
                      <a:pt x="653" y="17"/>
                    </a:lnTo>
                    <a:lnTo>
                      <a:pt x="610" y="7"/>
                    </a:lnTo>
                    <a:lnTo>
                      <a:pt x="567" y="2"/>
                    </a:lnTo>
                    <a:lnTo>
                      <a:pt x="524" y="0"/>
                    </a:lnTo>
                    <a:lnTo>
                      <a:pt x="481" y="2"/>
                    </a:lnTo>
                    <a:lnTo>
                      <a:pt x="438" y="7"/>
                    </a:lnTo>
                    <a:lnTo>
                      <a:pt x="395" y="17"/>
                    </a:lnTo>
                    <a:lnTo>
                      <a:pt x="354" y="30"/>
                    </a:lnTo>
                    <a:lnTo>
                      <a:pt x="313" y="46"/>
                    </a:lnTo>
                    <a:lnTo>
                      <a:pt x="275" y="65"/>
                    </a:lnTo>
                    <a:lnTo>
                      <a:pt x="238" y="89"/>
                    </a:lnTo>
                    <a:lnTo>
                      <a:pt x="202" y="114"/>
                    </a:lnTo>
                    <a:lnTo>
                      <a:pt x="170" y="142"/>
                    </a:lnTo>
                    <a:lnTo>
                      <a:pt x="137" y="175"/>
                    </a:lnTo>
                    <a:lnTo>
                      <a:pt x="111" y="209"/>
                    </a:lnTo>
                    <a:lnTo>
                      <a:pt x="86" y="245"/>
                    </a:lnTo>
                    <a:lnTo>
                      <a:pt x="62" y="282"/>
                    </a:lnTo>
                    <a:lnTo>
                      <a:pt x="44" y="323"/>
                    </a:lnTo>
                    <a:lnTo>
                      <a:pt x="28" y="364"/>
                    </a:lnTo>
                    <a:lnTo>
                      <a:pt x="16" y="408"/>
                    </a:lnTo>
                    <a:lnTo>
                      <a:pt x="7" y="450"/>
                    </a:lnTo>
                    <a:lnTo>
                      <a:pt x="1" y="495"/>
                    </a:lnTo>
                    <a:lnTo>
                      <a:pt x="0" y="539"/>
                    </a:lnTo>
                  </a:path>
                </a:pathLst>
              </a:custGeom>
              <a:noFill/>
              <a:ln w="698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0" name="Freeform 45"/>
            <p:cNvSpPr>
              <a:spLocks/>
            </p:cNvSpPr>
            <p:nvPr/>
          </p:nvSpPr>
          <p:spPr bwMode="auto">
            <a:xfrm rot="12784123">
              <a:off x="2957405" y="1883900"/>
              <a:ext cx="2034390" cy="1754838"/>
            </a:xfrm>
            <a:custGeom>
              <a:avLst/>
              <a:gdLst>
                <a:gd name="T0" fmla="*/ 1723 w 1817"/>
                <a:gd name="T1" fmla="*/ 478 h 1720"/>
                <a:gd name="T2" fmla="*/ 1675 w 1817"/>
                <a:gd name="T3" fmla="*/ 397 h 1720"/>
                <a:gd name="T4" fmla="*/ 1617 w 1817"/>
                <a:gd name="T5" fmla="*/ 322 h 1720"/>
                <a:gd name="T6" fmla="*/ 1552 w 1817"/>
                <a:gd name="T7" fmla="*/ 253 h 1720"/>
                <a:gd name="T8" fmla="*/ 1479 w 1817"/>
                <a:gd name="T9" fmla="*/ 191 h 1720"/>
                <a:gd name="T10" fmla="*/ 1400 w 1817"/>
                <a:gd name="T11" fmla="*/ 136 h 1720"/>
                <a:gd name="T12" fmla="*/ 1314 w 1817"/>
                <a:gd name="T13" fmla="*/ 90 h 1720"/>
                <a:gd name="T14" fmla="*/ 1224 w 1817"/>
                <a:gd name="T15" fmla="*/ 54 h 1720"/>
                <a:gd name="T16" fmla="*/ 1131 w 1817"/>
                <a:gd name="T17" fmla="*/ 26 h 1720"/>
                <a:gd name="T18" fmla="*/ 1034 w 1817"/>
                <a:gd name="T19" fmla="*/ 8 h 1720"/>
                <a:gd name="T20" fmla="*/ 936 w 1817"/>
                <a:gd name="T21" fmla="*/ 0 h 1720"/>
                <a:gd name="T22" fmla="*/ 839 w 1817"/>
                <a:gd name="T23" fmla="*/ 3 h 1720"/>
                <a:gd name="T24" fmla="*/ 741 w 1817"/>
                <a:gd name="T25" fmla="*/ 15 h 1720"/>
                <a:gd name="T26" fmla="*/ 646 w 1817"/>
                <a:gd name="T27" fmla="*/ 37 h 1720"/>
                <a:gd name="T28" fmla="*/ 554 w 1817"/>
                <a:gd name="T29" fmla="*/ 68 h 1720"/>
                <a:gd name="T30" fmla="*/ 466 w 1817"/>
                <a:gd name="T31" fmla="*/ 109 h 1720"/>
                <a:gd name="T32" fmla="*/ 383 w 1817"/>
                <a:gd name="T33" fmla="*/ 159 h 1720"/>
                <a:gd name="T34" fmla="*/ 306 w 1817"/>
                <a:gd name="T35" fmla="*/ 216 h 1720"/>
                <a:gd name="T36" fmla="*/ 236 w 1817"/>
                <a:gd name="T37" fmla="*/ 282 h 1720"/>
                <a:gd name="T38" fmla="*/ 174 w 1817"/>
                <a:gd name="T39" fmla="*/ 354 h 1720"/>
                <a:gd name="T40" fmla="*/ 121 w 1817"/>
                <a:gd name="T41" fmla="*/ 432 h 1720"/>
                <a:gd name="T42" fmla="*/ 77 w 1817"/>
                <a:gd name="T43" fmla="*/ 515 h 1720"/>
                <a:gd name="T44" fmla="*/ 42 w 1817"/>
                <a:gd name="T45" fmla="*/ 601 h 1720"/>
                <a:gd name="T46" fmla="*/ 18 w 1817"/>
                <a:gd name="T47" fmla="*/ 691 h 1720"/>
                <a:gd name="T48" fmla="*/ 4 w 1817"/>
                <a:gd name="T49" fmla="*/ 783 h 1720"/>
                <a:gd name="T50" fmla="*/ 0 w 1817"/>
                <a:gd name="T51" fmla="*/ 876 h 1720"/>
                <a:gd name="T52" fmla="*/ 7 w 1817"/>
                <a:gd name="T53" fmla="*/ 969 h 1720"/>
                <a:gd name="T54" fmla="*/ 25 w 1817"/>
                <a:gd name="T55" fmla="*/ 1060 h 1720"/>
                <a:gd name="T56" fmla="*/ 53 w 1817"/>
                <a:gd name="T57" fmla="*/ 1149 h 1720"/>
                <a:gd name="T58" fmla="*/ 91 w 1817"/>
                <a:gd name="T59" fmla="*/ 1234 h 1720"/>
                <a:gd name="T60" fmla="*/ 138 w 1817"/>
                <a:gd name="T61" fmla="*/ 1316 h 1720"/>
                <a:gd name="T62" fmla="*/ 195 w 1817"/>
                <a:gd name="T63" fmla="*/ 1392 h 1720"/>
                <a:gd name="T64" fmla="*/ 259 w 1817"/>
                <a:gd name="T65" fmla="*/ 1461 h 1720"/>
                <a:gd name="T66" fmla="*/ 331 w 1817"/>
                <a:gd name="T67" fmla="*/ 1524 h 1720"/>
                <a:gd name="T68" fmla="*/ 411 w 1817"/>
                <a:gd name="T69" fmla="*/ 1579 h 1720"/>
                <a:gd name="T70" fmla="*/ 495 w 1817"/>
                <a:gd name="T71" fmla="*/ 1626 h 1720"/>
                <a:gd name="T72" fmla="*/ 585 w 1817"/>
                <a:gd name="T73" fmla="*/ 1664 h 1720"/>
                <a:gd name="T74" fmla="*/ 678 w 1817"/>
                <a:gd name="T75" fmla="*/ 1692 h 1720"/>
                <a:gd name="T76" fmla="*/ 775 w 1817"/>
                <a:gd name="T77" fmla="*/ 1711 h 1720"/>
                <a:gd name="T78" fmla="*/ 872 w 1817"/>
                <a:gd name="T79" fmla="*/ 1719 h 1720"/>
                <a:gd name="T80" fmla="*/ 970 w 1817"/>
                <a:gd name="T81" fmla="*/ 1718 h 1720"/>
                <a:gd name="T82" fmla="*/ 1067 w 1817"/>
                <a:gd name="T83" fmla="*/ 1707 h 1720"/>
                <a:gd name="T84" fmla="*/ 1163 w 1817"/>
                <a:gd name="T85" fmla="*/ 1686 h 1720"/>
                <a:gd name="T86" fmla="*/ 1255 w 1817"/>
                <a:gd name="T87" fmla="*/ 1655 h 1720"/>
                <a:gd name="T88" fmla="*/ 1344 w 1817"/>
                <a:gd name="T89" fmla="*/ 1615 h 1720"/>
                <a:gd name="T90" fmla="*/ 1427 w 1817"/>
                <a:gd name="T91" fmla="*/ 1566 h 1720"/>
                <a:gd name="T92" fmla="*/ 1505 w 1817"/>
                <a:gd name="T93" fmla="*/ 1509 h 1720"/>
                <a:gd name="T94" fmla="*/ 1575 w 1817"/>
                <a:gd name="T95" fmla="*/ 1444 h 1720"/>
                <a:gd name="T96" fmla="*/ 1638 w 1817"/>
                <a:gd name="T97" fmla="*/ 1373 h 1720"/>
                <a:gd name="T98" fmla="*/ 1692 w 1817"/>
                <a:gd name="T99" fmla="*/ 1295 h 1720"/>
                <a:gd name="T100" fmla="*/ 1737 w 1817"/>
                <a:gd name="T101" fmla="*/ 1213 h 1720"/>
                <a:gd name="T102" fmla="*/ 1772 w 1817"/>
                <a:gd name="T103" fmla="*/ 1126 h 1720"/>
                <a:gd name="T104" fmla="*/ 1798 w 1817"/>
                <a:gd name="T105" fmla="*/ 1037 h 1720"/>
                <a:gd name="T106" fmla="*/ 1813 w 1817"/>
                <a:gd name="T107" fmla="*/ 945 h 1720"/>
                <a:gd name="T108" fmla="*/ 1817 w 1817"/>
                <a:gd name="T109" fmla="*/ 852 h 1720"/>
                <a:gd name="T110" fmla="*/ 1811 w 1817"/>
                <a:gd name="T111" fmla="*/ 759 h 172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17"/>
                <a:gd name="T169" fmla="*/ 0 h 1720"/>
                <a:gd name="T170" fmla="*/ 1817 w 1817"/>
                <a:gd name="T171" fmla="*/ 1720 h 172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17" h="1720">
                  <a:moveTo>
                    <a:pt x="1753" y="542"/>
                  </a:moveTo>
                  <a:lnTo>
                    <a:pt x="1743" y="521"/>
                  </a:lnTo>
                  <a:lnTo>
                    <a:pt x="1733" y="500"/>
                  </a:lnTo>
                  <a:lnTo>
                    <a:pt x="1723" y="478"/>
                  </a:lnTo>
                  <a:lnTo>
                    <a:pt x="1712" y="458"/>
                  </a:lnTo>
                  <a:lnTo>
                    <a:pt x="1700" y="438"/>
                  </a:lnTo>
                  <a:lnTo>
                    <a:pt x="1687" y="417"/>
                  </a:lnTo>
                  <a:lnTo>
                    <a:pt x="1675" y="397"/>
                  </a:lnTo>
                  <a:lnTo>
                    <a:pt x="1661" y="378"/>
                  </a:lnTo>
                  <a:lnTo>
                    <a:pt x="1647" y="359"/>
                  </a:lnTo>
                  <a:lnTo>
                    <a:pt x="1632" y="340"/>
                  </a:lnTo>
                  <a:lnTo>
                    <a:pt x="1617" y="322"/>
                  </a:lnTo>
                  <a:lnTo>
                    <a:pt x="1602" y="304"/>
                  </a:lnTo>
                  <a:lnTo>
                    <a:pt x="1586" y="287"/>
                  </a:lnTo>
                  <a:lnTo>
                    <a:pt x="1569" y="270"/>
                  </a:lnTo>
                  <a:lnTo>
                    <a:pt x="1552" y="253"/>
                  </a:lnTo>
                  <a:lnTo>
                    <a:pt x="1534" y="237"/>
                  </a:lnTo>
                  <a:lnTo>
                    <a:pt x="1516" y="221"/>
                  </a:lnTo>
                  <a:lnTo>
                    <a:pt x="1498" y="206"/>
                  </a:lnTo>
                  <a:lnTo>
                    <a:pt x="1479" y="191"/>
                  </a:lnTo>
                  <a:lnTo>
                    <a:pt x="1460" y="176"/>
                  </a:lnTo>
                  <a:lnTo>
                    <a:pt x="1440" y="163"/>
                  </a:lnTo>
                  <a:lnTo>
                    <a:pt x="1420" y="149"/>
                  </a:lnTo>
                  <a:lnTo>
                    <a:pt x="1400" y="136"/>
                  </a:lnTo>
                  <a:lnTo>
                    <a:pt x="1379" y="124"/>
                  </a:lnTo>
                  <a:lnTo>
                    <a:pt x="1358" y="113"/>
                  </a:lnTo>
                  <a:lnTo>
                    <a:pt x="1336" y="101"/>
                  </a:lnTo>
                  <a:lnTo>
                    <a:pt x="1314" y="90"/>
                  </a:lnTo>
                  <a:lnTo>
                    <a:pt x="1292" y="80"/>
                  </a:lnTo>
                  <a:lnTo>
                    <a:pt x="1270" y="71"/>
                  </a:lnTo>
                  <a:lnTo>
                    <a:pt x="1247" y="62"/>
                  </a:lnTo>
                  <a:lnTo>
                    <a:pt x="1224" y="54"/>
                  </a:lnTo>
                  <a:lnTo>
                    <a:pt x="1201" y="46"/>
                  </a:lnTo>
                  <a:lnTo>
                    <a:pt x="1178" y="39"/>
                  </a:lnTo>
                  <a:lnTo>
                    <a:pt x="1154" y="32"/>
                  </a:lnTo>
                  <a:lnTo>
                    <a:pt x="1131" y="26"/>
                  </a:lnTo>
                  <a:lnTo>
                    <a:pt x="1107" y="21"/>
                  </a:lnTo>
                  <a:lnTo>
                    <a:pt x="1083" y="16"/>
                  </a:lnTo>
                  <a:lnTo>
                    <a:pt x="1059" y="12"/>
                  </a:lnTo>
                  <a:lnTo>
                    <a:pt x="1034" y="8"/>
                  </a:lnTo>
                  <a:lnTo>
                    <a:pt x="1010" y="5"/>
                  </a:lnTo>
                  <a:lnTo>
                    <a:pt x="986" y="3"/>
                  </a:lnTo>
                  <a:lnTo>
                    <a:pt x="961" y="2"/>
                  </a:lnTo>
                  <a:lnTo>
                    <a:pt x="936" y="0"/>
                  </a:lnTo>
                  <a:lnTo>
                    <a:pt x="912" y="0"/>
                  </a:lnTo>
                  <a:lnTo>
                    <a:pt x="888" y="0"/>
                  </a:lnTo>
                  <a:lnTo>
                    <a:pt x="863" y="1"/>
                  </a:lnTo>
                  <a:lnTo>
                    <a:pt x="839" y="3"/>
                  </a:lnTo>
                  <a:lnTo>
                    <a:pt x="814" y="5"/>
                  </a:lnTo>
                  <a:lnTo>
                    <a:pt x="790" y="7"/>
                  </a:lnTo>
                  <a:lnTo>
                    <a:pt x="765" y="11"/>
                  </a:lnTo>
                  <a:lnTo>
                    <a:pt x="741" y="15"/>
                  </a:lnTo>
                  <a:lnTo>
                    <a:pt x="717" y="19"/>
                  </a:lnTo>
                  <a:lnTo>
                    <a:pt x="693" y="25"/>
                  </a:lnTo>
                  <a:lnTo>
                    <a:pt x="670" y="30"/>
                  </a:lnTo>
                  <a:lnTo>
                    <a:pt x="646" y="37"/>
                  </a:lnTo>
                  <a:lnTo>
                    <a:pt x="623" y="44"/>
                  </a:lnTo>
                  <a:lnTo>
                    <a:pt x="600" y="51"/>
                  </a:lnTo>
                  <a:lnTo>
                    <a:pt x="577" y="60"/>
                  </a:lnTo>
                  <a:lnTo>
                    <a:pt x="554" y="68"/>
                  </a:lnTo>
                  <a:lnTo>
                    <a:pt x="531" y="78"/>
                  </a:lnTo>
                  <a:lnTo>
                    <a:pt x="509" y="88"/>
                  </a:lnTo>
                  <a:lnTo>
                    <a:pt x="487" y="98"/>
                  </a:lnTo>
                  <a:lnTo>
                    <a:pt x="466" y="109"/>
                  </a:lnTo>
                  <a:lnTo>
                    <a:pt x="444" y="121"/>
                  </a:lnTo>
                  <a:lnTo>
                    <a:pt x="424" y="133"/>
                  </a:lnTo>
                  <a:lnTo>
                    <a:pt x="403" y="145"/>
                  </a:lnTo>
                  <a:lnTo>
                    <a:pt x="383" y="159"/>
                  </a:lnTo>
                  <a:lnTo>
                    <a:pt x="363" y="172"/>
                  </a:lnTo>
                  <a:lnTo>
                    <a:pt x="344" y="186"/>
                  </a:lnTo>
                  <a:lnTo>
                    <a:pt x="324" y="201"/>
                  </a:lnTo>
                  <a:lnTo>
                    <a:pt x="306" y="216"/>
                  </a:lnTo>
                  <a:lnTo>
                    <a:pt x="288" y="232"/>
                  </a:lnTo>
                  <a:lnTo>
                    <a:pt x="270" y="248"/>
                  </a:lnTo>
                  <a:lnTo>
                    <a:pt x="253" y="265"/>
                  </a:lnTo>
                  <a:lnTo>
                    <a:pt x="236" y="282"/>
                  </a:lnTo>
                  <a:lnTo>
                    <a:pt x="220" y="299"/>
                  </a:lnTo>
                  <a:lnTo>
                    <a:pt x="204" y="317"/>
                  </a:lnTo>
                  <a:lnTo>
                    <a:pt x="189" y="335"/>
                  </a:lnTo>
                  <a:lnTo>
                    <a:pt x="174" y="354"/>
                  </a:lnTo>
                  <a:lnTo>
                    <a:pt x="160" y="373"/>
                  </a:lnTo>
                  <a:lnTo>
                    <a:pt x="146" y="392"/>
                  </a:lnTo>
                  <a:lnTo>
                    <a:pt x="133" y="412"/>
                  </a:lnTo>
                  <a:lnTo>
                    <a:pt x="121" y="432"/>
                  </a:lnTo>
                  <a:lnTo>
                    <a:pt x="109" y="452"/>
                  </a:lnTo>
                  <a:lnTo>
                    <a:pt x="97" y="472"/>
                  </a:lnTo>
                  <a:lnTo>
                    <a:pt x="87" y="493"/>
                  </a:lnTo>
                  <a:lnTo>
                    <a:pt x="77" y="515"/>
                  </a:lnTo>
                  <a:lnTo>
                    <a:pt x="67" y="536"/>
                  </a:lnTo>
                  <a:lnTo>
                    <a:pt x="58" y="557"/>
                  </a:lnTo>
                  <a:lnTo>
                    <a:pt x="50" y="579"/>
                  </a:lnTo>
                  <a:lnTo>
                    <a:pt x="42" y="601"/>
                  </a:lnTo>
                  <a:lnTo>
                    <a:pt x="35" y="624"/>
                  </a:lnTo>
                  <a:lnTo>
                    <a:pt x="29" y="646"/>
                  </a:lnTo>
                  <a:lnTo>
                    <a:pt x="23" y="669"/>
                  </a:lnTo>
                  <a:lnTo>
                    <a:pt x="18" y="691"/>
                  </a:lnTo>
                  <a:lnTo>
                    <a:pt x="13" y="714"/>
                  </a:lnTo>
                  <a:lnTo>
                    <a:pt x="9" y="737"/>
                  </a:lnTo>
                  <a:lnTo>
                    <a:pt x="6" y="760"/>
                  </a:lnTo>
                  <a:lnTo>
                    <a:pt x="4" y="783"/>
                  </a:lnTo>
                  <a:lnTo>
                    <a:pt x="2" y="806"/>
                  </a:lnTo>
                  <a:lnTo>
                    <a:pt x="1" y="829"/>
                  </a:lnTo>
                  <a:lnTo>
                    <a:pt x="0" y="853"/>
                  </a:lnTo>
                  <a:lnTo>
                    <a:pt x="0" y="876"/>
                  </a:lnTo>
                  <a:lnTo>
                    <a:pt x="1" y="899"/>
                  </a:lnTo>
                  <a:lnTo>
                    <a:pt x="2" y="922"/>
                  </a:lnTo>
                  <a:lnTo>
                    <a:pt x="5" y="945"/>
                  </a:lnTo>
                  <a:lnTo>
                    <a:pt x="7" y="969"/>
                  </a:lnTo>
                  <a:lnTo>
                    <a:pt x="11" y="992"/>
                  </a:lnTo>
                  <a:lnTo>
                    <a:pt x="15" y="1014"/>
                  </a:lnTo>
                  <a:lnTo>
                    <a:pt x="20" y="1037"/>
                  </a:lnTo>
                  <a:lnTo>
                    <a:pt x="25" y="1060"/>
                  </a:lnTo>
                  <a:lnTo>
                    <a:pt x="31" y="1082"/>
                  </a:lnTo>
                  <a:lnTo>
                    <a:pt x="38" y="1105"/>
                  </a:lnTo>
                  <a:lnTo>
                    <a:pt x="45" y="1127"/>
                  </a:lnTo>
                  <a:lnTo>
                    <a:pt x="53" y="1149"/>
                  </a:lnTo>
                  <a:lnTo>
                    <a:pt x="61" y="1171"/>
                  </a:lnTo>
                  <a:lnTo>
                    <a:pt x="70" y="1192"/>
                  </a:lnTo>
                  <a:lnTo>
                    <a:pt x="80" y="1213"/>
                  </a:lnTo>
                  <a:lnTo>
                    <a:pt x="91" y="1234"/>
                  </a:lnTo>
                  <a:lnTo>
                    <a:pt x="102" y="1255"/>
                  </a:lnTo>
                  <a:lnTo>
                    <a:pt x="113" y="1276"/>
                  </a:lnTo>
                  <a:lnTo>
                    <a:pt x="125" y="1296"/>
                  </a:lnTo>
                  <a:lnTo>
                    <a:pt x="138" y="1316"/>
                  </a:lnTo>
                  <a:lnTo>
                    <a:pt x="151" y="1335"/>
                  </a:lnTo>
                  <a:lnTo>
                    <a:pt x="165" y="1354"/>
                  </a:lnTo>
                  <a:lnTo>
                    <a:pt x="180" y="1373"/>
                  </a:lnTo>
                  <a:lnTo>
                    <a:pt x="195" y="1392"/>
                  </a:lnTo>
                  <a:lnTo>
                    <a:pt x="210" y="1410"/>
                  </a:lnTo>
                  <a:lnTo>
                    <a:pt x="226" y="1427"/>
                  </a:lnTo>
                  <a:lnTo>
                    <a:pt x="242" y="1445"/>
                  </a:lnTo>
                  <a:lnTo>
                    <a:pt x="259" y="1461"/>
                  </a:lnTo>
                  <a:lnTo>
                    <a:pt x="277" y="1478"/>
                  </a:lnTo>
                  <a:lnTo>
                    <a:pt x="294" y="1494"/>
                  </a:lnTo>
                  <a:lnTo>
                    <a:pt x="313" y="1509"/>
                  </a:lnTo>
                  <a:lnTo>
                    <a:pt x="331" y="1524"/>
                  </a:lnTo>
                  <a:lnTo>
                    <a:pt x="351" y="1539"/>
                  </a:lnTo>
                  <a:lnTo>
                    <a:pt x="370" y="1553"/>
                  </a:lnTo>
                  <a:lnTo>
                    <a:pt x="390" y="1566"/>
                  </a:lnTo>
                  <a:lnTo>
                    <a:pt x="411" y="1579"/>
                  </a:lnTo>
                  <a:lnTo>
                    <a:pt x="431" y="1592"/>
                  </a:lnTo>
                  <a:lnTo>
                    <a:pt x="452" y="1604"/>
                  </a:lnTo>
                  <a:lnTo>
                    <a:pt x="474" y="1615"/>
                  </a:lnTo>
                  <a:lnTo>
                    <a:pt x="495" y="1626"/>
                  </a:lnTo>
                  <a:lnTo>
                    <a:pt x="517" y="1636"/>
                  </a:lnTo>
                  <a:lnTo>
                    <a:pt x="540" y="1646"/>
                  </a:lnTo>
                  <a:lnTo>
                    <a:pt x="562" y="1655"/>
                  </a:lnTo>
                  <a:lnTo>
                    <a:pt x="585" y="1664"/>
                  </a:lnTo>
                  <a:lnTo>
                    <a:pt x="608" y="1671"/>
                  </a:lnTo>
                  <a:lnTo>
                    <a:pt x="631" y="1679"/>
                  </a:lnTo>
                  <a:lnTo>
                    <a:pt x="655" y="1686"/>
                  </a:lnTo>
                  <a:lnTo>
                    <a:pt x="678" y="1692"/>
                  </a:lnTo>
                  <a:lnTo>
                    <a:pt x="702" y="1698"/>
                  </a:lnTo>
                  <a:lnTo>
                    <a:pt x="726" y="1702"/>
                  </a:lnTo>
                  <a:lnTo>
                    <a:pt x="750" y="1707"/>
                  </a:lnTo>
                  <a:lnTo>
                    <a:pt x="775" y="1711"/>
                  </a:lnTo>
                  <a:lnTo>
                    <a:pt x="799" y="1714"/>
                  </a:lnTo>
                  <a:lnTo>
                    <a:pt x="823" y="1716"/>
                  </a:lnTo>
                  <a:lnTo>
                    <a:pt x="848" y="1718"/>
                  </a:lnTo>
                  <a:lnTo>
                    <a:pt x="872" y="1719"/>
                  </a:lnTo>
                  <a:lnTo>
                    <a:pt x="897" y="1720"/>
                  </a:lnTo>
                  <a:lnTo>
                    <a:pt x="921" y="1720"/>
                  </a:lnTo>
                  <a:lnTo>
                    <a:pt x="946" y="1719"/>
                  </a:lnTo>
                  <a:lnTo>
                    <a:pt x="970" y="1718"/>
                  </a:lnTo>
                  <a:lnTo>
                    <a:pt x="995" y="1716"/>
                  </a:lnTo>
                  <a:lnTo>
                    <a:pt x="1019" y="1714"/>
                  </a:lnTo>
                  <a:lnTo>
                    <a:pt x="1043" y="1711"/>
                  </a:lnTo>
                  <a:lnTo>
                    <a:pt x="1067" y="1707"/>
                  </a:lnTo>
                  <a:lnTo>
                    <a:pt x="1091" y="1702"/>
                  </a:lnTo>
                  <a:lnTo>
                    <a:pt x="1115" y="1697"/>
                  </a:lnTo>
                  <a:lnTo>
                    <a:pt x="1139" y="1692"/>
                  </a:lnTo>
                  <a:lnTo>
                    <a:pt x="1163" y="1686"/>
                  </a:lnTo>
                  <a:lnTo>
                    <a:pt x="1187" y="1679"/>
                  </a:lnTo>
                  <a:lnTo>
                    <a:pt x="1210" y="1671"/>
                  </a:lnTo>
                  <a:lnTo>
                    <a:pt x="1233" y="1663"/>
                  </a:lnTo>
                  <a:lnTo>
                    <a:pt x="1255" y="1655"/>
                  </a:lnTo>
                  <a:lnTo>
                    <a:pt x="1278" y="1646"/>
                  </a:lnTo>
                  <a:lnTo>
                    <a:pt x="1300" y="1636"/>
                  </a:lnTo>
                  <a:lnTo>
                    <a:pt x="1322" y="1625"/>
                  </a:lnTo>
                  <a:lnTo>
                    <a:pt x="1344" y="1615"/>
                  </a:lnTo>
                  <a:lnTo>
                    <a:pt x="1366" y="1603"/>
                  </a:lnTo>
                  <a:lnTo>
                    <a:pt x="1387" y="1592"/>
                  </a:lnTo>
                  <a:lnTo>
                    <a:pt x="1407" y="1579"/>
                  </a:lnTo>
                  <a:lnTo>
                    <a:pt x="1427" y="1566"/>
                  </a:lnTo>
                  <a:lnTo>
                    <a:pt x="1447" y="1552"/>
                  </a:lnTo>
                  <a:lnTo>
                    <a:pt x="1467" y="1538"/>
                  </a:lnTo>
                  <a:lnTo>
                    <a:pt x="1486" y="1524"/>
                  </a:lnTo>
                  <a:lnTo>
                    <a:pt x="1505" y="1509"/>
                  </a:lnTo>
                  <a:lnTo>
                    <a:pt x="1523" y="1493"/>
                  </a:lnTo>
                  <a:lnTo>
                    <a:pt x="1541" y="1477"/>
                  </a:lnTo>
                  <a:lnTo>
                    <a:pt x="1558" y="1461"/>
                  </a:lnTo>
                  <a:lnTo>
                    <a:pt x="1575" y="1444"/>
                  </a:lnTo>
                  <a:lnTo>
                    <a:pt x="1592" y="1427"/>
                  </a:lnTo>
                  <a:lnTo>
                    <a:pt x="1608" y="1409"/>
                  </a:lnTo>
                  <a:lnTo>
                    <a:pt x="1623" y="1391"/>
                  </a:lnTo>
                  <a:lnTo>
                    <a:pt x="1638" y="1373"/>
                  </a:lnTo>
                  <a:lnTo>
                    <a:pt x="1652" y="1354"/>
                  </a:lnTo>
                  <a:lnTo>
                    <a:pt x="1666" y="1335"/>
                  </a:lnTo>
                  <a:lnTo>
                    <a:pt x="1679" y="1315"/>
                  </a:lnTo>
                  <a:lnTo>
                    <a:pt x="1692" y="1295"/>
                  </a:lnTo>
                  <a:lnTo>
                    <a:pt x="1704" y="1275"/>
                  </a:lnTo>
                  <a:lnTo>
                    <a:pt x="1716" y="1255"/>
                  </a:lnTo>
                  <a:lnTo>
                    <a:pt x="1727" y="1234"/>
                  </a:lnTo>
                  <a:lnTo>
                    <a:pt x="1737" y="1213"/>
                  </a:lnTo>
                  <a:lnTo>
                    <a:pt x="1747" y="1192"/>
                  </a:lnTo>
                  <a:lnTo>
                    <a:pt x="1756" y="1170"/>
                  </a:lnTo>
                  <a:lnTo>
                    <a:pt x="1765" y="1148"/>
                  </a:lnTo>
                  <a:lnTo>
                    <a:pt x="1772" y="1126"/>
                  </a:lnTo>
                  <a:lnTo>
                    <a:pt x="1780" y="1104"/>
                  </a:lnTo>
                  <a:lnTo>
                    <a:pt x="1787" y="1082"/>
                  </a:lnTo>
                  <a:lnTo>
                    <a:pt x="1792" y="1059"/>
                  </a:lnTo>
                  <a:lnTo>
                    <a:pt x="1798" y="1037"/>
                  </a:lnTo>
                  <a:lnTo>
                    <a:pt x="1802" y="1014"/>
                  </a:lnTo>
                  <a:lnTo>
                    <a:pt x="1806" y="991"/>
                  </a:lnTo>
                  <a:lnTo>
                    <a:pt x="1810" y="968"/>
                  </a:lnTo>
                  <a:lnTo>
                    <a:pt x="1813" y="945"/>
                  </a:lnTo>
                  <a:lnTo>
                    <a:pt x="1815" y="922"/>
                  </a:lnTo>
                  <a:lnTo>
                    <a:pt x="1816" y="898"/>
                  </a:lnTo>
                  <a:lnTo>
                    <a:pt x="1817" y="875"/>
                  </a:lnTo>
                  <a:lnTo>
                    <a:pt x="1817" y="852"/>
                  </a:lnTo>
                  <a:lnTo>
                    <a:pt x="1816" y="829"/>
                  </a:lnTo>
                  <a:lnTo>
                    <a:pt x="1815" y="805"/>
                  </a:lnTo>
                  <a:lnTo>
                    <a:pt x="1813" y="783"/>
                  </a:lnTo>
                  <a:lnTo>
                    <a:pt x="1811" y="759"/>
                  </a:lnTo>
                  <a:lnTo>
                    <a:pt x="1808" y="736"/>
                  </a:lnTo>
                  <a:lnTo>
                    <a:pt x="1804" y="714"/>
                  </a:lnTo>
                  <a:lnTo>
                    <a:pt x="1753" y="542"/>
                  </a:lnTo>
                  <a:close/>
                </a:path>
              </a:pathLst>
            </a:custGeom>
            <a:solidFill>
              <a:srgbClr val="A5A5A5"/>
            </a:solidFill>
            <a:ln w="2159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01" name="AutoShape 46"/>
            <p:cNvCxnSpPr>
              <a:cxnSpLocks noChangeShapeType="1"/>
              <a:endCxn id="181" idx="19"/>
            </p:cNvCxnSpPr>
            <p:nvPr/>
          </p:nvCxnSpPr>
          <p:spPr bwMode="auto">
            <a:xfrm>
              <a:off x="2649360" y="2540916"/>
              <a:ext cx="3973156" cy="1080994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cxnSp>
          <p:nvCxnSpPr>
            <p:cNvPr id="202" name="AutoShape 47"/>
            <p:cNvCxnSpPr>
              <a:cxnSpLocks noChangeShapeType="1"/>
              <a:stCxn id="185" idx="34"/>
              <a:endCxn id="175" idx="48"/>
            </p:cNvCxnSpPr>
            <p:nvPr/>
          </p:nvCxnSpPr>
          <p:spPr bwMode="auto">
            <a:xfrm flipV="1">
              <a:off x="6441034" y="1811632"/>
              <a:ext cx="284810" cy="1929495"/>
            </a:xfrm>
            <a:prstGeom prst="straightConnector1">
              <a:avLst/>
            </a:prstGeom>
            <a:noFill/>
            <a:ln w="12700">
              <a:solidFill>
                <a:srgbClr val="548DD4"/>
              </a:solidFill>
              <a:prstDash val="lgDash"/>
              <a:round/>
              <a:headEnd/>
              <a:tailEnd type="arrow"/>
            </a:ln>
          </p:spPr>
        </p:cxnSp>
        <p:sp>
          <p:nvSpPr>
            <p:cNvPr id="203" name="Oval 48"/>
            <p:cNvSpPr>
              <a:spLocks noChangeAspect="1" noChangeArrowheads="1"/>
            </p:cNvSpPr>
            <p:nvPr/>
          </p:nvSpPr>
          <p:spPr bwMode="auto">
            <a:xfrm rot="15977889">
              <a:off x="5455227" y="2096551"/>
              <a:ext cx="2727154" cy="28843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AutoShape 49"/>
            <p:cNvSpPr>
              <a:spLocks noChangeArrowheads="1"/>
            </p:cNvSpPr>
            <p:nvPr/>
          </p:nvSpPr>
          <p:spPr bwMode="auto">
            <a:xfrm>
              <a:off x="2687223" y="1370005"/>
              <a:ext cx="350506" cy="314389"/>
            </a:xfrm>
            <a:prstGeom prst="wedgeRectCallout">
              <a:avLst>
                <a:gd name="adj1" fmla="val -110185"/>
                <a:gd name="adj2" fmla="val 3229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1</a:t>
              </a:r>
              <a:endParaRPr lang="ru-RU"/>
            </a:p>
          </p:txBody>
        </p:sp>
        <p:sp>
          <p:nvSpPr>
            <p:cNvPr id="205" name="AutoShape 50"/>
            <p:cNvSpPr>
              <a:spLocks noChangeArrowheads="1"/>
            </p:cNvSpPr>
            <p:nvPr/>
          </p:nvSpPr>
          <p:spPr bwMode="auto">
            <a:xfrm>
              <a:off x="6893285" y="3054453"/>
              <a:ext cx="350506" cy="262788"/>
            </a:xfrm>
            <a:prstGeom prst="wedgeRectCallout">
              <a:avLst>
                <a:gd name="adj1" fmla="val -23889"/>
                <a:gd name="adj2" fmla="val 1248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000"/>
                <a:t>2</a:t>
              </a:r>
              <a:endParaRPr lang="ru-RU"/>
            </a:p>
          </p:txBody>
        </p:sp>
        <p:sp>
          <p:nvSpPr>
            <p:cNvPr id="206" name="AutoShape 51"/>
            <p:cNvSpPr>
              <a:spLocks noChangeArrowheads="1"/>
            </p:cNvSpPr>
            <p:nvPr/>
          </p:nvSpPr>
          <p:spPr bwMode="auto">
            <a:xfrm>
              <a:off x="7108572" y="1269708"/>
              <a:ext cx="350506" cy="255439"/>
            </a:xfrm>
            <a:prstGeom prst="wedgeRectCallout">
              <a:avLst>
                <a:gd name="adj1" fmla="val -100417"/>
                <a:gd name="adj2" fmla="val 238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000"/>
                <a:t>3</a:t>
              </a:r>
              <a:endParaRPr lang="ru-RU"/>
            </a:p>
          </p:txBody>
        </p:sp>
        <p:cxnSp>
          <p:nvCxnSpPr>
            <p:cNvPr id="207" name="AutoShape 54"/>
            <p:cNvCxnSpPr>
              <a:cxnSpLocks noChangeShapeType="1"/>
              <a:stCxn id="194" idx="1"/>
            </p:cNvCxnSpPr>
            <p:nvPr/>
          </p:nvCxnSpPr>
          <p:spPr bwMode="auto">
            <a:xfrm flipH="1">
              <a:off x="2633192" y="2156985"/>
              <a:ext cx="307958" cy="2403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208" name="AutoShape 55"/>
            <p:cNvCxnSpPr>
              <a:cxnSpLocks noChangeAspect="1" noChangeShapeType="1"/>
              <a:stCxn id="189" idx="2"/>
            </p:cNvCxnSpPr>
            <p:nvPr/>
          </p:nvCxnSpPr>
          <p:spPr bwMode="auto">
            <a:xfrm>
              <a:off x="6363146" y="1962736"/>
              <a:ext cx="388476" cy="16789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209" name="Овал 208"/>
            <p:cNvSpPr/>
            <p:nvPr/>
          </p:nvSpPr>
          <p:spPr>
            <a:xfrm>
              <a:off x="916344" y="4425704"/>
              <a:ext cx="439777" cy="439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10" name="Прямая со стрелкой 209"/>
            <p:cNvCxnSpPr>
              <a:stCxn id="209" idx="7"/>
              <a:endCxn id="193" idx="30"/>
            </p:cNvCxnSpPr>
            <p:nvPr/>
          </p:nvCxnSpPr>
          <p:spPr>
            <a:xfrm flipV="1">
              <a:off x="1291717" y="1998659"/>
              <a:ext cx="1022527" cy="2491449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88" idx="12"/>
              <a:endCxn id="209" idx="7"/>
            </p:cNvCxnSpPr>
            <p:nvPr/>
          </p:nvCxnSpPr>
          <p:spPr>
            <a:xfrm flipH="1">
              <a:off x="1291717" y="2131285"/>
              <a:ext cx="4805867" cy="235882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415627" y="4467741"/>
              <a:ext cx="177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</a:t>
              </a:r>
              <a:r>
                <a:rPr lang="en-US" dirty="0" smtClean="0"/>
                <a:t>point</a:t>
              </a:r>
              <a:endParaRPr lang="ru-RU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750785" y="4090905"/>
              <a:ext cx="309295" cy="31242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Oval 19"/>
            <p:cNvSpPr>
              <a:spLocks noChangeAspect="1" noChangeArrowheads="1"/>
            </p:cNvSpPr>
            <p:nvPr/>
          </p:nvSpPr>
          <p:spPr bwMode="auto">
            <a:xfrm rot="15977889">
              <a:off x="6103431" y="2781494"/>
              <a:ext cx="1397156" cy="15276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cs typeface="+mn-cs"/>
              </a:endParaRPr>
            </a:p>
          </p:txBody>
        </p:sp>
        <p:cxnSp>
          <p:nvCxnSpPr>
            <p:cNvPr id="215" name="AutoShape 20"/>
            <p:cNvCxnSpPr>
              <a:cxnSpLocks noChangeAspect="1" noChangeShapeType="1"/>
              <a:endCxn id="216" idx="1"/>
            </p:cNvCxnSpPr>
            <p:nvPr/>
          </p:nvCxnSpPr>
          <p:spPr bwMode="auto">
            <a:xfrm>
              <a:off x="6542781" y="3997883"/>
              <a:ext cx="364571" cy="2616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stealth" w="med" len="med"/>
              <a:tailEnd/>
            </a:ln>
          </p:spPr>
        </p:cxnSp>
        <p:sp>
          <p:nvSpPr>
            <p:cNvPr id="216" name="Line 56"/>
            <p:cNvSpPr>
              <a:spLocks noChangeAspect="1" noChangeShapeType="1"/>
            </p:cNvSpPr>
            <p:nvPr/>
          </p:nvSpPr>
          <p:spPr bwMode="auto">
            <a:xfrm rot="15977889" flipH="1">
              <a:off x="6710794" y="4075258"/>
              <a:ext cx="367904" cy="146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803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8064" y="144625"/>
            <a:ext cx="4148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Problem classification</a:t>
            </a:r>
            <a:endParaRPr lang="ru-RU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6568" y="2636912"/>
            <a:ext cx="6837254" cy="33200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90872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CCP: </a:t>
            </a:r>
            <a:r>
              <a:rPr lang="en-GB" sz="2400" i="1" dirty="0"/>
              <a:t>Continuous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ECP: </a:t>
            </a:r>
            <a:r>
              <a:rPr lang="en-GB" sz="2400" i="1" dirty="0"/>
              <a:t>Endpoint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ICP: </a:t>
            </a:r>
            <a:r>
              <a:rPr lang="en-GB" sz="2400" i="1" dirty="0"/>
              <a:t>Intermittent Cutting Problem </a:t>
            </a:r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GTSP: </a:t>
            </a:r>
            <a:r>
              <a:rPr lang="en-GB" sz="2400" i="1" dirty="0"/>
              <a:t>Generalized Traveling Salesman Problem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477" y="6180112"/>
            <a:ext cx="868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Dewil</a:t>
            </a:r>
            <a:r>
              <a:rPr lang="en-US" sz="1200" i="1" dirty="0"/>
              <a:t>, R., </a:t>
            </a:r>
            <a:r>
              <a:rPr lang="en-US" sz="1200" i="1" dirty="0" err="1"/>
              <a:t>Vansteenwegen</a:t>
            </a:r>
            <a:r>
              <a:rPr lang="en-US" sz="1200" i="1" dirty="0"/>
              <a:t>, P., </a:t>
            </a:r>
            <a:r>
              <a:rPr lang="en-US" sz="1200" i="1" dirty="0" err="1"/>
              <a:t>Cattrysse</a:t>
            </a:r>
            <a:r>
              <a:rPr lang="en-US" sz="1200" i="1" dirty="0"/>
              <a:t>, D. (2014) Construction heuristics for generating tool paths for laser cutters. International Journal of Production Research, Mar. 2014, 1-20.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41008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B2C6B-DB8B-40DC-9A23-FD08F3F8D09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79162" y="144625"/>
            <a:ext cx="505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Mathematical formalization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182622"/>
                <a:ext cx="8757445" cy="397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Definition 3: </a:t>
                </a:r>
                <a:r>
                  <a:rPr lang="en-GB" b="1" dirty="0" smtClean="0"/>
                  <a:t>Basic segment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 smtClean="0"/>
                  <a:t> is part of cutting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without lead-in and lead-out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GB" dirty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𝐿𝑒𝑎𝑑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𝐿𝑒𝑎𝑑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𝑜𝑢𝑡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acc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Note: Basic segment has no direction.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When basis segment contains one or more closed contours, direction of cutting (“+” for clockwise, “-” for counter clockwise) must be specified for each of them.</a:t>
                </a:r>
              </a:p>
              <a:p>
                <a:r>
                  <a:rPr lang="en-GB" dirty="0" smtClean="0"/>
                  <a:t>Every basic segments contains list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of its closed contours </a:t>
                </a:r>
                <a:r>
                  <a:rPr lang="en-GB" dirty="0"/>
                  <a:t>(may be empty</a:t>
                </a:r>
                <a:r>
                  <a:rPr lang="en-GB" dirty="0" smtClean="0"/>
                  <a:t>).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GB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 smtClean="0"/>
                  <a:t> is length of this list.</a:t>
                </a:r>
              </a:p>
              <a:p>
                <a:endParaRPr lang="en-GB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𝑅𝑜𝑢𝑡𝑒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1 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𝐿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±1 </m:t>
                    </m:r>
                  </m:oMath>
                </a14:m>
                <a:r>
                  <a:rPr lang="en-GB" dirty="0" smtClean="0"/>
                  <a:t>(cutting direction).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2622"/>
                <a:ext cx="8757445" cy="3970831"/>
              </a:xfrm>
              <a:prstGeom prst="rect">
                <a:avLst/>
              </a:prstGeom>
              <a:blipFill rotWithShape="1">
                <a:blip r:embed="rId2"/>
                <a:stretch>
                  <a:fillRect l="-557" t="-614" b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14292</TotalTime>
  <Words>2376</Words>
  <Application>Microsoft Office PowerPoint</Application>
  <PresentationFormat>Экран (4:3)</PresentationFormat>
  <Paragraphs>369</Paragraphs>
  <Slides>24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mit</dc:creator>
  <cp:lastModifiedBy>us2</cp:lastModifiedBy>
  <cp:revision>1207</cp:revision>
  <cp:lastPrinted>2017-06-01T05:58:23Z</cp:lastPrinted>
  <dcterms:created xsi:type="dcterms:W3CDTF">2011-09-16T07:02:29Z</dcterms:created>
  <dcterms:modified xsi:type="dcterms:W3CDTF">2018-09-27T12:39:46Z</dcterms:modified>
</cp:coreProperties>
</file>