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86" r:id="rId5"/>
    <p:sldId id="287" r:id="rId6"/>
    <p:sldId id="290" r:id="rId7"/>
    <p:sldId id="293" r:id="rId8"/>
    <p:sldId id="288" r:id="rId9"/>
    <p:sldId id="291" r:id="rId10"/>
    <p:sldId id="289" r:id="rId11"/>
    <p:sldId id="263" r:id="rId12"/>
    <p:sldId id="265" r:id="rId13"/>
    <p:sldId id="264" r:id="rId14"/>
    <p:sldId id="267" r:id="rId15"/>
    <p:sldId id="266" r:id="rId16"/>
    <p:sldId id="268" r:id="rId17"/>
    <p:sldId id="269" r:id="rId18"/>
    <p:sldId id="271" r:id="rId19"/>
    <p:sldId id="270" r:id="rId20"/>
    <p:sldId id="275" r:id="rId21"/>
    <p:sldId id="272" r:id="rId22"/>
    <p:sldId id="273" r:id="rId23"/>
    <p:sldId id="274" r:id="rId24"/>
    <p:sldId id="278" r:id="rId25"/>
    <p:sldId id="285" r:id="rId26"/>
    <p:sldId id="292" r:id="rId27"/>
    <p:sldId id="276" r:id="rId28"/>
    <p:sldId id="259"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Lst>
        </p14:section>
        <p14:section name="Основная часть" id="{93878CE5-A944-47CD-A435-4106DB216F18}">
          <p14:sldIdLst>
            <p14:sldId id="260"/>
            <p14:sldId id="262"/>
            <p14:sldId id="286"/>
            <p14:sldId id="287"/>
            <p14:sldId id="290"/>
            <p14:sldId id="293"/>
            <p14:sldId id="288"/>
            <p14:sldId id="291"/>
            <p14:sldId id="289"/>
            <p14:sldId id="263"/>
            <p14:sldId id="265"/>
            <p14:sldId id="264"/>
            <p14:sldId id="267"/>
            <p14:sldId id="266"/>
            <p14:sldId id="268"/>
            <p14:sldId id="269"/>
            <p14:sldId id="271"/>
            <p14:sldId id="270"/>
            <p14:sldId id="275"/>
            <p14:sldId id="272"/>
            <p14:sldId id="273"/>
            <p14:sldId id="274"/>
            <p14:sldId id="278"/>
            <p14:sldId id="285"/>
            <p14:sldId id="292"/>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96357" autoAdjust="0"/>
  </p:normalViewPr>
  <p:slideViewPr>
    <p:cSldViewPr>
      <p:cViewPr>
        <p:scale>
          <a:sx n="112" d="100"/>
          <a:sy n="112" d="100"/>
        </p:scale>
        <p:origin x="11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29.05.2024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29.05.2024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29.05.2024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29.05.2024</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emf"/><Relationship Id="rId5" Type="http://schemas.openxmlformats.org/officeDocument/2006/relationships/image" Target="../media/image37.jpe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1754326"/>
          </a:xfrm>
          <a:prstGeom prst="rect">
            <a:avLst/>
          </a:prstGeom>
          <a:noFill/>
        </p:spPr>
        <p:txBody>
          <a:bodyPr wrap="square" rtlCol="0">
            <a:spAutoFit/>
          </a:bodyPr>
          <a:lstStyle/>
          <a:p>
            <a:pPr algn="ctr"/>
            <a:r>
              <a:rPr lang="en-US" sz="3600" b="1" dirty="0"/>
              <a:t>Iterative algorithm for the generalized segmental continuous cutting problem with optimization time constraint</a:t>
            </a:r>
            <a:endParaRPr lang="en-US" sz="3600" b="1" dirty="0"/>
          </a:p>
        </p:txBody>
      </p:sp>
      <p:sp>
        <p:nvSpPr>
          <p:cNvPr id="8" name="TextBox 7"/>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Petunin</a:t>
            </a:r>
            <a:r>
              <a:rPr lang="en-AU" altLang="ja-JP" sz="2400" dirty="0" smtClean="0">
                <a:ea typeface="新細明體" charset="-120"/>
              </a:rPr>
              <a:t>, </a:t>
            </a:r>
            <a:r>
              <a:rPr lang="en-AU" altLang="ja-JP" sz="2400" dirty="0">
                <a:ea typeface="新細明體" charset="-120"/>
              </a:rPr>
              <a:t>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46"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47"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3752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Algorithm pseudocode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20" name="TextBox 19"/>
              <p:cNvSpPr txBox="1"/>
              <p:nvPr/>
            </p:nvSpPr>
            <p:spPr>
              <a:xfrm>
                <a:off x="333600" y="3464207"/>
                <a:ext cx="3600000" cy="1494833"/>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Generating task instances</a:t>
                </a:r>
                <a:endParaRPr lang="ru-RU" sz="1200" dirty="0"/>
              </a:p>
              <a:p>
                <a:pPr defTabSz="360000"/>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𝑎𝑑𝑑</m:t>
                    </m:r>
                    <m:r>
                      <a:rPr lang="en-US" sz="1200" i="1"/>
                      <m:t>_</m:t>
                    </m:r>
                    <m:r>
                      <a:rPr lang="en-US" sz="1200" i="1"/>
                      <m:t>𝑏𝑟𝑖𝑑𝑔𝑒𝑠</m:t>
                    </m:r>
                    <m:r>
                      <a:rPr lang="en-US" sz="1200" i="1"/>
                      <m:t>(</m:t>
                    </m:r>
                    <m:r>
                      <a:rPr lang="en-US" sz="1200" i="1"/>
                      <m:t>𝑁𝑒𝑠𝑡</m:t>
                    </m:r>
                    <m:r>
                      <a:rPr lang="en-US" sz="1200" i="1"/>
                      <m:t>)</m:t>
                    </m:r>
                  </m:oMath>
                </a14:m>
                <a:endParaRPr lang="ru-RU" sz="1200" dirty="0"/>
              </a:p>
              <a:p>
                <a:pPr defTabSz="360000"/>
                <a:r>
                  <a:rPr lang="en-US" sz="1200" dirty="0"/>
                  <a:t>	# </a:t>
                </a:r>
                <a:r>
                  <a:rPr lang="en-US" sz="1200" i="1" dirty="0"/>
                  <a:t>Correction of the objective function </a:t>
                </a:r>
                <a:endParaRPr lang="en-US" sz="1200" i="1" dirty="0" smtClean="0"/>
              </a:p>
              <a:p>
                <a:pPr defTabSz="360000"/>
                <a:r>
                  <a:rPr lang="en-US" sz="1200" i="1" dirty="0"/>
                  <a:t>	</a:t>
                </a:r>
                <a:r>
                  <a:rPr lang="en-US" sz="1200" i="1" dirty="0" smtClean="0"/>
                  <a:t># to </a:t>
                </a:r>
                <a:r>
                  <a:rPr lang="en-US" sz="1200" i="1" dirty="0"/>
                  <a:t>the complete problem</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r>
                      <a:rPr lang="en-US" sz="1200" i="1"/>
                      <m:t>←</m:t>
                    </m:r>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𝑁</m:t>
                            </m:r>
                          </m:e>
                          <m:sub>
                            <m:r>
                              <a:rPr lang="en-US" sz="1200" i="1"/>
                              <m:t>𝑝𝑡</m:t>
                            </m:r>
                          </m:sub>
                        </m:sSub>
                        <m:r>
                          <a:rPr lang="en-US" sz="1200" i="1"/>
                          <m:t>⋅</m:t>
                        </m:r>
                        <m:sSub>
                          <m:sSubPr>
                            <m:ctrlPr>
                              <a:rPr lang="ru-RU" sz="1200" i="1"/>
                            </m:ctrlPr>
                          </m:sSubPr>
                          <m:e>
                            <m:r>
                              <a:rPr lang="en-US" sz="1200" i="1"/>
                              <m:t>𝑇</m:t>
                            </m:r>
                          </m:e>
                          <m:sub>
                            <m:r>
                              <a:rPr lang="en-US" sz="1200" i="1"/>
                              <m:t>𝑝𝑡</m:t>
                            </m:r>
                          </m:sub>
                        </m:sSub>
                        <m:r>
                          <a:rPr lang="en-US" sz="1200" i="1"/>
                          <m:t>+</m:t>
                        </m:r>
                        <m:f>
                          <m:fPr>
                            <m:ctrlPr>
                              <a:rPr lang="ru-RU" sz="1200" i="1"/>
                            </m:ctrlPr>
                          </m:fPr>
                          <m:num>
                            <m:sSub>
                              <m:sSubPr>
                                <m:ctrlPr>
                                  <a:rPr lang="ru-RU" sz="1200" i="1"/>
                                </m:ctrlPr>
                              </m:sSubPr>
                              <m:e>
                                <m:r>
                                  <a:rPr lang="en-US" sz="1200" i="1"/>
                                  <m:t>𝑇𝑎𝑠𝑘</m:t>
                                </m:r>
                              </m:e>
                              <m:sub>
                                <m:r>
                                  <a:rPr lang="en-US" sz="1200" i="1"/>
                                  <m:t>𝑖</m:t>
                                </m:r>
                                <m:r>
                                  <a:rPr lang="en-US" sz="1200" i="1"/>
                                  <m:t> </m:t>
                                </m:r>
                              </m:sub>
                            </m:sSub>
                            <m:r>
                              <a:rPr lang="en-US" sz="1200" i="1"/>
                              <m:t>.</m:t>
                            </m:r>
                            <m:sSub>
                              <m:sSubPr>
                                <m:ctrlPr>
                                  <a:rPr lang="ru-RU" sz="1200" i="1"/>
                                </m:ctrlPr>
                              </m:sSubPr>
                              <m:e>
                                <m:r>
                                  <a:rPr lang="en-US" sz="1200" i="1"/>
                                  <m:t>𝐿</m:t>
                                </m:r>
                              </m:e>
                              <m:sub>
                                <m:r>
                                  <a:rPr lang="en-US" sz="1200" i="1"/>
                                  <m:t>𝑜𝑛</m:t>
                                </m:r>
                              </m:sub>
                            </m:sSub>
                          </m:num>
                          <m:den>
                            <m:sSub>
                              <m:sSubPr>
                                <m:ctrlPr>
                                  <a:rPr lang="ru-RU" sz="1200" i="1"/>
                                </m:ctrlPr>
                              </m:sSubPr>
                              <m:e>
                                <m:r>
                                  <a:rPr lang="en-US" sz="1200" i="1"/>
                                  <m:t>𝑉</m:t>
                                </m:r>
                              </m:e>
                              <m:sub>
                                <m:r>
                                  <a:rPr lang="en-US" sz="1200" i="1"/>
                                  <m:t>𝑜𝑛</m:t>
                                </m:r>
                              </m:sub>
                            </m:sSub>
                          </m:den>
                        </m:f>
                      </m:e>
                    </m:d>
                    <m:r>
                      <a:rPr lang="en-US" sz="1200" i="1"/>
                      <m:t>⋅</m:t>
                    </m:r>
                    <m:sSub>
                      <m:sSubPr>
                        <m:ctrlPr>
                          <a:rPr lang="ru-RU" sz="1200" i="1"/>
                        </m:ctrlPr>
                      </m:sSubPr>
                      <m:e>
                        <m:r>
                          <a:rPr lang="en-US" sz="1200" i="1"/>
                          <m:t>𝑉</m:t>
                        </m:r>
                      </m:e>
                      <m:sub>
                        <m:r>
                          <a:rPr lang="en-US" sz="1200" i="1"/>
                          <m:t>𝑜𝑓𝑓</m:t>
                        </m:r>
                      </m:sub>
                    </m:sSub>
                  </m:oMath>
                </a14:m>
                <a:endParaRPr lang="ru-RU" sz="1200" dirty="0"/>
              </a:p>
              <a:p>
                <a:pPr defTabSz="360000"/>
                <a:r>
                  <a:rPr lang="en-US" sz="1200" b="1" dirty="0"/>
                  <a:t>end</a:t>
                </a:r>
                <a:r>
                  <a:rPr lang="en-US" sz="1200" dirty="0"/>
                  <a:t> </a:t>
                </a:r>
                <a:r>
                  <a:rPr lang="en-US" sz="1200" b="1" dirty="0" smtClean="0"/>
                  <a:t>for</a:t>
                </a:r>
                <a:endParaRPr lang="ru-RU" sz="1200" dirty="0"/>
              </a:p>
            </p:txBody>
          </p:sp>
        </mc:Choice>
        <mc:Fallback>
          <p:sp>
            <p:nvSpPr>
              <p:cNvPr id="20" name="TextBox 19"/>
              <p:cNvSpPr txBox="1">
                <a:spLocks noRot="1" noChangeAspect="1" noMove="1" noResize="1" noEditPoints="1" noAdjustHandles="1" noChangeArrowheads="1" noChangeShapeType="1" noTextEdit="1"/>
              </p:cNvSpPr>
              <p:nvPr/>
            </p:nvSpPr>
            <p:spPr>
              <a:xfrm>
                <a:off x="333600" y="3464207"/>
                <a:ext cx="3600000" cy="1494833"/>
              </a:xfrm>
              <a:prstGeom prst="rect">
                <a:avLst/>
              </a:prstGeom>
              <a:blipFill>
                <a:blip r:embed="rId3"/>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572000" y="1128096"/>
                <a:ext cx="3959520" cy="4728217"/>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defTabSz="360000"/>
                <a:r>
                  <a:rPr lang="en-US" sz="1200" dirty="0"/>
                  <a:t># </a:t>
                </a:r>
                <a:r>
                  <a:rPr lang="en-US" sz="1200" i="1" dirty="0"/>
                  <a:t>Main loop</a:t>
                </a:r>
                <a:endParaRPr lang="ru-RU" sz="1200" dirty="0"/>
              </a:p>
              <a:p>
                <a:pPr defTabSz="360000"/>
                <a:r>
                  <a:rPr lang="en-US" sz="1200" b="1" dirty="0"/>
                  <a:t>for</a:t>
                </a:r>
                <a:r>
                  <a:rPr lang="en-US" sz="1200" dirty="0"/>
                  <a:t> j = 1 </a:t>
                </a:r>
                <a:r>
                  <a:rPr lang="en-US" sz="1200" b="1" dirty="0"/>
                  <a:t>to</a:t>
                </a:r>
                <a:r>
                  <a:rPr lang="en-US" sz="1200" dirty="0"/>
                  <a:t> K</a:t>
                </a:r>
                <a:endParaRPr lang="ru-RU" sz="1200" dirty="0"/>
              </a:p>
              <a:p>
                <a:pPr defTabSz="360000"/>
                <a:r>
                  <a:rPr lang="en-US" sz="1200" dirty="0"/>
                  <a:t>	# </a:t>
                </a:r>
                <a:r>
                  <a:rPr lang="en-US" sz="1200" i="1" dirty="0"/>
                  <a:t>Update the upper bounds</a:t>
                </a:r>
                <a:endParaRPr lang="ru-RU" sz="1200" dirty="0"/>
              </a:p>
              <a:p>
                <a:pPr defTabSz="360000"/>
                <a:r>
                  <a:rPr lang="en-US" sz="1200" dirty="0"/>
                  <a:t>	</a:t>
                </a:r>
                <a14:m>
                  <m:oMath xmlns:m="http://schemas.openxmlformats.org/officeDocument/2006/math">
                    <m:r>
                      <a:rPr lang="en-US" sz="1200" i="1"/>
                      <m:t>𝑈𝐵</m:t>
                    </m:r>
                    <m:r>
                      <a:rPr lang="en-US" sz="1200" i="1"/>
                      <m:t>←</m:t>
                    </m:r>
                    <m:limLow>
                      <m:limLowPr>
                        <m:ctrlPr>
                          <a:rPr lang="ru-RU" sz="1200" i="1"/>
                        </m:ctrlPr>
                      </m:limLowPr>
                      <m:e>
                        <m:r>
                          <m:rPr>
                            <m:sty m:val="p"/>
                          </m:rPr>
                          <a:rPr lang="en-US" sz="1200"/>
                          <m:t>min</m:t>
                        </m:r>
                      </m:e>
                      <m:lim>
                        <m:r>
                          <a:rPr lang="en-US" sz="1200" i="1"/>
                          <m:t>𝑖</m:t>
                        </m:r>
                      </m:lim>
                    </m:limLow>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oMath>
                </a14:m>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func>
                      <m:funcPr>
                        <m:ctrlPr>
                          <a:rPr lang="ru-RU" sz="1200" i="1"/>
                        </m:ctrlPr>
                      </m:funcPr>
                      <m:fName>
                        <m:limLow>
                          <m:limLowPr>
                            <m:ctrlPr>
                              <a:rPr lang="ru-RU" sz="1200" i="1"/>
                            </m:ctrlPr>
                          </m:limLowPr>
                          <m:e>
                            <m:r>
                              <m:rPr>
                                <m:sty m:val="p"/>
                              </m:rPr>
                              <a:rPr lang="en-US" sz="1200"/>
                              <m:t>min</m:t>
                            </m:r>
                          </m:e>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a14:m>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	</a:t>
                </a:r>
                <a:r>
                  <a:rPr lang="en-US" sz="1200" dirty="0"/>
                  <a:t># Partial calculation of task instances</a:t>
                </a:r>
                <a:endParaRPr lang="ru-RU" sz="1200" dirty="0"/>
              </a:p>
              <a:p>
                <a:pPr defTabSz="360000"/>
                <a:r>
                  <a:rPr lang="en-US" sz="1200" dirty="0"/>
                  <a:t>	</a:t>
                </a:r>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finished</m:t>
                    </m:r>
                  </m:oMath>
                </a14:m>
                <a:r>
                  <a:rPr lang="en-US" sz="1200" dirty="0"/>
                  <a:t> </a:t>
                </a:r>
                <a:r>
                  <a:rPr lang="en-US" sz="1200" b="1" dirty="0"/>
                  <a:t>then</a:t>
                </a:r>
                <a:endParaRPr lang="ru-RU" sz="1200" dirty="0"/>
              </a:p>
              <a:p>
                <a:pPr defTabSz="360000"/>
                <a:r>
                  <a:rPr lang="en-US" sz="1200" b="1" dirty="0"/>
                  <a:t>			</a:t>
                </a:r>
                <a:r>
                  <a:rPr lang="en-US" sz="1200" dirty="0"/>
                  <a:t># </a:t>
                </a:r>
                <a:r>
                  <a:rPr lang="en-US" sz="1200" i="1" dirty="0"/>
                  <a:t>The task has been </a:t>
                </a:r>
              </a:p>
              <a:p>
                <a:pPr defTabSz="360000"/>
                <a:r>
                  <a:rPr lang="en-US" sz="1200" i="1" dirty="0"/>
                  <a:t>			# completed</a:t>
                </a:r>
                <a:endParaRPr lang="ru-RU" sz="1200" dirty="0"/>
              </a:p>
              <a:p>
                <a:pPr defTabSz="360000"/>
                <a:r>
                  <a:rPr lang="en-US" sz="1200" dirty="0"/>
                  <a:t>			</a:t>
                </a:r>
                <a:r>
                  <a:rPr lang="en-US" sz="1200" b="1" dirty="0"/>
                  <a:t>continue </a:t>
                </a:r>
                <a:endParaRPr lang="en-US" sz="1200" b="1" dirty="0" smtClean="0"/>
              </a:p>
              <a:p>
                <a:pPr defTabSz="360000"/>
                <a:r>
                  <a:rPr lang="en-US" sz="1200" dirty="0"/>
                  <a:t>		</a:t>
                </a:r>
                <a:r>
                  <a:rPr lang="en-US" sz="1200" b="1" dirty="0"/>
                  <a:t>end if</a:t>
                </a:r>
                <a:endParaRPr lang="ru-RU" sz="1200" dirty="0"/>
              </a:p>
              <a:p>
                <a:pPr defTabSz="360000"/>
                <a:r>
                  <a:rPr lang="ru-RU" sz="1200" dirty="0"/>
                  <a:t>		</a:t>
                </a:r>
                <a14:m>
                  <m:oMath xmlns:m="http://schemas.openxmlformats.org/officeDocument/2006/math">
                    <m:sSub>
                      <m:sSubPr>
                        <m:ctrlPr>
                          <a:rPr lang="ru-RU" sz="1200" i="1"/>
                        </m:ctrlPr>
                      </m:sSubPr>
                      <m:e>
                        <m:r>
                          <a:rPr lang="en-US" sz="1200" i="1"/>
                          <m:t>𝑏𝑟𝑎𝑛𝑐h</m:t>
                        </m:r>
                        <m:r>
                          <a:rPr lang="en-US" sz="1200" i="1"/>
                          <m:t>_</m:t>
                        </m:r>
                        <m:r>
                          <a:rPr lang="en-US" sz="1200" i="1"/>
                          <m:t>𝑏𝑜𝑢𝑛𝑑</m:t>
                        </m:r>
                        <m:r>
                          <a:rPr lang="en-US" sz="1200" i="1"/>
                          <m:t>(</m:t>
                        </m:r>
                        <m:r>
                          <a:rPr lang="en-US" sz="1200" i="1"/>
                          <m:t>𝑇𝑎𝑠𝑘</m:t>
                        </m:r>
                      </m:e>
                      <m:sub>
                        <m:r>
                          <a:rPr lang="en-US" sz="1200" i="1"/>
                          <m:t>𝑖</m:t>
                        </m:r>
                        <m:r>
                          <a:rPr lang="en-US" sz="1200" i="1"/>
                          <m:t> </m:t>
                        </m:r>
                      </m:sub>
                    </m:sSub>
                    <m:r>
                      <a:rPr lang="en-US" sz="1200" i="1"/>
                      <m:t>, </m:t>
                    </m:r>
                    <m:r>
                      <m:rPr>
                        <m:sty m:val="p"/>
                      </m:rPr>
                      <a:rPr lang="en-US" sz="1200"/>
                      <m:t>Δt</m:t>
                    </m:r>
                    <m:r>
                      <a:rPr lang="en-US" sz="1200"/>
                      <m:t>)</m:t>
                    </m:r>
                  </m:oMath>
                </a14:m>
                <a:endParaRPr lang="ru-RU" sz="1200" dirty="0"/>
              </a:p>
              <a:p>
                <a:pPr defTabSz="360000"/>
                <a:r>
                  <a:rPr lang="en-US" sz="1200" dirty="0"/>
                  <a:t>		# </a:t>
                </a:r>
                <a:r>
                  <a:rPr lang="en-US" sz="1200" i="1" dirty="0"/>
                  <a:t>Cutting off “uninteresting” subtasks</a:t>
                </a:r>
                <a:endParaRPr lang="ru-RU" sz="1200" dirty="0"/>
              </a:p>
              <a:p>
                <a:pPr defTabSz="360000"/>
                <a:r>
                  <a:rPr lang="en-US" sz="1200" dirty="0"/>
                  <a:t>		</a:t>
                </a:r>
                <a:r>
                  <a:rPr lang="en-US" sz="1200" b="1" dirty="0"/>
                  <a:t>if</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&lt;</m:t>
                    </m:r>
                    <m:sSub>
                      <m:sSubPr>
                        <m:ctrlPr>
                          <a:rPr lang="ru-RU" sz="1200" i="1"/>
                        </m:ctrlPr>
                      </m:sSubPr>
                      <m:e>
                        <m:r>
                          <a:rPr lang="en-US" sz="1200" i="1"/>
                          <m:t>𝑇𝑎𝑠𝑘</m:t>
                        </m:r>
                      </m:e>
                      <m:sub>
                        <m:r>
                          <a:rPr lang="en-US" sz="1200" i="1"/>
                          <m:t>𝑖</m:t>
                        </m:r>
                        <m:r>
                          <a:rPr lang="en-US" sz="1200" i="1"/>
                          <m:t> </m:t>
                        </m:r>
                      </m:sub>
                    </m:sSub>
                    <m:r>
                      <a:rPr lang="en-US" sz="1200" i="1"/>
                      <m:t>.</m:t>
                    </m:r>
                    <m:r>
                      <a:rPr lang="en-US" sz="1200" i="1"/>
                      <m:t>𝐿𝐵</m:t>
                    </m:r>
                  </m:oMath>
                </a14:m>
                <a:r>
                  <a:rPr lang="en-US" sz="1200" dirty="0"/>
                  <a:t> </a:t>
                </a:r>
                <a:r>
                  <a:rPr lang="en-US" sz="1200" b="1" dirty="0"/>
                  <a:t>then</a:t>
                </a:r>
                <a:endParaRPr lang="ru-RU" sz="1200" dirty="0"/>
              </a:p>
              <a:p>
                <a:pPr defTabSz="360000"/>
                <a:r>
                  <a:rPr lang="en-US" sz="1200" b="1" dirty="0"/>
                  <a:t>			delete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oMath>
                </a14:m>
                <a:endParaRPr lang="ru-RU" sz="1200" dirty="0"/>
              </a:p>
              <a:p>
                <a:pPr defTabSz="360000"/>
                <a:r>
                  <a:rPr lang="en-US" sz="1200" dirty="0"/>
                  <a:t>			</a:t>
                </a:r>
                <a14:m>
                  <m:oMath xmlns:m="http://schemas.openxmlformats.org/officeDocument/2006/math">
                    <m:r>
                      <a:rPr lang="en-US" sz="1200" i="1"/>
                      <m:t>𝑁</m:t>
                    </m:r>
                    <m:r>
                      <a:rPr lang="en-US" sz="1200" i="1"/>
                      <m:t>←</m:t>
                    </m:r>
                    <m:r>
                      <a:rPr lang="en-US" sz="1200" i="1"/>
                      <m:t>𝑁</m:t>
                    </m:r>
                    <m:r>
                      <a:rPr lang="en-US" sz="1200" i="1"/>
                      <m:t>−1</m:t>
                    </m:r>
                  </m:oMath>
                </a14:m>
                <a:endParaRPr lang="ru-RU" sz="1200" dirty="0"/>
              </a:p>
              <a:p>
                <a:pPr defTabSz="360000"/>
                <a:r>
                  <a:rPr lang="en-US" sz="1200" b="1" dirty="0"/>
                  <a:t>		end if</a:t>
                </a:r>
                <a:endParaRPr lang="ru-RU" sz="1200" dirty="0"/>
              </a:p>
              <a:p>
                <a:pPr defTabSz="360000"/>
                <a:r>
                  <a:rPr lang="en-US" sz="1200" b="1" dirty="0"/>
                  <a:t>	end</a:t>
                </a:r>
                <a:r>
                  <a:rPr lang="en-US" sz="1200" dirty="0"/>
                  <a:t> </a:t>
                </a:r>
                <a:r>
                  <a:rPr lang="en-US" sz="1200" b="1" dirty="0"/>
                  <a:t>for</a:t>
                </a:r>
                <a:endParaRPr lang="ru-RU" sz="1200" dirty="0"/>
              </a:p>
              <a:p>
                <a:pPr defTabSz="360000"/>
                <a:r>
                  <a:rPr lang="en-US" sz="1200" b="1" dirty="0"/>
                  <a:t>end</a:t>
                </a:r>
                <a:r>
                  <a:rPr lang="en-US" sz="1200" dirty="0"/>
                  <a:t> </a:t>
                </a:r>
                <a:r>
                  <a:rPr lang="en-US" sz="1200" b="1" dirty="0"/>
                  <a:t>for</a:t>
                </a:r>
                <a:endParaRPr lang="en-US" sz="1200" dirty="0"/>
              </a:p>
              <a:p>
                <a:pPr defTabSz="360000"/>
                <a14:m>
                  <m:oMathPara xmlns:m="http://schemas.openxmlformats.org/officeDocument/2006/math">
                    <m:oMathParaPr>
                      <m:jc m:val="left"/>
                    </m:oMathParaPr>
                    <m:oMath xmlns:m="http://schemas.openxmlformats.org/officeDocument/2006/math">
                      <m:r>
                        <a:rPr lang="en-US" sz="1200" i="1"/>
                        <m:t>𝑖</m:t>
                      </m:r>
                      <m:r>
                        <a:rPr lang="en-US" sz="1200" i="1"/>
                        <m:t>←</m:t>
                      </m:r>
                      <m:func>
                        <m:funcPr>
                          <m:ctrlPr>
                            <a:rPr lang="ru-RU" sz="1200" i="1"/>
                          </m:ctrlPr>
                        </m:funcPr>
                        <m:fName>
                          <m:limLow>
                            <m:limLowPr>
                              <m:ctrlPr>
                                <a:rPr lang="ru-RU" sz="1200" i="1"/>
                              </m:ctrlPr>
                            </m:limLowPr>
                            <m:e>
                              <m:r>
                                <m:rPr>
                                  <m:sty m:val="p"/>
                                </m:rPr>
                                <a:rPr lang="en-US" sz="1200"/>
                                <m:t>argmin</m:t>
                              </m:r>
                            </m:e>
                            <m:lim>
                              <m:r>
                                <a:rPr lang="en-US" sz="1200" i="1"/>
                                <m:t>𝑖</m:t>
                              </m:r>
                            </m:lim>
                          </m:limLow>
                        </m:fName>
                        <m:e>
                          <m:d>
                            <m:dPr>
                              <m:ctrlPr>
                                <a:rPr lang="ru-RU" sz="1200" i="1"/>
                              </m:ctrlPr>
                            </m:dPr>
                            <m:e>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r>
                                <m:rPr>
                                  <m:sty m:val="p"/>
                                </m:rPr>
                                <a:rPr lang="en-US" sz="1200"/>
                                <m:t>Δ</m:t>
                              </m:r>
                            </m:e>
                          </m:d>
                        </m:e>
                      </m:func>
                    </m:oMath>
                  </m:oMathPara>
                </a14:m>
                <a:endParaRPr lang="ru-RU" sz="1200" dirty="0"/>
              </a:p>
              <a:p>
                <a:pPr defTabSz="360000"/>
                <a:r>
                  <a:rPr lang="en-US" sz="1200" b="1" dirty="0"/>
                  <a:t>return</a:t>
                </a:r>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𝑁𝑜𝑑𝑒𝑠</m:t>
                    </m:r>
                  </m:oMath>
                </a14:m>
                <a:endParaRPr lang="ru-RU" sz="1200" dirty="0"/>
              </a:p>
            </p:txBody>
          </p:sp>
        </mc:Choice>
        <mc:Fallback>
          <p:sp>
            <p:nvSpPr>
              <p:cNvPr id="21" name="TextBox 20"/>
              <p:cNvSpPr txBox="1">
                <a:spLocks noRot="1" noChangeAspect="1" noMove="1" noResize="1" noEditPoints="1" noAdjustHandles="1" noChangeArrowheads="1" noChangeShapeType="1" noTextEdit="1"/>
              </p:cNvSpPr>
              <p:nvPr/>
            </p:nvSpPr>
            <p:spPr>
              <a:xfrm>
                <a:off x="4572000" y="1128096"/>
                <a:ext cx="3959520" cy="4728217"/>
              </a:xfrm>
              <a:prstGeom prst="rect">
                <a:avLst/>
              </a:prstGeom>
              <a:blipFill>
                <a:blip r:embed="rId4"/>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19" name="Таблица 18"/>
              <p:cNvGraphicFramePr>
                <a:graphicFrameLocks noGrp="1"/>
              </p:cNvGraphicFramePr>
              <p:nvPr>
                <p:extLst>
                  <p:ext uri="{D42A27DB-BD31-4B8C-83A1-F6EECF244321}">
                    <p14:modId xmlns:p14="http://schemas.microsoft.com/office/powerpoint/2010/main" val="3179663671"/>
                  </p:ext>
                </p:extLst>
              </p:nvPr>
            </p:nvGraphicFramePr>
            <p:xfrm>
              <a:off x="115766" y="1128096"/>
              <a:ext cx="3347853" cy="16062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38777">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𝑁𝑒𝑠𝑡</m:t>
                                </m:r>
                              </m:oMath>
                            </m:oMathPara>
                          </a14:m>
                          <a:endParaRPr lang="ru-RU" sz="1000" dirty="0"/>
                        </a:p>
                      </a:txBody>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38777">
                    <a:tc>
                      <a:txBody>
                        <a:bodyPr/>
                        <a:lstStyle/>
                        <a:p>
                          <a:pPr/>
                          <a14:m>
                            <m:oMathPara xmlns:m="http://schemas.openxmlformats.org/officeDocument/2006/math">
                              <m:oMathParaPr>
                                <m:jc m:val="right"/>
                              </m:oMathParaPr>
                              <m:oMath xmlns:m="http://schemas.openxmlformats.org/officeDocument/2006/math">
                                <m:r>
                                  <a:rPr lang="en-US" sz="1000" smtClean="0"/>
                                  <m:t>𝐾</m:t>
                                </m:r>
                              </m:oMath>
                            </m:oMathPara>
                          </a14:m>
                          <a:endParaRPr lang="ru-RU" sz="1000" dirty="0"/>
                        </a:p>
                      </a:txBody>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38777">
                    <a:tc>
                      <a:txBody>
                        <a:bodyPr/>
                        <a:lstStyle/>
                        <a:p>
                          <a:pPr algn="r"/>
                          <a14:m>
                            <m:oMathPara xmlns:m="http://schemas.openxmlformats.org/officeDocument/2006/math">
                              <m:oMathParaPr>
                                <m:jc m:val="right"/>
                              </m:oMathParaPr>
                              <m:oMath xmlns:m="http://schemas.openxmlformats.org/officeDocument/2006/math">
                                <m:r>
                                  <a:rPr lang="en-US" sz="1000" smtClean="0"/>
                                  <m:t>𝑁</m:t>
                                </m:r>
                              </m:oMath>
                            </m:oMathPara>
                          </a14:m>
                          <a:endParaRPr lang="ru-RU" sz="1000" dirty="0"/>
                        </a:p>
                      </a:txBody>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38777">
                    <a:tc>
                      <a:txBody>
                        <a:bodyPr/>
                        <a:lstStyle/>
                        <a:p>
                          <a:pPr algn="r"/>
                          <a14:m>
                            <m:oMathPara xmlns:m="http://schemas.openxmlformats.org/officeDocument/2006/math">
                              <m:oMathParaPr>
                                <m:jc m:val="right"/>
                              </m:oMathParaPr>
                              <m:oMath xmlns:m="http://schemas.openxmlformats.org/officeDocument/2006/math">
                                <m:r>
                                  <m:rPr>
                                    <m:sty m:val="p"/>
                                  </m:rPr>
                                  <a:rPr lang="en-US" sz="1000" smtClean="0"/>
                                  <m:t>Δt</m:t>
                                </m:r>
                              </m:oMath>
                            </m:oMathPara>
                          </a14:m>
                          <a:endParaRPr lang="ru-R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dirty="0" smtClean="0"/>
                            <a:t>Total calculation time </a:t>
                          </a:r>
                          <a14:m>
                            <m:oMath xmlns:m="http://schemas.openxmlformats.org/officeDocument/2006/math">
                              <m:r>
                                <a:rPr lang="en-US" sz="1000" i="1"/>
                                <m:t>𝑇</m:t>
                              </m:r>
                              <m:r>
                                <a:rPr lang="en-US" sz="1000" i="1"/>
                                <m:t> ⩽</m:t>
                              </m:r>
                              <m:r>
                                <a:rPr lang="en-US" sz="1000" i="1"/>
                                <m:t>𝐾</m:t>
                              </m:r>
                              <m:r>
                                <a:rPr lang="en-US" sz="1000" i="1"/>
                                <m:t>⋅</m:t>
                              </m:r>
                              <m:r>
                                <a:rPr lang="en-US" sz="1000" i="1"/>
                                <m:t>𝑁</m:t>
                              </m:r>
                              <m:r>
                                <a:rPr lang="en-US" sz="1000" i="1"/>
                                <m:t>⋅</m:t>
                              </m:r>
                              <m:r>
                                <a:rPr lang="en-US" sz="1000" i="1"/>
                                <m:t>𝛥</m:t>
                              </m:r>
                              <m:r>
                                <a:rPr lang="en-US" sz="1000" i="1"/>
                                <m:t>𝑡</m:t>
                              </m:r>
                            </m:oMath>
                          </a14:m>
                          <a:endParaRPr lang="ru-RU" sz="1000" i="1" dirty="0"/>
                        </a:p>
                      </a:txBody>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Choice>
        <mc:Fallback>
          <p:graphicFrame>
            <p:nvGraphicFramePr>
              <p:cNvPr id="19" name="Таблица 18"/>
              <p:cNvGraphicFramePr>
                <a:graphicFrameLocks noGrp="1"/>
              </p:cNvGraphicFramePr>
              <p:nvPr>
                <p:extLst>
                  <p:ext uri="{D42A27DB-BD31-4B8C-83A1-F6EECF244321}">
                    <p14:modId xmlns:p14="http://schemas.microsoft.com/office/powerpoint/2010/main" val="3179663671"/>
                  </p:ext>
                </p:extLst>
              </p:nvPr>
            </p:nvGraphicFramePr>
            <p:xfrm>
              <a:off x="115766" y="1128096"/>
              <a:ext cx="3347853" cy="16062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20648">
                      <a:extLst>
                        <a:ext uri="{9D8B030D-6E8A-4147-A177-3AD203B41FA5}">
                          <a16:colId xmlns:a16="http://schemas.microsoft.com/office/drawing/2014/main" val="369541024"/>
                        </a:ext>
                      </a:extLst>
                    </a:gridCol>
                    <a:gridCol w="2927205">
                      <a:extLst>
                        <a:ext uri="{9D8B030D-6E8A-4147-A177-3AD203B41FA5}">
                          <a16:colId xmlns:a16="http://schemas.microsoft.com/office/drawing/2014/main" val="2302259258"/>
                        </a:ext>
                      </a:extLst>
                    </a:gridCol>
                  </a:tblGrid>
                  <a:tr h="243840">
                    <a:tc gridSpan="2">
                      <a:txBody>
                        <a:bodyPr/>
                        <a:lstStyle/>
                        <a:p>
                          <a:pPr algn="ctr"/>
                          <a:r>
                            <a:rPr lang="en-US" sz="1000" dirty="0" smtClean="0"/>
                            <a:t>Input</a:t>
                          </a:r>
                          <a:endParaRPr lang="ru-RU" sz="1000" dirty="0"/>
                        </a:p>
                      </a:txBody>
                      <a:tcPr/>
                    </a:tc>
                    <a:tc hMerge="1">
                      <a:txBody>
                        <a:bodyPr/>
                        <a:lstStyle/>
                        <a:p>
                          <a:endParaRPr lang="ru-RU" dirty="0"/>
                        </a:p>
                      </a:txBody>
                      <a:tcPr/>
                    </a:tc>
                    <a:extLst>
                      <a:ext uri="{0D108BD9-81ED-4DB2-BD59-A6C34878D82A}">
                        <a16:rowId xmlns:a16="http://schemas.microsoft.com/office/drawing/2014/main" val="3510532654"/>
                      </a:ext>
                    </a:extLst>
                  </a:tr>
                  <a:tr h="243840">
                    <a:tc>
                      <a:txBody>
                        <a:bodyPr/>
                        <a:lstStyle/>
                        <a:p>
                          <a:endParaRPr lang="ru-RU"/>
                        </a:p>
                      </a:txBody>
                      <a:tcPr>
                        <a:blipFill>
                          <a:blip r:embed="rId5"/>
                          <a:stretch>
                            <a:fillRect l="-5797" t="-112500" r="-723188" b="-497500"/>
                          </a:stretch>
                        </a:blipFill>
                      </a:tcPr>
                    </a:tc>
                    <a:tc>
                      <a:txBody>
                        <a:bodyPr/>
                        <a:lstStyle/>
                        <a:p>
                          <a:r>
                            <a:rPr lang="en-US" sz="1000" dirty="0" smtClean="0"/>
                            <a:t>parts placed on the sheet</a:t>
                          </a:r>
                          <a:endParaRPr lang="ru-RU" sz="1000" dirty="0"/>
                        </a:p>
                      </a:txBody>
                      <a:tcPr/>
                    </a:tc>
                    <a:extLst>
                      <a:ext uri="{0D108BD9-81ED-4DB2-BD59-A6C34878D82A}">
                        <a16:rowId xmlns:a16="http://schemas.microsoft.com/office/drawing/2014/main" val="35483936"/>
                      </a:ext>
                    </a:extLst>
                  </a:tr>
                  <a:tr h="243840">
                    <a:tc>
                      <a:txBody>
                        <a:bodyPr/>
                        <a:lstStyle/>
                        <a:p>
                          <a:endParaRPr lang="ru-RU"/>
                        </a:p>
                      </a:txBody>
                      <a:tcPr>
                        <a:blipFill>
                          <a:blip r:embed="rId5"/>
                          <a:stretch>
                            <a:fillRect l="-5797" t="-212500" r="-723188" b="-397500"/>
                          </a:stretch>
                        </a:blipFill>
                      </a:tcPr>
                    </a:tc>
                    <a:tc>
                      <a:txBody>
                        <a:bodyPr/>
                        <a:lstStyle/>
                        <a:p>
                          <a:r>
                            <a:rPr lang="en-US" sz="1000" dirty="0" smtClean="0"/>
                            <a:t>iteration count</a:t>
                          </a:r>
                          <a:endParaRPr lang="ru-RU" sz="1000" dirty="0"/>
                        </a:p>
                      </a:txBody>
                      <a:tcPr/>
                    </a:tc>
                    <a:extLst>
                      <a:ext uri="{0D108BD9-81ED-4DB2-BD59-A6C34878D82A}">
                        <a16:rowId xmlns:a16="http://schemas.microsoft.com/office/drawing/2014/main" val="2065347295"/>
                      </a:ext>
                    </a:extLst>
                  </a:tr>
                  <a:tr h="243840">
                    <a:tc>
                      <a:txBody>
                        <a:bodyPr/>
                        <a:lstStyle/>
                        <a:p>
                          <a:endParaRPr lang="ru-RU"/>
                        </a:p>
                      </a:txBody>
                      <a:tcPr>
                        <a:blipFill>
                          <a:blip r:embed="rId5"/>
                          <a:stretch>
                            <a:fillRect l="-5797" t="-312500" r="-723188" b="-297500"/>
                          </a:stretch>
                        </a:blipFill>
                      </a:tcPr>
                    </a:tc>
                    <a:tc>
                      <a:txBody>
                        <a:bodyPr/>
                        <a:lstStyle/>
                        <a:p>
                          <a:r>
                            <a:rPr lang="en-US" sz="1000" dirty="0" smtClean="0"/>
                            <a:t>number of instances of segment cutting tasks</a:t>
                          </a:r>
                          <a:endParaRPr lang="ru-RU" sz="1000" dirty="0"/>
                        </a:p>
                      </a:txBody>
                      <a:tcPr/>
                    </a:tc>
                    <a:extLst>
                      <a:ext uri="{0D108BD9-81ED-4DB2-BD59-A6C34878D82A}">
                        <a16:rowId xmlns:a16="http://schemas.microsoft.com/office/drawing/2014/main" val="3731266555"/>
                      </a:ext>
                    </a:extLst>
                  </a:tr>
                  <a:tr h="243840">
                    <a:tc>
                      <a:txBody>
                        <a:bodyPr/>
                        <a:lstStyle/>
                        <a:p>
                          <a:endParaRPr lang="ru-RU"/>
                        </a:p>
                      </a:txBody>
                      <a:tcPr>
                        <a:blipFill>
                          <a:blip r:embed="rId5"/>
                          <a:stretch>
                            <a:fillRect l="-5797" t="-412500" r="-723188" b="-1975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time slice for one task</a:t>
                          </a:r>
                          <a:endParaRPr lang="ru-RU" sz="1000" dirty="0"/>
                        </a:p>
                      </a:txBody>
                      <a:tcPr/>
                    </a:tc>
                    <a:extLst>
                      <a:ext uri="{0D108BD9-81ED-4DB2-BD59-A6C34878D82A}">
                        <a16:rowId xmlns:a16="http://schemas.microsoft.com/office/drawing/2014/main" val="2629213783"/>
                      </a:ext>
                    </a:extLst>
                  </a:tr>
                  <a:tr h="387020">
                    <a:tc gridSpan="2">
                      <a:txBody>
                        <a:bodyPr/>
                        <a:lstStyle/>
                        <a:p>
                          <a:endParaRPr lang="ru-RU"/>
                        </a:p>
                      </a:txBody>
                      <a:tcPr>
                        <a:blipFill>
                          <a:blip r:embed="rId5"/>
                          <a:stretch>
                            <a:fillRect l="-726" t="-320313" r="-3085" b="-23438"/>
                          </a:stretch>
                        </a:blipFill>
                      </a:tcPr>
                    </a:tc>
                    <a:tc hMerge="1">
                      <a:txBody>
                        <a:bodyPr/>
                        <a:lstStyle/>
                        <a:p>
                          <a:endParaRPr lang="ru-RU" dirty="0"/>
                        </a:p>
                      </a:txBody>
                      <a:tcPr/>
                    </a:tc>
                    <a:extLst>
                      <a:ext uri="{0D108BD9-81ED-4DB2-BD59-A6C34878D82A}">
                        <a16:rowId xmlns:a16="http://schemas.microsoft.com/office/drawing/2014/main" val="1834505100"/>
                      </a:ext>
                    </a:extLst>
                  </a:tr>
                </a:tbl>
              </a:graphicData>
            </a:graphic>
          </p:graphicFrame>
        </mc:Fallback>
      </mc:AlternateContent>
      <mc:AlternateContent xmlns:mc="http://schemas.openxmlformats.org/markup-compatibility/2006">
        <mc:Choice xmlns:a14="http://schemas.microsoft.com/office/drawing/2010/main" Requires="a14">
          <p:sp>
            <p:nvSpPr>
              <p:cNvPr id="22" name="TextBox 21"/>
              <p:cNvSpPr txBox="1"/>
              <p:nvPr/>
            </p:nvSpPr>
            <p:spPr>
              <a:xfrm>
                <a:off x="1066800" y="5630021"/>
                <a:ext cx="3240000" cy="830997"/>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 </a:t>
                </a:r>
                <a:r>
                  <a:rPr lang="en-US" sz="1200" i="1" dirty="0"/>
                  <a:t>Finding upper bounds</a:t>
                </a:r>
                <a:endParaRPr lang="ru-RU" sz="1200" dirty="0"/>
              </a:p>
              <a:p>
                <a:r>
                  <a:rPr lang="en-US" sz="1200" b="1" dirty="0"/>
                  <a:t>for</a:t>
                </a:r>
                <a:r>
                  <a:rPr lang="en-US" sz="1200" dirty="0"/>
                  <a:t> </a:t>
                </a:r>
                <a:r>
                  <a:rPr lang="en-US" sz="1200" dirty="0" err="1"/>
                  <a:t>i</a:t>
                </a:r>
                <a:r>
                  <a:rPr lang="en-US" sz="1200" dirty="0"/>
                  <a:t> = 1 </a:t>
                </a:r>
                <a:r>
                  <a:rPr lang="en-US" sz="1200" b="1" dirty="0"/>
                  <a:t>to</a:t>
                </a:r>
                <a:r>
                  <a:rPr lang="en-US" sz="1200" dirty="0"/>
                  <a:t> N</a:t>
                </a:r>
                <a:endParaRPr lang="ru-RU" sz="1200" dirty="0"/>
              </a:p>
              <a:p>
                <a:r>
                  <a:rPr lang="en-US" sz="1200" dirty="0"/>
                  <a:t>	</a:t>
                </a:r>
                <a14:m>
                  <m:oMath xmlns:m="http://schemas.openxmlformats.org/officeDocument/2006/math">
                    <m:sSub>
                      <m:sSubPr>
                        <m:ctrlPr>
                          <a:rPr lang="ru-RU" sz="1200" i="1"/>
                        </m:ctrlPr>
                      </m:sSubPr>
                      <m:e>
                        <m:r>
                          <a:rPr lang="en-US" sz="1200" i="1"/>
                          <m:t>𝑇𝑎𝑠𝑘</m:t>
                        </m:r>
                      </m:e>
                      <m:sub>
                        <m:r>
                          <a:rPr lang="en-US" sz="1200" i="1"/>
                          <m:t>𝑖</m:t>
                        </m:r>
                        <m:r>
                          <a:rPr lang="en-US" sz="1200" i="1"/>
                          <m:t> </m:t>
                        </m:r>
                      </m:sub>
                    </m:sSub>
                    <m:r>
                      <a:rPr lang="en-US" sz="1200" i="1"/>
                      <m:t>.</m:t>
                    </m:r>
                    <m:r>
                      <a:rPr lang="en-US" sz="1200" i="1"/>
                      <m:t>𝑈𝐵</m:t>
                    </m:r>
                    <m:r>
                      <a:rPr lang="en-US" sz="1200" i="1"/>
                      <m:t>←</m:t>
                    </m:r>
                    <m:r>
                      <a:rPr lang="en-US" sz="1200" i="1"/>
                      <m:t>𝑃𝐶𝐺𝐿𝑁𝑆</m:t>
                    </m:r>
                    <m:r>
                      <a:rPr lang="en-US" sz="1200" i="1"/>
                      <m:t>(</m:t>
                    </m:r>
                    <m:sSub>
                      <m:sSubPr>
                        <m:ctrlPr>
                          <a:rPr lang="ru-RU" sz="1200" i="1"/>
                        </m:ctrlPr>
                      </m:sSubPr>
                      <m:e>
                        <m:r>
                          <a:rPr lang="en-US" sz="1200" i="1"/>
                          <m:t>𝑇𝑎𝑠𝑘</m:t>
                        </m:r>
                      </m:e>
                      <m:sub>
                        <m:r>
                          <a:rPr lang="en-US" sz="1200" i="1"/>
                          <m:t>𝑖</m:t>
                        </m:r>
                        <m:r>
                          <a:rPr lang="en-US" sz="1200" i="1"/>
                          <m:t> </m:t>
                        </m:r>
                      </m:sub>
                    </m:sSub>
                    <m:r>
                      <a:rPr lang="en-US" sz="1200" i="1"/>
                      <m:t>)</m:t>
                    </m:r>
                  </m:oMath>
                </a14:m>
                <a:endParaRPr lang="ru-RU" sz="1200" dirty="0"/>
              </a:p>
              <a:p>
                <a:r>
                  <a:rPr lang="en-US" sz="1200" b="1" dirty="0"/>
                  <a:t>end</a:t>
                </a:r>
                <a:r>
                  <a:rPr lang="en-US" sz="1200" dirty="0"/>
                  <a:t> </a:t>
                </a:r>
                <a:r>
                  <a:rPr lang="en-US" sz="1200" b="1" dirty="0" smtClean="0"/>
                  <a:t>for</a:t>
                </a:r>
                <a:endParaRPr lang="ru-RU" sz="1200" dirty="0"/>
              </a:p>
            </p:txBody>
          </p:sp>
        </mc:Choice>
        <mc:Fallback>
          <p:sp>
            <p:nvSpPr>
              <p:cNvPr id="22" name="TextBox 21"/>
              <p:cNvSpPr txBox="1">
                <a:spLocks noRot="1" noChangeAspect="1" noMove="1" noResize="1" noEditPoints="1" noAdjustHandles="1" noChangeArrowheads="1" noChangeShapeType="1" noTextEdit="1"/>
              </p:cNvSpPr>
              <p:nvPr/>
            </p:nvSpPr>
            <p:spPr>
              <a:xfrm>
                <a:off x="1066800" y="5630021"/>
                <a:ext cx="3240000" cy="830997"/>
              </a:xfrm>
              <a:prstGeom prst="rect">
                <a:avLst/>
              </a:prstGeom>
              <a:blipFill>
                <a:blip r:embed="rId6"/>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34" name="Таблица 33"/>
              <p:cNvGraphicFramePr>
                <a:graphicFrameLocks noGrp="1"/>
              </p:cNvGraphicFramePr>
              <p:nvPr>
                <p:extLst>
                  <p:ext uri="{D42A27DB-BD31-4B8C-83A1-F6EECF244321}">
                    <p14:modId xmlns:p14="http://schemas.microsoft.com/office/powerpoint/2010/main" val="2854969723"/>
                  </p:ext>
                </p:extLst>
              </p:nvPr>
            </p:nvGraphicFramePr>
            <p:xfrm>
              <a:off x="6732000" y="6102614"/>
              <a:ext cx="2160000" cy="548640"/>
            </p:xfrm>
            <a:graphic>
              <a:graphicData uri="http://schemas.openxmlformats.org/drawingml/2006/table">
                <a:tbl>
                  <a:tblPr firstRow="1" bandRow="1">
                    <a:effectLst>
                      <a:outerShdw blurRad="50800" dist="38100" dir="2700000" algn="tl" rotWithShape="0">
                        <a:prstClr val="black">
                          <a:alpha val="40000"/>
                        </a:prstClr>
                      </a:outerShdw>
                    </a:effectLst>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0000">
                    <a:tc>
                      <a:txBody>
                        <a:bodyPr/>
                        <a:lstStyle/>
                        <a:p>
                          <a:pPr algn="r"/>
                          <a14:m>
                            <m:oMathPara xmlns:m="http://schemas.openxmlformats.org/officeDocument/2006/math">
                              <m:oMathParaPr>
                                <m:jc m:val="right"/>
                              </m:oMathParaPr>
                              <m:oMath xmlns:m="http://schemas.openxmlformats.org/officeDocument/2006/math">
                                <m:r>
                                  <a:rPr lang="en-US" sz="1200" kern="1200" smtClean="0">
                                    <a:effectLst/>
                                  </a:rPr>
                                  <m:t>𝑅𝑜𝑢𝑡𝑒</m:t>
                                </m:r>
                              </m:oMath>
                            </m:oMathPara>
                          </a14:m>
                          <a:endParaRPr lang="ru-RU" sz="1200" dirty="0"/>
                        </a:p>
                      </a:txBody>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Choice>
        <mc:Fallback>
          <p:graphicFrame>
            <p:nvGraphicFramePr>
              <p:cNvPr id="34" name="Таблица 33"/>
              <p:cNvGraphicFramePr>
                <a:graphicFrameLocks noGrp="1"/>
              </p:cNvGraphicFramePr>
              <p:nvPr>
                <p:extLst>
                  <p:ext uri="{D42A27DB-BD31-4B8C-83A1-F6EECF244321}">
                    <p14:modId xmlns:p14="http://schemas.microsoft.com/office/powerpoint/2010/main" val="2854969723"/>
                  </p:ext>
                </p:extLst>
              </p:nvPr>
            </p:nvGraphicFramePr>
            <p:xfrm>
              <a:off x="6732000" y="6102614"/>
              <a:ext cx="2160000" cy="548640"/>
            </p:xfrm>
            <a:graphic>
              <a:graphicData uri="http://schemas.openxmlformats.org/drawingml/2006/table">
                <a:tbl>
                  <a:tblPr firstRow="1" bandRow="1">
                    <a:effectLst>
                      <a:outerShdw blurRad="50800" dist="38100" dir="2700000" algn="tl" rotWithShape="0">
                        <a:prstClr val="black">
                          <a:alpha val="40000"/>
                        </a:prstClr>
                      </a:outerShdw>
                    </a:effectLst>
                    <a:tableStyleId>{775DCB02-9BB8-47FD-8907-85C794F793BA}</a:tableStyleId>
                  </a:tblPr>
                  <a:tblGrid>
                    <a:gridCol w="720000">
                      <a:extLst>
                        <a:ext uri="{9D8B030D-6E8A-4147-A177-3AD203B41FA5}">
                          <a16:colId xmlns:a16="http://schemas.microsoft.com/office/drawing/2014/main" val="369541024"/>
                        </a:ext>
                      </a:extLst>
                    </a:gridCol>
                    <a:gridCol w="1440000">
                      <a:extLst>
                        <a:ext uri="{9D8B030D-6E8A-4147-A177-3AD203B41FA5}">
                          <a16:colId xmlns:a16="http://schemas.microsoft.com/office/drawing/2014/main" val="2302259258"/>
                        </a:ext>
                      </a:extLst>
                    </a:gridCol>
                  </a:tblGrid>
                  <a:tr h="274320">
                    <a:tc gridSpan="2">
                      <a:txBody>
                        <a:bodyPr/>
                        <a:lstStyle/>
                        <a:p>
                          <a:pPr algn="ctr"/>
                          <a:r>
                            <a:rPr lang="en-US" sz="1200" dirty="0" smtClean="0"/>
                            <a:t>Output</a:t>
                          </a:r>
                          <a:endParaRPr lang="ru-RU" sz="1200" dirty="0"/>
                        </a:p>
                      </a:txBody>
                      <a:tcPr/>
                    </a:tc>
                    <a:tc hMerge="1">
                      <a:txBody>
                        <a:bodyPr/>
                        <a:lstStyle/>
                        <a:p>
                          <a:endParaRPr lang="ru-RU" dirty="0"/>
                        </a:p>
                      </a:txBody>
                      <a:tcPr/>
                    </a:tc>
                    <a:extLst>
                      <a:ext uri="{0D108BD9-81ED-4DB2-BD59-A6C34878D82A}">
                        <a16:rowId xmlns:a16="http://schemas.microsoft.com/office/drawing/2014/main" val="3510532654"/>
                      </a:ext>
                    </a:extLst>
                  </a:tr>
                  <a:tr h="274320">
                    <a:tc>
                      <a:txBody>
                        <a:bodyPr/>
                        <a:lstStyle/>
                        <a:p>
                          <a:endParaRPr lang="ru-RU"/>
                        </a:p>
                      </a:txBody>
                      <a:tcPr>
                        <a:blipFill>
                          <a:blip r:embed="rId7"/>
                          <a:stretch>
                            <a:fillRect l="-4237" t="-113333" r="-213559" b="-31111"/>
                          </a:stretch>
                        </a:blipFill>
                      </a:tcPr>
                    </a:tc>
                    <a:tc>
                      <a:txBody>
                        <a:bodyPr/>
                        <a:lstStyle/>
                        <a:p>
                          <a:r>
                            <a:rPr lang="en-US" sz="1200" kern="1200" dirty="0" smtClean="0">
                              <a:effectLst/>
                            </a:rPr>
                            <a:t>toolpath</a:t>
                          </a:r>
                          <a:endParaRPr lang="ru-RU" sz="1200" dirty="0"/>
                        </a:p>
                      </a:txBody>
                      <a:tcPr/>
                    </a:tc>
                    <a:extLst>
                      <a:ext uri="{0D108BD9-81ED-4DB2-BD59-A6C34878D82A}">
                        <a16:rowId xmlns:a16="http://schemas.microsoft.com/office/drawing/2014/main" val="35483936"/>
                      </a:ext>
                    </a:extLst>
                  </a:tr>
                </a:tbl>
              </a:graphicData>
            </a:graphic>
          </p:graphicFrame>
        </mc:Fallback>
      </mc:AlternateContent>
      <p:sp>
        <p:nvSpPr>
          <p:cNvPr id="24" name="Стрелка вверх 23"/>
          <p:cNvSpPr/>
          <p:nvPr/>
        </p:nvSpPr>
        <p:spPr>
          <a:xfrm rot="9808907">
            <a:off x="1555728" y="2889597"/>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Стрелка вверх 40"/>
          <p:cNvSpPr/>
          <p:nvPr/>
        </p:nvSpPr>
        <p:spPr>
          <a:xfrm rot="9808907">
            <a:off x="2375895" y="5114530"/>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Стрелка вверх 41"/>
          <p:cNvSpPr/>
          <p:nvPr/>
        </p:nvSpPr>
        <p:spPr>
          <a:xfrm rot="7390877">
            <a:off x="6318085" y="5938318"/>
            <a:ext cx="265200"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углом 27"/>
          <p:cNvSpPr/>
          <p:nvPr/>
        </p:nvSpPr>
        <p:spPr>
          <a:xfrm>
            <a:off x="4118830" y="1269000"/>
            <a:ext cx="453170" cy="4235803"/>
          </a:xfrm>
          <a:prstGeom prst="bentArrow">
            <a:avLst>
              <a:gd name="adj1" fmla="val 28438"/>
              <a:gd name="adj2" fmla="val 27609"/>
              <a:gd name="adj3" fmla="val 21175"/>
              <a:gd name="adj4" fmla="val 30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Cutoff condition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12" name="TextBox 11"/>
              <p:cNvSpPr txBox="1"/>
              <p:nvPr/>
            </p:nvSpPr>
            <p:spPr>
              <a:xfrm>
                <a:off x="1168273" y="1335469"/>
                <a:ext cx="6840000" cy="1291507"/>
              </a:xfrm>
              <a:prstGeom prst="rect">
                <a:avLst/>
              </a:prstGeom>
              <a:noFill/>
            </p:spPr>
            <p:txBody>
              <a:bodyPr wrap="square" rtlCol="0">
                <a:spAutoFit/>
              </a:bodyPr>
              <a:lstStyle/>
              <a:p>
                <a:pPr algn="ctr"/>
                <a:r>
                  <a:rPr lang="en-US" sz="2400" i="1" dirty="0" smtClean="0"/>
                  <a:t>Correction for every task instance</a:t>
                </a:r>
              </a:p>
              <a:p>
                <a14:m>
                  <m:oMathPara xmlns:m="http://schemas.openxmlformats.org/officeDocument/2006/math">
                    <m:oMathParaPr>
                      <m:jc m:val="centerGroup"/>
                    </m:oMathParaPr>
                    <m:oMath xmlns:m="http://schemas.openxmlformats.org/officeDocument/2006/math">
                      <m:sSub>
                        <m:sSubPr>
                          <m:ctrlPr>
                            <a:rPr lang="ru-RU" sz="2400" i="1"/>
                          </m:ctrlPr>
                        </m:sSubPr>
                        <m:e>
                          <m:r>
                            <m:rPr>
                              <m:sty m:val="p"/>
                            </m:rPr>
                            <a:rPr lang="en-US" sz="2400"/>
                            <m:t>Δ</m:t>
                          </m:r>
                        </m:e>
                        <m:sub>
                          <m:r>
                            <a:rPr lang="en-US" sz="2400" i="1"/>
                            <m:t>𝑖</m:t>
                          </m:r>
                          <m:r>
                            <a:rPr lang="en-US" sz="2400"/>
                            <m:t> </m:t>
                          </m:r>
                        </m:sub>
                      </m:sSub>
                      <m:r>
                        <a:rPr lang="en-US" sz="2400"/>
                        <m:t>=</m:t>
                      </m:r>
                      <m:d>
                        <m:dPr>
                          <m:ctrlPr>
                            <a:rPr lang="ru-RU" sz="2400" i="1"/>
                          </m:ctrlPr>
                        </m:dPr>
                        <m:e>
                          <m:sSub>
                            <m:sSubPr>
                              <m:ctrlPr>
                                <a:rPr lang="ru-RU" sz="2400" i="1"/>
                              </m:ctrlPr>
                            </m:sSubPr>
                            <m:e>
                              <m:r>
                                <a:rPr lang="en-US" sz="2400" i="1"/>
                                <m:t>𝑁</m:t>
                              </m:r>
                            </m:e>
                            <m:sub>
                              <m:r>
                                <a:rPr lang="en-US" sz="2400" i="1"/>
                                <m:t>𝑝𝑡</m:t>
                              </m:r>
                            </m:sub>
                          </m:sSub>
                          <m:r>
                            <a:rPr lang="en-US" sz="2400"/>
                            <m:t>⋅</m:t>
                          </m:r>
                          <m:sSub>
                            <m:sSubPr>
                              <m:ctrlPr>
                                <a:rPr lang="ru-RU" sz="2400" i="1"/>
                              </m:ctrlPr>
                            </m:sSubPr>
                            <m:e>
                              <m:r>
                                <a:rPr lang="en-US" sz="2400" i="1"/>
                                <m:t>𝑇</m:t>
                              </m:r>
                            </m:e>
                            <m:sub>
                              <m:r>
                                <a:rPr lang="en-US" sz="2400" i="1"/>
                                <m:t>𝑝𝑡</m:t>
                              </m:r>
                            </m:sub>
                          </m:sSub>
                          <m:r>
                            <a:rPr lang="en-US" sz="2400"/>
                            <m:t>+</m:t>
                          </m:r>
                          <m:f>
                            <m:fPr>
                              <m:ctrlPr>
                                <a:rPr lang="ru-RU" sz="2400" i="1"/>
                              </m:ctrlPr>
                            </m:fPr>
                            <m:num>
                              <m:sSub>
                                <m:sSubPr>
                                  <m:ctrlPr>
                                    <a:rPr lang="ru-RU" sz="2400" i="1"/>
                                  </m:ctrlPr>
                                </m:sSubPr>
                                <m:e>
                                  <m:r>
                                    <a:rPr lang="en-US" sz="2400" i="1"/>
                                    <m:t>𝐿</m:t>
                                  </m:r>
                                </m:e>
                                <m:sub>
                                  <m:r>
                                    <a:rPr lang="en-US" sz="2400" i="1"/>
                                    <m:t>𝑜𝑛</m:t>
                                  </m:r>
                                </m:sub>
                              </m:sSub>
                            </m:num>
                            <m:den>
                              <m:sSub>
                                <m:sSubPr>
                                  <m:ctrlPr>
                                    <a:rPr lang="ru-RU" sz="2400" i="1"/>
                                  </m:ctrlPr>
                                </m:sSubPr>
                                <m:e>
                                  <m:r>
                                    <a:rPr lang="en-US" sz="2400" i="1"/>
                                    <m:t>𝑉</m:t>
                                  </m:r>
                                </m:e>
                                <m:sub>
                                  <m:r>
                                    <a:rPr lang="en-US" sz="2400" i="1"/>
                                    <m:t>𝑜𝑛</m:t>
                                  </m:r>
                                </m:sub>
                              </m:sSub>
                            </m:den>
                          </m:f>
                        </m:e>
                      </m:d>
                      <m:r>
                        <a:rPr lang="en-US" sz="2400"/>
                        <m:t>⋅</m:t>
                      </m:r>
                      <m:sSub>
                        <m:sSubPr>
                          <m:ctrlPr>
                            <a:rPr lang="ru-RU" sz="2400" i="1"/>
                          </m:ctrlPr>
                        </m:sSubPr>
                        <m:e>
                          <m:r>
                            <a:rPr lang="en-US" sz="2400" i="1"/>
                            <m:t>𝑉</m:t>
                          </m:r>
                        </m:e>
                        <m:sub>
                          <m:r>
                            <a:rPr lang="en-US" sz="2400" i="1"/>
                            <m:t>𝑜𝑓𝑓</m:t>
                          </m:r>
                        </m:sub>
                      </m:sSub>
                    </m:oMath>
                  </m:oMathPara>
                </a14:m>
                <a:endParaRPr lang="ru-RU" sz="2400" dirty="0"/>
              </a:p>
            </p:txBody>
          </p:sp>
        </mc:Choice>
        <mc:Fallback>
          <p:sp>
            <p:nvSpPr>
              <p:cNvPr id="12" name="TextBox 11"/>
              <p:cNvSpPr txBox="1">
                <a:spLocks noRot="1" noChangeAspect="1" noMove="1" noResize="1" noEditPoints="1" noAdjustHandles="1" noChangeArrowheads="1" noChangeShapeType="1" noTextEdit="1"/>
              </p:cNvSpPr>
              <p:nvPr/>
            </p:nvSpPr>
            <p:spPr>
              <a:xfrm>
                <a:off x="1168273" y="1335469"/>
                <a:ext cx="6840000" cy="1291507"/>
              </a:xfrm>
              <a:prstGeom prst="rect">
                <a:avLst/>
              </a:prstGeom>
              <a:blipFill>
                <a:blip r:embed="rId3"/>
                <a:stretch>
                  <a:fillRect t="-377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921561" y="4449648"/>
                <a:ext cx="4816127" cy="741934"/>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ru-RU" sz="3200" i="1"/>
                          </m:ctrlPr>
                        </m:sSubPr>
                        <m:e>
                          <m:r>
                            <a:rPr lang="en-US" sz="3200" i="1"/>
                            <m:t>𝐿𝐵</m:t>
                          </m:r>
                        </m:e>
                        <m:sub>
                          <m:r>
                            <a:rPr lang="en-US" sz="3200" i="1"/>
                            <m:t>𝑖</m:t>
                          </m:r>
                        </m:sub>
                      </m:sSub>
                      <m:r>
                        <a:rPr lang="en-US" sz="3200"/>
                        <m:t>&gt;</m:t>
                      </m:r>
                      <m:func>
                        <m:funcPr>
                          <m:ctrlPr>
                            <a:rPr lang="ru-RU" sz="3200" i="1"/>
                          </m:ctrlPr>
                        </m:funcPr>
                        <m:fName>
                          <m:limLow>
                            <m:limLowPr>
                              <m:ctrlPr>
                                <a:rPr lang="ru-RU" sz="3200" i="1"/>
                              </m:ctrlPr>
                            </m:limLowPr>
                            <m:e>
                              <m:r>
                                <m:rPr>
                                  <m:sty m:val="p"/>
                                </m:rPr>
                                <a:rPr lang="en-US" sz="3200"/>
                                <m:t>min</m:t>
                              </m:r>
                            </m:e>
                            <m:lim/>
                          </m:limLow>
                        </m:fName>
                        <m:e>
                          <m:d>
                            <m:dPr>
                              <m:ctrlPr>
                                <a:rPr lang="ru-RU" sz="3200" i="1"/>
                              </m:ctrlPr>
                            </m:dPr>
                            <m:e>
                              <m:sSub>
                                <m:sSubPr>
                                  <m:ctrlPr>
                                    <a:rPr lang="ru-RU" sz="3200" i="1"/>
                                  </m:ctrlPr>
                                </m:sSubPr>
                                <m:e>
                                  <m:r>
                                    <a:rPr lang="en-US" sz="3200" i="1"/>
                                    <m:t>𝑈𝐵</m:t>
                                  </m:r>
                                </m:e>
                                <m:sub>
                                  <m:r>
                                    <a:rPr lang="en-US" sz="3200" i="1"/>
                                    <m:t>𝑖</m:t>
                                  </m:r>
                                  <m:r>
                                    <a:rPr lang="en-US" sz="3200"/>
                                    <m:t> </m:t>
                                  </m:r>
                                </m:sub>
                              </m:sSub>
                              <m:r>
                                <a:rPr lang="en-US" sz="3200"/>
                                <m:t>,</m:t>
                              </m:r>
                              <m:r>
                                <a:rPr lang="en-US" sz="3200" i="1"/>
                                <m:t>𝑈𝐵</m:t>
                              </m:r>
                              <m:r>
                                <a:rPr lang="en-US" sz="3200" i="1"/>
                                <m:t>−</m:t>
                              </m:r>
                              <m:sSub>
                                <m:sSubPr>
                                  <m:ctrlPr>
                                    <a:rPr lang="ru-RU" sz="3200" i="1"/>
                                  </m:ctrlPr>
                                </m:sSubPr>
                                <m:e>
                                  <m:r>
                                    <m:rPr>
                                      <m:sty m:val="p"/>
                                    </m:rPr>
                                    <a:rPr lang="en-US" sz="3200"/>
                                    <m:t>Δ</m:t>
                                  </m:r>
                                </m:e>
                                <m:sub>
                                  <m:r>
                                    <a:rPr lang="en-US" sz="3200" i="1"/>
                                    <m:t>𝑖</m:t>
                                  </m:r>
                                  <m:r>
                                    <a:rPr lang="en-US" sz="3200"/>
                                    <m:t> </m:t>
                                  </m:r>
                                </m:sub>
                              </m:sSub>
                            </m:e>
                          </m:d>
                        </m:e>
                      </m:func>
                    </m:oMath>
                  </m:oMathPara>
                </a14:m>
                <a:endParaRPr lang="ru-RU" sz="3200" dirty="0"/>
              </a:p>
            </p:txBody>
          </p:sp>
        </mc:Choice>
        <mc:Fallback>
          <p:sp>
            <p:nvSpPr>
              <p:cNvPr id="26" name="TextBox 25"/>
              <p:cNvSpPr txBox="1">
                <a:spLocks noRot="1" noChangeAspect="1" noMove="1" noResize="1" noEditPoints="1" noAdjustHandles="1" noChangeArrowheads="1" noChangeShapeType="1" noTextEdit="1"/>
              </p:cNvSpPr>
              <p:nvPr/>
            </p:nvSpPr>
            <p:spPr>
              <a:xfrm>
                <a:off x="3921561" y="4449648"/>
                <a:ext cx="4816127" cy="741934"/>
              </a:xfrm>
              <a:prstGeom prst="rect">
                <a:avLst/>
              </a:prstGeom>
              <a:blipFill>
                <a:blip r:embed="rId4"/>
                <a:stretch>
                  <a:fillRect/>
                </a:stretch>
              </a:blipFill>
              <a:ln w="1905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972000" y="4528228"/>
                <a:ext cx="2166555" cy="584775"/>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ru-RU" sz="3200" i="1"/>
                          </m:ctrlPr>
                        </m:sSubPr>
                        <m:e>
                          <m:r>
                            <a:rPr lang="en-US" sz="3200" i="1"/>
                            <m:t>𝐿𝐵</m:t>
                          </m:r>
                        </m:e>
                        <m:sub>
                          <m:r>
                            <a:rPr lang="en-US" sz="3200" i="1"/>
                            <m:t>𝑖</m:t>
                          </m:r>
                        </m:sub>
                      </m:sSub>
                      <m:r>
                        <a:rPr lang="en-US" sz="3200"/>
                        <m:t>&gt;</m:t>
                      </m:r>
                      <m:sSub>
                        <m:sSubPr>
                          <m:ctrlPr>
                            <a:rPr lang="ru-RU" sz="3200" i="1">
                              <a:latin typeface="Cambria Math" panose="02040503050406030204" pitchFamily="18" charset="0"/>
                            </a:rPr>
                          </m:ctrlPr>
                        </m:sSubPr>
                        <m:e>
                          <m:r>
                            <a:rPr lang="en-US" sz="3200" i="1">
                              <a:latin typeface="Cambria Math" panose="02040503050406030204" pitchFamily="18" charset="0"/>
                            </a:rPr>
                            <m:t>𝑈𝐵</m:t>
                          </m:r>
                        </m:e>
                        <m:sub>
                          <m:r>
                            <a:rPr lang="en-US" sz="3200" i="1">
                              <a:latin typeface="Cambria Math" panose="02040503050406030204" pitchFamily="18" charset="0"/>
                            </a:rPr>
                            <m:t>𝑖</m:t>
                          </m:r>
                          <m:r>
                            <a:rPr lang="en-US" sz="3200">
                              <a:latin typeface="Cambria Math" panose="02040503050406030204" pitchFamily="18" charset="0"/>
                            </a:rPr>
                            <m:t> </m:t>
                          </m:r>
                        </m:sub>
                      </m:sSub>
                    </m:oMath>
                  </m:oMathPara>
                </a14:m>
                <a:endParaRPr lang="ru-RU" sz="3200" dirty="0"/>
              </a:p>
            </p:txBody>
          </p:sp>
        </mc:Choice>
        <mc:Fallback>
          <p:sp>
            <p:nvSpPr>
              <p:cNvPr id="27" name="TextBox 26"/>
              <p:cNvSpPr txBox="1">
                <a:spLocks noRot="1" noChangeAspect="1" noMove="1" noResize="1" noEditPoints="1" noAdjustHandles="1" noChangeArrowheads="1" noChangeShapeType="1" noTextEdit="1"/>
              </p:cNvSpPr>
              <p:nvPr/>
            </p:nvSpPr>
            <p:spPr>
              <a:xfrm>
                <a:off x="972000" y="4528228"/>
                <a:ext cx="2166555" cy="584775"/>
              </a:xfrm>
              <a:prstGeom prst="rect">
                <a:avLst/>
              </a:prstGeom>
              <a:blipFill>
                <a:blip r:embed="rId5"/>
                <a:stretch>
                  <a:fillRect/>
                </a:stretch>
              </a:blipFill>
              <a:ln w="12700">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
        <p:nvSpPr>
          <p:cNvPr id="29" name="Умножение 28"/>
          <p:cNvSpPr/>
          <p:nvPr/>
        </p:nvSpPr>
        <p:spPr>
          <a:xfrm>
            <a:off x="659120" y="3363702"/>
            <a:ext cx="2785200" cy="2785200"/>
          </a:xfrm>
          <a:prstGeom prst="mathMultiply">
            <a:avLst>
              <a:gd name="adj1" fmla="val 109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Стрелка вправо 29"/>
          <p:cNvSpPr/>
          <p:nvPr/>
        </p:nvSpPr>
        <p:spPr>
          <a:xfrm>
            <a:off x="3217458" y="4681779"/>
            <a:ext cx="625200" cy="356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2" name="Прямая со стрелкой 31"/>
          <p:cNvCxnSpPr/>
          <p:nvPr/>
        </p:nvCxnSpPr>
        <p:spPr>
          <a:xfrm>
            <a:off x="3132000" y="2402913"/>
            <a:ext cx="4876273" cy="227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8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716145684"/>
              </p:ext>
            </p:extLst>
          </p:nvPr>
        </p:nvGraphicFramePr>
        <p:xfrm>
          <a:off x="2295326" y="1097542"/>
          <a:ext cx="5047800" cy="1790377"/>
        </p:xfrm>
        <a:graphic>
          <a:graphicData uri="http://schemas.openxmlformats.org/drawingml/2006/table">
            <a:tbl>
              <a:tblPr firstRow="1" firstCol="1" bandCol="1">
                <a:effectLst>
                  <a:outerShdw blurRad="50800" dist="38100" dir="2700000" algn="tl" rotWithShape="0">
                    <a:prstClr val="black">
                      <a:alpha val="40000"/>
                    </a:prstClr>
                  </a:outerShdw>
                </a:effectLst>
                <a:tableStyleId>{5C22544A-7EE6-4342-B048-85BDC9FD1C3A}</a:tableStyleId>
              </a:tblPr>
              <a:tblGrid>
                <a:gridCol w="1009560">
                  <a:extLst>
                    <a:ext uri="{9D8B030D-6E8A-4147-A177-3AD203B41FA5}">
                      <a16:colId xmlns:a16="http://schemas.microsoft.com/office/drawing/2014/main" val="1709222456"/>
                    </a:ext>
                  </a:extLst>
                </a:gridCol>
                <a:gridCol w="1009560">
                  <a:extLst>
                    <a:ext uri="{9D8B030D-6E8A-4147-A177-3AD203B41FA5}">
                      <a16:colId xmlns:a16="http://schemas.microsoft.com/office/drawing/2014/main" val="1944394656"/>
                    </a:ext>
                  </a:extLst>
                </a:gridCol>
                <a:gridCol w="1009560">
                  <a:extLst>
                    <a:ext uri="{9D8B030D-6E8A-4147-A177-3AD203B41FA5}">
                      <a16:colId xmlns:a16="http://schemas.microsoft.com/office/drawing/2014/main" val="1509970849"/>
                    </a:ext>
                  </a:extLst>
                </a:gridCol>
                <a:gridCol w="1009560">
                  <a:extLst>
                    <a:ext uri="{9D8B030D-6E8A-4147-A177-3AD203B41FA5}">
                      <a16:colId xmlns:a16="http://schemas.microsoft.com/office/drawing/2014/main" val="636665756"/>
                    </a:ext>
                  </a:extLst>
                </a:gridCol>
                <a:gridCol w="1009560">
                  <a:extLst>
                    <a:ext uri="{9D8B030D-6E8A-4147-A177-3AD203B41FA5}">
                      <a16:colId xmlns:a16="http://schemas.microsoft.com/office/drawing/2014/main" val="3238787970"/>
                    </a:ext>
                  </a:extLst>
                </a:gridCol>
              </a:tblGrid>
              <a:tr h="519975">
                <a:tc>
                  <a:txBody>
                    <a:bodyPr/>
                    <a:lstStyle/>
                    <a:p>
                      <a:pPr algn="ctr" fontAlgn="ctr"/>
                      <a:r>
                        <a:rPr lang="en-US" sz="1500" u="none" strike="noStrike" dirty="0">
                          <a:effectLst/>
                        </a:rPr>
                        <a:t>Nesting</a:t>
                      </a:r>
                      <a:endParaRPr lang="ru-RU" sz="1500" b="0" i="0"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layout</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Parts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Contours</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L</a:t>
                      </a:r>
                      <a:r>
                        <a:rPr lang="en-US" sz="1500" u="none" strike="noStrike" baseline="-25000" dirty="0">
                          <a:effectLst/>
                        </a:rPr>
                        <a:t>on</a:t>
                      </a:r>
                      <a:r>
                        <a:rPr lang="en-US" sz="1500" u="none" strike="noStrike" dirty="0">
                          <a:effectLst/>
                        </a:rPr>
                        <a:t>,</a:t>
                      </a:r>
                      <a:endParaRPr lang="ru-RU" sz="1500" b="0" i="1" u="none" strike="noStrike" dirty="0">
                        <a:solidFill>
                          <a:srgbClr val="000000"/>
                        </a:solidFill>
                        <a:effectLst/>
                        <a:latin typeface="Times New Roman" panose="02020603050405020304" pitchFamily="18" charset="0"/>
                      </a:endParaRPr>
                    </a:p>
                    <a:p>
                      <a:pPr algn="ctr" fontAlgn="ctr"/>
                      <a:r>
                        <a:rPr lang="en-US" sz="1500" u="none" strike="noStrike" dirty="0">
                          <a:effectLst/>
                        </a:rPr>
                        <a:t>mm</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Piercing</a:t>
                      </a:r>
                      <a:endParaRPr lang="ru-RU" sz="1500" b="0" i="1" u="none" strike="noStrike" dirty="0">
                        <a:solidFill>
                          <a:srgbClr val="000000"/>
                        </a:solidFill>
                        <a:effectLst/>
                        <a:latin typeface="Times New Roman" panose="02020603050405020304" pitchFamily="18" charset="0"/>
                      </a:endParaRPr>
                    </a:p>
                    <a:p>
                      <a:pPr algn="ctr" fontAlgn="ctr"/>
                      <a:r>
                        <a:rPr lang="ru-RU" sz="1500" u="none" strike="noStrike" dirty="0" err="1">
                          <a:effectLst/>
                        </a:rPr>
                        <a:t>points</a:t>
                      </a:r>
                      <a:endParaRPr lang="ru-RU" sz="1500" b="0" i="1"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969733699"/>
                  </a:ext>
                </a:extLst>
              </a:tr>
              <a:tr h="265034">
                <a:tc>
                  <a:txBody>
                    <a:bodyPr/>
                    <a:lstStyle/>
                    <a:p>
                      <a:pPr algn="r" fontAlgn="ctr"/>
                      <a:r>
                        <a:rPr lang="en-US" sz="1500" u="none" strike="noStrike" dirty="0">
                          <a:effectLst/>
                        </a:rPr>
                        <a:t>p3xl_1</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12040</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586</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440954353"/>
                  </a:ext>
                </a:extLst>
              </a:tr>
              <a:tr h="0">
                <a:tc>
                  <a:txBody>
                    <a:bodyPr/>
                    <a:lstStyle/>
                    <a:p>
                      <a:pPr algn="r" fontAlgn="ctr"/>
                      <a:r>
                        <a:rPr lang="en-US" sz="1500" u="none" strike="noStrike" dirty="0">
                          <a:effectLst/>
                        </a:rPr>
                        <a:t>p3xl_2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17</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8783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861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3846824247"/>
                  </a:ext>
                </a:extLst>
              </a:tr>
              <a:tr h="0">
                <a:tc>
                  <a:txBody>
                    <a:bodyPr/>
                    <a:lstStyle/>
                    <a:p>
                      <a:pPr algn="r" fontAlgn="ctr"/>
                      <a:r>
                        <a:rPr lang="en-US" sz="1500" u="none" strike="noStrike" dirty="0">
                          <a:effectLst/>
                        </a:rPr>
                        <a:t>p3xl_3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16</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32</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10698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521</a:t>
                      </a:r>
                      <a:endParaRPr lang="ru-RU" sz="1500" b="0" i="0" u="none" strike="noStrike">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1005235200"/>
                  </a:ext>
                </a:extLst>
              </a:tr>
              <a:tr h="265034">
                <a:tc>
                  <a:txBody>
                    <a:bodyPr/>
                    <a:lstStyle/>
                    <a:p>
                      <a:pPr algn="r" fontAlgn="ctr"/>
                      <a:r>
                        <a:rPr lang="en-US" sz="1500" u="none" strike="noStrike" dirty="0">
                          <a:effectLst/>
                        </a:rPr>
                        <a:t>p3xl_4</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18</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a:effectLst/>
                        </a:rPr>
                        <a:t>36</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7193</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696</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2718126716"/>
                  </a:ext>
                </a:extLst>
              </a:tr>
              <a:tr h="265034">
                <a:tc>
                  <a:txBody>
                    <a:bodyPr/>
                    <a:lstStyle/>
                    <a:p>
                      <a:pPr algn="r" fontAlgn="ctr"/>
                      <a:r>
                        <a:rPr lang="en-US" sz="1500" u="none" strike="noStrike" dirty="0">
                          <a:effectLst/>
                        </a:rPr>
                        <a:t>p3xl_5</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19</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dirty="0">
                          <a:effectLst/>
                        </a:rPr>
                        <a:t>38</a:t>
                      </a:r>
                      <a:endParaRPr lang="ru-RU" sz="1500" b="0" i="0" u="none" strike="noStrike" dirty="0">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en-US" sz="1500" u="none" strike="noStrike">
                          <a:effectLst/>
                        </a:rPr>
                        <a:t>17233</a:t>
                      </a:r>
                      <a:endParaRPr lang="ru-RU" sz="1500" b="0" i="0" u="none" strike="noStrike">
                        <a:solidFill>
                          <a:srgbClr val="000000"/>
                        </a:solidFill>
                        <a:effectLst/>
                        <a:latin typeface="Times New Roman" panose="02020603050405020304" pitchFamily="18" charset="0"/>
                      </a:endParaRPr>
                    </a:p>
                  </a:txBody>
                  <a:tcPr marL="9050" marR="9050" marT="9050" marB="0" anchor="ctr"/>
                </a:tc>
                <a:tc>
                  <a:txBody>
                    <a:bodyPr/>
                    <a:lstStyle/>
                    <a:p>
                      <a:pPr algn="ctr" fontAlgn="ctr"/>
                      <a:r>
                        <a:rPr lang="ru-RU" sz="1500" u="none" strike="noStrike" dirty="0">
                          <a:effectLst/>
                        </a:rPr>
                        <a:t>557</a:t>
                      </a:r>
                      <a:endParaRPr lang="ru-RU" sz="1500" b="0" i="0" u="none" strike="noStrike" dirty="0">
                        <a:solidFill>
                          <a:srgbClr val="000000"/>
                        </a:solidFill>
                        <a:effectLst/>
                        <a:latin typeface="Times New Roman" panose="02020603050405020304" pitchFamily="18" charset="0"/>
                      </a:endParaRPr>
                    </a:p>
                  </a:txBody>
                  <a:tcPr marL="9050" marR="9050" marT="9050" marB="0" anchor="ctr"/>
                </a:tc>
                <a:extLst>
                  <a:ext uri="{0D108BD9-81ED-4DB2-BD59-A6C34878D82A}">
                    <a16:rowId xmlns:a16="http://schemas.microsoft.com/office/drawing/2014/main" val="826466094"/>
                  </a:ext>
                </a:extLst>
              </a:tr>
            </a:tbl>
          </a:graphicData>
        </a:graphic>
      </p:graphicFrame>
      <p:pic>
        <p:nvPicPr>
          <p:cNvPr id="10" name="Рисунок 9" descr="Изображение выглядит как текст, снимок экрана, Шрифт, диаграмма&#10;&#10;Автоматически созданное описание"/>
          <p:cNvPicPr/>
          <p:nvPr/>
        </p:nvPicPr>
        <p:blipFill rotWithShape="1">
          <a:blip r:embed="rId3"/>
          <a:srcRect l="16213" t="14753" r="12922" b="4264"/>
          <a:stretch/>
        </p:blipFill>
        <p:spPr bwMode="auto">
          <a:xfrm>
            <a:off x="4876124" y="3123843"/>
            <a:ext cx="4139570" cy="3021954"/>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9" name="Рисунок 8" descr="Изображение выглядит как Графика, Шрифт, графический дизайн, Красочность&#10;&#10;Автоматически созданное описание"/>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000" y="3123843"/>
            <a:ext cx="4144978" cy="3021954"/>
          </a:xfrm>
          <a:prstGeom prst="rect">
            <a:avLst/>
          </a:prstGeom>
          <a:noFill/>
          <a:ln>
            <a:noFill/>
          </a:ln>
          <a:effectLst>
            <a:outerShdw blurRad="50800" dist="38100" dir="2700000" algn="tl" rotWithShape="0">
              <a:prstClr val="black">
                <a:alpha val="40000"/>
              </a:prstClr>
            </a:outerShdw>
          </a:effectLst>
        </p:spPr>
      </p:pic>
      <p:sp>
        <p:nvSpPr>
          <p:cNvPr id="11" name="TextBox 10"/>
          <p:cNvSpPr txBox="1"/>
          <p:nvPr/>
        </p:nvSpPr>
        <p:spPr>
          <a:xfrm>
            <a:off x="1893922" y="6229380"/>
            <a:ext cx="861133" cy="369332"/>
          </a:xfrm>
          <a:prstGeom prst="rect">
            <a:avLst/>
          </a:prstGeom>
          <a:noFill/>
        </p:spPr>
        <p:txBody>
          <a:bodyPr wrap="none" rtlCol="0">
            <a:spAutoFit/>
          </a:bodyPr>
          <a:lstStyle/>
          <a:p>
            <a:r>
              <a:rPr lang="en-US" dirty="0"/>
              <a:t>p</a:t>
            </a:r>
            <a:r>
              <a:rPr lang="en-US" dirty="0" smtClean="0"/>
              <a:t>3xl_5</a:t>
            </a:r>
            <a:endParaRPr lang="ru-RU" dirty="0"/>
          </a:p>
        </p:txBody>
      </p:sp>
      <p:sp>
        <p:nvSpPr>
          <p:cNvPr id="12" name="TextBox 11"/>
          <p:cNvSpPr txBox="1"/>
          <p:nvPr/>
        </p:nvSpPr>
        <p:spPr>
          <a:xfrm>
            <a:off x="6012000" y="6229380"/>
            <a:ext cx="1867819" cy="369332"/>
          </a:xfrm>
          <a:prstGeom prst="rect">
            <a:avLst/>
          </a:prstGeom>
          <a:noFill/>
        </p:spPr>
        <p:txBody>
          <a:bodyPr wrap="none" rtlCol="0">
            <a:spAutoFit/>
          </a:bodyPr>
          <a:lstStyle/>
          <a:p>
            <a:r>
              <a:rPr lang="en-US" dirty="0" smtClean="0"/>
              <a:t>PCGLNS solution</a:t>
            </a:r>
            <a:endParaRPr lang="ru-RU" dirty="0"/>
          </a:p>
        </p:txBody>
      </p:sp>
    </p:spTree>
    <p:extLst>
      <p:ext uri="{BB962C8B-B14F-4D97-AF65-F5344CB8AC3E}">
        <p14:creationId xmlns:p14="http://schemas.microsoft.com/office/powerpoint/2010/main" val="7030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Technological parameters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1533261830"/>
              </p:ext>
            </p:extLst>
          </p:nvPr>
        </p:nvGraphicFramePr>
        <p:xfrm>
          <a:off x="974950" y="1060745"/>
          <a:ext cx="7560000" cy="558639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741350">
                  <a:extLst>
                    <a:ext uri="{9D8B030D-6E8A-4147-A177-3AD203B41FA5}">
                      <a16:colId xmlns:a16="http://schemas.microsoft.com/office/drawing/2014/main" val="1355078451"/>
                    </a:ext>
                  </a:extLst>
                </a:gridCol>
                <a:gridCol w="1404925">
                  <a:extLst>
                    <a:ext uri="{9D8B030D-6E8A-4147-A177-3AD203B41FA5}">
                      <a16:colId xmlns:a16="http://schemas.microsoft.com/office/drawing/2014/main" val="2199935166"/>
                    </a:ext>
                  </a:extLst>
                </a:gridCol>
                <a:gridCol w="939971">
                  <a:extLst>
                    <a:ext uri="{9D8B030D-6E8A-4147-A177-3AD203B41FA5}">
                      <a16:colId xmlns:a16="http://schemas.microsoft.com/office/drawing/2014/main" val="1322912571"/>
                    </a:ext>
                  </a:extLst>
                </a:gridCol>
                <a:gridCol w="1342335">
                  <a:extLst>
                    <a:ext uri="{9D8B030D-6E8A-4147-A177-3AD203B41FA5}">
                      <a16:colId xmlns:a16="http://schemas.microsoft.com/office/drawing/2014/main" val="4165497892"/>
                    </a:ext>
                  </a:extLst>
                </a:gridCol>
                <a:gridCol w="1342335">
                  <a:extLst>
                    <a:ext uri="{9D8B030D-6E8A-4147-A177-3AD203B41FA5}">
                      <a16:colId xmlns:a16="http://schemas.microsoft.com/office/drawing/2014/main" val="2642513248"/>
                    </a:ext>
                  </a:extLst>
                </a:gridCol>
                <a:gridCol w="789084">
                  <a:extLst>
                    <a:ext uri="{9D8B030D-6E8A-4147-A177-3AD203B41FA5}">
                      <a16:colId xmlns:a16="http://schemas.microsoft.com/office/drawing/2014/main" val="3318030883"/>
                    </a:ext>
                  </a:extLst>
                </a:gridCol>
              </a:tblGrid>
              <a:tr h="186213">
                <a:tc rowSpan="2">
                  <a:txBody>
                    <a:bodyPr/>
                    <a:lstStyle/>
                    <a:p>
                      <a:pPr indent="0" algn="ctr" hangingPunct="0">
                        <a:lnSpc>
                          <a:spcPts val="1200"/>
                        </a:lnSpc>
                        <a:spcAft>
                          <a:spcPts val="0"/>
                        </a:spcAft>
                      </a:pPr>
                      <a:r>
                        <a:rPr lang="en-US" sz="1100" dirty="0">
                          <a:effectLst/>
                        </a:rPr>
                        <a:t>Material</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a:effectLst/>
                        </a:rPr>
                        <a:t>Thickness</a:t>
                      </a:r>
                      <a:r>
                        <a:rPr lang="ru-RU" sz="1100">
                          <a:effectLst/>
                        </a:rPr>
                        <a:t>,</a:t>
                      </a:r>
                      <a:br>
                        <a:rPr lang="ru-RU" sz="1100">
                          <a:effectLst/>
                        </a:rPr>
                      </a:br>
                      <a:r>
                        <a:rPr lang="en-US" sz="1100">
                          <a:effectLst/>
                        </a:rPr>
                        <a:t>mm</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rowSpan="2">
                  <a:txBody>
                    <a:bodyPr/>
                    <a:lstStyle/>
                    <a:p>
                      <a:pPr indent="0" algn="ctr" hangingPunct="0">
                        <a:lnSpc>
                          <a:spcPts val="1200"/>
                        </a:lnSpc>
                        <a:spcAft>
                          <a:spcPts val="0"/>
                        </a:spcAft>
                      </a:pPr>
                      <a:r>
                        <a:rPr lang="en-US" sz="1100" dirty="0" err="1">
                          <a:effectLst/>
                        </a:rPr>
                        <a:t>T</a:t>
                      </a:r>
                      <a:r>
                        <a:rPr lang="en-US" sz="1100" baseline="-25000" dirty="0" err="1">
                          <a:effectLst/>
                        </a:rPr>
                        <a:t>pt</a:t>
                      </a:r>
                      <a:r>
                        <a:rPr lang="ru-RU" sz="1100" dirty="0">
                          <a:effectLst/>
                        </a:rPr>
                        <a:t>,</a:t>
                      </a:r>
                      <a:r>
                        <a:rPr lang="en-US" sz="1100" dirty="0">
                          <a:effectLst/>
                        </a:rPr>
                        <a:t> 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gridSpan="2">
                  <a:txBody>
                    <a:bodyPr/>
                    <a:lstStyle/>
                    <a:p>
                      <a:pPr indent="0" algn="ctr" hangingPunct="0">
                        <a:lnSpc>
                          <a:spcPts val="1200"/>
                        </a:lnSpc>
                        <a:spcAft>
                          <a:spcPts val="0"/>
                        </a:spcAft>
                      </a:pPr>
                      <a:r>
                        <a:rPr lang="en-US" sz="1100" dirty="0">
                          <a:effectLst/>
                        </a:rPr>
                        <a:t>V</a:t>
                      </a:r>
                      <a:r>
                        <a:rPr lang="en-US" sz="1100" baseline="-25000" dirty="0">
                          <a:effectLst/>
                        </a:rPr>
                        <a:t>on</a:t>
                      </a:r>
                      <a:r>
                        <a:rPr lang="ru-RU" sz="1100" dirty="0">
                          <a:effectLst/>
                        </a:rPr>
                        <a:t>, </a:t>
                      </a:r>
                      <a:r>
                        <a:rPr lang="en-US" sz="1100" dirty="0">
                          <a:effectLst/>
                        </a:rPr>
                        <a:t>m</a:t>
                      </a:r>
                      <a:r>
                        <a:rPr lang="ru-RU" sz="1100" dirty="0">
                          <a:effectLst/>
                        </a:rPr>
                        <a:t>/</a:t>
                      </a:r>
                      <a:r>
                        <a:rPr lang="en-US" sz="1100" dirty="0">
                          <a:effectLst/>
                        </a:rPr>
                        <a:t>s</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hMerge="1">
                  <a:txBody>
                    <a:bodyPr/>
                    <a:lstStyle/>
                    <a:p>
                      <a:endParaRPr lang="ru-RU"/>
                    </a:p>
                  </a:txBody>
                  <a:tcPr/>
                </a:tc>
                <a:tc rowSpan="2">
                  <a:txBody>
                    <a:bodyPr/>
                    <a:lstStyle/>
                    <a:p>
                      <a:pPr indent="0" algn="ctr" hangingPunct="0">
                        <a:lnSpc>
                          <a:spcPts val="1200"/>
                        </a:lnSpc>
                        <a:spcAft>
                          <a:spcPts val="0"/>
                        </a:spcAft>
                      </a:pPr>
                      <a:r>
                        <a:rPr lang="en-US" sz="1100">
                          <a:effectLst/>
                        </a:rPr>
                        <a:t>V</a:t>
                      </a:r>
                      <a:r>
                        <a:rPr lang="en-US" sz="1100" baseline="-25000">
                          <a:effectLst/>
                        </a:rPr>
                        <a:t>off</a:t>
                      </a:r>
                      <a:r>
                        <a:rPr lang="ru-RU" sz="1100">
                          <a:effectLst/>
                        </a:rPr>
                        <a:t>,</a:t>
                      </a:r>
                      <a:br>
                        <a:rPr lang="ru-RU" sz="1100">
                          <a:effectLst/>
                        </a:rPr>
                      </a:br>
                      <a:r>
                        <a:rPr lang="en-US" sz="1100">
                          <a:effectLst/>
                        </a:rPr>
                        <a:t>m</a:t>
                      </a:r>
                      <a:r>
                        <a:rPr lang="ru-RU" sz="1100">
                          <a:effectLst/>
                        </a:rPr>
                        <a:t>/s</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3536268070"/>
                  </a:ext>
                </a:extLst>
              </a:tr>
              <a:tr h="372426">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0" algn="ctr" hangingPunct="0">
                        <a:lnSpc>
                          <a:spcPts val="1200"/>
                        </a:lnSpc>
                        <a:spcAft>
                          <a:spcPts val="0"/>
                        </a:spcAft>
                      </a:pPr>
                      <a:r>
                        <a:rPr lang="en-US" sz="1100" dirty="0">
                          <a:effectLst/>
                        </a:rPr>
                        <a:t>Good</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92D050"/>
                    </a:solidFill>
                  </a:tcPr>
                </a:tc>
                <a:tc>
                  <a:txBody>
                    <a:bodyPr/>
                    <a:lstStyle/>
                    <a:p>
                      <a:pPr indent="0" algn="ctr" hangingPunct="0">
                        <a:lnSpc>
                          <a:spcPts val="1200"/>
                        </a:lnSpc>
                        <a:spcAft>
                          <a:spcPts val="0"/>
                        </a:spcAft>
                      </a:pPr>
                      <a:r>
                        <a:rPr lang="en-US" sz="1100" dirty="0">
                          <a:effectLst/>
                        </a:rPr>
                        <a:t>Medium</a:t>
                      </a:r>
                      <a:r>
                        <a:rPr lang="ru-RU" sz="1100" dirty="0">
                          <a:effectLst/>
                        </a:rPr>
                        <a:t/>
                      </a:r>
                      <a:br>
                        <a:rPr lang="ru-RU" sz="1100" dirty="0">
                          <a:effectLst/>
                        </a:rPr>
                      </a:br>
                      <a:r>
                        <a:rPr lang="en-US" sz="1100" dirty="0">
                          <a:effectLst/>
                        </a:rPr>
                        <a:t>quality</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solidFill>
                      <a:srgbClr val="FFFF00"/>
                    </a:solidFill>
                  </a:tcPr>
                </a:tc>
                <a:tc vMerge="1">
                  <a:txBody>
                    <a:bodyPr/>
                    <a:lstStyle/>
                    <a:p>
                      <a:endParaRPr lang="ru-RU"/>
                    </a:p>
                  </a:txBody>
                  <a:tcPr/>
                </a:tc>
                <a:extLst>
                  <a:ext uri="{0D108BD9-81ED-4DB2-BD59-A6C34878D82A}">
                    <a16:rowId xmlns:a16="http://schemas.microsoft.com/office/drawing/2014/main" val="2724435961"/>
                  </a:ext>
                </a:extLst>
              </a:tr>
              <a:tr h="186213">
                <a:tc rowSpan="13">
                  <a:txBody>
                    <a:bodyPr/>
                    <a:lstStyle/>
                    <a:p>
                      <a:pPr indent="0" algn="ctr" hangingPunct="0">
                        <a:lnSpc>
                          <a:spcPts val="1200"/>
                        </a:lnSpc>
                        <a:spcAft>
                          <a:spcPts val="0"/>
                        </a:spcAft>
                      </a:pPr>
                      <a:r>
                        <a:rPr lang="en-US" sz="1100">
                          <a:effectLst/>
                        </a:rPr>
                        <a:t>Carbon steel</a:t>
                      </a:r>
                      <a:r>
                        <a:rPr lang="ru-RU" sz="1100">
                          <a:effectLst/>
                        </a:rPr>
                        <a:t/>
                      </a:r>
                      <a:br>
                        <a:rPr lang="ru-RU" sz="1100">
                          <a:effectLst/>
                        </a:rPr>
                      </a:br>
                      <a:r>
                        <a:rPr lang="ru-RU" sz="1100">
                          <a:effectLst/>
                        </a:rPr>
                        <a:t>Ст10кп</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0,158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rowSpan="27">
                  <a:txBody>
                    <a:bodyPr/>
                    <a:lstStyle/>
                    <a:p>
                      <a:pPr indent="0" algn="just" hangingPunct="0">
                        <a:lnSpc>
                          <a:spcPts val="1200"/>
                        </a:lnSpc>
                        <a:spcAft>
                          <a:spcPts val="0"/>
                        </a:spcAft>
                      </a:pPr>
                      <a:r>
                        <a:rPr lang="en-US" sz="1100" dirty="0">
                          <a:solidFill>
                            <a:schemeClr val="accent6"/>
                          </a:solidFill>
                          <a:effectLst/>
                        </a:rPr>
                        <a:t>0,85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extLst>
                  <a:ext uri="{0D108BD9-81ED-4DB2-BD59-A6C34878D82A}">
                    <a16:rowId xmlns:a16="http://schemas.microsoft.com/office/drawing/2014/main" val="51852265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0,9</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5084579"/>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1,5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35306268"/>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09876426"/>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2,5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83121193"/>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0,070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504145465"/>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034053241"/>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3,9</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128051812"/>
                  </a:ext>
                </a:extLst>
              </a:tr>
              <a:tr h="186213">
                <a:tc vMerge="1">
                  <a:txBody>
                    <a:bodyPr/>
                    <a:lstStyle/>
                    <a:p>
                      <a:endParaRPr lang="ru-RU"/>
                    </a:p>
                  </a:txBody>
                  <a:tcP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9017940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0,037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95058879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366188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702774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4</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143024156"/>
                  </a:ext>
                </a:extLst>
              </a:tr>
              <a:tr h="186213">
                <a:tc rowSpan="4">
                  <a:txBody>
                    <a:bodyPr/>
                    <a:lstStyle/>
                    <a:p>
                      <a:pPr indent="0" algn="ctr" hangingPunct="0">
                        <a:lnSpc>
                          <a:spcPts val="1200"/>
                        </a:lnSpc>
                        <a:spcAft>
                          <a:spcPts val="0"/>
                        </a:spcAft>
                      </a:pPr>
                      <a:r>
                        <a:rPr lang="ru-RU" sz="1100">
                          <a:effectLst/>
                        </a:rPr>
                        <a:t>Aluminium</a:t>
                      </a:r>
                      <a:br>
                        <a:rPr lang="ru-RU" sz="1100">
                          <a:effectLst/>
                        </a:rPr>
                      </a:br>
                      <a:r>
                        <a:rPr lang="ru-RU" sz="1100">
                          <a:effectLst/>
                        </a:rPr>
                        <a:t>Амг3М</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1,3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solidFill>
                            <a:schemeClr val="accent6"/>
                          </a:solidFill>
                          <a:effectLst/>
                        </a:rPr>
                        <a:t>0,105</a:t>
                      </a:r>
                      <a:endParaRPr lang="ru-RU" sz="1100" dirty="0">
                        <a:solidFill>
                          <a:schemeClr val="accent6"/>
                        </a:solidFill>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33368631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80990777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0,052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6594213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16730907"/>
                  </a:ext>
                </a:extLst>
              </a:tr>
              <a:tr h="186213">
                <a:tc rowSpan="10">
                  <a:txBody>
                    <a:bodyPr/>
                    <a:lstStyle/>
                    <a:p>
                      <a:pPr indent="0" algn="ctr" hangingPunct="0">
                        <a:lnSpc>
                          <a:spcPts val="1200"/>
                        </a:lnSpc>
                        <a:spcAft>
                          <a:spcPts val="0"/>
                        </a:spcAft>
                      </a:pPr>
                      <a:r>
                        <a:rPr lang="ru-RU" sz="1100">
                          <a:effectLst/>
                        </a:rPr>
                        <a:t>Stainless Steel</a:t>
                      </a:r>
                      <a:br>
                        <a:rPr lang="ru-RU" sz="1100">
                          <a:effectLst/>
                        </a:rPr>
                      </a:br>
                      <a:r>
                        <a:rPr lang="ru-RU" sz="1100">
                          <a:effectLst/>
                        </a:rPr>
                        <a:t>12Х18Н10Т</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0,105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0,175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1297694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0,083</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0,140</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000039040"/>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1,8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0,062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0,103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956377309"/>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2,5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2,2</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0,050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0,083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4865864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2,8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0,042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0,068</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1819179754"/>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3,3</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0,047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430758898"/>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0,022</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0,035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24406170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4,5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0,017</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0,027</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2209626037"/>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8</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0,008</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a:effectLst/>
                        </a:rPr>
                        <a:t>0,015</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4278535195"/>
                  </a:ext>
                </a:extLst>
              </a:tr>
              <a:tr h="186213">
                <a:tc vMerge="1">
                  <a:txBody>
                    <a:bodyPr/>
                    <a:lstStyle/>
                    <a:p>
                      <a:endParaRPr lang="ru-RU"/>
                    </a:p>
                  </a:txBody>
                  <a:tcPr/>
                </a:tc>
                <a:tc>
                  <a:txBody>
                    <a:bodyPr/>
                    <a:lstStyle/>
                    <a:p>
                      <a:pPr indent="0" algn="ctr" hangingPunct="0">
                        <a:lnSpc>
                          <a:spcPts val="1200"/>
                        </a:lnSpc>
                        <a:spcAft>
                          <a:spcPts val="0"/>
                        </a:spcAft>
                      </a:pPr>
                      <a:r>
                        <a:rPr lang="ru-RU" sz="1100">
                          <a:effectLst/>
                        </a:rPr>
                        <a:t>10</a:t>
                      </a:r>
                      <a:endParaRPr lang="ru-RU" sz="1100">
                        <a:effectLst/>
                        <a:latin typeface="Times New Roman" panose="02020603050405020304" pitchFamily="18" charset="0"/>
                        <a:ea typeface="Times New Roman" panose="02020603050405020304" pitchFamily="18" charset="0"/>
                      </a:endParaRPr>
                    </a:p>
                  </a:txBody>
                  <a:tcPr marL="50444" marR="50444" marT="0" marB="0" anchor="b"/>
                </a:tc>
                <a:tc>
                  <a:txBody>
                    <a:bodyPr/>
                    <a:lstStyle/>
                    <a:p>
                      <a:pPr indent="0" algn="ctr" hangingPunct="0">
                        <a:lnSpc>
                          <a:spcPts val="1200"/>
                        </a:lnSpc>
                        <a:spcAft>
                          <a:spcPts val="0"/>
                        </a:spcAft>
                      </a:pPr>
                      <a:r>
                        <a:rPr lang="ru-RU" sz="1100">
                          <a:effectLst/>
                        </a:rPr>
                        <a:t>6</a:t>
                      </a:r>
                      <a:endParaRPr lang="ru-RU" sz="110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0,005</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a:txBody>
                    <a:bodyPr/>
                    <a:lstStyle/>
                    <a:p>
                      <a:pPr indent="0" algn="ctr" hangingPunct="0">
                        <a:lnSpc>
                          <a:spcPts val="1200"/>
                        </a:lnSpc>
                        <a:spcAft>
                          <a:spcPts val="0"/>
                        </a:spcAft>
                      </a:pPr>
                      <a:r>
                        <a:rPr lang="ru-RU" sz="1100" dirty="0">
                          <a:effectLst/>
                        </a:rPr>
                        <a:t>0,010</a:t>
                      </a:r>
                      <a:endParaRPr lang="ru-RU" sz="1100" dirty="0">
                        <a:effectLst/>
                        <a:latin typeface="Times New Roman" panose="02020603050405020304" pitchFamily="18" charset="0"/>
                        <a:ea typeface="Times New Roman" panose="02020603050405020304" pitchFamily="18" charset="0"/>
                      </a:endParaRPr>
                    </a:p>
                  </a:txBody>
                  <a:tcPr marL="50444" marR="50444" marT="0" marB="0" anchor="ctr"/>
                </a:tc>
                <a:tc vMerge="1">
                  <a:txBody>
                    <a:bodyPr/>
                    <a:lstStyle/>
                    <a:p>
                      <a:endParaRPr lang="ru-RU"/>
                    </a:p>
                  </a:txBody>
                  <a:tcPr/>
                </a:tc>
                <a:extLst>
                  <a:ext uri="{0D108BD9-81ED-4DB2-BD59-A6C34878D82A}">
                    <a16:rowId xmlns:a16="http://schemas.microsoft.com/office/drawing/2014/main" val="3650471550"/>
                  </a:ext>
                </a:extLst>
              </a:tr>
            </a:tbl>
          </a:graphicData>
        </a:graphic>
      </p:graphicFrame>
    </p:spTree>
    <p:extLst>
      <p:ext uri="{BB962C8B-B14F-4D97-AF65-F5344CB8AC3E}">
        <p14:creationId xmlns:p14="http://schemas.microsoft.com/office/powerpoint/2010/main" val="7326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Generating subtasks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31" name="Таблица 30"/>
          <p:cNvGraphicFramePr>
            <a:graphicFrameLocks noGrp="1"/>
          </p:cNvGraphicFramePr>
          <p:nvPr>
            <p:extLst>
              <p:ext uri="{D42A27DB-BD31-4B8C-83A1-F6EECF244321}">
                <p14:modId xmlns:p14="http://schemas.microsoft.com/office/powerpoint/2010/main" val="2200297267"/>
              </p:ext>
            </p:extLst>
          </p:nvPr>
        </p:nvGraphicFramePr>
        <p:xfrm>
          <a:off x="1692000" y="1085849"/>
          <a:ext cx="5760000" cy="5420959"/>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102046">
                  <a:extLst>
                    <a:ext uri="{9D8B030D-6E8A-4147-A177-3AD203B41FA5}">
                      <a16:colId xmlns:a16="http://schemas.microsoft.com/office/drawing/2014/main" val="4262559659"/>
                    </a:ext>
                  </a:extLst>
                </a:gridCol>
                <a:gridCol w="968329">
                  <a:extLst>
                    <a:ext uri="{9D8B030D-6E8A-4147-A177-3AD203B41FA5}">
                      <a16:colId xmlns:a16="http://schemas.microsoft.com/office/drawing/2014/main" val="3568356750"/>
                    </a:ext>
                  </a:extLst>
                </a:gridCol>
                <a:gridCol w="1013697">
                  <a:extLst>
                    <a:ext uri="{9D8B030D-6E8A-4147-A177-3AD203B41FA5}">
                      <a16:colId xmlns:a16="http://schemas.microsoft.com/office/drawing/2014/main" val="1425661161"/>
                    </a:ext>
                  </a:extLst>
                </a:gridCol>
                <a:gridCol w="1059066">
                  <a:extLst>
                    <a:ext uri="{9D8B030D-6E8A-4147-A177-3AD203B41FA5}">
                      <a16:colId xmlns:a16="http://schemas.microsoft.com/office/drawing/2014/main" val="3518856772"/>
                    </a:ext>
                  </a:extLst>
                </a:gridCol>
                <a:gridCol w="610159">
                  <a:extLst>
                    <a:ext uri="{9D8B030D-6E8A-4147-A177-3AD203B41FA5}">
                      <a16:colId xmlns:a16="http://schemas.microsoft.com/office/drawing/2014/main" val="3066412779"/>
                    </a:ext>
                  </a:extLst>
                </a:gridCol>
                <a:gridCol w="1006703">
                  <a:extLst>
                    <a:ext uri="{9D8B030D-6E8A-4147-A177-3AD203B41FA5}">
                      <a16:colId xmlns:a16="http://schemas.microsoft.com/office/drawing/2014/main" val="2909594161"/>
                    </a:ext>
                  </a:extLst>
                </a:gridCol>
              </a:tblGrid>
              <a:tr h="323399">
                <a:tc>
                  <a:txBody>
                    <a:bodyPr/>
                    <a:lstStyle/>
                    <a:p>
                      <a:pPr indent="144145" algn="just" hangingPunct="0">
                        <a:lnSpc>
                          <a:spcPts val="1200"/>
                        </a:lnSpc>
                        <a:spcAft>
                          <a:spcPts val="0"/>
                        </a:spcAft>
                      </a:pPr>
                      <a:r>
                        <a:rPr lang="en-US" sz="1200" dirty="0">
                          <a:effectLst/>
                        </a:rPr>
                        <a:t>Name</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en-US" sz="1200" dirty="0">
                          <a:effectLst/>
                        </a:rPr>
                        <a:t>Bridges</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a:effectLst/>
                        </a:rPr>
                        <a:t>UB</a:t>
                      </a:r>
                      <a:r>
                        <a:rPr lang="en-US" sz="1200" dirty="0">
                          <a:effectLst/>
                        </a:rPr>
                        <a:t>, mm</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a:effectLst/>
                        </a:rPr>
                        <a:t>LB</a:t>
                      </a:r>
                      <a:r>
                        <a:rPr lang="ru-RU" sz="1200" baseline="-25000" dirty="0">
                          <a:effectLst/>
                        </a:rPr>
                        <a:t>0</a:t>
                      </a:r>
                      <a:r>
                        <a:rPr lang="en-US" sz="1200" dirty="0">
                          <a:effectLst/>
                        </a:rPr>
                        <a:t>, mm</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ru-RU" sz="1200" dirty="0" err="1">
                          <a:effectLst/>
                        </a:rPr>
                        <a:t>N</a:t>
                      </a:r>
                      <a:r>
                        <a:rPr lang="ru-RU" sz="1200" baseline="-25000" dirty="0" err="1">
                          <a:effectLst/>
                        </a:rPr>
                        <a:t>pt</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tc>
                  <a:txBody>
                    <a:bodyPr/>
                    <a:lstStyle/>
                    <a:p>
                      <a:pPr indent="144145" algn="just" hangingPunct="0">
                        <a:lnSpc>
                          <a:spcPts val="1200"/>
                        </a:lnSpc>
                        <a:spcAft>
                          <a:spcPts val="0"/>
                        </a:spcAft>
                      </a:pPr>
                      <a:r>
                        <a:rPr lang="en-US" sz="1200" dirty="0">
                          <a:effectLst/>
                        </a:rPr>
                        <a:t>L</a:t>
                      </a:r>
                      <a:r>
                        <a:rPr lang="en-US" sz="1200" baseline="-25000" dirty="0">
                          <a:effectLst/>
                        </a:rPr>
                        <a:t>on</a:t>
                      </a:r>
                      <a:r>
                        <a:rPr lang="ru-RU" sz="1200" dirty="0">
                          <a:effectLst/>
                        </a:rPr>
                        <a:t>, мм</a:t>
                      </a:r>
                      <a:endParaRPr lang="ru-RU" sz="1200" dirty="0">
                        <a:effectLst/>
                        <a:latin typeface="Times New Roman" panose="02020603050405020304" pitchFamily="18" charset="0"/>
                        <a:ea typeface="Times New Roman" panose="02020603050405020304" pitchFamily="18" charset="0"/>
                      </a:endParaRPr>
                    </a:p>
                  </a:txBody>
                  <a:tcPr marL="41062" marR="41062" marT="0" marB="0" anchor="ctr"/>
                </a:tc>
                <a:extLst>
                  <a:ext uri="{0D108BD9-81ED-4DB2-BD59-A6C34878D82A}">
                    <a16:rowId xmlns:a16="http://schemas.microsoft.com/office/drawing/2014/main" val="2882467217"/>
                  </a:ext>
                </a:extLst>
              </a:tr>
              <a:tr h="221998">
                <a:tc>
                  <a:txBody>
                    <a:bodyPr/>
                    <a:lstStyle/>
                    <a:p>
                      <a:pPr indent="144145" algn="just" hangingPunct="0">
                        <a:lnSpc>
                          <a:spcPts val="1200"/>
                        </a:lnSpc>
                        <a:spcAft>
                          <a:spcPts val="0"/>
                        </a:spcAft>
                      </a:pPr>
                      <a:r>
                        <a:rPr lang="ru-RU" sz="1200">
                          <a:effectLst/>
                        </a:rPr>
                        <a:t>p3xl_1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0</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1296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12040</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206402906"/>
                  </a:ext>
                </a:extLst>
              </a:tr>
              <a:tr h="265838">
                <a:tc>
                  <a:txBody>
                    <a:bodyPr/>
                    <a:lstStyle/>
                    <a:p>
                      <a:pPr indent="144145" algn="just" hangingPunct="0">
                        <a:lnSpc>
                          <a:spcPts val="1200"/>
                        </a:lnSpc>
                        <a:spcAft>
                          <a:spcPts val="0"/>
                        </a:spcAft>
                      </a:pPr>
                      <a:r>
                        <a:rPr lang="ru-RU" sz="1200">
                          <a:effectLst/>
                        </a:rPr>
                        <a:t>p3xl_1-A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1314</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12104</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36583225"/>
                  </a:ext>
                </a:extLst>
              </a:tr>
              <a:tr h="265838">
                <a:tc>
                  <a:txBody>
                    <a:bodyPr/>
                    <a:lstStyle/>
                    <a:p>
                      <a:pPr indent="144145" algn="just" hangingPunct="0">
                        <a:lnSpc>
                          <a:spcPts val="1200"/>
                        </a:lnSpc>
                        <a:spcAft>
                          <a:spcPts val="0"/>
                        </a:spcAft>
                      </a:pPr>
                      <a:r>
                        <a:rPr lang="ru-RU" sz="1200">
                          <a:effectLst/>
                        </a:rPr>
                        <a:t>p3xl_1-B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4</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2287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1304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755860563"/>
                  </a:ext>
                </a:extLst>
              </a:tr>
              <a:tr h="265838">
                <a:tc>
                  <a:txBody>
                    <a:bodyPr/>
                    <a:lstStyle/>
                    <a:p>
                      <a:pPr indent="144145" algn="just" hangingPunct="0">
                        <a:lnSpc>
                          <a:spcPts val="1200"/>
                        </a:lnSpc>
                        <a:spcAft>
                          <a:spcPts val="0"/>
                        </a:spcAft>
                      </a:pPr>
                      <a:r>
                        <a:rPr lang="ru-RU" sz="1200">
                          <a:effectLst/>
                        </a:rPr>
                        <a:t>p3xl_1-C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2283</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1360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12172</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051944460"/>
                  </a:ext>
                </a:extLst>
              </a:tr>
              <a:tr h="221998">
                <a:tc>
                  <a:txBody>
                    <a:bodyPr/>
                    <a:lstStyle/>
                    <a:p>
                      <a:pPr indent="144145" algn="just" hangingPunct="0">
                        <a:lnSpc>
                          <a:spcPts val="1200"/>
                        </a:lnSpc>
                        <a:spcAft>
                          <a:spcPts val="0"/>
                        </a:spcAft>
                      </a:pPr>
                      <a:r>
                        <a:rPr lang="ru-RU" sz="1200">
                          <a:effectLst/>
                        </a:rPr>
                        <a:t>p3xl_2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919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8783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43165441"/>
                  </a:ext>
                </a:extLst>
              </a:tr>
              <a:tr h="265838">
                <a:tc>
                  <a:txBody>
                    <a:bodyPr/>
                    <a:lstStyle/>
                    <a:p>
                      <a:pPr indent="144145" algn="just" hangingPunct="0">
                        <a:lnSpc>
                          <a:spcPts val="1200"/>
                        </a:lnSpc>
                        <a:spcAft>
                          <a:spcPts val="0"/>
                        </a:spcAft>
                      </a:pPr>
                      <a:r>
                        <a:rPr lang="ru-RU" sz="1200">
                          <a:effectLst/>
                        </a:rPr>
                        <a:t>p3xl_2-A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8845</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179650810"/>
                  </a:ext>
                </a:extLst>
              </a:tr>
              <a:tr h="265838">
                <a:tc>
                  <a:txBody>
                    <a:bodyPr/>
                    <a:lstStyle/>
                    <a:p>
                      <a:pPr indent="144145" algn="just" hangingPunct="0">
                        <a:lnSpc>
                          <a:spcPts val="1200"/>
                        </a:lnSpc>
                        <a:spcAft>
                          <a:spcPts val="0"/>
                        </a:spcAft>
                      </a:pPr>
                      <a:r>
                        <a:rPr lang="ru-RU" sz="1200">
                          <a:effectLst/>
                        </a:rPr>
                        <a:t>p3xl_2-B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1627</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892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8873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4160537254"/>
                  </a:ext>
                </a:extLst>
              </a:tr>
              <a:tr h="265838">
                <a:tc>
                  <a:txBody>
                    <a:bodyPr/>
                    <a:lstStyle/>
                    <a:p>
                      <a:pPr indent="144145" algn="just" hangingPunct="0">
                        <a:lnSpc>
                          <a:spcPts val="1200"/>
                        </a:lnSpc>
                        <a:spcAft>
                          <a:spcPts val="0"/>
                        </a:spcAft>
                      </a:pPr>
                      <a:r>
                        <a:rPr lang="ru-RU" sz="1200">
                          <a:effectLst/>
                        </a:rPr>
                        <a:t>p3xl_2-C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968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8971</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787218667"/>
                  </a:ext>
                </a:extLst>
              </a:tr>
              <a:tr h="221998">
                <a:tc>
                  <a:txBody>
                    <a:bodyPr/>
                    <a:lstStyle/>
                    <a:p>
                      <a:pPr indent="144145" algn="just" hangingPunct="0">
                        <a:lnSpc>
                          <a:spcPts val="1200"/>
                        </a:lnSpc>
                        <a:spcAft>
                          <a:spcPts val="0"/>
                        </a:spcAft>
                      </a:pPr>
                      <a:r>
                        <a:rPr lang="ru-RU" sz="1200">
                          <a:effectLst/>
                        </a:rPr>
                        <a:t>p3xl_3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2114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1152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10698</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321199092"/>
                  </a:ext>
                </a:extLst>
              </a:tr>
              <a:tr h="265838">
                <a:tc>
                  <a:txBody>
                    <a:bodyPr/>
                    <a:lstStyle/>
                    <a:p>
                      <a:pPr indent="144145" algn="just" hangingPunct="0">
                        <a:lnSpc>
                          <a:spcPts val="1200"/>
                        </a:lnSpc>
                        <a:spcAft>
                          <a:spcPts val="0"/>
                        </a:spcAft>
                      </a:pPr>
                      <a:r>
                        <a:rPr lang="ru-RU" sz="1200">
                          <a:effectLst/>
                        </a:rPr>
                        <a:t>p3xl_3-A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1192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10782</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583402580"/>
                  </a:ext>
                </a:extLst>
              </a:tr>
              <a:tr h="265838">
                <a:tc>
                  <a:txBody>
                    <a:bodyPr/>
                    <a:lstStyle/>
                    <a:p>
                      <a:pPr indent="144145" algn="just" hangingPunct="0">
                        <a:lnSpc>
                          <a:spcPts val="1200"/>
                        </a:lnSpc>
                        <a:spcAft>
                          <a:spcPts val="0"/>
                        </a:spcAft>
                      </a:pPr>
                      <a:r>
                        <a:rPr lang="ru-RU" sz="1200">
                          <a:effectLst/>
                        </a:rPr>
                        <a:t>p3xl_3-B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1156</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10799</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309140402"/>
                  </a:ext>
                </a:extLst>
              </a:tr>
              <a:tr h="265838">
                <a:tc>
                  <a:txBody>
                    <a:bodyPr/>
                    <a:lstStyle/>
                    <a:p>
                      <a:pPr indent="144145" algn="just" hangingPunct="0">
                        <a:lnSpc>
                          <a:spcPts val="1200"/>
                        </a:lnSpc>
                        <a:spcAft>
                          <a:spcPts val="0"/>
                        </a:spcAft>
                      </a:pPr>
                      <a:r>
                        <a:rPr lang="ru-RU" sz="1200">
                          <a:effectLst/>
                        </a:rPr>
                        <a:t>p3xl_3-C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2010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1149</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26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10837</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971276664"/>
                  </a:ext>
                </a:extLst>
              </a:tr>
              <a:tr h="221998">
                <a:tc>
                  <a:txBody>
                    <a:bodyPr/>
                    <a:lstStyle/>
                    <a:p>
                      <a:pPr indent="144145" algn="just" hangingPunct="0">
                        <a:lnSpc>
                          <a:spcPts val="1200"/>
                        </a:lnSpc>
                        <a:spcAft>
                          <a:spcPts val="0"/>
                        </a:spcAft>
                      </a:pPr>
                      <a:r>
                        <a:rPr lang="ru-RU" sz="1200">
                          <a:effectLst/>
                        </a:rPr>
                        <a:t>p3xl_4</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1702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937</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7193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234798796"/>
                  </a:ext>
                </a:extLst>
              </a:tr>
              <a:tr h="265838">
                <a:tc>
                  <a:txBody>
                    <a:bodyPr/>
                    <a:lstStyle/>
                    <a:p>
                      <a:pPr indent="144145" algn="just" hangingPunct="0">
                        <a:lnSpc>
                          <a:spcPts val="1200"/>
                        </a:lnSpc>
                        <a:spcAft>
                          <a:spcPts val="0"/>
                        </a:spcAft>
                      </a:pPr>
                      <a:r>
                        <a:rPr lang="ru-RU" sz="1200">
                          <a:effectLst/>
                        </a:rPr>
                        <a:t>p3xl_4-A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1701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938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7263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892235630"/>
                  </a:ext>
                </a:extLst>
              </a:tr>
              <a:tr h="265838">
                <a:tc>
                  <a:txBody>
                    <a:bodyPr/>
                    <a:lstStyle/>
                    <a:p>
                      <a:pPr indent="144145" algn="just" hangingPunct="0">
                        <a:lnSpc>
                          <a:spcPts val="1200"/>
                        </a:lnSpc>
                        <a:spcAft>
                          <a:spcPts val="0"/>
                        </a:spcAft>
                      </a:pPr>
                      <a:r>
                        <a:rPr lang="ru-RU" sz="1200">
                          <a:effectLst/>
                        </a:rPr>
                        <a:t>p3xl_4-B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1699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972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31</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7297</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73986740"/>
                  </a:ext>
                </a:extLst>
              </a:tr>
              <a:tr h="265838">
                <a:tc>
                  <a:txBody>
                    <a:bodyPr/>
                    <a:lstStyle/>
                    <a:p>
                      <a:pPr indent="144145" algn="just" hangingPunct="0">
                        <a:lnSpc>
                          <a:spcPts val="1200"/>
                        </a:lnSpc>
                        <a:spcAft>
                          <a:spcPts val="0"/>
                        </a:spcAft>
                      </a:pPr>
                      <a:r>
                        <a:rPr lang="ru-RU" sz="1200">
                          <a:effectLst/>
                        </a:rPr>
                        <a:t>p3xl_4-C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1698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989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28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7405</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1223759706"/>
                  </a:ext>
                </a:extLst>
              </a:tr>
              <a:tr h="221998">
                <a:tc>
                  <a:txBody>
                    <a:bodyPr/>
                    <a:lstStyle/>
                    <a:p>
                      <a:pPr indent="144145" algn="just" hangingPunct="0">
                        <a:lnSpc>
                          <a:spcPts val="1200"/>
                        </a:lnSpc>
                        <a:spcAft>
                          <a:spcPts val="0"/>
                        </a:spcAft>
                      </a:pPr>
                      <a:r>
                        <a:rPr lang="ru-RU" sz="1200">
                          <a:effectLst/>
                        </a:rPr>
                        <a:t>p3xl_5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3272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1908</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38</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17233</a:t>
                      </a:r>
                      <a:endParaRPr lang="ru-RU" sz="120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341689108"/>
                  </a:ext>
                </a:extLst>
              </a:tr>
              <a:tr h="265838">
                <a:tc>
                  <a:txBody>
                    <a:bodyPr/>
                    <a:lstStyle/>
                    <a:p>
                      <a:pPr indent="144145" algn="just" hangingPunct="0">
                        <a:lnSpc>
                          <a:spcPts val="1200"/>
                        </a:lnSpc>
                        <a:spcAft>
                          <a:spcPts val="0"/>
                        </a:spcAft>
                      </a:pPr>
                      <a:r>
                        <a:rPr lang="ru-RU" sz="1200">
                          <a:effectLst/>
                        </a:rPr>
                        <a:t>p3xl_5-A</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3260</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1919</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35</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17302</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330097159"/>
                  </a:ext>
                </a:extLst>
              </a:tr>
              <a:tr h="265838">
                <a:tc>
                  <a:txBody>
                    <a:bodyPr/>
                    <a:lstStyle/>
                    <a:p>
                      <a:pPr indent="144145" algn="just" hangingPunct="0">
                        <a:lnSpc>
                          <a:spcPts val="1200"/>
                        </a:lnSpc>
                        <a:spcAft>
                          <a:spcPts val="0"/>
                        </a:spcAft>
                      </a:pPr>
                      <a:r>
                        <a:rPr lang="ru-RU" sz="1200">
                          <a:effectLst/>
                        </a:rPr>
                        <a:t>p3xl_5-B</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6</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3261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1915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17371</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2450186880"/>
                  </a:ext>
                </a:extLst>
              </a:tr>
              <a:tr h="265838">
                <a:tc>
                  <a:txBody>
                    <a:bodyPr/>
                    <a:lstStyle/>
                    <a:p>
                      <a:pPr indent="144145" algn="just" hangingPunct="0">
                        <a:lnSpc>
                          <a:spcPts val="1200"/>
                        </a:lnSpc>
                        <a:spcAft>
                          <a:spcPts val="0"/>
                        </a:spcAft>
                      </a:pPr>
                      <a:r>
                        <a:rPr lang="ru-RU" sz="1200">
                          <a:effectLst/>
                        </a:rPr>
                        <a:t>p3xl_5-C</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7</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3253</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1935</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a:effectLst/>
                        </a:rPr>
                        <a:t>31</a:t>
                      </a:r>
                      <a:endParaRPr lang="ru-RU" sz="1200">
                        <a:effectLst/>
                        <a:latin typeface="Times New Roman" panose="02020603050405020304" pitchFamily="18" charset="0"/>
                        <a:ea typeface="Times New Roman" panose="02020603050405020304" pitchFamily="18" charset="0"/>
                      </a:endParaRPr>
                    </a:p>
                  </a:txBody>
                  <a:tcPr marL="41062" marR="41062" marT="0" marB="0" anchor="b"/>
                </a:tc>
                <a:tc>
                  <a:txBody>
                    <a:bodyPr/>
                    <a:lstStyle/>
                    <a:p>
                      <a:pPr indent="144145" algn="ctr" hangingPunct="0">
                        <a:lnSpc>
                          <a:spcPts val="1200"/>
                        </a:lnSpc>
                        <a:spcAft>
                          <a:spcPts val="0"/>
                        </a:spcAft>
                      </a:pPr>
                      <a:r>
                        <a:rPr lang="ru-RU" sz="1200" dirty="0">
                          <a:effectLst/>
                        </a:rPr>
                        <a:t>17439</a:t>
                      </a:r>
                      <a:endParaRPr lang="ru-RU" sz="1200" dirty="0">
                        <a:effectLst/>
                        <a:latin typeface="Times New Roman" panose="02020603050405020304" pitchFamily="18" charset="0"/>
                        <a:ea typeface="Times New Roman" panose="02020603050405020304" pitchFamily="18" charset="0"/>
                      </a:endParaRPr>
                    </a:p>
                  </a:txBody>
                  <a:tcPr marL="41062" marR="41062" marT="0" marB="0" anchor="b"/>
                </a:tc>
                <a:extLst>
                  <a:ext uri="{0D108BD9-81ED-4DB2-BD59-A6C34878D82A}">
                    <a16:rowId xmlns:a16="http://schemas.microsoft.com/office/drawing/2014/main" val="3931303297"/>
                  </a:ext>
                </a:extLst>
              </a:tr>
            </a:tbl>
          </a:graphicData>
        </a:graphic>
      </p:graphicFrame>
    </p:spTree>
    <p:extLst>
      <p:ext uri="{BB962C8B-B14F-4D97-AF65-F5344CB8AC3E}">
        <p14:creationId xmlns:p14="http://schemas.microsoft.com/office/powerpoint/2010/main" val="18170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Solutions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7" name="Рисунок 6" descr="Изображение выглядит как текст, снимок экрана, диаграмма&#10;&#10;Автоматически созданное описание"/>
          <p:cNvPicPr/>
          <p:nvPr/>
        </p:nvPicPr>
        <p:blipFill rotWithShape="1">
          <a:blip r:embed="rId3"/>
          <a:srcRect l="5219" t="21234" b="14236"/>
          <a:stretch/>
        </p:blipFill>
        <p:spPr bwMode="auto">
          <a:xfrm>
            <a:off x="252480" y="1629000"/>
            <a:ext cx="8640000" cy="3757134"/>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8" name="TextBox 7"/>
          <p:cNvSpPr txBox="1"/>
          <p:nvPr/>
        </p:nvSpPr>
        <p:spPr>
          <a:xfrm>
            <a:off x="3527963" y="5559952"/>
            <a:ext cx="2089033" cy="369332"/>
          </a:xfrm>
          <a:prstGeom prst="rect">
            <a:avLst/>
          </a:prstGeom>
          <a:noFill/>
        </p:spPr>
        <p:txBody>
          <a:bodyPr wrap="none" rtlCol="0">
            <a:spAutoFit/>
          </a:bodyPr>
          <a:lstStyle/>
          <a:p>
            <a:r>
              <a:rPr lang="en-US" dirty="0" smtClean="0"/>
              <a:t>Subtasks of p3xl_2</a:t>
            </a:r>
            <a:endParaRPr lang="ru-RU" dirty="0"/>
          </a:p>
        </p:txBody>
      </p:sp>
    </p:spTree>
    <p:extLst>
      <p:ext uri="{BB962C8B-B14F-4D97-AF65-F5344CB8AC3E}">
        <p14:creationId xmlns:p14="http://schemas.microsoft.com/office/powerpoint/2010/main" val="3723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Mutual influence of subtasks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23" name="Таблица 22"/>
          <p:cNvGraphicFramePr>
            <a:graphicFrameLocks noGrp="1"/>
          </p:cNvGraphicFramePr>
          <p:nvPr>
            <p:extLst>
              <p:ext uri="{D42A27DB-BD31-4B8C-83A1-F6EECF244321}">
                <p14:modId xmlns:p14="http://schemas.microsoft.com/office/powerpoint/2010/main" val="2691341413"/>
              </p:ext>
            </p:extLst>
          </p:nvPr>
        </p:nvGraphicFramePr>
        <p:xfrm>
          <a:off x="236555" y="1269000"/>
          <a:ext cx="5400001" cy="5404843"/>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894737">
                  <a:extLst>
                    <a:ext uri="{9D8B030D-6E8A-4147-A177-3AD203B41FA5}">
                      <a16:colId xmlns:a16="http://schemas.microsoft.com/office/drawing/2014/main" val="1577682036"/>
                    </a:ext>
                  </a:extLst>
                </a:gridCol>
                <a:gridCol w="912282">
                  <a:extLst>
                    <a:ext uri="{9D8B030D-6E8A-4147-A177-3AD203B41FA5}">
                      <a16:colId xmlns:a16="http://schemas.microsoft.com/office/drawing/2014/main" val="2254032967"/>
                    </a:ext>
                  </a:extLst>
                </a:gridCol>
                <a:gridCol w="912282">
                  <a:extLst>
                    <a:ext uri="{9D8B030D-6E8A-4147-A177-3AD203B41FA5}">
                      <a16:colId xmlns:a16="http://schemas.microsoft.com/office/drawing/2014/main" val="1494526947"/>
                    </a:ext>
                  </a:extLst>
                </a:gridCol>
                <a:gridCol w="982455">
                  <a:extLst>
                    <a:ext uri="{9D8B030D-6E8A-4147-A177-3AD203B41FA5}">
                      <a16:colId xmlns:a16="http://schemas.microsoft.com/office/drawing/2014/main" val="1602890963"/>
                    </a:ext>
                  </a:extLst>
                </a:gridCol>
                <a:gridCol w="803508">
                  <a:extLst>
                    <a:ext uri="{9D8B030D-6E8A-4147-A177-3AD203B41FA5}">
                      <a16:colId xmlns:a16="http://schemas.microsoft.com/office/drawing/2014/main" val="2659538921"/>
                    </a:ext>
                  </a:extLst>
                </a:gridCol>
                <a:gridCol w="894737">
                  <a:extLst>
                    <a:ext uri="{9D8B030D-6E8A-4147-A177-3AD203B41FA5}">
                      <a16:colId xmlns:a16="http://schemas.microsoft.com/office/drawing/2014/main" val="4120439561"/>
                    </a:ext>
                  </a:extLst>
                </a:gridCol>
              </a:tblGrid>
              <a:tr h="233683">
                <a:tc>
                  <a:txBody>
                    <a:bodyPr/>
                    <a:lstStyle/>
                    <a:p>
                      <a:pPr indent="144145" algn="ctr" hangingPunct="0">
                        <a:lnSpc>
                          <a:spcPts val="1200"/>
                        </a:lnSpc>
                        <a:spcAft>
                          <a:spcPts val="0"/>
                        </a:spcAft>
                      </a:pPr>
                      <a:r>
                        <a:rPr lang="en-US" sz="1000" dirty="0">
                          <a:effectLst/>
                        </a:rPr>
                        <a:t>Name</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UB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LB</a:t>
                      </a:r>
                      <a:r>
                        <a:rPr lang="ru-RU" sz="1000" baseline="-25000">
                          <a:effectLst/>
                        </a:rPr>
                        <a:t>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L</a:t>
                      </a:r>
                      <a:r>
                        <a:rPr lang="ru-RU" sz="1000" baseline="-25000">
                          <a:effectLst/>
                        </a:rPr>
                        <a:t>on</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Δ</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UB'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069201754"/>
                  </a:ext>
                </a:extLst>
              </a:tr>
              <a:tr h="258558">
                <a:tc>
                  <a:txBody>
                    <a:bodyPr/>
                    <a:lstStyle/>
                    <a:p>
                      <a:pPr indent="144145" algn="just" hangingPunct="0">
                        <a:lnSpc>
                          <a:spcPts val="1200"/>
                        </a:lnSpc>
                        <a:spcAft>
                          <a:spcPts val="0"/>
                        </a:spcAft>
                      </a:pPr>
                      <a:r>
                        <a:rPr lang="ru-RU" sz="1000">
                          <a:effectLst/>
                        </a:rPr>
                        <a:t>p3xl_1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2289</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1296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12040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97467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596319648"/>
                  </a:ext>
                </a:extLst>
              </a:tr>
              <a:tr h="258558">
                <a:tc>
                  <a:txBody>
                    <a:bodyPr/>
                    <a:lstStyle/>
                    <a:p>
                      <a:pPr indent="144145" algn="just" hangingPunct="0">
                        <a:lnSpc>
                          <a:spcPts val="1200"/>
                        </a:lnSpc>
                        <a:spcAft>
                          <a:spcPts val="0"/>
                        </a:spcAft>
                      </a:pPr>
                      <a:r>
                        <a:rPr lang="ru-RU" sz="1000">
                          <a:effectLst/>
                        </a:rPr>
                        <a:t>p3xl_1-A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1314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12104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97985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1771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080721308"/>
                  </a:ext>
                </a:extLst>
              </a:tr>
              <a:tr h="258558">
                <a:tc>
                  <a:txBody>
                    <a:bodyPr/>
                    <a:lstStyle/>
                    <a:p>
                      <a:pPr indent="144145" algn="just" hangingPunct="0">
                        <a:lnSpc>
                          <a:spcPts val="1200"/>
                        </a:lnSpc>
                        <a:spcAft>
                          <a:spcPts val="0"/>
                        </a:spcAft>
                      </a:pPr>
                      <a:r>
                        <a:rPr lang="ru-RU" sz="1000">
                          <a:effectLst/>
                        </a:rPr>
                        <a:t>p3xl_1-B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1304</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12131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98203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1552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259522210"/>
                  </a:ext>
                </a:extLst>
              </a:tr>
              <a:tr h="258558">
                <a:tc>
                  <a:txBody>
                    <a:bodyPr/>
                    <a:lstStyle/>
                    <a:p>
                      <a:pPr indent="144145" algn="just" hangingPunct="0">
                        <a:lnSpc>
                          <a:spcPts val="1200"/>
                        </a:lnSpc>
                        <a:spcAft>
                          <a:spcPts val="0"/>
                        </a:spcAft>
                      </a:pPr>
                      <a:r>
                        <a:rPr lang="ru-RU" sz="1000">
                          <a:effectLst/>
                        </a:rPr>
                        <a:t>p3xl_1-C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2283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1360</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12172</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98535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1220</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021773003"/>
                  </a:ext>
                </a:extLst>
              </a:tr>
              <a:tr h="258558">
                <a:tc>
                  <a:txBody>
                    <a:bodyPr/>
                    <a:lstStyle/>
                    <a:p>
                      <a:pPr indent="144145" algn="just" hangingPunct="0">
                        <a:lnSpc>
                          <a:spcPts val="1200"/>
                        </a:lnSpc>
                        <a:spcAft>
                          <a:spcPts val="0"/>
                        </a:spcAft>
                      </a:pPr>
                      <a:r>
                        <a:rPr lang="ru-RU" sz="1000">
                          <a:effectLst/>
                        </a:rPr>
                        <a:t>p3xl_2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919</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8783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71100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434892228"/>
                  </a:ext>
                </a:extLst>
              </a:tr>
              <a:tr h="258558">
                <a:tc>
                  <a:txBody>
                    <a:bodyPr/>
                    <a:lstStyle/>
                    <a:p>
                      <a:pPr indent="144145" algn="just" hangingPunct="0">
                        <a:lnSpc>
                          <a:spcPts val="1200"/>
                        </a:lnSpc>
                        <a:spcAft>
                          <a:spcPts val="0"/>
                        </a:spcAft>
                      </a:pPr>
                      <a:r>
                        <a:rPr lang="ru-RU" sz="1000">
                          <a:effectLst/>
                        </a:rPr>
                        <a:t>p3xl_2-A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932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8845</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71602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1127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637148927"/>
                  </a:ext>
                </a:extLst>
              </a:tr>
              <a:tr h="258558">
                <a:tc>
                  <a:txBody>
                    <a:bodyPr/>
                    <a:lstStyle/>
                    <a:p>
                      <a:pPr indent="144145" algn="just" hangingPunct="0">
                        <a:lnSpc>
                          <a:spcPts val="1200"/>
                        </a:lnSpc>
                        <a:spcAft>
                          <a:spcPts val="0"/>
                        </a:spcAft>
                      </a:pPr>
                      <a:r>
                        <a:rPr lang="ru-RU" sz="1000">
                          <a:effectLst/>
                        </a:rPr>
                        <a:t>p3xl_2-B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892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8873</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71829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900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126684766"/>
                  </a:ext>
                </a:extLst>
              </a:tr>
              <a:tr h="258558">
                <a:tc>
                  <a:txBody>
                    <a:bodyPr/>
                    <a:lstStyle/>
                    <a:p>
                      <a:pPr indent="144145" algn="just" hangingPunct="0">
                        <a:lnSpc>
                          <a:spcPts val="1200"/>
                        </a:lnSpc>
                        <a:spcAft>
                          <a:spcPts val="0"/>
                        </a:spcAft>
                      </a:pPr>
                      <a:r>
                        <a:rPr lang="ru-RU" sz="1000">
                          <a:effectLst/>
                        </a:rPr>
                        <a:t>p3xl_2-C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1628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968</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a:effectLst/>
                        </a:rPr>
                        <a:t>8971</a:t>
                      </a:r>
                      <a:endParaRPr lang="ru-RU" sz="1000" strike="sngStrike">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72622</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107</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969434949"/>
                  </a:ext>
                </a:extLst>
              </a:tr>
              <a:tr h="258558">
                <a:tc>
                  <a:txBody>
                    <a:bodyPr/>
                    <a:lstStyle/>
                    <a:p>
                      <a:pPr indent="144145" algn="just" hangingPunct="0">
                        <a:lnSpc>
                          <a:spcPts val="1200"/>
                        </a:lnSpc>
                        <a:spcAft>
                          <a:spcPts val="0"/>
                        </a:spcAft>
                      </a:pPr>
                      <a:r>
                        <a:rPr lang="ru-RU" sz="1000">
                          <a:effectLst/>
                        </a:rPr>
                        <a:t>p3xl_3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2114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1152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10698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86603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2114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568524295"/>
                  </a:ext>
                </a:extLst>
              </a:tr>
              <a:tr h="258558">
                <a:tc>
                  <a:txBody>
                    <a:bodyPr/>
                    <a:lstStyle/>
                    <a:p>
                      <a:pPr indent="144145" algn="just" hangingPunct="0">
                        <a:lnSpc>
                          <a:spcPts val="1200"/>
                        </a:lnSpc>
                        <a:spcAft>
                          <a:spcPts val="0"/>
                        </a:spcAft>
                      </a:pPr>
                      <a:r>
                        <a:rPr lang="ru-RU" sz="1000">
                          <a:effectLst/>
                        </a:rPr>
                        <a:t>p3xl_3-A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2014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1192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10782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87283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1434</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519458317"/>
                  </a:ext>
                </a:extLst>
              </a:tr>
              <a:tr h="258558">
                <a:tc>
                  <a:txBody>
                    <a:bodyPr/>
                    <a:lstStyle/>
                    <a:p>
                      <a:pPr indent="144145" algn="just" hangingPunct="0">
                        <a:lnSpc>
                          <a:spcPts val="1200"/>
                        </a:lnSpc>
                        <a:spcAft>
                          <a:spcPts val="0"/>
                        </a:spcAft>
                      </a:pPr>
                      <a:r>
                        <a:rPr lang="ru-RU" sz="1000">
                          <a:effectLst/>
                        </a:rPr>
                        <a:t>p3xl_3-B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2017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1156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10799</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87420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1296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955071114"/>
                  </a:ext>
                </a:extLst>
              </a:tr>
              <a:tr h="258558">
                <a:tc>
                  <a:txBody>
                    <a:bodyPr/>
                    <a:lstStyle/>
                    <a:p>
                      <a:pPr indent="144145" algn="just" hangingPunct="0">
                        <a:lnSpc>
                          <a:spcPts val="1200"/>
                        </a:lnSpc>
                        <a:spcAft>
                          <a:spcPts val="0"/>
                        </a:spcAft>
                      </a:pPr>
                      <a:r>
                        <a:rPr lang="ru-RU" sz="1000">
                          <a:effectLst/>
                        </a:rPr>
                        <a:t>p3xl_3-C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2010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a:effectLst/>
                        </a:rPr>
                        <a:t>1149</a:t>
                      </a:r>
                      <a:endParaRPr lang="ru-RU" sz="1000" strike="sngStrike">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10837</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a:effectLst/>
                        </a:rPr>
                        <a:t>87728</a:t>
                      </a:r>
                      <a:endParaRPr lang="ru-RU" sz="1000" strike="sngStrike">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989</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927549658"/>
                  </a:ext>
                </a:extLst>
              </a:tr>
              <a:tr h="258558">
                <a:tc>
                  <a:txBody>
                    <a:bodyPr/>
                    <a:lstStyle/>
                    <a:p>
                      <a:pPr indent="144145" algn="just" hangingPunct="0">
                        <a:lnSpc>
                          <a:spcPts val="1200"/>
                        </a:lnSpc>
                        <a:spcAft>
                          <a:spcPts val="0"/>
                        </a:spcAft>
                      </a:pPr>
                      <a:r>
                        <a:rPr lang="ru-RU" sz="1000">
                          <a:effectLst/>
                        </a:rPr>
                        <a:t>p3xl_4</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937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7193</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58229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2256574938"/>
                  </a:ext>
                </a:extLst>
              </a:tr>
              <a:tr h="258558">
                <a:tc>
                  <a:txBody>
                    <a:bodyPr/>
                    <a:lstStyle/>
                    <a:p>
                      <a:pPr indent="144145" algn="just" hangingPunct="0">
                        <a:lnSpc>
                          <a:spcPts val="1200"/>
                        </a:lnSpc>
                        <a:spcAft>
                          <a:spcPts val="0"/>
                        </a:spcAft>
                      </a:pPr>
                      <a:r>
                        <a:rPr lang="ru-RU" sz="1000">
                          <a:effectLst/>
                        </a:rPr>
                        <a:t>p3xl_4-A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1701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938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7263</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58796</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1135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4026719596"/>
                  </a:ext>
                </a:extLst>
              </a:tr>
              <a:tr h="258558">
                <a:tc>
                  <a:txBody>
                    <a:bodyPr/>
                    <a:lstStyle/>
                    <a:p>
                      <a:pPr indent="144145" algn="just" hangingPunct="0">
                        <a:lnSpc>
                          <a:spcPts val="1200"/>
                        </a:lnSpc>
                        <a:spcAft>
                          <a:spcPts val="0"/>
                        </a:spcAft>
                      </a:pPr>
                      <a:r>
                        <a:rPr lang="ru-RU" sz="1000">
                          <a:effectLst/>
                        </a:rPr>
                        <a:t>p3xl_4-B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1699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972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7297</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59071</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860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511874004"/>
                  </a:ext>
                </a:extLst>
              </a:tr>
              <a:tr h="258558">
                <a:tc>
                  <a:txBody>
                    <a:bodyPr/>
                    <a:lstStyle/>
                    <a:p>
                      <a:pPr indent="144145" algn="just" hangingPunct="0">
                        <a:lnSpc>
                          <a:spcPts val="1200"/>
                        </a:lnSpc>
                        <a:spcAft>
                          <a:spcPts val="0"/>
                        </a:spcAft>
                      </a:pPr>
                      <a:r>
                        <a:rPr lang="ru-RU" sz="1000">
                          <a:effectLst/>
                        </a:rPr>
                        <a:t>p3xl_4-C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1698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989</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7405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59945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14</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977835920"/>
                  </a:ext>
                </a:extLst>
              </a:tr>
              <a:tr h="258558">
                <a:tc>
                  <a:txBody>
                    <a:bodyPr/>
                    <a:lstStyle/>
                    <a:p>
                      <a:pPr indent="144145" algn="just" hangingPunct="0">
                        <a:lnSpc>
                          <a:spcPts val="1200"/>
                        </a:lnSpc>
                        <a:spcAft>
                          <a:spcPts val="0"/>
                        </a:spcAft>
                      </a:pPr>
                      <a:r>
                        <a:rPr lang="ru-RU" sz="1000">
                          <a:effectLst/>
                        </a:rPr>
                        <a:t>p3xl_5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3272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1908</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17233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139505</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3272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958792682"/>
                  </a:ext>
                </a:extLst>
              </a:tr>
              <a:tr h="258558">
                <a:tc>
                  <a:txBody>
                    <a:bodyPr/>
                    <a:lstStyle/>
                    <a:p>
                      <a:pPr indent="144145" algn="just" hangingPunct="0">
                        <a:lnSpc>
                          <a:spcPts val="1200"/>
                        </a:lnSpc>
                        <a:spcAft>
                          <a:spcPts val="0"/>
                        </a:spcAft>
                      </a:pPr>
                      <a:r>
                        <a:rPr lang="ru-RU" sz="1000">
                          <a:effectLst/>
                        </a:rPr>
                        <a:t>p3xl_5-A</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3260</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1919</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17302</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140064</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2713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552039147"/>
                  </a:ext>
                </a:extLst>
              </a:tr>
              <a:tr h="258558">
                <a:tc>
                  <a:txBody>
                    <a:bodyPr/>
                    <a:lstStyle/>
                    <a:p>
                      <a:pPr indent="144145" algn="just" hangingPunct="0">
                        <a:lnSpc>
                          <a:spcPts val="1200"/>
                        </a:lnSpc>
                        <a:spcAft>
                          <a:spcPts val="0"/>
                        </a:spcAft>
                      </a:pPr>
                      <a:r>
                        <a:rPr lang="ru-RU" sz="1000">
                          <a:effectLst/>
                        </a:rPr>
                        <a:t>p3xl_5-B</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3261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1915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17371</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dirty="0">
                          <a:effectLst/>
                        </a:rPr>
                        <a:t>140622</a:t>
                      </a:r>
                      <a:endParaRPr lang="ru-RU" sz="1000"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2155</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334919988"/>
                  </a:ext>
                </a:extLst>
              </a:tr>
              <a:tr h="258558">
                <a:tc>
                  <a:txBody>
                    <a:bodyPr/>
                    <a:lstStyle/>
                    <a:p>
                      <a:pPr indent="144145" algn="just" hangingPunct="0">
                        <a:lnSpc>
                          <a:spcPts val="1200"/>
                        </a:lnSpc>
                        <a:spcAft>
                          <a:spcPts val="0"/>
                        </a:spcAft>
                      </a:pPr>
                      <a:r>
                        <a:rPr lang="ru-RU" sz="1000">
                          <a:effectLst/>
                        </a:rPr>
                        <a:t>p3xl_5-C</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a:effectLst/>
                        </a:rPr>
                        <a:t>3253</a:t>
                      </a:r>
                      <a:endParaRPr lang="ru-RU" sz="100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1935</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17439</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141173</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tc>
                  <a:txBody>
                    <a:bodyPr/>
                    <a:lstStyle/>
                    <a:p>
                      <a:pPr indent="144145" algn="ctr" hangingPunct="0">
                        <a:lnSpc>
                          <a:spcPts val="1200"/>
                        </a:lnSpc>
                        <a:spcAft>
                          <a:spcPts val="0"/>
                        </a:spcAft>
                      </a:pPr>
                      <a:r>
                        <a:rPr lang="ru-RU" sz="1000" strike="sngStrike" dirty="0">
                          <a:effectLst/>
                        </a:rPr>
                        <a:t>1604</a:t>
                      </a:r>
                      <a:endParaRPr lang="ru-RU" sz="1000" strike="sngStrike" dirty="0">
                        <a:effectLst/>
                        <a:latin typeface="Times New Roman" panose="02020603050405020304" pitchFamily="18" charset="0"/>
                        <a:ea typeface="Times New Roman" panose="02020603050405020304" pitchFamily="18" charset="0"/>
                      </a:endParaRPr>
                    </a:p>
                  </a:txBody>
                  <a:tcPr marL="37940" marR="37940" marT="0" marB="0" anchor="ctr"/>
                </a:tc>
                <a:extLst>
                  <a:ext uri="{0D108BD9-81ED-4DB2-BD59-A6C34878D82A}">
                    <a16:rowId xmlns:a16="http://schemas.microsoft.com/office/drawing/2014/main" val="1871468270"/>
                  </a:ext>
                </a:extLst>
              </a:tr>
            </a:tbl>
          </a:graphicData>
        </a:graphic>
      </p:graphicFrame>
      <mc:AlternateContent xmlns:mc="http://schemas.openxmlformats.org/markup-compatibility/2006">
        <mc:Choice xmlns:a14="http://schemas.microsoft.com/office/drawing/2010/main" Requires="a14">
          <p:sp>
            <p:nvSpPr>
              <p:cNvPr id="24" name="TextBox 23"/>
              <p:cNvSpPr txBox="1"/>
              <p:nvPr/>
            </p:nvSpPr>
            <p:spPr>
              <a:xfrm>
                <a:off x="6012000" y="3171202"/>
                <a:ext cx="2880480" cy="1600438"/>
              </a:xfrm>
              <a:prstGeom prst="rect">
                <a:avLst/>
              </a:prstGeom>
              <a:noFill/>
            </p:spPr>
            <p:txBody>
              <a:bodyPr wrap="square" rtlCol="0">
                <a:spAutoFit/>
              </a:bodyPr>
              <a:lstStyle/>
              <a:p>
                <a:pPr algn="just"/>
                <a:r>
                  <a:rPr lang="en-US" sz="1400" i="1" dirty="0" smtClean="0"/>
                  <a:t>With </a:t>
                </a:r>
                <a:r>
                  <a:rPr lang="en-US" sz="1400" i="1" dirty="0"/>
                  <a:t>the selected technological parameters, virtually all fourth instances (-C) will be excluded from the calculation after the first pass of the branch-and-bound algorithm </a:t>
                </a:r>
                <a:r>
                  <a:rPr lang="en-US" sz="1400" i="1" dirty="0" smtClean="0"/>
                  <a:t>according </a:t>
                </a:r>
                <a:r>
                  <a:rPr lang="en-US" sz="1400" i="1" dirty="0"/>
                  <a:t>to the condition </a:t>
                </a:r>
                <a14:m>
                  <m:oMath xmlns:m="http://schemas.openxmlformats.org/officeDocument/2006/math">
                    <m:sSub>
                      <m:sSubPr>
                        <m:ctrlPr>
                          <a:rPr lang="ru-RU" sz="1400" i="1"/>
                        </m:ctrlPr>
                      </m:sSubPr>
                      <m:e>
                        <m:r>
                          <a:rPr lang="en-US" sz="1400" i="1"/>
                          <m:t>𝐿𝐵</m:t>
                        </m:r>
                      </m:e>
                      <m:sub>
                        <m:r>
                          <a:rPr lang="en-US" sz="1400" i="1"/>
                          <m:t>0</m:t>
                        </m:r>
                      </m:sub>
                    </m:sSub>
                    <m:r>
                      <a:rPr lang="en-US" sz="1400" i="1"/>
                      <m:t>&gt;</m:t>
                    </m:r>
                    <m:r>
                      <a:rPr lang="en-US" sz="1400" i="1"/>
                      <m:t>𝑈𝐵</m:t>
                    </m:r>
                    <m:r>
                      <a:rPr lang="en-US" sz="1400" i="1"/>
                      <m:t>′</m:t>
                    </m:r>
                  </m:oMath>
                </a14:m>
                <a:r>
                  <a:rPr lang="en-US" sz="1400" i="1" dirty="0"/>
                  <a:t>.</a:t>
                </a:r>
                <a:endParaRPr lang="ru-RU" sz="1400" i="1" dirty="0"/>
              </a:p>
            </p:txBody>
          </p:sp>
        </mc:Choice>
        <mc:Fallback>
          <p:sp>
            <p:nvSpPr>
              <p:cNvPr id="24" name="TextBox 23"/>
              <p:cNvSpPr txBox="1">
                <a:spLocks noRot="1" noChangeAspect="1" noMove="1" noResize="1" noEditPoints="1" noAdjustHandles="1" noChangeArrowheads="1" noChangeShapeType="1" noTextEdit="1"/>
              </p:cNvSpPr>
              <p:nvPr/>
            </p:nvSpPr>
            <p:spPr>
              <a:xfrm>
                <a:off x="6012000" y="3171202"/>
                <a:ext cx="2880480" cy="1600438"/>
              </a:xfrm>
              <a:prstGeom prst="rect">
                <a:avLst/>
              </a:prstGeom>
              <a:blipFill>
                <a:blip r:embed="rId3"/>
                <a:stretch>
                  <a:fillRect l="-634" t="-1141" r="-423" b="-2662"/>
                </a:stretch>
              </a:blipFill>
            </p:spPr>
            <p:txBody>
              <a:bodyPr/>
              <a:lstStyle/>
              <a:p>
                <a:r>
                  <a:rPr lang="ru-RU">
                    <a:noFill/>
                  </a:rPr>
                  <a:t> </a:t>
                </a:r>
              </a:p>
            </p:txBody>
          </p:sp>
        </mc:Fallback>
      </mc:AlternateContent>
    </p:spTree>
    <p:extLst>
      <p:ext uri="{BB962C8B-B14F-4D97-AF65-F5344CB8AC3E}">
        <p14:creationId xmlns:p14="http://schemas.microsoft.com/office/powerpoint/2010/main" val="201622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Performance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13" name="Таблица 12"/>
          <p:cNvGraphicFramePr>
            <a:graphicFrameLocks noGrp="1"/>
          </p:cNvGraphicFramePr>
          <p:nvPr>
            <p:extLst>
              <p:ext uri="{D42A27DB-BD31-4B8C-83A1-F6EECF244321}">
                <p14:modId xmlns:p14="http://schemas.microsoft.com/office/powerpoint/2010/main" val="4194349196"/>
              </p:ext>
            </p:extLst>
          </p:nvPr>
        </p:nvGraphicFramePr>
        <p:xfrm>
          <a:off x="612004" y="1345184"/>
          <a:ext cx="7980698" cy="237951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370181">
                  <a:extLst>
                    <a:ext uri="{9D8B030D-6E8A-4147-A177-3AD203B41FA5}">
                      <a16:colId xmlns:a16="http://schemas.microsoft.com/office/drawing/2014/main" val="2097539011"/>
                    </a:ext>
                  </a:extLst>
                </a:gridCol>
                <a:gridCol w="1158896">
                  <a:extLst>
                    <a:ext uri="{9D8B030D-6E8A-4147-A177-3AD203B41FA5}">
                      <a16:colId xmlns:a16="http://schemas.microsoft.com/office/drawing/2014/main" val="4170461441"/>
                    </a:ext>
                  </a:extLst>
                </a:gridCol>
                <a:gridCol w="1089313">
                  <a:extLst>
                    <a:ext uri="{9D8B030D-6E8A-4147-A177-3AD203B41FA5}">
                      <a16:colId xmlns:a16="http://schemas.microsoft.com/office/drawing/2014/main" val="1856285151"/>
                    </a:ext>
                  </a:extLst>
                </a:gridCol>
                <a:gridCol w="1229746">
                  <a:extLst>
                    <a:ext uri="{9D8B030D-6E8A-4147-A177-3AD203B41FA5}">
                      <a16:colId xmlns:a16="http://schemas.microsoft.com/office/drawing/2014/main" val="884829297"/>
                    </a:ext>
                  </a:extLst>
                </a:gridCol>
                <a:gridCol w="905861">
                  <a:extLst>
                    <a:ext uri="{9D8B030D-6E8A-4147-A177-3AD203B41FA5}">
                      <a16:colId xmlns:a16="http://schemas.microsoft.com/office/drawing/2014/main" val="489029960"/>
                    </a:ext>
                  </a:extLst>
                </a:gridCol>
                <a:gridCol w="969121">
                  <a:extLst>
                    <a:ext uri="{9D8B030D-6E8A-4147-A177-3AD203B41FA5}">
                      <a16:colId xmlns:a16="http://schemas.microsoft.com/office/drawing/2014/main" val="3730484347"/>
                    </a:ext>
                  </a:extLst>
                </a:gridCol>
                <a:gridCol w="1257580">
                  <a:extLst>
                    <a:ext uri="{9D8B030D-6E8A-4147-A177-3AD203B41FA5}">
                      <a16:colId xmlns:a16="http://schemas.microsoft.com/office/drawing/2014/main" val="3439337831"/>
                    </a:ext>
                  </a:extLst>
                </a:gridCol>
              </a:tblGrid>
              <a:tr h="237951">
                <a:tc>
                  <a:txBody>
                    <a:bodyPr/>
                    <a:lstStyle/>
                    <a:p>
                      <a:pPr indent="144145" algn="ctr" hangingPunct="0">
                        <a:lnSpc>
                          <a:spcPts val="1200"/>
                        </a:lnSpc>
                        <a:spcAft>
                          <a:spcPts val="0"/>
                        </a:spcAft>
                      </a:pPr>
                      <a:r>
                        <a:rPr lang="en-US" sz="1400" dirty="0">
                          <a:effectLst/>
                        </a:rPr>
                        <a:t>Subtask</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Time, 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Layers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Prefixes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LB</a:t>
                      </a:r>
                      <a:r>
                        <a:rPr lang="en-US" sz="1400" baseline="-25000" dirty="0">
                          <a:effectLst/>
                        </a:rPr>
                        <a:t>0</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err="1">
                          <a:effectLst/>
                        </a:rPr>
                        <a:t>LB</a:t>
                      </a:r>
                      <a:r>
                        <a:rPr lang="en-US" sz="1400" baseline="-25000" dirty="0" err="1">
                          <a:effectLst/>
                        </a:rPr>
                        <a:t>max</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Solution</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302858618"/>
                  </a:ext>
                </a:extLst>
              </a:tr>
              <a:tr h="237951">
                <a:tc>
                  <a:txBody>
                    <a:bodyPr/>
                    <a:lstStyle/>
                    <a:p>
                      <a:pPr indent="144145" algn="l" hangingPunct="0">
                        <a:lnSpc>
                          <a:spcPts val="1200"/>
                        </a:lnSpc>
                        <a:spcAft>
                          <a:spcPts val="0"/>
                        </a:spcAft>
                      </a:pPr>
                      <a:r>
                        <a:rPr lang="en-US" sz="1400" dirty="0">
                          <a:effectLst/>
                        </a:rPr>
                        <a:t>p3xl_1-A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70072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538704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1328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2130</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2283</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214020903"/>
                  </a:ext>
                </a:extLst>
              </a:tr>
              <a:tr h="237951">
                <a:tc>
                  <a:txBody>
                    <a:bodyPr/>
                    <a:lstStyle/>
                    <a:p>
                      <a:pPr indent="144145" algn="l" hangingPunct="0">
                        <a:lnSpc>
                          <a:spcPts val="1200"/>
                        </a:lnSpc>
                        <a:spcAft>
                          <a:spcPts val="0"/>
                        </a:spcAft>
                      </a:pPr>
                      <a:r>
                        <a:rPr lang="en-US" sz="1400" dirty="0">
                          <a:effectLst/>
                        </a:rPr>
                        <a:t>p3xl_1-B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271</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18363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1304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2140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2302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902953803"/>
                  </a:ext>
                </a:extLst>
              </a:tr>
              <a:tr h="237951">
                <a:tc>
                  <a:txBody>
                    <a:bodyPr/>
                    <a:lstStyle/>
                    <a:p>
                      <a:pPr indent="144145" algn="l" hangingPunct="0">
                        <a:lnSpc>
                          <a:spcPts val="1200"/>
                        </a:lnSpc>
                        <a:spcAft>
                          <a:spcPts val="0"/>
                        </a:spcAft>
                      </a:pPr>
                      <a:r>
                        <a:rPr lang="en-US" sz="1400" dirty="0">
                          <a:effectLst/>
                        </a:rPr>
                        <a:t>p3xl_2-A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30756</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10</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261442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932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1629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770434517"/>
                  </a:ext>
                </a:extLst>
              </a:tr>
              <a:tr h="237951">
                <a:tc>
                  <a:txBody>
                    <a:bodyPr/>
                    <a:lstStyle/>
                    <a:p>
                      <a:pPr indent="144145" algn="l" hangingPunct="0">
                        <a:lnSpc>
                          <a:spcPts val="1200"/>
                        </a:lnSpc>
                        <a:spcAft>
                          <a:spcPts val="0"/>
                        </a:spcAft>
                      </a:pPr>
                      <a:r>
                        <a:rPr lang="en-US" sz="1400" dirty="0">
                          <a:effectLst/>
                        </a:rPr>
                        <a:t>p3xl_2-B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22433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14</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253358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1198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426914694"/>
                  </a:ext>
                </a:extLst>
              </a:tr>
              <a:tr h="237951">
                <a:tc>
                  <a:txBody>
                    <a:bodyPr/>
                    <a:lstStyle/>
                    <a:p>
                      <a:pPr indent="144145" algn="l" hangingPunct="0">
                        <a:lnSpc>
                          <a:spcPts val="1200"/>
                        </a:lnSpc>
                        <a:spcAft>
                          <a:spcPts val="0"/>
                        </a:spcAft>
                      </a:pPr>
                      <a:r>
                        <a:rPr lang="en-US" sz="1400" dirty="0">
                          <a:effectLst/>
                        </a:rPr>
                        <a:t>p3xl_3-A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1271</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Timeout</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936867161"/>
                  </a:ext>
                </a:extLst>
              </a:tr>
              <a:tr h="237951">
                <a:tc>
                  <a:txBody>
                    <a:bodyPr/>
                    <a:lstStyle/>
                    <a:p>
                      <a:pPr indent="144145" algn="l" hangingPunct="0">
                        <a:lnSpc>
                          <a:spcPts val="1200"/>
                        </a:lnSpc>
                        <a:spcAft>
                          <a:spcPts val="0"/>
                        </a:spcAft>
                      </a:pPr>
                      <a:r>
                        <a:rPr lang="en-US" sz="1400" dirty="0">
                          <a:effectLst/>
                        </a:rPr>
                        <a:t>p3xl_3-B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35175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345857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1156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1835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2012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663568043"/>
                  </a:ext>
                </a:extLst>
              </a:tr>
              <a:tr h="237951">
                <a:tc>
                  <a:txBody>
                    <a:bodyPr/>
                    <a:lstStyle/>
                    <a:p>
                      <a:pPr indent="144145" algn="l" hangingPunct="0">
                        <a:lnSpc>
                          <a:spcPts val="1200"/>
                        </a:lnSpc>
                        <a:spcAft>
                          <a:spcPts val="0"/>
                        </a:spcAft>
                      </a:pPr>
                      <a:r>
                        <a:rPr lang="en-US" sz="1400" dirty="0">
                          <a:effectLst/>
                        </a:rPr>
                        <a:t>p3xl_4-A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12541</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185483</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938</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1110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501127011"/>
                  </a:ext>
                </a:extLst>
              </a:tr>
              <a:tr h="237951">
                <a:tc>
                  <a:txBody>
                    <a:bodyPr/>
                    <a:lstStyle/>
                    <a:p>
                      <a:pPr indent="144145" algn="l" hangingPunct="0">
                        <a:lnSpc>
                          <a:spcPts val="1200"/>
                        </a:lnSpc>
                        <a:spcAft>
                          <a:spcPts val="0"/>
                        </a:spcAft>
                      </a:pPr>
                      <a:r>
                        <a:rPr lang="en-US" sz="1400" dirty="0">
                          <a:effectLst/>
                        </a:rPr>
                        <a:t>p3xl_5-A</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10317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194378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1919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2129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Timeout</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030101486"/>
                  </a:ext>
                </a:extLst>
              </a:tr>
              <a:tr h="237951">
                <a:tc>
                  <a:txBody>
                    <a:bodyPr/>
                    <a:lstStyle/>
                    <a:p>
                      <a:pPr indent="144145" algn="l" hangingPunct="0">
                        <a:lnSpc>
                          <a:spcPts val="1200"/>
                        </a:lnSpc>
                        <a:spcAft>
                          <a:spcPts val="0"/>
                        </a:spcAft>
                      </a:pPr>
                      <a:r>
                        <a:rPr lang="en-US" sz="1400" dirty="0">
                          <a:effectLst/>
                        </a:rPr>
                        <a:t>p3xl_5-B</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42097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327747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1915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2117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Timeout</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240624347"/>
                  </a:ext>
                </a:extLst>
              </a:tr>
            </a:tbl>
          </a:graphicData>
        </a:graphic>
      </p:graphicFrame>
      <p:graphicFrame>
        <p:nvGraphicFramePr>
          <p:cNvPr id="17" name="Таблица 16"/>
          <p:cNvGraphicFramePr>
            <a:graphicFrameLocks noGrp="1"/>
          </p:cNvGraphicFramePr>
          <p:nvPr>
            <p:extLst>
              <p:ext uri="{D42A27DB-BD31-4B8C-83A1-F6EECF244321}">
                <p14:modId xmlns:p14="http://schemas.microsoft.com/office/powerpoint/2010/main" val="3386805402"/>
              </p:ext>
            </p:extLst>
          </p:nvPr>
        </p:nvGraphicFramePr>
        <p:xfrm>
          <a:off x="612000" y="4149000"/>
          <a:ext cx="7980702" cy="237951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338356">
                  <a:extLst>
                    <a:ext uri="{9D8B030D-6E8A-4147-A177-3AD203B41FA5}">
                      <a16:colId xmlns:a16="http://schemas.microsoft.com/office/drawing/2014/main" val="3276133883"/>
                    </a:ext>
                  </a:extLst>
                </a:gridCol>
                <a:gridCol w="1131980">
                  <a:extLst>
                    <a:ext uri="{9D8B030D-6E8A-4147-A177-3AD203B41FA5}">
                      <a16:colId xmlns:a16="http://schemas.microsoft.com/office/drawing/2014/main" val="1961785015"/>
                    </a:ext>
                  </a:extLst>
                </a:gridCol>
                <a:gridCol w="1249379">
                  <a:extLst>
                    <a:ext uri="{9D8B030D-6E8A-4147-A177-3AD203B41FA5}">
                      <a16:colId xmlns:a16="http://schemas.microsoft.com/office/drawing/2014/main" val="3558185497"/>
                    </a:ext>
                  </a:extLst>
                </a:gridCol>
                <a:gridCol w="1201183">
                  <a:extLst>
                    <a:ext uri="{9D8B030D-6E8A-4147-A177-3AD203B41FA5}">
                      <a16:colId xmlns:a16="http://schemas.microsoft.com/office/drawing/2014/main" val="1419051908"/>
                    </a:ext>
                  </a:extLst>
                </a:gridCol>
                <a:gridCol w="884822">
                  <a:extLst>
                    <a:ext uri="{9D8B030D-6E8A-4147-A177-3AD203B41FA5}">
                      <a16:colId xmlns:a16="http://schemas.microsoft.com/office/drawing/2014/main" val="3022806104"/>
                    </a:ext>
                  </a:extLst>
                </a:gridCol>
                <a:gridCol w="946611">
                  <a:extLst>
                    <a:ext uri="{9D8B030D-6E8A-4147-A177-3AD203B41FA5}">
                      <a16:colId xmlns:a16="http://schemas.microsoft.com/office/drawing/2014/main" val="1896298529"/>
                    </a:ext>
                  </a:extLst>
                </a:gridCol>
                <a:gridCol w="1228371">
                  <a:extLst>
                    <a:ext uri="{9D8B030D-6E8A-4147-A177-3AD203B41FA5}">
                      <a16:colId xmlns:a16="http://schemas.microsoft.com/office/drawing/2014/main" val="3274745331"/>
                    </a:ext>
                  </a:extLst>
                </a:gridCol>
              </a:tblGrid>
              <a:tr h="237951">
                <a:tc>
                  <a:txBody>
                    <a:bodyPr/>
                    <a:lstStyle/>
                    <a:p>
                      <a:pPr indent="144145" algn="just" hangingPunct="0">
                        <a:lnSpc>
                          <a:spcPts val="1200"/>
                        </a:lnSpc>
                        <a:spcAft>
                          <a:spcPts val="0"/>
                        </a:spcAft>
                      </a:pPr>
                      <a:r>
                        <a:rPr lang="en-US" sz="1400">
                          <a:effectLst/>
                        </a:rPr>
                        <a:t>Subtask</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Time, s</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Layers</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dirty="0">
                          <a:effectLst/>
                        </a:rPr>
                        <a:t>Prefixes</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LB</a:t>
                      </a:r>
                      <a:r>
                        <a:rPr lang="en-US" sz="1400" baseline="-25000">
                          <a:effectLst/>
                        </a:rPr>
                        <a:t>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a:effectLst/>
                        </a:rPr>
                        <a:t>LB</a:t>
                      </a:r>
                      <a:r>
                        <a:rPr lang="en-US" sz="1400" baseline="-25000">
                          <a:effectLst/>
                        </a:rPr>
                        <a:t>max</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just" hangingPunct="0">
                        <a:lnSpc>
                          <a:spcPts val="1200"/>
                        </a:lnSpc>
                        <a:spcAft>
                          <a:spcPts val="0"/>
                        </a:spcAft>
                      </a:pPr>
                      <a:r>
                        <a:rPr lang="en-US" sz="1400" dirty="0">
                          <a:effectLst/>
                        </a:rPr>
                        <a:t>Solution</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507193404"/>
                  </a:ext>
                </a:extLst>
              </a:tr>
              <a:tr h="237951">
                <a:tc>
                  <a:txBody>
                    <a:bodyPr/>
                    <a:lstStyle/>
                    <a:p>
                      <a:pPr indent="144145" algn="just" hangingPunct="0">
                        <a:lnSpc>
                          <a:spcPts val="1200"/>
                        </a:lnSpc>
                        <a:spcAft>
                          <a:spcPts val="0"/>
                        </a:spcAft>
                      </a:pPr>
                      <a:r>
                        <a:rPr lang="en-US" sz="1400">
                          <a:effectLst/>
                        </a:rPr>
                        <a:t>p3xl_1-A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dirty="0">
                          <a:effectLst/>
                        </a:rPr>
                        <a:t>92</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652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1328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ru-RU" sz="1400">
                          <a:effectLst/>
                        </a:rPr>
                        <a:t>1736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472116411"/>
                  </a:ext>
                </a:extLst>
              </a:tr>
              <a:tr h="237951">
                <a:tc>
                  <a:txBody>
                    <a:bodyPr/>
                    <a:lstStyle/>
                    <a:p>
                      <a:pPr indent="144145" algn="just" hangingPunct="0">
                        <a:lnSpc>
                          <a:spcPts val="1200"/>
                        </a:lnSpc>
                        <a:spcAft>
                          <a:spcPts val="0"/>
                        </a:spcAft>
                      </a:pPr>
                      <a:r>
                        <a:rPr lang="en-US" sz="1400">
                          <a:effectLst/>
                        </a:rPr>
                        <a:t>p3xl_1-B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75</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61</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1304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1473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4292940381"/>
                  </a:ext>
                </a:extLst>
              </a:tr>
              <a:tr h="237951">
                <a:tc>
                  <a:txBody>
                    <a:bodyPr/>
                    <a:lstStyle/>
                    <a:p>
                      <a:pPr indent="144145" algn="just" hangingPunct="0">
                        <a:lnSpc>
                          <a:spcPts val="1200"/>
                        </a:lnSpc>
                        <a:spcAft>
                          <a:spcPts val="0"/>
                        </a:spcAft>
                      </a:pPr>
                      <a:r>
                        <a:rPr lang="en-US" sz="1400">
                          <a:effectLst/>
                        </a:rPr>
                        <a:t>p3xl_2-A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11</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932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1086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853381360"/>
                  </a:ext>
                </a:extLst>
              </a:tr>
              <a:tr h="237951">
                <a:tc>
                  <a:txBody>
                    <a:bodyPr/>
                    <a:lstStyle/>
                    <a:p>
                      <a:pPr indent="144145" algn="just" hangingPunct="0">
                        <a:lnSpc>
                          <a:spcPts val="1200"/>
                        </a:lnSpc>
                        <a:spcAft>
                          <a:spcPts val="0"/>
                        </a:spcAft>
                      </a:pPr>
                      <a:r>
                        <a:rPr lang="en-US" sz="1400">
                          <a:effectLst/>
                        </a:rPr>
                        <a:t>p3xl_2-B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84</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3</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897</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2352986899"/>
                  </a:ext>
                </a:extLst>
              </a:tr>
              <a:tr h="237951">
                <a:tc>
                  <a:txBody>
                    <a:bodyPr/>
                    <a:lstStyle/>
                    <a:p>
                      <a:pPr indent="144145" algn="just" hangingPunct="0">
                        <a:lnSpc>
                          <a:spcPts val="1200"/>
                        </a:lnSpc>
                        <a:spcAft>
                          <a:spcPts val="0"/>
                        </a:spcAft>
                      </a:pPr>
                      <a:r>
                        <a:rPr lang="en-US" sz="1400">
                          <a:effectLst/>
                        </a:rPr>
                        <a:t>p3xl_3-A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61</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108</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1192</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1306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905062942"/>
                  </a:ext>
                </a:extLst>
              </a:tr>
              <a:tr h="237951">
                <a:tc>
                  <a:txBody>
                    <a:bodyPr/>
                    <a:lstStyle/>
                    <a:p>
                      <a:pPr indent="144145" algn="just" hangingPunct="0">
                        <a:lnSpc>
                          <a:spcPts val="1200"/>
                        </a:lnSpc>
                        <a:spcAft>
                          <a:spcPts val="0"/>
                        </a:spcAft>
                      </a:pPr>
                      <a:r>
                        <a:rPr lang="en-US" sz="1400">
                          <a:effectLst/>
                        </a:rPr>
                        <a:t>p3xl_3-B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49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44</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1156</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1253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701961319"/>
                  </a:ext>
                </a:extLst>
              </a:tr>
              <a:tr h="237951">
                <a:tc>
                  <a:txBody>
                    <a:bodyPr/>
                    <a:lstStyle/>
                    <a:p>
                      <a:pPr indent="144145" algn="just" hangingPunct="0">
                        <a:lnSpc>
                          <a:spcPts val="1200"/>
                        </a:lnSpc>
                        <a:spcAft>
                          <a:spcPts val="0"/>
                        </a:spcAft>
                      </a:pPr>
                      <a:r>
                        <a:rPr lang="en-US" sz="1400">
                          <a:effectLst/>
                        </a:rPr>
                        <a:t>p3xl_4-A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106</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938</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1110</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290043999"/>
                  </a:ext>
                </a:extLst>
              </a:tr>
              <a:tr h="237951">
                <a:tc>
                  <a:txBody>
                    <a:bodyPr/>
                    <a:lstStyle/>
                    <a:p>
                      <a:pPr indent="144145" algn="just" hangingPunct="0">
                        <a:lnSpc>
                          <a:spcPts val="1200"/>
                        </a:lnSpc>
                        <a:spcAft>
                          <a:spcPts val="0"/>
                        </a:spcAft>
                      </a:pPr>
                      <a:r>
                        <a:rPr lang="en-US" sz="1400">
                          <a:effectLst/>
                        </a:rPr>
                        <a:t>p3xl_5-A</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1779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23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76269</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1919</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2637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Stop</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3149065968"/>
                  </a:ext>
                </a:extLst>
              </a:tr>
              <a:tr h="237951">
                <a:tc>
                  <a:txBody>
                    <a:bodyPr/>
                    <a:lstStyle/>
                    <a:p>
                      <a:pPr indent="144145" algn="just" hangingPunct="0">
                        <a:lnSpc>
                          <a:spcPts val="1200"/>
                        </a:lnSpc>
                        <a:spcAft>
                          <a:spcPts val="0"/>
                        </a:spcAft>
                      </a:pPr>
                      <a:r>
                        <a:rPr lang="en-US" sz="1400">
                          <a:effectLst/>
                        </a:rPr>
                        <a:t>p3xl_5-B</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73</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8</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45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a:effectLst/>
                        </a:rPr>
                        <a:t>1915</a:t>
                      </a:r>
                      <a:endParaRPr lang="ru-RU" sz="140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2117</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tc>
                  <a:txBody>
                    <a:bodyPr/>
                    <a:lstStyle/>
                    <a:p>
                      <a:pPr indent="144145" algn="ctr" hangingPunct="0">
                        <a:lnSpc>
                          <a:spcPts val="1200"/>
                        </a:lnSpc>
                        <a:spcAft>
                          <a:spcPts val="0"/>
                        </a:spcAft>
                      </a:pPr>
                      <a:r>
                        <a:rPr lang="en-US" sz="1400" dirty="0">
                          <a:effectLst/>
                        </a:rPr>
                        <a:t>Stop</a:t>
                      </a:r>
                      <a:endParaRPr lang="ru-RU" sz="1400" dirty="0">
                        <a:effectLst/>
                        <a:latin typeface="Times New Roman" panose="02020603050405020304" pitchFamily="18" charset="0"/>
                        <a:ea typeface="Times New Roman" panose="02020603050405020304" pitchFamily="18" charset="0"/>
                      </a:endParaRPr>
                    </a:p>
                  </a:txBody>
                  <a:tcPr marL="107078" marR="107078" marT="0" marB="0" anchor="ctr"/>
                </a:tc>
                <a:extLst>
                  <a:ext uri="{0D108BD9-81ED-4DB2-BD59-A6C34878D82A}">
                    <a16:rowId xmlns:a16="http://schemas.microsoft.com/office/drawing/2014/main" val="133062126"/>
                  </a:ext>
                </a:extLst>
              </a:tr>
            </a:tbl>
          </a:graphicData>
        </a:graphic>
      </p:graphicFrame>
      <p:sp>
        <p:nvSpPr>
          <p:cNvPr id="20" name="TextBox 19"/>
          <p:cNvSpPr txBox="1"/>
          <p:nvPr/>
        </p:nvSpPr>
        <p:spPr>
          <a:xfrm>
            <a:off x="2772000" y="936277"/>
            <a:ext cx="4320000" cy="369332"/>
          </a:xfrm>
          <a:prstGeom prst="rect">
            <a:avLst/>
          </a:prstGeom>
          <a:noFill/>
        </p:spPr>
        <p:txBody>
          <a:bodyPr wrap="square" rtlCol="0">
            <a:spAutoFit/>
          </a:bodyPr>
          <a:lstStyle/>
          <a:p>
            <a:r>
              <a:rPr lang="en-US" dirty="0" smtClean="0"/>
              <a:t>Independent solution of subtasks</a:t>
            </a:r>
            <a:endParaRPr lang="ru-RU" dirty="0"/>
          </a:p>
        </p:txBody>
      </p:sp>
      <p:sp>
        <p:nvSpPr>
          <p:cNvPr id="29" name="TextBox 28"/>
          <p:cNvSpPr txBox="1"/>
          <p:nvPr/>
        </p:nvSpPr>
        <p:spPr>
          <a:xfrm>
            <a:off x="2772000" y="3799362"/>
            <a:ext cx="4320000" cy="369332"/>
          </a:xfrm>
          <a:prstGeom prst="rect">
            <a:avLst/>
          </a:prstGeom>
          <a:noFill/>
        </p:spPr>
        <p:txBody>
          <a:bodyPr wrap="square" rtlCol="0">
            <a:spAutoFit/>
          </a:bodyPr>
          <a:lstStyle/>
          <a:p>
            <a:r>
              <a:rPr lang="en-US" dirty="0"/>
              <a:t>Collaborative </a:t>
            </a:r>
            <a:r>
              <a:rPr lang="en-US" dirty="0" smtClean="0"/>
              <a:t> solution of subtasks</a:t>
            </a:r>
            <a:endParaRPr lang="ru-RU" dirty="0"/>
          </a:p>
        </p:txBody>
      </p:sp>
    </p:spTree>
    <p:extLst>
      <p:ext uri="{BB962C8B-B14F-4D97-AF65-F5344CB8AC3E}">
        <p14:creationId xmlns:p14="http://schemas.microsoft.com/office/powerpoint/2010/main" val="24326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val="69532831"/>
                    </a:ext>
                  </a:extLst>
                </a:gridCol>
                <a:gridCol w="673735">
                  <a:extLst>
                    <a:ext uri="{9D8B030D-6E8A-4147-A177-3AD203B41FA5}">
                      <a16:colId xmlns:a16="http://schemas.microsoft.com/office/drawing/2014/main" val="1165477223"/>
                    </a:ext>
                  </a:extLst>
                </a:gridCol>
                <a:gridCol w="673735">
                  <a:extLst>
                    <a:ext uri="{9D8B030D-6E8A-4147-A177-3AD203B41FA5}">
                      <a16:colId xmlns:a16="http://schemas.microsoft.com/office/drawing/2014/main" val="1096994336"/>
                    </a:ext>
                  </a:extLst>
                </a:gridCol>
                <a:gridCol w="760730">
                  <a:extLst>
                    <a:ext uri="{9D8B030D-6E8A-4147-A177-3AD203B41FA5}">
                      <a16:colId xmlns:a16="http://schemas.microsoft.com/office/drawing/2014/main"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val="3971639802"/>
                  </a:ext>
                </a:extLst>
              </a:tr>
            </a:tbl>
          </a:graphicData>
        </a:graphic>
      </p:graphicFrame>
      <p:sp>
        <p:nvSpPr>
          <p:cNvPr id="8" name="TextBox 7">
            <a:extLst>
              <a:ext uri="{FF2B5EF4-FFF2-40B4-BE49-F238E27FC236}">
                <a16:creationId xmlns:a16="http://schemas.microsoft.com/office/drawing/2014/main"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val="88902248"/>
                    </a:ext>
                  </a:extLst>
                </a:gridCol>
                <a:gridCol w="1272000">
                  <a:extLst>
                    <a:ext uri="{9D8B030D-6E8A-4147-A177-3AD203B41FA5}">
                      <a16:colId xmlns:a16="http://schemas.microsoft.com/office/drawing/2014/main"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52000" y="1732748"/>
            <a:ext cx="2520000" cy="369332"/>
          </a:xfrm>
          <a:prstGeom prst="rect">
            <a:avLst/>
          </a:prstGeom>
          <a:noFill/>
        </p:spPr>
        <p:txBody>
          <a:bodyPr wrap="square" rtlCol="0">
            <a:spAutoFit/>
          </a:bodyPr>
          <a:lstStyle/>
          <a:p>
            <a:pPr lvl="0" indent="180975" eaLnBrk="0" fontAlgn="base" hangingPunct="0">
              <a:spcBef>
                <a:spcPct val="0"/>
              </a:spcBef>
              <a:spcAft>
                <a:spcPct val="0"/>
              </a:spcAft>
            </a:pPr>
            <a:r>
              <a:rPr lang="ru-RU" dirty="0">
                <a:latin typeface="Arial" pitchFamily="34" charset="0"/>
                <a:ea typeface="Times New Roman" pitchFamily="18" charset="0"/>
                <a:cs typeface="Arial" pitchFamily="34" charset="0"/>
              </a:rPr>
              <a:t>(</a:t>
            </a:r>
            <a:r>
              <a:rPr lang="en-US" dirty="0">
                <a:latin typeface="Arial" pitchFamily="34" charset="0"/>
                <a:ea typeface="Times New Roman" pitchFamily="18" charset="0"/>
                <a:cs typeface="Arial" pitchFamily="34" charset="0"/>
              </a:rPr>
              <a:t>a) DP_GTSP</a:t>
            </a: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82" y="2145894"/>
            <a:ext cx="4017917" cy="33440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4" y="2178779"/>
            <a:ext cx="3931811" cy="3246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98C0374E-3E7A-4042-B24B-9D52DFBB3F14}"/>
              </a:ext>
            </a:extLst>
          </p:cNvPr>
          <p:cNvSpPr txBox="1"/>
          <p:nvPr/>
        </p:nvSpPr>
        <p:spPr>
          <a:xfrm>
            <a:off x="764399" y="5881425"/>
            <a:ext cx="7920000" cy="646331"/>
          </a:xfrm>
          <a:prstGeom prst="rect">
            <a:avLst/>
          </a:prstGeom>
          <a:noFill/>
        </p:spPr>
        <p:txBody>
          <a:bodyPr wrap="square" rtlCol="0">
            <a:spAutoFit/>
          </a:bodyPr>
          <a:lstStyle/>
          <a:p>
            <a:pPr lvl="0" indent="180975" algn="ctr" eaLnBrk="0" fontAlgn="base" hangingPunct="0">
              <a:spcBef>
                <a:spcPct val="0"/>
              </a:spcBef>
              <a:spcAft>
                <a:spcPct val="0"/>
              </a:spcAft>
            </a:pPr>
            <a:r>
              <a:rPr lang="en-US" dirty="0">
                <a:latin typeface="Arial" pitchFamily="34" charset="0"/>
                <a:ea typeface="Times New Roman" pitchFamily="18" charset="0"/>
                <a:cs typeface="Arial" pitchFamily="34" charset="0"/>
              </a:rPr>
              <a:t>An example of using the DP_GTSP (a) and </a:t>
            </a:r>
            <a:r>
              <a:rPr lang="en-US" dirty="0" err="1">
                <a:latin typeface="Arial" pitchFamily="34" charset="0"/>
                <a:ea typeface="Times New Roman" pitchFamily="18" charset="0"/>
                <a:cs typeface="Arial" pitchFamily="34" charset="0"/>
              </a:rPr>
              <a:t>Relax_CCP</a:t>
            </a:r>
            <a:r>
              <a:rPr lang="en-US" dirty="0">
                <a:latin typeface="Arial" pitchFamily="34" charset="0"/>
                <a:ea typeface="Times New Roman" pitchFamily="18" charset="0"/>
                <a:cs typeface="Arial" pitchFamily="34" charset="0"/>
              </a:rPr>
              <a:t> (b) algorithms </a:t>
            </a:r>
            <a:r>
              <a:rPr lang="en-US" dirty="0"/>
              <a:t>for solution</a:t>
            </a:r>
            <a:r>
              <a:rPr lang="en-US" dirty="0">
                <a:latin typeface="Arial" pitchFamily="34" charset="0"/>
                <a:ea typeface="Times New Roman" pitchFamily="18" charset="0"/>
                <a:cs typeface="Arial" pitchFamily="34" charset="0"/>
              </a:rPr>
              <a:t> GSCCP</a:t>
            </a:r>
          </a:p>
        </p:txBody>
      </p:sp>
      <p:sp>
        <p:nvSpPr>
          <p:cNvPr id="10" name="TextBox 9">
            <a:extLst>
              <a:ext uri="{FF2B5EF4-FFF2-40B4-BE49-F238E27FC236}">
                <a16:creationId xmlns:a16="http://schemas.microsoft.com/office/drawing/2014/main" id="{FC3077E5-ED89-4377-A9F7-5A2C95689D24}"/>
              </a:ext>
            </a:extLst>
          </p:cNvPr>
          <p:cNvSpPr txBox="1"/>
          <p:nvPr/>
        </p:nvSpPr>
        <p:spPr>
          <a:xfrm>
            <a:off x="4364399" y="1732921"/>
            <a:ext cx="4320000" cy="369332"/>
          </a:xfrm>
          <a:prstGeom prst="rect">
            <a:avLst/>
          </a:prstGeom>
          <a:noFill/>
        </p:spPr>
        <p:txBody>
          <a:bodyPr wrap="square" rtlCol="0">
            <a:spAutoFit/>
          </a:bodyPr>
          <a:lstStyle/>
          <a:p>
            <a:pPr lvl="0" indent="180975" eaLnBrk="0" fontAlgn="base" hangingPunct="0">
              <a:spcBef>
                <a:spcPct val="0"/>
              </a:spcBef>
              <a:spcAft>
                <a:spcPct val="0"/>
              </a:spcAft>
            </a:pPr>
            <a:r>
              <a:rPr lang="en-US" dirty="0">
                <a:latin typeface="Arial" pitchFamily="34" charset="0"/>
                <a:ea typeface="Times New Roman" pitchFamily="18" charset="0"/>
                <a:cs typeface="Arial" pitchFamily="34" charset="0"/>
              </a:rPr>
              <a:t>(b) </a:t>
            </a:r>
            <a:r>
              <a:rPr lang="en-US" dirty="0" err="1">
                <a:latin typeface="Arial" pitchFamily="34" charset="0"/>
                <a:ea typeface="Times New Roman" pitchFamily="18" charset="0"/>
                <a:cs typeface="Arial" pitchFamily="34" charset="0"/>
              </a:rPr>
              <a:t>Relax_CCP</a:t>
            </a:r>
            <a:endParaRPr lang="en-US"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Solving GSCCP:</a:t>
            </a:r>
          </a:p>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Greedy vs CCP-Relax</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nvGrpSpPr>
          <p:cNvPr id="4" name="Группа 3">
            <a:extLst>
              <a:ext uri="{FF2B5EF4-FFF2-40B4-BE49-F238E27FC236}">
                <a16:creationId xmlns:a16="http://schemas.microsoft.com/office/drawing/2014/main" id="{218AB76E-DB6D-4175-8F0B-1F7AF4CFAFCD}"/>
              </a:ext>
            </a:extLst>
          </p:cNvPr>
          <p:cNvGrpSpPr/>
          <p:nvPr/>
        </p:nvGrpSpPr>
        <p:grpSpPr>
          <a:xfrm>
            <a:off x="1692000" y="1494864"/>
            <a:ext cx="5400000" cy="5143377"/>
            <a:chOff x="3719512" y="2533650"/>
            <a:chExt cx="3694613" cy="3519035"/>
          </a:xfrm>
        </p:grpSpPr>
        <p:pic>
          <p:nvPicPr>
            <p:cNvPr id="11" name="Рисунок 10">
              <a:extLst>
                <a:ext uri="{FF2B5EF4-FFF2-40B4-BE49-F238E27FC236}">
                  <a16:creationId xmlns:a16="http://schemas.microsoft.com/office/drawing/2014/main" id="{79502240-B3F7-48AF-BE85-6BC9DBD7DB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24275" y="2533650"/>
              <a:ext cx="1695450" cy="1790700"/>
            </a:xfrm>
            <a:prstGeom prst="rect">
              <a:avLst/>
            </a:prstGeom>
          </p:spPr>
        </p:pic>
        <p:pic>
          <p:nvPicPr>
            <p:cNvPr id="12" name="Рисунок 11">
              <a:extLst>
                <a:ext uri="{FF2B5EF4-FFF2-40B4-BE49-F238E27FC236}">
                  <a16:creationId xmlns:a16="http://schemas.microsoft.com/office/drawing/2014/main" id="{9CC4F77A-5726-4E6B-A5FC-9CA6F81918B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652000" y="2558097"/>
              <a:ext cx="1762125" cy="1741805"/>
            </a:xfrm>
            <a:prstGeom prst="rect">
              <a:avLst/>
            </a:prstGeom>
          </p:spPr>
        </p:pic>
        <p:pic>
          <p:nvPicPr>
            <p:cNvPr id="13" name="Рисунок 12">
              <a:extLst>
                <a:ext uri="{FF2B5EF4-FFF2-40B4-BE49-F238E27FC236}">
                  <a16:creationId xmlns:a16="http://schemas.microsoft.com/office/drawing/2014/main" id="{6468CA3D-9AC5-4F61-A85E-8CB25830816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9512" y="4509000"/>
              <a:ext cx="1704975" cy="1543685"/>
            </a:xfrm>
            <a:prstGeom prst="rect">
              <a:avLst/>
            </a:prstGeom>
            <a:noFill/>
            <a:ln>
              <a:noFill/>
            </a:ln>
          </p:spPr>
        </p:pic>
        <p:pic>
          <p:nvPicPr>
            <p:cNvPr id="14" name="Рисунок 13">
              <a:extLst>
                <a:ext uri="{FF2B5EF4-FFF2-40B4-BE49-F238E27FC236}">
                  <a16:creationId xmlns:a16="http://schemas.microsoft.com/office/drawing/2014/main" id="{E2322907-7E7A-4DD0-AC29-7CACD34B344B}"/>
                </a:ext>
              </a:extLst>
            </p:cNvPr>
            <p:cNvPicPr/>
            <p:nvPr/>
          </p:nvPicPr>
          <p:blipFill rotWithShape="1">
            <a:blip r:embed="rId6"/>
            <a:srcRect r="56838" b="6723"/>
            <a:stretch/>
          </p:blipFill>
          <p:spPr>
            <a:xfrm>
              <a:off x="5652000" y="4445500"/>
              <a:ext cx="1752600" cy="1607185"/>
            </a:xfrm>
            <a:prstGeom prst="rect">
              <a:avLst/>
            </a:prstGeom>
          </p:spPr>
        </p:pic>
      </p:grpSp>
      <p:sp>
        <p:nvSpPr>
          <p:cNvPr id="15" name="TextBox 14">
            <a:extLst>
              <a:ext uri="{FF2B5EF4-FFF2-40B4-BE49-F238E27FC236}">
                <a16:creationId xmlns:a16="http://schemas.microsoft.com/office/drawing/2014/main" id="{CD76649C-C8ED-4A42-92AF-0468482E157B}"/>
              </a:ext>
            </a:extLst>
          </p:cNvPr>
          <p:cNvSpPr txBox="1"/>
          <p:nvPr/>
        </p:nvSpPr>
        <p:spPr>
          <a:xfrm rot="19527415">
            <a:off x="-445996" y="1306931"/>
            <a:ext cx="2657547" cy="738664"/>
          </a:xfrm>
          <a:prstGeom prst="rect">
            <a:avLst/>
          </a:prstGeom>
          <a:noFill/>
        </p:spPr>
        <p:txBody>
          <a:bodyPr wrap="square" rtlCol="0">
            <a:spAutoFit/>
          </a:bodyPr>
          <a:lstStyle/>
          <a:p>
            <a:pPr algn="ctr"/>
            <a:r>
              <a:rPr lang="en-US" sz="1400" i="1" dirty="0"/>
              <a:t>Standard</a:t>
            </a:r>
          </a:p>
          <a:p>
            <a:pPr algn="ctr"/>
            <a:r>
              <a:rPr lang="en-US" sz="1400" i="1" dirty="0"/>
              <a:t>Cutting Technique:</a:t>
            </a:r>
          </a:p>
          <a:p>
            <a:pPr algn="ctr"/>
            <a:r>
              <a:rPr lang="en-US" sz="1400" i="1" dirty="0"/>
              <a:t>45 base segments</a:t>
            </a:r>
            <a:endParaRPr lang="ru-RU" sz="1400" i="1" dirty="0"/>
          </a:p>
        </p:txBody>
      </p:sp>
      <p:sp>
        <p:nvSpPr>
          <p:cNvPr id="16" name="TextBox 15">
            <a:extLst>
              <a:ext uri="{FF2B5EF4-FFF2-40B4-BE49-F238E27FC236}">
                <a16:creationId xmlns:a16="http://schemas.microsoft.com/office/drawing/2014/main" id="{88C24359-2AE8-4F52-AC16-AC7E45E68271}"/>
              </a:ext>
            </a:extLst>
          </p:cNvPr>
          <p:cNvSpPr txBox="1"/>
          <p:nvPr/>
        </p:nvSpPr>
        <p:spPr>
          <a:xfrm rot="2363596">
            <a:off x="6710282" y="1691700"/>
            <a:ext cx="2657547" cy="523220"/>
          </a:xfrm>
          <a:prstGeom prst="rect">
            <a:avLst/>
          </a:prstGeom>
          <a:noFill/>
        </p:spPr>
        <p:txBody>
          <a:bodyPr wrap="square" rtlCol="0">
            <a:spAutoFit/>
          </a:bodyPr>
          <a:lstStyle/>
          <a:p>
            <a:pPr algn="ctr"/>
            <a:r>
              <a:rPr lang="en-US" sz="1400" i="1" dirty="0"/>
              <a:t>Multi-Contour Cutting:</a:t>
            </a:r>
          </a:p>
          <a:p>
            <a:pPr algn="ctr"/>
            <a:r>
              <a:rPr lang="en-US" sz="1400" i="1" dirty="0"/>
              <a:t>39 base segments</a:t>
            </a:r>
            <a:endParaRPr lang="ru-RU" sz="1400" i="1" dirty="0"/>
          </a:p>
        </p:txBody>
      </p:sp>
      <p:sp>
        <p:nvSpPr>
          <p:cNvPr id="5" name="TextBox 4">
            <a:extLst>
              <a:ext uri="{FF2B5EF4-FFF2-40B4-BE49-F238E27FC236}">
                <a16:creationId xmlns:a16="http://schemas.microsoft.com/office/drawing/2014/main" id="{14562105-1DD4-4B50-95B0-EE9E648F7467}"/>
              </a:ext>
            </a:extLst>
          </p:cNvPr>
          <p:cNvSpPr txBox="1"/>
          <p:nvPr/>
        </p:nvSpPr>
        <p:spPr>
          <a:xfrm>
            <a:off x="331739" y="2782235"/>
            <a:ext cx="1080000" cy="923330"/>
          </a:xfrm>
          <a:prstGeom prst="rect">
            <a:avLst/>
          </a:prstGeom>
          <a:noFill/>
        </p:spPr>
        <p:txBody>
          <a:bodyPr wrap="square" rtlCol="0">
            <a:spAutoFit/>
          </a:bodyPr>
          <a:lstStyle/>
          <a:p>
            <a:pPr algn="ctr"/>
            <a:r>
              <a:rPr lang="en-US" dirty="0">
                <a:solidFill>
                  <a:srgbClr val="FF0000"/>
                </a:solidFill>
              </a:rPr>
              <a:t>Greedy</a:t>
            </a:r>
          </a:p>
          <a:p>
            <a:pPr algn="ctr"/>
            <a:r>
              <a:rPr lang="en-US" dirty="0">
                <a:solidFill>
                  <a:srgbClr val="FF0000"/>
                </a:solidFill>
              </a:rPr>
              <a:t>GTSP Solver</a:t>
            </a:r>
            <a:endParaRPr lang="ru-RU" dirty="0">
              <a:solidFill>
                <a:srgbClr val="FF0000"/>
              </a:solidFill>
            </a:endParaRPr>
          </a:p>
        </p:txBody>
      </p:sp>
      <p:sp>
        <p:nvSpPr>
          <p:cNvPr id="18" name="TextBox 17">
            <a:extLst>
              <a:ext uri="{FF2B5EF4-FFF2-40B4-BE49-F238E27FC236}">
                <a16:creationId xmlns:a16="http://schemas.microsoft.com/office/drawing/2014/main" id="{6F090FCD-4035-41B5-8C52-9B8E23F0AEBA}"/>
              </a:ext>
            </a:extLst>
          </p:cNvPr>
          <p:cNvSpPr txBox="1"/>
          <p:nvPr/>
        </p:nvSpPr>
        <p:spPr>
          <a:xfrm>
            <a:off x="342777" y="5229000"/>
            <a:ext cx="1080000" cy="923330"/>
          </a:xfrm>
          <a:prstGeom prst="rect">
            <a:avLst/>
          </a:prstGeom>
          <a:noFill/>
        </p:spPr>
        <p:txBody>
          <a:bodyPr wrap="square" rtlCol="0">
            <a:spAutoFit/>
          </a:bodyPr>
          <a:lstStyle/>
          <a:p>
            <a:pPr algn="ctr"/>
            <a:r>
              <a:rPr lang="en-US" dirty="0">
                <a:solidFill>
                  <a:srgbClr val="00B050"/>
                </a:solidFill>
              </a:rPr>
              <a:t>CCP-Relax</a:t>
            </a:r>
          </a:p>
          <a:p>
            <a:pPr algn="ctr"/>
            <a:r>
              <a:rPr lang="en-US" dirty="0">
                <a:solidFill>
                  <a:srgbClr val="00B050"/>
                </a:solidFill>
              </a:rPr>
              <a:t>Solver</a:t>
            </a:r>
            <a:endParaRPr lang="ru-RU" dirty="0">
              <a:solidFill>
                <a:srgbClr val="00B050"/>
              </a:solidFill>
            </a:endParaRPr>
          </a:p>
        </p:txBody>
      </p:sp>
    </p:spTree>
    <p:extLst>
      <p:ext uri="{BB962C8B-B14F-4D97-AF65-F5344CB8AC3E}">
        <p14:creationId xmlns:p14="http://schemas.microsoft.com/office/powerpoint/2010/main" val="395472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87524" y="1989000"/>
            <a:ext cx="8568952" cy="4524315"/>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CCP as well as </a:t>
            </a:r>
            <a:r>
              <a:rPr lang="en-US" sz="2400" b="1" dirty="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800100" lvl="1" indent="-342900">
              <a:buFont typeface="Arial" panose="020B0604020202020204" pitchFamily="34" charset="0"/>
              <a:buChar char="•"/>
            </a:pPr>
            <a:r>
              <a:rPr lang="en-US" sz="2400" dirty="0"/>
              <a:t>Different discrete </a:t>
            </a:r>
            <a:r>
              <a:rPr lang="en-US" sz="2400" dirty="0" err="1"/>
              <a:t>optimizators</a:t>
            </a:r>
            <a:r>
              <a:rPr lang="en-US" sz="2400" dirty="0"/>
              <a:t> allowed</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a:p>
            <a:pPr marL="800100" lvl="1" indent="-342900">
              <a:buFont typeface="Arial" panose="020B0604020202020204" pitchFamily="34" charset="0"/>
              <a:buChar char="•"/>
            </a:pPr>
            <a:r>
              <a:rPr lang="en-US" sz="2400" dirty="0"/>
              <a:t>Using other GTSP solver for discrete part</a:t>
            </a:r>
          </a:p>
        </p:txBody>
      </p:sp>
    </p:spTree>
    <p:extLst>
      <p:ext uri="{BB962C8B-B14F-4D97-AF65-F5344CB8AC3E}">
        <p14:creationId xmlns:p14="http://schemas.microsoft.com/office/powerpoint/2010/main" val="1142808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0" name="TextBox 9"/>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14" name="TextBox 13"/>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75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Non-standard cutting techniques</a:t>
            </a: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4" name="TextBox 3"/>
          <p:cNvSpPr txBox="1"/>
          <p:nvPr/>
        </p:nvSpPr>
        <p:spPr>
          <a:xfrm>
            <a:off x="252000" y="1226564"/>
            <a:ext cx="8640000" cy="923330"/>
          </a:xfrm>
          <a:prstGeom prst="rect">
            <a:avLst/>
          </a:prstGeom>
          <a:noFill/>
        </p:spPr>
        <p:txBody>
          <a:bodyPr wrap="square" rtlCol="0">
            <a:spAutoFit/>
          </a:bodyPr>
          <a:lstStyle/>
          <a:p>
            <a:pPr marL="285750" lvl="0" indent="-285750" hangingPunct="0">
              <a:buFont typeface="Arial" panose="020B0604020202020204" pitchFamily="34" charset="0"/>
              <a:buChar char="•"/>
            </a:pPr>
            <a:r>
              <a:rPr lang="en-US" b="1" dirty="0"/>
              <a:t>Multi-contour cutting</a:t>
            </a:r>
            <a:r>
              <a:rPr lang="en-US" dirty="0"/>
              <a:t> - several contours are combined into one</a:t>
            </a:r>
            <a:endParaRPr lang="ru-RU" dirty="0"/>
          </a:p>
          <a:p>
            <a:pPr marL="285750" lvl="0" indent="-285750" hangingPunct="0">
              <a:buFont typeface="Arial" panose="020B0604020202020204" pitchFamily="34" charset="0"/>
              <a:buChar char="•"/>
            </a:pPr>
            <a:r>
              <a:rPr lang="en-US" b="1" dirty="0"/>
              <a:t>Multi-segment cutting</a:t>
            </a:r>
            <a:r>
              <a:rPr lang="en-US" dirty="0"/>
              <a:t> - one of the contours is divided into several parts</a:t>
            </a:r>
            <a:endParaRPr lang="ru-RU" dirty="0"/>
          </a:p>
          <a:p>
            <a:endParaRPr lang="ru-RU" dirty="0"/>
          </a:p>
        </p:txBody>
      </p:sp>
      <p:pic>
        <p:nvPicPr>
          <p:cNvPr id="9" name="Рисунок 8" descr="Изображение выглядит как снимок экрана, линия, диаграмма, текст&#10;&#10;Автоматически созданное описание"/>
          <p:cNvPicPr/>
          <p:nvPr/>
        </p:nvPicPr>
        <p:blipFill>
          <a:blip r:embed="rId3">
            <a:extLst>
              <a:ext uri="{28A0092B-C50C-407E-A947-70E740481C1C}">
                <a14:useLocalDpi xmlns:a14="http://schemas.microsoft.com/office/drawing/2010/main" val="0"/>
              </a:ext>
            </a:extLst>
          </a:blip>
          <a:srcRect/>
          <a:stretch>
            <a:fillRect/>
          </a:stretch>
        </p:blipFill>
        <p:spPr bwMode="auto">
          <a:xfrm>
            <a:off x="972000" y="2083796"/>
            <a:ext cx="6586942" cy="2938392"/>
          </a:xfrm>
          <a:prstGeom prst="rect">
            <a:avLst/>
          </a:prstGeom>
          <a:noFill/>
          <a:ln>
            <a:noFill/>
          </a:ln>
        </p:spPr>
      </p:pic>
      <p:sp>
        <p:nvSpPr>
          <p:cNvPr id="7" name="TextBox 6"/>
          <p:cNvSpPr txBox="1"/>
          <p:nvPr/>
        </p:nvSpPr>
        <p:spPr>
          <a:xfrm>
            <a:off x="2052000" y="4652856"/>
            <a:ext cx="5458546" cy="369332"/>
          </a:xfrm>
          <a:prstGeom prst="rect">
            <a:avLst/>
          </a:prstGeom>
          <a:noFill/>
        </p:spPr>
        <p:txBody>
          <a:bodyPr wrap="none" rtlCol="0">
            <a:spAutoFit/>
          </a:bodyPr>
          <a:lstStyle/>
          <a:p>
            <a:r>
              <a:rPr lang="en-US" dirty="0"/>
              <a:t>Multi-contour cutting of two parts using a “bridge”</a:t>
            </a:r>
            <a:endParaRPr lang="ru-RU" dirty="0"/>
          </a:p>
        </p:txBody>
      </p:sp>
      <p:sp>
        <p:nvSpPr>
          <p:cNvPr id="8" name="TextBox 7"/>
          <p:cNvSpPr txBox="1"/>
          <p:nvPr/>
        </p:nvSpPr>
        <p:spPr>
          <a:xfrm>
            <a:off x="251999" y="5288340"/>
            <a:ext cx="8774371" cy="1815882"/>
          </a:xfrm>
          <a:prstGeom prst="rect">
            <a:avLst/>
          </a:prstGeom>
          <a:noFill/>
        </p:spPr>
        <p:txBody>
          <a:bodyPr wrap="square" rtlCol="0">
            <a:spAutoFit/>
          </a:bodyPr>
          <a:lstStyle/>
          <a:p>
            <a:pPr hangingPunct="0"/>
            <a:r>
              <a:rPr lang="en-US" sz="1400" dirty="0"/>
              <a:t>In this study, bridges of zero width were used, so when adding one “bridge” to the nesting layout</a:t>
            </a:r>
            <a:endParaRPr lang="ru-RU" sz="1400" dirty="0"/>
          </a:p>
          <a:p>
            <a:pPr marL="285750" lvl="0" indent="-285750" hangingPunct="0">
              <a:buFont typeface="Arial" panose="020B0604020202020204" pitchFamily="34" charset="0"/>
              <a:buChar char="•"/>
            </a:pPr>
            <a:r>
              <a:rPr lang="en-US" sz="1400" dirty="0"/>
              <a:t>The number of circuits is reduced by 1</a:t>
            </a:r>
            <a:endParaRPr lang="ru-RU" sz="1400" dirty="0"/>
          </a:p>
          <a:p>
            <a:pPr marL="285750" lvl="0" indent="-285750" hangingPunct="0">
              <a:buFont typeface="Arial" panose="020B0604020202020204" pitchFamily="34" charset="0"/>
              <a:buChar char="•"/>
            </a:pPr>
            <a:r>
              <a:rPr lang="en-US" sz="1400" dirty="0"/>
              <a:t>The number of insertion points </a:t>
            </a:r>
            <a:r>
              <a:rPr lang="en-US" sz="1400" dirty="0" err="1"/>
              <a:t>N</a:t>
            </a:r>
            <a:r>
              <a:rPr lang="en-US" sz="1400" baseline="-25000" dirty="0" err="1"/>
              <a:t>pt</a:t>
            </a:r>
            <a:r>
              <a:rPr lang="en-US" sz="1400" dirty="0"/>
              <a:t> is reduced by 1 either</a:t>
            </a:r>
            <a:endParaRPr lang="ru-RU" sz="1400" dirty="0"/>
          </a:p>
          <a:p>
            <a:pPr marL="285750" lvl="0" indent="-285750" hangingPunct="0">
              <a:buFont typeface="Arial" panose="020B0604020202020204" pitchFamily="34" charset="0"/>
              <a:buChar char="•"/>
            </a:pPr>
            <a:r>
              <a:rPr lang="en-US" sz="1400" dirty="0"/>
              <a:t>The tool stroke length L</a:t>
            </a:r>
            <a:r>
              <a:rPr lang="en-US" sz="1400" baseline="-25000" dirty="0"/>
              <a:t>on</a:t>
            </a:r>
            <a:r>
              <a:rPr lang="en-US" sz="1400" dirty="0"/>
              <a:t> is increased by double bridge length (which is usually chosen as the minimum)</a:t>
            </a:r>
            <a:endParaRPr lang="ru-RU" sz="1400" dirty="0"/>
          </a:p>
          <a:p>
            <a:pPr hangingPunct="0"/>
            <a:r>
              <a:rPr lang="en-US" sz="1400" dirty="0"/>
              <a:t>In the practical use of bridges, the stroke length L</a:t>
            </a:r>
            <a:r>
              <a:rPr lang="en-US" sz="1400" baseline="-25000" dirty="0"/>
              <a:t>on</a:t>
            </a:r>
            <a:r>
              <a:rPr lang="en-US" sz="1400" dirty="0"/>
              <a:t> may even decrease, depending on the geometry of the bridge.</a:t>
            </a:r>
            <a:endParaRPr lang="ru-RU" sz="1400" dirty="0"/>
          </a:p>
          <a:p>
            <a:endParaRPr lang="ru-RU" sz="1400" dirty="0"/>
          </a:p>
        </p:txBody>
      </p:sp>
    </p:spTree>
    <p:extLst>
      <p:ext uri="{BB962C8B-B14F-4D97-AF65-F5344CB8AC3E}">
        <p14:creationId xmlns:p14="http://schemas.microsoft.com/office/powerpoint/2010/main" val="5399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972000" y="5539103"/>
            <a:ext cx="7200000" cy="923330"/>
          </a:xfrm>
          <a:prstGeom prst="rect">
            <a:avLst/>
          </a:prstGeom>
          <a:noFill/>
        </p:spPr>
        <p:txBody>
          <a:bodyPr wrap="square" rtlCol="0">
            <a:spAutoFit/>
          </a:bodyPr>
          <a:lstStyle/>
          <a:p>
            <a:pPr algn="ctr"/>
            <a:r>
              <a:rPr lang="en-US" dirty="0"/>
              <a:t>Cutting of six pentagons </a:t>
            </a:r>
          </a:p>
          <a:p>
            <a:pPr algn="ctr"/>
            <a:r>
              <a:rPr lang="en-US" dirty="0"/>
              <a:t>using single cutting segment </a:t>
            </a:r>
          </a:p>
          <a:p>
            <a:pPr algn="ctr"/>
            <a:r>
              <a:rPr lang="en-US" dirty="0"/>
              <a:t>and combined</a:t>
            </a:r>
            <a:r>
              <a:rPr lang="ru-RU" dirty="0"/>
              <a:t> </a:t>
            </a:r>
            <a:r>
              <a:rPr lang="en-US" dirty="0"/>
              <a:t>cut technique</a:t>
            </a:r>
            <a:endParaRPr lang="ru-RU" dirty="0"/>
          </a:p>
        </p:txBody>
      </p:sp>
    </p:spTree>
    <p:extLst>
      <p:ext uri="{BB962C8B-B14F-4D97-AF65-F5344CB8AC3E}">
        <p14:creationId xmlns:p14="http://schemas.microsoft.com/office/powerpoint/2010/main" val="101577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xmlns="">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149"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150"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151"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a:effectLst>
            <a:outerShdw blurRad="50800" dist="38100" dir="2700000" algn="tl" rotWithShape="0">
              <a:prstClr val="black">
                <a:alpha val="40000"/>
              </a:prstClr>
            </a:outerShdw>
          </a:effectLst>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7CEF5E72-DE23-4982-B3CB-6C965F97EAB9}"/>
              </a:ext>
            </a:extLst>
          </p:cNvPr>
          <p:cNvSpPr txBox="1"/>
          <p:nvPr/>
        </p:nvSpPr>
        <p:spPr>
          <a:xfrm>
            <a:off x="229255" y="4859668"/>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832545"/>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756858"/>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Tree>
    <p:extLst>
      <p:ext uri="{BB962C8B-B14F-4D97-AF65-F5344CB8AC3E}">
        <p14:creationId xmlns:p14="http://schemas.microsoft.com/office/powerpoint/2010/main" val="1217306361"/>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1309</TotalTime>
  <Words>1580</Words>
  <Application>Microsoft Office PowerPoint</Application>
  <PresentationFormat>Экран (4:3)</PresentationFormat>
  <Paragraphs>887</Paragraphs>
  <Slides>28</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28</vt:i4>
      </vt:variant>
    </vt:vector>
  </HeadingPairs>
  <TitlesOfParts>
    <vt:vector size="39" baseType="lpstr">
      <vt:lpstr>PMingLiU</vt: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243</cp:revision>
  <dcterms:created xsi:type="dcterms:W3CDTF">2016-05-25T08:56:41Z</dcterms:created>
  <dcterms:modified xsi:type="dcterms:W3CDTF">2024-05-29T08:12:35Z</dcterms:modified>
</cp:coreProperties>
</file>