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77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5" r:id="rId17"/>
    <p:sldId id="272" r:id="rId18"/>
    <p:sldId id="273" r:id="rId19"/>
    <p:sldId id="274" r:id="rId20"/>
    <p:sldId id="278" r:id="rId21"/>
    <p:sldId id="276" r:id="rId22"/>
    <p:sldId id="25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  <p14:sldId id="278"/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 autoAdjust="0"/>
    <p:restoredTop sz="93800" autoAdjust="0"/>
  </p:normalViewPr>
  <p:slideViewPr>
    <p:cSldViewPr>
      <p:cViewPr varScale="1">
        <p:scale>
          <a:sx n="107" d="100"/>
          <a:sy n="107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 novel algorithm for construction of the shortest path</a:t>
            </a:r>
          </a:p>
          <a:p>
            <a:pPr algn="ctr"/>
            <a:r>
              <a:rPr lang="en-US" sz="3600" b="1" dirty="0"/>
              <a:t>between a finite set of nonintersecting contours on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XI International Conference</a:t>
            </a:r>
          </a:p>
          <a:p>
            <a:pPr algn="ctr"/>
            <a:r>
              <a:rPr lang="en-US" sz="2400" i="1" dirty="0"/>
              <a:t>Optimization and Applications</a:t>
            </a:r>
          </a:p>
          <a:p>
            <a:pPr algn="ctr"/>
            <a:r>
              <a:rPr lang="en-US" sz="2400" dirty="0"/>
              <a:t>(OPTIMA 2020)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September 28 – October 2, 2020</a:t>
            </a:r>
          </a:p>
          <a:p>
            <a:pPr algn="ctr"/>
            <a:r>
              <a:rPr lang="en-US" sz="1400" dirty="0"/>
              <a:t>Moscow, Russia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9684" y="357647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 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converged (with some tolerance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blipFill>
                <a:blip r:embed="rId3"/>
                <a:stretch>
                  <a:fillRect l="-986" b="-2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Fixed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Variable Neighborhood Search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3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160"/>
              <a:gd name="adj6" fmla="val -26662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Continuous optimization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4965119" y="5407790"/>
            <a:ext cx="3510856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Length is preserved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a typeface="Cambria Math" panose="02040503050406030204" pitchFamily="18" charset="0"/>
              </a:rPr>
              <a:t>Remains optimal</a:t>
            </a:r>
          </a:p>
        </p:txBody>
      </p: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polygons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gives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 the </a:t>
                </a:r>
                <a:r>
                  <a:rPr lang="en-US" b="1" dirty="0"/>
                  <a:t>same</a:t>
                </a:r>
                <a:r>
                  <a:rPr lang="en-US" dirty="0"/>
                  <a:t> segment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3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vs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12000" y="2709000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281112" y="14573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783261" y="245241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001491" y="15906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72063" y="1643062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58476" y="1195388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EB98B1-4F0F-4B09-AED3-E114B580720D}"/>
              </a:ext>
            </a:extLst>
          </p:cNvPr>
          <p:cNvSpPr txBox="1"/>
          <p:nvPr/>
        </p:nvSpPr>
        <p:spPr>
          <a:xfrm>
            <a:off x="1100764" y="185966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case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86DC5-72E2-4EC9-ACB1-95085BB11A37}"/>
              </a:ext>
            </a:extLst>
          </p:cNvPr>
          <p:cNvSpPr txBox="1"/>
          <p:nvPr/>
        </p:nvSpPr>
        <p:spPr>
          <a:xfrm>
            <a:off x="3788770" y="18596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Corner case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DE214-877C-494B-B1F2-83DBB4024CAA}"/>
              </a:ext>
            </a:extLst>
          </p:cNvPr>
          <p:cNvSpPr txBox="1"/>
          <p:nvPr/>
        </p:nvSpPr>
        <p:spPr>
          <a:xfrm>
            <a:off x="6914696" y="185966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contour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Large scale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F7C0E2-0212-4E38-B68F-8A4D210B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629000"/>
            <a:ext cx="8892480" cy="2292118"/>
          </a:xfrm>
          <a:prstGeom prst="rect">
            <a:avLst/>
          </a:prstGeom>
        </p:spPr>
      </p:pic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E2D14F33-A681-4F49-803E-CC273AE8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22427"/>
              </p:ext>
            </p:extLst>
          </p:nvPr>
        </p:nvGraphicFramePr>
        <p:xfrm>
          <a:off x="4932000" y="4413201"/>
          <a:ext cx="36923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303">
                  <a:extLst>
                    <a:ext uri="{9D8B030D-6E8A-4147-A177-3AD203B41FA5}">
                      <a16:colId xmlns:a16="http://schemas.microsoft.com/office/drawing/2014/main" val="88902248"/>
                    </a:ext>
                  </a:extLst>
                </a:gridCol>
                <a:gridCol w="1272000">
                  <a:extLst>
                    <a:ext uri="{9D8B030D-6E8A-4147-A177-3AD203B41FA5}">
                      <a16:colId xmlns:a16="http://schemas.microsoft.com/office/drawing/2014/main" val="420915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Parts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1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Contours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GTSP points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GTSP toolpath 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26.098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CCP toolpath 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25.987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44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87524" y="198900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 is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With Precedence Constraint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New heuristic for CCP is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Both continuous and discrete optimization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 – proved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 conditions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Verified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Extra constraints </a:t>
            </a:r>
            <a:r>
              <a:rPr lang="en-US" sz="2400" dirty="0"/>
              <a:t>on piercing point positions</a:t>
            </a:r>
          </a:p>
        </p:txBody>
      </p:sp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19009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02059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000" y="2285846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185B2B-972E-4599-B3AC-7D75CE4B1EB7}"/>
              </a:ext>
            </a:extLst>
          </p:cNvPr>
          <p:cNvSpPr txBox="1"/>
          <p:nvPr/>
        </p:nvSpPr>
        <p:spPr>
          <a:xfrm>
            <a:off x="612000" y="4465554"/>
            <a:ext cx="76328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XI International Conference</a:t>
            </a:r>
          </a:p>
          <a:p>
            <a:pPr algn="ctr"/>
            <a:r>
              <a:rPr lang="en-US" sz="2400" i="1" dirty="0"/>
              <a:t>Optimization and Applications</a:t>
            </a:r>
          </a:p>
          <a:p>
            <a:pPr algn="ctr"/>
            <a:r>
              <a:rPr lang="en-US" sz="2400" dirty="0"/>
              <a:t>(OPTIMA 2020)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95C5E-BF63-4437-876B-62EF849943F0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September 28 – October 2, 2020</a:t>
            </a:r>
          </a:p>
          <a:p>
            <a:pPr algn="ctr"/>
            <a:r>
              <a:rPr lang="en-US" sz="1400" dirty="0"/>
              <a:t>Moscow, Russia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Nesting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Tool path routing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NC Program generation</a:t>
            </a:r>
            <a:endParaRPr lang="ru-RU" sz="2400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Closed contours: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Nesting: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Equidistant contours: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Cutting segments: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Pierce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Tool switching off points: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Basic segments: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Segment processing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blipFill>
                <a:blip r:embed="rId3"/>
                <a:stretch>
                  <a:fillRect l="-847" t="-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𝑅𝑜𝑢𝑡𝑒</m:t>
                      </m:r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178F8673-EAB2-49A2-AA42-941575067320}"/>
              </a:ext>
            </a:extLst>
          </p:cNvPr>
          <p:cNvGrpSpPr/>
          <p:nvPr/>
        </p:nvGrpSpPr>
        <p:grpSpPr>
          <a:xfrm>
            <a:off x="3132001" y="2998039"/>
            <a:ext cx="6012000" cy="3825589"/>
            <a:chOff x="247884" y="1269708"/>
            <a:chExt cx="8644596" cy="5500777"/>
          </a:xfrm>
        </p:grpSpPr>
        <p:cxnSp>
          <p:nvCxnSpPr>
            <p:cNvPr id="88" name="AutoShape 98">
              <a:extLst>
                <a:ext uri="{FF2B5EF4-FFF2-40B4-BE49-F238E27FC236}">
                  <a16:creationId xmlns:a16="http://schemas.microsoft.com/office/drawing/2014/main" id="{273CF353-4151-43D6-B21B-90EC645B1F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5065" y="6357591"/>
              <a:ext cx="489585" cy="27532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/>
            </a:ln>
          </p:spPr>
        </p:cxn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4BF3688D-9E7C-4E4C-9270-B8042E39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696" y="4813986"/>
              <a:ext cx="37970" cy="35037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0" name="AutoShape 7">
              <a:extLst>
                <a:ext uri="{FF2B5EF4-FFF2-40B4-BE49-F238E27FC236}">
                  <a16:creationId xmlns:a16="http://schemas.microsoft.com/office/drawing/2014/main" id="{39E18191-BBD2-42FE-B03A-1083510082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8">
              <a:extLst>
                <a:ext uri="{FF2B5EF4-FFF2-40B4-BE49-F238E27FC236}">
                  <a16:creationId xmlns:a16="http://schemas.microsoft.com/office/drawing/2014/main" id="{58BBB99E-24A5-46CA-B056-A36639363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9A6BEBB9-99CA-4EEE-AA32-43BA2484C5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68669" y="2405098"/>
              <a:ext cx="2501730" cy="2280414"/>
            </a:xfrm>
            <a:custGeom>
              <a:avLst/>
              <a:gdLst>
                <a:gd name="T0" fmla="*/ 432 w 1713"/>
                <a:gd name="T1" fmla="*/ 107 h 1562"/>
                <a:gd name="T2" fmla="*/ 354 w 1713"/>
                <a:gd name="T3" fmla="*/ 154 h 1562"/>
                <a:gd name="T4" fmla="*/ 282 w 1713"/>
                <a:gd name="T5" fmla="*/ 207 h 1562"/>
                <a:gd name="T6" fmla="*/ 217 w 1713"/>
                <a:gd name="T7" fmla="*/ 269 h 1562"/>
                <a:gd name="T8" fmla="*/ 159 w 1713"/>
                <a:gd name="T9" fmla="*/ 335 h 1562"/>
                <a:gd name="T10" fmla="*/ 110 w 1713"/>
                <a:gd name="T11" fmla="*/ 407 h 1562"/>
                <a:gd name="T12" fmla="*/ 69 w 1713"/>
                <a:gd name="T13" fmla="*/ 483 h 1562"/>
                <a:gd name="T14" fmla="*/ 37 w 1713"/>
                <a:gd name="T15" fmla="*/ 562 h 1562"/>
                <a:gd name="T16" fmla="*/ 15 w 1713"/>
                <a:gd name="T17" fmla="*/ 645 h 1562"/>
                <a:gd name="T18" fmla="*/ 2 w 1713"/>
                <a:gd name="T19" fmla="*/ 729 h 1562"/>
                <a:gd name="T20" fmla="*/ 0 w 1713"/>
                <a:gd name="T21" fmla="*/ 813 h 1562"/>
                <a:gd name="T22" fmla="*/ 7 w 1713"/>
                <a:gd name="T23" fmla="*/ 897 h 1562"/>
                <a:gd name="T24" fmla="*/ 26 w 1713"/>
                <a:gd name="T25" fmla="*/ 979 h 1562"/>
                <a:gd name="T26" fmla="*/ 53 w 1713"/>
                <a:gd name="T27" fmla="*/ 1059 h 1562"/>
                <a:gd name="T28" fmla="*/ 89 w 1713"/>
                <a:gd name="T29" fmla="*/ 1136 h 1562"/>
                <a:gd name="T30" fmla="*/ 135 w 1713"/>
                <a:gd name="T31" fmla="*/ 1209 h 1562"/>
                <a:gd name="T32" fmla="*/ 188 w 1713"/>
                <a:gd name="T33" fmla="*/ 1277 h 1562"/>
                <a:gd name="T34" fmla="*/ 250 w 1713"/>
                <a:gd name="T35" fmla="*/ 1339 h 1562"/>
                <a:gd name="T36" fmla="*/ 319 w 1713"/>
                <a:gd name="T37" fmla="*/ 1394 h 1562"/>
                <a:gd name="T38" fmla="*/ 393 w 1713"/>
                <a:gd name="T39" fmla="*/ 1443 h 1562"/>
                <a:gd name="T40" fmla="*/ 474 w 1713"/>
                <a:gd name="T41" fmla="*/ 1484 h 1562"/>
                <a:gd name="T42" fmla="*/ 559 w 1713"/>
                <a:gd name="T43" fmla="*/ 1516 h 1562"/>
                <a:gd name="T44" fmla="*/ 647 w 1713"/>
                <a:gd name="T45" fmla="*/ 1541 h 1562"/>
                <a:gd name="T46" fmla="*/ 738 w 1713"/>
                <a:gd name="T47" fmla="*/ 1556 h 1562"/>
                <a:gd name="T48" fmla="*/ 830 w 1713"/>
                <a:gd name="T49" fmla="*/ 1562 h 1562"/>
                <a:gd name="T50" fmla="*/ 923 w 1713"/>
                <a:gd name="T51" fmla="*/ 1559 h 1562"/>
                <a:gd name="T52" fmla="*/ 1014 w 1713"/>
                <a:gd name="T53" fmla="*/ 1547 h 1562"/>
                <a:gd name="T54" fmla="*/ 1104 w 1713"/>
                <a:gd name="T55" fmla="*/ 1526 h 1562"/>
                <a:gd name="T56" fmla="*/ 1191 w 1713"/>
                <a:gd name="T57" fmla="*/ 1496 h 1562"/>
                <a:gd name="T58" fmla="*/ 1274 w 1713"/>
                <a:gd name="T59" fmla="*/ 1458 h 1562"/>
                <a:gd name="T60" fmla="*/ 1352 w 1713"/>
                <a:gd name="T61" fmla="*/ 1412 h 1562"/>
                <a:gd name="T62" fmla="*/ 1425 w 1713"/>
                <a:gd name="T63" fmla="*/ 1359 h 1562"/>
                <a:gd name="T64" fmla="*/ 1490 w 1713"/>
                <a:gd name="T65" fmla="*/ 1299 h 1562"/>
                <a:gd name="T66" fmla="*/ 1549 w 1713"/>
                <a:gd name="T67" fmla="*/ 1233 h 1562"/>
                <a:gd name="T68" fmla="*/ 1600 w 1713"/>
                <a:gd name="T69" fmla="*/ 1161 h 1562"/>
                <a:gd name="T70" fmla="*/ 1641 w 1713"/>
                <a:gd name="T71" fmla="*/ 1085 h 1562"/>
                <a:gd name="T72" fmla="*/ 1674 w 1713"/>
                <a:gd name="T73" fmla="*/ 1007 h 1562"/>
                <a:gd name="T74" fmla="*/ 1697 w 1713"/>
                <a:gd name="T75" fmla="*/ 925 h 1562"/>
                <a:gd name="T76" fmla="*/ 1710 w 1713"/>
                <a:gd name="T77" fmla="*/ 842 h 1562"/>
                <a:gd name="T78" fmla="*/ 1713 w 1713"/>
                <a:gd name="T79" fmla="*/ 757 h 1562"/>
                <a:gd name="T80" fmla="*/ 1706 w 1713"/>
                <a:gd name="T81" fmla="*/ 673 h 1562"/>
                <a:gd name="T82" fmla="*/ 1690 w 1713"/>
                <a:gd name="T83" fmla="*/ 590 h 1562"/>
                <a:gd name="T84" fmla="*/ 1664 w 1713"/>
                <a:gd name="T85" fmla="*/ 510 h 1562"/>
                <a:gd name="T86" fmla="*/ 1628 w 1713"/>
                <a:gd name="T87" fmla="*/ 432 h 1562"/>
                <a:gd name="T88" fmla="*/ 1583 w 1713"/>
                <a:gd name="T89" fmla="*/ 359 h 1562"/>
                <a:gd name="T90" fmla="*/ 1529 w 1713"/>
                <a:gd name="T91" fmla="*/ 291 h 1562"/>
                <a:gd name="T92" fmla="*/ 1468 w 1713"/>
                <a:gd name="T93" fmla="*/ 228 h 1562"/>
                <a:gd name="T94" fmla="*/ 1400 w 1713"/>
                <a:gd name="T95" fmla="*/ 172 h 1562"/>
                <a:gd name="T96" fmla="*/ 1326 w 1713"/>
                <a:gd name="T97" fmla="*/ 123 h 1562"/>
                <a:gd name="T98" fmla="*/ 1246 w 1713"/>
                <a:gd name="T99" fmla="*/ 81 h 1562"/>
                <a:gd name="T100" fmla="*/ 1162 w 1713"/>
                <a:gd name="T101" fmla="*/ 48 h 1562"/>
                <a:gd name="T102" fmla="*/ 1074 w 1713"/>
                <a:gd name="T103" fmla="*/ 23 h 1562"/>
                <a:gd name="T104" fmla="*/ 983 w 1713"/>
                <a:gd name="T105" fmla="*/ 7 h 1562"/>
                <a:gd name="T106" fmla="*/ 890 w 1713"/>
                <a:gd name="T107" fmla="*/ 1 h 1562"/>
                <a:gd name="T108" fmla="*/ 798 w 1713"/>
                <a:gd name="T109" fmla="*/ 3 h 1562"/>
                <a:gd name="T110" fmla="*/ 707 w 1713"/>
                <a:gd name="T111" fmla="*/ 14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13"/>
                <a:gd name="T169" fmla="*/ 0 h 1562"/>
                <a:gd name="T170" fmla="*/ 1713 w 1713"/>
                <a:gd name="T171" fmla="*/ 1562 h 1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93" name="Group 13">
              <a:extLst>
                <a:ext uri="{FF2B5EF4-FFF2-40B4-BE49-F238E27FC236}">
                  <a16:creationId xmlns:a16="http://schemas.microsoft.com/office/drawing/2014/main" id="{B882FCB7-EA7D-49AB-9C7D-6A9227612B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519486" y="1377226"/>
              <a:ext cx="414621" cy="454197"/>
              <a:chOff x="7588" y="959"/>
              <a:chExt cx="833" cy="809"/>
            </a:xfrm>
          </p:grpSpPr>
          <p:sp>
            <p:nvSpPr>
              <p:cNvPr id="146" name="Freeform 14">
                <a:extLst>
                  <a:ext uri="{FF2B5EF4-FFF2-40B4-BE49-F238E27FC236}">
                    <a16:creationId xmlns:a16="http://schemas.microsoft.com/office/drawing/2014/main" id="{58103F0C-A678-4B0A-AD99-75E8E7AFD9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7" name="Freeform 15">
                <a:extLst>
                  <a:ext uri="{FF2B5EF4-FFF2-40B4-BE49-F238E27FC236}">
                    <a16:creationId xmlns:a16="http://schemas.microsoft.com/office/drawing/2014/main" id="{73FBC4A3-D3CC-4AC3-B4AB-B51763787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1FC7CE07-06AB-4C5F-821E-38C76B57A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595420" y="2002156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5" name="AutoShape 17">
              <a:extLst>
                <a:ext uri="{FF2B5EF4-FFF2-40B4-BE49-F238E27FC236}">
                  <a16:creationId xmlns:a16="http://schemas.microsoft.com/office/drawing/2014/main" id="{87F2B89D-158B-4F61-A3A1-B83E6941F34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>
              <a:off x="6447857" y="2129137"/>
              <a:ext cx="26278" cy="1913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8DD7EAF-EB4E-43D8-B51D-4F28C99E4E5F}"/>
                </a:ext>
              </a:extLst>
            </p:cNvPr>
            <p:cNvSpPr>
              <a:spLocks noChangeAspect="1"/>
            </p:cNvSpPr>
            <p:nvPr/>
          </p:nvSpPr>
          <p:spPr bwMode="auto">
            <a:xfrm rot="15977889">
              <a:off x="5897583" y="2556583"/>
              <a:ext cx="1820536" cy="1996420"/>
            </a:xfrm>
            <a:custGeom>
              <a:avLst/>
              <a:gdLst/>
              <a:ahLst/>
              <a:cxnLst>
                <a:cxn ang="0">
                  <a:pos x="1844" y="526"/>
                </a:cxn>
                <a:cxn ang="0">
                  <a:pos x="1793" y="437"/>
                </a:cxn>
                <a:cxn ang="0">
                  <a:pos x="1731" y="354"/>
                </a:cxn>
                <a:cxn ang="0">
                  <a:pos x="1661" y="278"/>
                </a:cxn>
                <a:cxn ang="0">
                  <a:pos x="1583" y="210"/>
                </a:cxn>
                <a:cxn ang="0">
                  <a:pos x="1498" y="150"/>
                </a:cxn>
                <a:cxn ang="0">
                  <a:pos x="1407" y="99"/>
                </a:cxn>
                <a:cxn ang="0">
                  <a:pos x="1310" y="59"/>
                </a:cxn>
                <a:cxn ang="0">
                  <a:pos x="1210" y="29"/>
                </a:cxn>
                <a:cxn ang="0">
                  <a:pos x="1107" y="9"/>
                </a:cxn>
                <a:cxn ang="0">
                  <a:pos x="1002" y="0"/>
                </a:cxn>
                <a:cxn ang="0">
                  <a:pos x="898" y="3"/>
                </a:cxn>
                <a:cxn ang="0">
                  <a:pos x="793" y="16"/>
                </a:cxn>
                <a:cxn ang="0">
                  <a:pos x="692" y="41"/>
                </a:cxn>
                <a:cxn ang="0">
                  <a:pos x="593" y="75"/>
                </a:cxn>
                <a:cxn ang="0">
                  <a:pos x="499" y="120"/>
                </a:cxn>
                <a:cxn ang="0">
                  <a:pos x="410" y="175"/>
                </a:cxn>
                <a:cxn ang="0">
                  <a:pos x="328" y="238"/>
                </a:cxn>
                <a:cxn ang="0">
                  <a:pos x="253" y="310"/>
                </a:cxn>
                <a:cxn ang="0">
                  <a:pos x="187" y="389"/>
                </a:cxn>
                <a:cxn ang="0">
                  <a:pos x="129" y="475"/>
                </a:cxn>
                <a:cxn ang="0">
                  <a:pos x="82" y="566"/>
                </a:cxn>
                <a:cxn ang="0">
                  <a:pos x="45" y="662"/>
                </a:cxn>
                <a:cxn ang="0">
                  <a:pos x="19" y="760"/>
                </a:cxn>
                <a:cxn ang="0">
                  <a:pos x="4" y="861"/>
                </a:cxn>
                <a:cxn ang="0">
                  <a:pos x="0" y="964"/>
                </a:cxn>
                <a:cxn ang="0">
                  <a:pos x="8" y="1066"/>
                </a:cxn>
                <a:cxn ang="0">
                  <a:pos x="27" y="1166"/>
                </a:cxn>
                <a:cxn ang="0">
                  <a:pos x="57" y="1264"/>
                </a:cxn>
                <a:cxn ang="0">
                  <a:pos x="97" y="1358"/>
                </a:cxn>
                <a:cxn ang="0">
                  <a:pos x="148" y="1447"/>
                </a:cxn>
                <a:cxn ang="0">
                  <a:pos x="208" y="1531"/>
                </a:cxn>
                <a:cxn ang="0">
                  <a:pos x="277" y="1608"/>
                </a:cxn>
                <a:cxn ang="0">
                  <a:pos x="355" y="1676"/>
                </a:cxn>
                <a:cxn ang="0">
                  <a:pos x="439" y="1737"/>
                </a:cxn>
                <a:cxn ang="0">
                  <a:pos x="530" y="1788"/>
                </a:cxn>
                <a:cxn ang="0">
                  <a:pos x="626" y="1830"/>
                </a:cxn>
                <a:cxn ang="0">
                  <a:pos x="726" y="1861"/>
                </a:cxn>
                <a:cxn ang="0">
                  <a:pos x="829" y="1882"/>
                </a:cxn>
                <a:cxn ang="0">
                  <a:pos x="934" y="1891"/>
                </a:cxn>
                <a:cxn ang="0">
                  <a:pos x="1038" y="1890"/>
                </a:cxn>
                <a:cxn ang="0">
                  <a:pos x="1143" y="1877"/>
                </a:cxn>
                <a:cxn ang="0">
                  <a:pos x="1245" y="1854"/>
                </a:cxn>
                <a:cxn ang="0">
                  <a:pos x="1344" y="1820"/>
                </a:cxn>
                <a:cxn ang="0">
                  <a:pos x="1439" y="1776"/>
                </a:cxn>
                <a:cxn ang="0">
                  <a:pos x="1528" y="1722"/>
                </a:cxn>
                <a:cxn ang="0">
                  <a:pos x="1611" y="1660"/>
                </a:cxn>
                <a:cxn ang="0">
                  <a:pos x="1686" y="1589"/>
                </a:cxn>
                <a:cxn ang="0">
                  <a:pos x="1753" y="1510"/>
                </a:cxn>
                <a:cxn ang="0">
                  <a:pos x="1811" y="1425"/>
                </a:cxn>
                <a:cxn ang="0">
                  <a:pos x="1860" y="1334"/>
                </a:cxn>
                <a:cxn ang="0">
                  <a:pos x="1897" y="1239"/>
                </a:cxn>
                <a:cxn ang="0">
                  <a:pos x="1924" y="1140"/>
                </a:cxn>
                <a:cxn ang="0">
                  <a:pos x="1940" y="1039"/>
                </a:cxn>
                <a:cxn ang="0">
                  <a:pos x="1945" y="937"/>
                </a:cxn>
                <a:cxn ang="0">
                  <a:pos x="1938" y="835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C38B1F26-72DF-4C0D-A728-0C8D5A0A35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6103431" y="2781494"/>
              <a:ext cx="1397156" cy="15276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cxnSp>
          <p:nvCxnSpPr>
            <p:cNvPr id="98" name="AutoShape 20">
              <a:extLst>
                <a:ext uri="{FF2B5EF4-FFF2-40B4-BE49-F238E27FC236}">
                  <a16:creationId xmlns:a16="http://schemas.microsoft.com/office/drawing/2014/main" id="{EF537AE5-9518-45F4-A7DA-6A10D67B7BA7}"/>
                </a:ext>
              </a:extLst>
            </p:cNvPr>
            <p:cNvCxnSpPr>
              <a:cxnSpLocks noChangeAspect="1" noChangeShapeType="1"/>
              <a:endCxn id="119" idx="1"/>
            </p:cNvCxnSpPr>
            <p:nvPr/>
          </p:nvCxnSpPr>
          <p:spPr bwMode="auto">
            <a:xfrm>
              <a:off x="6542781" y="3997883"/>
              <a:ext cx="364571" cy="2616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grpSp>
          <p:nvGrpSpPr>
            <p:cNvPr id="99" name="Group 21">
              <a:extLst>
                <a:ext uri="{FF2B5EF4-FFF2-40B4-BE49-F238E27FC236}">
                  <a16:creationId xmlns:a16="http://schemas.microsoft.com/office/drawing/2014/main" id="{49DD8C43-B02E-4B8B-9062-39BF98DB86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633399" y="3451790"/>
              <a:ext cx="414621" cy="455657"/>
              <a:chOff x="7588" y="959"/>
              <a:chExt cx="833" cy="809"/>
            </a:xfrm>
          </p:grpSpPr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E132EC52-F550-4CF9-A750-A0E3739E2B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5120DE4D-033C-40F2-904B-D6BAB3D179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00" name="AutoShape 24">
              <a:extLst>
                <a:ext uri="{FF2B5EF4-FFF2-40B4-BE49-F238E27FC236}">
                  <a16:creationId xmlns:a16="http://schemas.microsoft.com/office/drawing/2014/main" id="{BA93E68E-110A-4E6C-94DA-5F509D852DF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 flipV="1">
              <a:off x="7137183" y="2094091"/>
              <a:ext cx="26278" cy="2263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AutoShape 25">
              <a:extLst>
                <a:ext uri="{FF2B5EF4-FFF2-40B4-BE49-F238E27FC236}">
                  <a16:creationId xmlns:a16="http://schemas.microsoft.com/office/drawing/2014/main" id="{CF50EF44-60E6-4CCE-A02E-E6233344C6D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3757889" flipH="1">
              <a:off x="6307687" y="4116123"/>
              <a:ext cx="204390" cy="832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grpSp>
          <p:nvGrpSpPr>
            <p:cNvPr id="102" name="Group 26">
              <a:extLst>
                <a:ext uri="{FF2B5EF4-FFF2-40B4-BE49-F238E27FC236}">
                  <a16:creationId xmlns:a16="http://schemas.microsoft.com/office/drawing/2014/main" id="{47227FED-51A6-4405-A2C9-85FF465764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211323" y="3716047"/>
              <a:ext cx="354764" cy="392859"/>
              <a:chOff x="5512" y="12280"/>
              <a:chExt cx="522" cy="538"/>
            </a:xfrm>
          </p:grpSpPr>
          <p:sp>
            <p:nvSpPr>
              <p:cNvPr id="142" name="Freeform 27">
                <a:extLst>
                  <a:ext uri="{FF2B5EF4-FFF2-40B4-BE49-F238E27FC236}">
                    <a16:creationId xmlns:a16="http://schemas.microsoft.com/office/drawing/2014/main" id="{190BEAF5-135E-467D-8613-C0899A5A8C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3" name="Freeform 28">
                <a:extLst>
                  <a:ext uri="{FF2B5EF4-FFF2-40B4-BE49-F238E27FC236}">
                    <a16:creationId xmlns:a16="http://schemas.microsoft.com/office/drawing/2014/main" id="{A5E48CD3-4027-448A-B4C3-8F419BA61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03" name="Group 29">
              <a:extLst>
                <a:ext uri="{FF2B5EF4-FFF2-40B4-BE49-F238E27FC236}">
                  <a16:creationId xmlns:a16="http://schemas.microsoft.com/office/drawing/2014/main" id="{B8B7D8F0-FD7A-46C3-9B48-8FA8A951F6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7022" y="1824043"/>
              <a:ext cx="350506" cy="334324"/>
              <a:chOff x="5512" y="12280"/>
              <a:chExt cx="522" cy="538"/>
            </a:xfrm>
          </p:grpSpPr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1D6AB08A-8A2B-4E28-A101-8FDB9C1E9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903C841B-29EF-4DD6-BAF3-8FBF38EBF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9F1F8119-D295-40B9-803A-087F91F1A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784123">
              <a:off x="2757325" y="1718928"/>
              <a:ext cx="2469602" cy="2135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B1CA5F39-646F-4734-B266-02807699FCF4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152704" y="1591914"/>
              <a:ext cx="414763" cy="411700"/>
              <a:chOff x="7588" y="959"/>
              <a:chExt cx="833" cy="809"/>
            </a:xfrm>
          </p:grpSpPr>
          <p:sp>
            <p:nvSpPr>
              <p:cNvPr id="138" name="Freeform 34">
                <a:extLst>
                  <a:ext uri="{FF2B5EF4-FFF2-40B4-BE49-F238E27FC236}">
                    <a16:creationId xmlns:a16="http://schemas.microsoft.com/office/drawing/2014/main" id="{2639AC5F-929E-4E93-988F-2CEFDB2D4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9" name="Freeform 35">
                <a:extLst>
                  <a:ext uri="{FF2B5EF4-FFF2-40B4-BE49-F238E27FC236}">
                    <a16:creationId xmlns:a16="http://schemas.microsoft.com/office/drawing/2014/main" id="{C46CCB4F-7BED-4DB5-A41A-136B80E3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A129961B-1CA3-4FED-ACBF-0E5B880911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784123" flipH="1">
              <a:off x="2503210" y="2026975"/>
              <a:ext cx="476102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07" name="AutoShape 37">
              <a:extLst>
                <a:ext uri="{FF2B5EF4-FFF2-40B4-BE49-F238E27FC236}">
                  <a16:creationId xmlns:a16="http://schemas.microsoft.com/office/drawing/2014/main" id="{2F549E9C-1D3E-4B55-87E4-7D12645B13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>
              <a:off x="2786533" y="2405098"/>
              <a:ext cx="26288" cy="1722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cxnSp>
          <p:nvCxnSpPr>
            <p:cNvPr id="108" name="AutoShape 38">
              <a:extLst>
                <a:ext uri="{FF2B5EF4-FFF2-40B4-BE49-F238E27FC236}">
                  <a16:creationId xmlns:a16="http://schemas.microsoft.com/office/drawing/2014/main" id="{A73A6AFB-20CC-4676-8119-C7326B8061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 flipV="1">
              <a:off x="3139959" y="1812365"/>
              <a:ext cx="26288" cy="2058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109" name="Group 39">
              <a:extLst>
                <a:ext uri="{FF2B5EF4-FFF2-40B4-BE49-F238E27FC236}">
                  <a16:creationId xmlns:a16="http://schemas.microsoft.com/office/drawing/2014/main" id="{9BC53E88-30AD-4AAB-94DC-3C836F16B6DD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332337" y="2329180"/>
              <a:ext cx="354887" cy="354764"/>
              <a:chOff x="5512" y="12280"/>
              <a:chExt cx="522" cy="538"/>
            </a:xfrm>
          </p:grpSpPr>
          <p:sp>
            <p:nvSpPr>
              <p:cNvPr id="136" name="Freeform 40">
                <a:extLst>
                  <a:ext uri="{FF2B5EF4-FFF2-40B4-BE49-F238E27FC236}">
                    <a16:creationId xmlns:a16="http://schemas.microsoft.com/office/drawing/2014/main" id="{E2178436-152F-4215-837F-6E98A59BF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7" name="Freeform 41">
                <a:extLst>
                  <a:ext uri="{FF2B5EF4-FFF2-40B4-BE49-F238E27FC236}">
                    <a16:creationId xmlns:a16="http://schemas.microsoft.com/office/drawing/2014/main" id="{92F91FAA-A6F7-427A-B9E0-FB7057FF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E5B820E5-35A0-4AD2-924A-40DF88CD50E4}"/>
                </a:ext>
              </a:extLst>
            </p:cNvPr>
            <p:cNvSpPr>
              <a:spLocks/>
            </p:cNvSpPr>
            <p:nvPr/>
          </p:nvSpPr>
          <p:spPr bwMode="auto">
            <a:xfrm rot="12784123">
              <a:off x="2957405" y="1883900"/>
              <a:ext cx="2034390" cy="1754838"/>
            </a:xfrm>
            <a:custGeom>
              <a:avLst/>
              <a:gdLst>
                <a:gd name="T0" fmla="*/ 1723 w 1817"/>
                <a:gd name="T1" fmla="*/ 478 h 1720"/>
                <a:gd name="T2" fmla="*/ 1675 w 1817"/>
                <a:gd name="T3" fmla="*/ 397 h 1720"/>
                <a:gd name="T4" fmla="*/ 1617 w 1817"/>
                <a:gd name="T5" fmla="*/ 322 h 1720"/>
                <a:gd name="T6" fmla="*/ 1552 w 1817"/>
                <a:gd name="T7" fmla="*/ 253 h 1720"/>
                <a:gd name="T8" fmla="*/ 1479 w 1817"/>
                <a:gd name="T9" fmla="*/ 191 h 1720"/>
                <a:gd name="T10" fmla="*/ 1400 w 1817"/>
                <a:gd name="T11" fmla="*/ 136 h 1720"/>
                <a:gd name="T12" fmla="*/ 1314 w 1817"/>
                <a:gd name="T13" fmla="*/ 90 h 1720"/>
                <a:gd name="T14" fmla="*/ 1224 w 1817"/>
                <a:gd name="T15" fmla="*/ 54 h 1720"/>
                <a:gd name="T16" fmla="*/ 1131 w 1817"/>
                <a:gd name="T17" fmla="*/ 26 h 1720"/>
                <a:gd name="T18" fmla="*/ 1034 w 1817"/>
                <a:gd name="T19" fmla="*/ 8 h 1720"/>
                <a:gd name="T20" fmla="*/ 936 w 1817"/>
                <a:gd name="T21" fmla="*/ 0 h 1720"/>
                <a:gd name="T22" fmla="*/ 839 w 1817"/>
                <a:gd name="T23" fmla="*/ 3 h 1720"/>
                <a:gd name="T24" fmla="*/ 741 w 1817"/>
                <a:gd name="T25" fmla="*/ 15 h 1720"/>
                <a:gd name="T26" fmla="*/ 646 w 1817"/>
                <a:gd name="T27" fmla="*/ 37 h 1720"/>
                <a:gd name="T28" fmla="*/ 554 w 1817"/>
                <a:gd name="T29" fmla="*/ 68 h 1720"/>
                <a:gd name="T30" fmla="*/ 466 w 1817"/>
                <a:gd name="T31" fmla="*/ 109 h 1720"/>
                <a:gd name="T32" fmla="*/ 383 w 1817"/>
                <a:gd name="T33" fmla="*/ 159 h 1720"/>
                <a:gd name="T34" fmla="*/ 306 w 1817"/>
                <a:gd name="T35" fmla="*/ 216 h 1720"/>
                <a:gd name="T36" fmla="*/ 236 w 1817"/>
                <a:gd name="T37" fmla="*/ 282 h 1720"/>
                <a:gd name="T38" fmla="*/ 174 w 1817"/>
                <a:gd name="T39" fmla="*/ 354 h 1720"/>
                <a:gd name="T40" fmla="*/ 121 w 1817"/>
                <a:gd name="T41" fmla="*/ 432 h 1720"/>
                <a:gd name="T42" fmla="*/ 77 w 1817"/>
                <a:gd name="T43" fmla="*/ 515 h 1720"/>
                <a:gd name="T44" fmla="*/ 42 w 1817"/>
                <a:gd name="T45" fmla="*/ 601 h 1720"/>
                <a:gd name="T46" fmla="*/ 18 w 1817"/>
                <a:gd name="T47" fmla="*/ 691 h 1720"/>
                <a:gd name="T48" fmla="*/ 4 w 1817"/>
                <a:gd name="T49" fmla="*/ 783 h 1720"/>
                <a:gd name="T50" fmla="*/ 0 w 1817"/>
                <a:gd name="T51" fmla="*/ 876 h 1720"/>
                <a:gd name="T52" fmla="*/ 7 w 1817"/>
                <a:gd name="T53" fmla="*/ 969 h 1720"/>
                <a:gd name="T54" fmla="*/ 25 w 1817"/>
                <a:gd name="T55" fmla="*/ 1060 h 1720"/>
                <a:gd name="T56" fmla="*/ 53 w 1817"/>
                <a:gd name="T57" fmla="*/ 1149 h 1720"/>
                <a:gd name="T58" fmla="*/ 91 w 1817"/>
                <a:gd name="T59" fmla="*/ 1234 h 1720"/>
                <a:gd name="T60" fmla="*/ 138 w 1817"/>
                <a:gd name="T61" fmla="*/ 1316 h 1720"/>
                <a:gd name="T62" fmla="*/ 195 w 1817"/>
                <a:gd name="T63" fmla="*/ 1392 h 1720"/>
                <a:gd name="T64" fmla="*/ 259 w 1817"/>
                <a:gd name="T65" fmla="*/ 1461 h 1720"/>
                <a:gd name="T66" fmla="*/ 331 w 1817"/>
                <a:gd name="T67" fmla="*/ 1524 h 1720"/>
                <a:gd name="T68" fmla="*/ 411 w 1817"/>
                <a:gd name="T69" fmla="*/ 1579 h 1720"/>
                <a:gd name="T70" fmla="*/ 495 w 1817"/>
                <a:gd name="T71" fmla="*/ 1626 h 1720"/>
                <a:gd name="T72" fmla="*/ 585 w 1817"/>
                <a:gd name="T73" fmla="*/ 1664 h 1720"/>
                <a:gd name="T74" fmla="*/ 678 w 1817"/>
                <a:gd name="T75" fmla="*/ 1692 h 1720"/>
                <a:gd name="T76" fmla="*/ 775 w 1817"/>
                <a:gd name="T77" fmla="*/ 1711 h 1720"/>
                <a:gd name="T78" fmla="*/ 872 w 1817"/>
                <a:gd name="T79" fmla="*/ 1719 h 1720"/>
                <a:gd name="T80" fmla="*/ 970 w 1817"/>
                <a:gd name="T81" fmla="*/ 1718 h 1720"/>
                <a:gd name="T82" fmla="*/ 1067 w 1817"/>
                <a:gd name="T83" fmla="*/ 1707 h 1720"/>
                <a:gd name="T84" fmla="*/ 1163 w 1817"/>
                <a:gd name="T85" fmla="*/ 1686 h 1720"/>
                <a:gd name="T86" fmla="*/ 1255 w 1817"/>
                <a:gd name="T87" fmla="*/ 1655 h 1720"/>
                <a:gd name="T88" fmla="*/ 1344 w 1817"/>
                <a:gd name="T89" fmla="*/ 1615 h 1720"/>
                <a:gd name="T90" fmla="*/ 1427 w 1817"/>
                <a:gd name="T91" fmla="*/ 1566 h 1720"/>
                <a:gd name="T92" fmla="*/ 1505 w 1817"/>
                <a:gd name="T93" fmla="*/ 1509 h 1720"/>
                <a:gd name="T94" fmla="*/ 1575 w 1817"/>
                <a:gd name="T95" fmla="*/ 1444 h 1720"/>
                <a:gd name="T96" fmla="*/ 1638 w 1817"/>
                <a:gd name="T97" fmla="*/ 1373 h 1720"/>
                <a:gd name="T98" fmla="*/ 1692 w 1817"/>
                <a:gd name="T99" fmla="*/ 1295 h 1720"/>
                <a:gd name="T100" fmla="*/ 1737 w 1817"/>
                <a:gd name="T101" fmla="*/ 1213 h 1720"/>
                <a:gd name="T102" fmla="*/ 1772 w 1817"/>
                <a:gd name="T103" fmla="*/ 1126 h 1720"/>
                <a:gd name="T104" fmla="*/ 1798 w 1817"/>
                <a:gd name="T105" fmla="*/ 1037 h 1720"/>
                <a:gd name="T106" fmla="*/ 1813 w 1817"/>
                <a:gd name="T107" fmla="*/ 945 h 1720"/>
                <a:gd name="T108" fmla="*/ 1817 w 1817"/>
                <a:gd name="T109" fmla="*/ 852 h 1720"/>
                <a:gd name="T110" fmla="*/ 1811 w 1817"/>
                <a:gd name="T111" fmla="*/ 759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17"/>
                <a:gd name="T169" fmla="*/ 0 h 1720"/>
                <a:gd name="T170" fmla="*/ 1817 w 1817"/>
                <a:gd name="T171" fmla="*/ 1720 h 1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11" name="AutoShape 46">
              <a:extLst>
                <a:ext uri="{FF2B5EF4-FFF2-40B4-BE49-F238E27FC236}">
                  <a16:creationId xmlns:a16="http://schemas.microsoft.com/office/drawing/2014/main" id="{9AB4FF89-CB34-4108-B77B-B84953BFEA34}"/>
                </a:ext>
              </a:extLst>
            </p:cNvPr>
            <p:cNvCxnSpPr>
              <a:cxnSpLocks noChangeShapeType="1"/>
              <a:endCxn id="145" idx="19"/>
            </p:cNvCxnSpPr>
            <p:nvPr/>
          </p:nvCxnSpPr>
          <p:spPr bwMode="auto">
            <a:xfrm>
              <a:off x="2649360" y="2540916"/>
              <a:ext cx="3973156" cy="1080994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cxnSp>
          <p:nvCxnSpPr>
            <p:cNvPr id="112" name="AutoShape 47">
              <a:extLst>
                <a:ext uri="{FF2B5EF4-FFF2-40B4-BE49-F238E27FC236}">
                  <a16:creationId xmlns:a16="http://schemas.microsoft.com/office/drawing/2014/main" id="{2091E905-EB73-4275-8D8F-6E1E607BB28E}"/>
                </a:ext>
              </a:extLst>
            </p:cNvPr>
            <p:cNvCxnSpPr>
              <a:cxnSpLocks noChangeShapeType="1"/>
              <a:stCxn id="142" idx="34"/>
              <a:endCxn id="147" idx="48"/>
            </p:cNvCxnSpPr>
            <p:nvPr/>
          </p:nvCxnSpPr>
          <p:spPr bwMode="auto">
            <a:xfrm flipV="1">
              <a:off x="6441034" y="1811632"/>
              <a:ext cx="284810" cy="1929495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13" name="Oval 48">
              <a:extLst>
                <a:ext uri="{FF2B5EF4-FFF2-40B4-BE49-F238E27FC236}">
                  <a16:creationId xmlns:a16="http://schemas.microsoft.com/office/drawing/2014/main" id="{94150CD3-4A92-4B22-A88A-B6F54E251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5455227" y="2096551"/>
              <a:ext cx="2727154" cy="28843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14" name="AutoShape 49">
              <a:extLst>
                <a:ext uri="{FF2B5EF4-FFF2-40B4-BE49-F238E27FC236}">
                  <a16:creationId xmlns:a16="http://schemas.microsoft.com/office/drawing/2014/main" id="{5E5FC5E3-CC82-4ED6-BDE1-46865787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223" y="1370005"/>
              <a:ext cx="350506" cy="314389"/>
            </a:xfrm>
            <a:prstGeom prst="wedgeRectCallout">
              <a:avLst>
                <a:gd name="adj1" fmla="val -110185"/>
                <a:gd name="adj2" fmla="val 322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1</a:t>
              </a:r>
            </a:p>
          </p:txBody>
        </p:sp>
        <p:sp>
          <p:nvSpPr>
            <p:cNvPr id="115" name="AutoShape 50">
              <a:extLst>
                <a:ext uri="{FF2B5EF4-FFF2-40B4-BE49-F238E27FC236}">
                  <a16:creationId xmlns:a16="http://schemas.microsoft.com/office/drawing/2014/main" id="{A8C8D8A9-7F8E-4D37-8A87-AFC7559B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285" y="3054453"/>
              <a:ext cx="350506" cy="262788"/>
            </a:xfrm>
            <a:prstGeom prst="wedgeRectCallout">
              <a:avLst>
                <a:gd name="adj1" fmla="val -23889"/>
                <a:gd name="adj2" fmla="val 1248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000"/>
                <a:t>2</a:t>
              </a:r>
            </a:p>
          </p:txBody>
        </p:sp>
        <p:sp>
          <p:nvSpPr>
            <p:cNvPr id="116" name="AutoShape 51">
              <a:extLst>
                <a:ext uri="{FF2B5EF4-FFF2-40B4-BE49-F238E27FC236}">
                  <a16:creationId xmlns:a16="http://schemas.microsoft.com/office/drawing/2014/main" id="{8E99AF59-EE88-4015-8B3F-A5A768D8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572" y="1269708"/>
              <a:ext cx="350506" cy="255439"/>
            </a:xfrm>
            <a:prstGeom prst="wedgeRectCallout">
              <a:avLst>
                <a:gd name="adj1" fmla="val -100417"/>
                <a:gd name="adj2" fmla="val 23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3</a:t>
              </a:r>
            </a:p>
          </p:txBody>
        </p:sp>
        <p:cxnSp>
          <p:nvCxnSpPr>
            <p:cNvPr id="117" name="AutoShape 54">
              <a:extLst>
                <a:ext uri="{FF2B5EF4-FFF2-40B4-BE49-F238E27FC236}">
                  <a16:creationId xmlns:a16="http://schemas.microsoft.com/office/drawing/2014/main" id="{CA6CC619-A6C0-4EBD-96C1-84B9572C51BD}"/>
                </a:ext>
              </a:extLst>
            </p:cNvPr>
            <p:cNvCxnSpPr>
              <a:cxnSpLocks noChangeShapeType="1"/>
              <a:stCxn id="106" idx="1"/>
            </p:cNvCxnSpPr>
            <p:nvPr/>
          </p:nvCxnSpPr>
          <p:spPr bwMode="auto">
            <a:xfrm flipH="1">
              <a:off x="2633192" y="2156985"/>
              <a:ext cx="307958" cy="2403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18" name="AutoShape 55">
              <a:extLst>
                <a:ext uri="{FF2B5EF4-FFF2-40B4-BE49-F238E27FC236}">
                  <a16:creationId xmlns:a16="http://schemas.microsoft.com/office/drawing/2014/main" id="{859FB6A9-08BA-446F-A0B0-151F1680F192}"/>
                </a:ext>
              </a:extLst>
            </p:cNvPr>
            <p:cNvCxnSpPr>
              <a:cxnSpLocks noChangeAspect="1" noChangeShapeType="1"/>
              <a:stCxn id="141" idx="2"/>
            </p:cNvCxnSpPr>
            <p:nvPr/>
          </p:nvCxnSpPr>
          <p:spPr bwMode="auto">
            <a:xfrm>
              <a:off x="6363146" y="1962736"/>
              <a:ext cx="388476" cy="16789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42944812-B577-46D2-B0C8-36122854A6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710794" y="4075258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313915A7-248B-4B3D-BED1-F8492E285799}"/>
                </a:ext>
              </a:extLst>
            </p:cNvPr>
            <p:cNvSpPr/>
            <p:nvPr/>
          </p:nvSpPr>
          <p:spPr>
            <a:xfrm>
              <a:off x="916344" y="4425704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68918899-E66D-42B9-95CA-DDD1AF954C97}"/>
                </a:ext>
              </a:extLst>
            </p:cNvPr>
            <p:cNvCxnSpPr>
              <a:stCxn id="120" idx="7"/>
              <a:endCxn id="139" idx="30"/>
            </p:cNvCxnSpPr>
            <p:nvPr/>
          </p:nvCxnSpPr>
          <p:spPr>
            <a:xfrm flipV="1">
              <a:off x="1291717" y="1998659"/>
              <a:ext cx="1022527" cy="24914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CE622CFC-14EC-4910-A80F-1D3B27556171}"/>
                </a:ext>
              </a:extLst>
            </p:cNvPr>
            <p:cNvCxnSpPr>
              <a:stCxn id="147" idx="25"/>
              <a:endCxn id="120" idx="7"/>
            </p:cNvCxnSpPr>
            <p:nvPr/>
          </p:nvCxnSpPr>
          <p:spPr>
            <a:xfrm flipH="1">
              <a:off x="1291717" y="1625444"/>
              <a:ext cx="5208873" cy="28646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AE25C6-C236-4D27-B7D3-8894E0431B45}"/>
                </a:ext>
              </a:extLst>
            </p:cNvPr>
            <p:cNvSpPr txBox="1"/>
            <p:nvPr/>
          </p:nvSpPr>
          <p:spPr>
            <a:xfrm>
              <a:off x="683569" y="5373216"/>
              <a:ext cx="177820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Initial point</a:t>
              </a:r>
              <a:endParaRPr lang="ru-RU" sz="1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484050-74A5-43C7-A920-BBA0B9871657}"/>
                </a:ext>
              </a:extLst>
            </p:cNvPr>
            <p:cNvSpPr txBox="1"/>
            <p:nvPr/>
          </p:nvSpPr>
          <p:spPr>
            <a:xfrm>
              <a:off x="3039911" y="5373216"/>
              <a:ext cx="2134905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Pierce points</a:t>
              </a:r>
              <a:endParaRPr lang="ru-RU" sz="1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6AA550-472D-4F18-9183-06027FC35EA3}"/>
                </a:ext>
              </a:extLst>
            </p:cNvPr>
            <p:cNvSpPr txBox="1"/>
            <p:nvPr/>
          </p:nvSpPr>
          <p:spPr>
            <a:xfrm>
              <a:off x="5752951" y="5373216"/>
              <a:ext cx="3139529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cs typeface="Times New Roman" pitchFamily="18" charset="0"/>
                </a:rPr>
                <a:t>Tool switching off points</a:t>
              </a:r>
              <a:endParaRPr lang="en-US" sz="1000" dirty="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61F09E7C-D915-4189-9B15-74BA0E67EED0}"/>
                </a:ext>
              </a:extLst>
            </p:cNvPr>
            <p:cNvSpPr/>
            <p:nvPr/>
          </p:nvSpPr>
          <p:spPr>
            <a:xfrm>
              <a:off x="247884" y="5373917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grpSp>
          <p:nvGrpSpPr>
            <p:cNvPr id="127" name="Group 33">
              <a:extLst>
                <a:ext uri="{FF2B5EF4-FFF2-40B4-BE49-F238E27FC236}">
                  <a16:creationId xmlns:a16="http://schemas.microsoft.com/office/drawing/2014/main" id="{C6AD822C-5E68-4EA0-83CE-25DECD9E446A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533879" y="5387955"/>
              <a:ext cx="414763" cy="411700"/>
              <a:chOff x="7588" y="959"/>
              <a:chExt cx="833" cy="809"/>
            </a:xfrm>
          </p:grpSpPr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4C136E6C-8581-41AF-A412-29C97168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5" name="Freeform 35">
                <a:extLst>
                  <a:ext uri="{FF2B5EF4-FFF2-40B4-BE49-F238E27FC236}">
                    <a16:creationId xmlns:a16="http://schemas.microsoft.com/office/drawing/2014/main" id="{95F72DD0-5A03-4418-AC66-0A17D0DB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28" name="Group 39">
              <a:extLst>
                <a:ext uri="{FF2B5EF4-FFF2-40B4-BE49-F238E27FC236}">
                  <a16:creationId xmlns:a16="http://schemas.microsoft.com/office/drawing/2014/main" id="{4D3238BB-E6CD-44E7-BF0F-CC7B633BD928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5330020" y="5388520"/>
              <a:ext cx="354887" cy="354764"/>
              <a:chOff x="5512" y="12280"/>
              <a:chExt cx="522" cy="538"/>
            </a:xfrm>
          </p:grpSpPr>
          <p:sp>
            <p:nvSpPr>
              <p:cNvPr id="132" name="Freeform 40">
                <a:extLst>
                  <a:ext uri="{FF2B5EF4-FFF2-40B4-BE49-F238E27FC236}">
                    <a16:creationId xmlns:a16="http://schemas.microsoft.com/office/drawing/2014/main" id="{687AF6A7-38AF-40AD-B227-F7B679820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3" name="Freeform 41">
                <a:extLst>
                  <a:ext uri="{FF2B5EF4-FFF2-40B4-BE49-F238E27FC236}">
                    <a16:creationId xmlns:a16="http://schemas.microsoft.com/office/drawing/2014/main" id="{3C794637-6496-4777-B50C-DFFDE97D6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29" name="AutoShape 47">
              <a:extLst>
                <a:ext uri="{FF2B5EF4-FFF2-40B4-BE49-F238E27FC236}">
                  <a16:creationId xmlns:a16="http://schemas.microsoft.com/office/drawing/2014/main" id="{D86958A8-CBA5-4BD0-8802-27E9EF0BF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87624" y="6272974"/>
              <a:ext cx="448573" cy="359939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7CE93D-50E9-428A-A9B9-99AC63595B98}"/>
                </a:ext>
              </a:extLst>
            </p:cNvPr>
            <p:cNvSpPr txBox="1"/>
            <p:nvPr/>
          </p:nvSpPr>
          <p:spPr>
            <a:xfrm>
              <a:off x="1595586" y="6296805"/>
              <a:ext cx="286356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Airtime motion</a:t>
              </a:r>
              <a:endParaRPr lang="ru-RU" sz="10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9BDF673-50B1-48A1-8516-D2338B43BCE5}"/>
                </a:ext>
              </a:extLst>
            </p:cNvPr>
            <p:cNvSpPr txBox="1"/>
            <p:nvPr/>
          </p:nvSpPr>
          <p:spPr>
            <a:xfrm>
              <a:off x="5358403" y="6296805"/>
              <a:ext cx="2658412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Cutting segments</a:t>
              </a:r>
              <a:endParaRPr lang="ru-R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cost</a:t>
            </a:r>
            <a:endParaRPr lang="ru-RU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No intersections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233343" y="3705002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382"/>
              <a:gd name="adj6" fmla="val -163192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Piercing points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7452480" y="5331063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869"/>
              <a:gd name="adj6" fmla="val -106239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Air move length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1097</TotalTime>
  <Words>1111</Words>
  <Application>Microsoft Office PowerPoint</Application>
  <PresentationFormat>Экран (4:3)</PresentationFormat>
  <Paragraphs>340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S.S.Ukolov@urfu.me</cp:lastModifiedBy>
  <cp:revision>206</cp:revision>
  <dcterms:created xsi:type="dcterms:W3CDTF">2016-05-25T08:56:41Z</dcterms:created>
  <dcterms:modified xsi:type="dcterms:W3CDTF">2020-09-26T15:36:00Z</dcterms:modified>
</cp:coreProperties>
</file>