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0" r:id="rId3"/>
    <p:sldId id="262" r:id="rId4"/>
    <p:sldId id="286" r:id="rId5"/>
    <p:sldId id="287" r:id="rId6"/>
    <p:sldId id="290" r:id="rId7"/>
    <p:sldId id="293" r:id="rId8"/>
    <p:sldId id="288" r:id="rId9"/>
    <p:sldId id="291" r:id="rId10"/>
    <p:sldId id="289" r:id="rId11"/>
    <p:sldId id="263" r:id="rId12"/>
    <p:sldId id="265" r:id="rId13"/>
    <p:sldId id="264" r:id="rId14"/>
    <p:sldId id="267" r:id="rId15"/>
    <p:sldId id="266" r:id="rId16"/>
    <p:sldId id="268" r:id="rId17"/>
    <p:sldId id="269" r:id="rId18"/>
    <p:sldId id="271" r:id="rId19"/>
    <p:sldId id="270" r:id="rId20"/>
    <p:sldId id="275" r:id="rId21"/>
    <p:sldId id="272" r:id="rId22"/>
    <p:sldId id="273" r:id="rId23"/>
    <p:sldId id="274" r:id="rId24"/>
    <p:sldId id="278" r:id="rId25"/>
    <p:sldId id="285" r:id="rId26"/>
    <p:sldId id="292" r:id="rId27"/>
    <p:sldId id="276" r:id="rId28"/>
    <p:sldId id="259" r:id="rId2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ведение" id="{191E25FD-C230-42DC-BF24-D7D8E5C72A9A}">
          <p14:sldIdLst>
            <p14:sldId id="256"/>
          </p14:sldIdLst>
        </p14:section>
        <p14:section name="Основная часть" id="{93878CE5-A944-47CD-A435-4106DB216F18}">
          <p14:sldIdLst>
            <p14:sldId id="260"/>
            <p14:sldId id="262"/>
            <p14:sldId id="286"/>
            <p14:sldId id="287"/>
            <p14:sldId id="290"/>
            <p14:sldId id="293"/>
            <p14:sldId id="288"/>
            <p14:sldId id="291"/>
            <p14:sldId id="289"/>
            <p14:sldId id="263"/>
            <p14:sldId id="265"/>
            <p14:sldId id="264"/>
            <p14:sldId id="267"/>
            <p14:sldId id="266"/>
            <p14:sldId id="268"/>
            <p14:sldId id="269"/>
            <p14:sldId id="271"/>
            <p14:sldId id="270"/>
            <p14:sldId id="275"/>
            <p14:sldId id="272"/>
            <p14:sldId id="273"/>
            <p14:sldId id="274"/>
            <p14:sldId id="278"/>
            <p14:sldId id="285"/>
            <p14:sldId id="292"/>
            <p14:sldId id="276"/>
          </p14:sldIdLst>
        </p14:section>
        <p14:section name="Завершение" id="{B0E38EE0-5FF2-459B-A119-F4109678D724}">
          <p14:sldIdLst>
            <p14:sldId id="25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68" autoAdjust="0"/>
    <p:restoredTop sz="96357" autoAdjust="0"/>
  </p:normalViewPr>
  <p:slideViewPr>
    <p:cSldViewPr>
      <p:cViewPr varScale="1">
        <p:scale>
          <a:sx n="111" d="100"/>
          <a:sy n="111" d="100"/>
        </p:scale>
        <p:origin x="744"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u-RU"/>
              <a:t>Образец заголовка</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
        <p:nvSpPr>
          <p:cNvPr id="8" name="Title 7"/>
          <p:cNvSpPr>
            <a:spLocks noGrp="1"/>
          </p:cNvSpPr>
          <p:nvPr>
            <p:ph type="title"/>
          </p:nvPr>
        </p:nvSpPr>
        <p:spPr/>
        <p:txBody>
          <a:bodyPr/>
          <a:lstStyle/>
          <a:p>
            <a:r>
              <a:rPr lang="ru-RU"/>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3340D67-7E74-4C71-AB66-01C5A806D5F1}" type="datetimeFigureOut">
              <a:rPr lang="ru-RU" smtClean="0"/>
              <a:t>29.05.2024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
        <p:nvSpPr>
          <p:cNvPr id="8" name="Title 7"/>
          <p:cNvSpPr>
            <a:spLocks noGrp="1"/>
          </p:cNvSpPr>
          <p:nvPr>
            <p:ph type="title"/>
          </p:nvPr>
        </p:nvSpPr>
        <p:spPr/>
        <p:txBody>
          <a:bodyPr/>
          <a:lstStyle/>
          <a:p>
            <a:r>
              <a:rPr lang="ru-RU"/>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3340D67-7E74-4C71-AB66-01C5A806D5F1}" type="datetimeFigureOut">
              <a:rPr lang="ru-RU" smtClean="0"/>
              <a:t>29.05.2024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41430CF-583C-41CF-8D12-6C0B8FC32910}" type="slidenum">
              <a:rPr lang="ru-RU" smtClean="0"/>
              <a:t>‹#›</a:t>
            </a:fld>
            <a:endParaRPr lang="ru-RU"/>
          </a:p>
        </p:txBody>
      </p:sp>
      <p:sp>
        <p:nvSpPr>
          <p:cNvPr id="10" name="Title 9"/>
          <p:cNvSpPr>
            <a:spLocks noGrp="1"/>
          </p:cNvSpPr>
          <p:nvPr>
            <p:ph type="title"/>
          </p:nvPr>
        </p:nvSpPr>
        <p:spPr/>
        <p:txBody>
          <a:bodyPr/>
          <a:lstStyle/>
          <a:p>
            <a:r>
              <a:rPr lang="ru-RU"/>
              <a:t>Образец заголовка</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3340D67-7E74-4C71-AB66-01C5A806D5F1}" type="datetimeFigureOut">
              <a:rPr lang="ru-RU" smtClean="0"/>
              <a:t>29.05.2024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340D67-7E74-4C71-AB66-01C5A806D5F1}" type="datetimeFigureOut">
              <a:rPr lang="ru-RU" smtClean="0"/>
              <a:t>29.05.2024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u-RU"/>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3340D67-7E74-4C71-AB66-01C5A806D5F1}" type="datetimeFigureOut">
              <a:rPr lang="ru-RU" smtClean="0"/>
              <a:t>29.05.2024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3340D67-7E74-4C71-AB66-01C5A806D5F1}" type="datetimeFigureOut">
              <a:rPr lang="ru-RU" smtClean="0"/>
              <a:t>29.05.2024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u-RU"/>
              <a:t>Образец заголовка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u-RU"/>
              <a:t>Образец заголовка</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43340D67-7E74-4C71-AB66-01C5A806D5F1}" type="datetimeFigureOut">
              <a:rPr lang="ru-RU" smtClean="0"/>
              <a:t>29.05.2024</a:t>
            </a:fld>
            <a:endParaRPr lang="ru-RU"/>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ru-RU"/>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741430CF-583C-41CF-8D12-6C0B8FC3291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png"/><Relationship Id="rId7"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5.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7.emf"/><Relationship Id="rId5" Type="http://schemas.openxmlformats.org/officeDocument/2006/relationships/image" Target="../media/image26.jpe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1.png"/><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1.png"/><Relationship Id="rId10" Type="http://schemas.openxmlformats.org/officeDocument/2006/relationships/oleObject" Target="../embeddings/oleObject3.bin"/><Relationship Id="rId4" Type="http://schemas.openxmlformats.org/officeDocument/2006/relationships/image" Target="../media/image10.png"/><Relationship Id="rId9"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7504" y="1340768"/>
            <a:ext cx="8928992" cy="1754326"/>
          </a:xfrm>
          <a:prstGeom prst="rect">
            <a:avLst/>
          </a:prstGeom>
          <a:noFill/>
        </p:spPr>
        <p:txBody>
          <a:bodyPr wrap="square" rtlCol="0">
            <a:spAutoFit/>
          </a:bodyPr>
          <a:lstStyle/>
          <a:p>
            <a:pPr algn="ctr"/>
            <a:r>
              <a:rPr lang="en-US" sz="3600" b="1" dirty="0"/>
              <a:t>Iterative algorithm for the generalized segmental continuous cutting problem with optimization time constraint</a:t>
            </a:r>
            <a:endParaRPr lang="en-US" sz="3600" b="1" dirty="0"/>
          </a:p>
        </p:txBody>
      </p:sp>
      <p:sp>
        <p:nvSpPr>
          <p:cNvPr id="8" name="TextBox 7"/>
          <p:cNvSpPr txBox="1"/>
          <p:nvPr/>
        </p:nvSpPr>
        <p:spPr>
          <a:xfrm>
            <a:off x="612000" y="4650220"/>
            <a:ext cx="7632848" cy="830997"/>
          </a:xfrm>
          <a:prstGeom prst="rect">
            <a:avLst/>
          </a:prstGeom>
          <a:noFill/>
        </p:spPr>
        <p:txBody>
          <a:bodyPr wrap="square" rtlCol="0" anchor="ctr">
            <a:spAutoFit/>
          </a:bodyPr>
          <a:lstStyle/>
          <a:p>
            <a:pPr algn="ctr"/>
            <a:r>
              <a:rPr lang="en-US" sz="2400" dirty="0"/>
              <a:t>Intelligent and Fuzzy </a:t>
            </a:r>
            <a:r>
              <a:rPr lang="en-US" sz="2400" dirty="0" smtClean="0"/>
              <a:t>Systems</a:t>
            </a:r>
            <a:br>
              <a:rPr lang="en-US" sz="2400" dirty="0" smtClean="0"/>
            </a:br>
            <a:r>
              <a:rPr lang="en-US" sz="2400" dirty="0" smtClean="0"/>
              <a:t>(INFUS 2024)</a:t>
            </a:r>
            <a:endParaRPr lang="en-US" sz="2400" dirty="0"/>
          </a:p>
        </p:txBody>
      </p:sp>
      <p:sp>
        <p:nvSpPr>
          <p:cNvPr id="9" name="TextBox 8"/>
          <p:cNvSpPr txBox="1"/>
          <p:nvPr/>
        </p:nvSpPr>
        <p:spPr>
          <a:xfrm>
            <a:off x="2721932" y="6093296"/>
            <a:ext cx="3672408" cy="523220"/>
          </a:xfrm>
          <a:prstGeom prst="rect">
            <a:avLst/>
          </a:prstGeom>
          <a:noFill/>
        </p:spPr>
        <p:txBody>
          <a:bodyPr wrap="square" rtlCol="0">
            <a:spAutoFit/>
          </a:bodyPr>
          <a:lstStyle/>
          <a:p>
            <a:pPr algn="ctr"/>
            <a:r>
              <a:rPr lang="en-US" sz="1400" dirty="0" smtClean="0"/>
              <a:t>July 16 – 18, 2024</a:t>
            </a:r>
            <a:endParaRPr lang="en-US" sz="1400" dirty="0"/>
          </a:p>
          <a:p>
            <a:pPr algn="ctr"/>
            <a:r>
              <a:rPr lang="en-US" sz="1400" dirty="0"/>
              <a:t>Istanbul , </a:t>
            </a:r>
            <a:r>
              <a:rPr lang="en-US" sz="1400" dirty="0" smtClean="0"/>
              <a:t>Turkey</a:t>
            </a:r>
            <a:endParaRPr lang="ru-RU" sz="1400" dirty="0"/>
          </a:p>
        </p:txBody>
      </p:sp>
      <p:sp>
        <p:nvSpPr>
          <p:cNvPr id="10" name="TextBox 9"/>
          <p:cNvSpPr txBox="1"/>
          <p:nvPr/>
        </p:nvSpPr>
        <p:spPr>
          <a:xfrm>
            <a:off x="489684" y="3576476"/>
            <a:ext cx="8136904" cy="461665"/>
          </a:xfrm>
          <a:prstGeom prst="rect">
            <a:avLst/>
          </a:prstGeom>
          <a:noFill/>
        </p:spPr>
        <p:txBody>
          <a:bodyPr wrap="square" rtlCol="0">
            <a:spAutoFit/>
          </a:bodyPr>
          <a:lstStyle/>
          <a:p>
            <a:pPr algn="ctr">
              <a:spcBef>
                <a:spcPct val="0"/>
              </a:spcBef>
              <a:buFontTx/>
              <a:buNone/>
            </a:pPr>
            <a:r>
              <a:rPr lang="en-AU" altLang="ja-JP" sz="2400" dirty="0">
                <a:ea typeface="新細明體" charset="-120"/>
              </a:rPr>
              <a:t>Alexander Petunin</a:t>
            </a:r>
            <a:r>
              <a:rPr lang="en-AU" altLang="ja-JP" sz="2400" dirty="0" smtClean="0">
                <a:ea typeface="新細明體" charset="-120"/>
              </a:rPr>
              <a:t>, </a:t>
            </a:r>
            <a:r>
              <a:rPr lang="en-AU" altLang="ja-JP" sz="2400" dirty="0">
                <a:ea typeface="新細明體" charset="-120"/>
              </a:rPr>
              <a:t>Stanislav </a:t>
            </a:r>
            <a:r>
              <a:rPr lang="en-AU" altLang="ja-JP" sz="2400" dirty="0" err="1">
                <a:ea typeface="新細明體" charset="-120"/>
              </a:rPr>
              <a:t>Ukolov</a:t>
            </a:r>
            <a:endParaRPr lang="en-AU" altLang="ja-JP" sz="2400" dirty="0">
              <a:ea typeface="新細明體" charset="-120"/>
            </a:endParaRPr>
          </a:p>
        </p:txBody>
      </p:sp>
    </p:spTree>
    <p:extLst>
      <p:ext uri="{BB962C8B-B14F-4D97-AF65-F5344CB8AC3E}">
        <p14:creationId xmlns:p14="http://schemas.microsoft.com/office/powerpoint/2010/main" val="2117919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Two optimization criteria  </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1" name="Содержимое 2">
            <a:extLst>
              <a:ext uri="{FF2B5EF4-FFF2-40B4-BE49-F238E27FC236}">
                <a16:creationId xmlns:a16="http://schemas.microsoft.com/office/drawing/2014/main" id="{C96F2C62-C159-4BDA-A835-1F734BEED5DF}"/>
              </a:ext>
            </a:extLst>
          </p:cNvPr>
          <p:cNvSpPr txBox="1">
            <a:spLocks/>
          </p:cNvSpPr>
          <p:nvPr/>
        </p:nvSpPr>
        <p:spPr>
          <a:xfrm>
            <a:off x="105754" y="1134376"/>
            <a:ext cx="8642350" cy="2643206"/>
          </a:xfrm>
          <a:prstGeom prst="rect">
            <a:avLst/>
          </a:prstGeom>
        </p:spPr>
        <p:txBody>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a:buFont typeface="Wingdings 2" pitchFamily="18" charset="2"/>
              <a:buNone/>
            </a:pPr>
            <a:r>
              <a:rPr lang="en-US" sz="1600" b="1" i="1" dirty="0"/>
              <a:t>Cost of cutting process  </a:t>
            </a:r>
            <a:r>
              <a:rPr lang="en-US" sz="1600" b="1" i="1" dirty="0" err="1">
                <a:solidFill>
                  <a:srgbClr val="FF0000"/>
                </a:solidFill>
              </a:rPr>
              <a:t>F</a:t>
            </a:r>
            <a:r>
              <a:rPr lang="en-US" sz="1600" b="1" i="1" baseline="-25000" dirty="0" err="1">
                <a:solidFill>
                  <a:srgbClr val="FF0000"/>
                </a:solidFill>
              </a:rPr>
              <a:t>cost</a:t>
            </a:r>
            <a:r>
              <a:rPr lang="en-US" sz="1600" b="1" i="1" baseline="-25000" dirty="0">
                <a:solidFill>
                  <a:srgbClr val="FF0000"/>
                </a:solidFill>
              </a:rPr>
              <a:t>  </a:t>
            </a:r>
            <a:r>
              <a:rPr lang="en-US" sz="1600" i="1" dirty="0">
                <a:solidFill>
                  <a:srgbClr val="FF0000"/>
                </a:solidFill>
              </a:rPr>
              <a:t>= </a:t>
            </a:r>
            <a:r>
              <a:rPr lang="en-US" sz="1600" i="1" dirty="0"/>
              <a:t>                                                                                                      where:</a:t>
            </a:r>
            <a:endParaRPr lang="ru-RU" sz="1600" i="1" dirty="0"/>
          </a:p>
          <a:p>
            <a:pPr>
              <a:spcBef>
                <a:spcPct val="0"/>
              </a:spcBef>
            </a:pPr>
            <a:r>
              <a:rPr lang="en-US" sz="1600" i="1" dirty="0" err="1">
                <a:solidFill>
                  <a:srgbClr val="FF0000"/>
                </a:solidFill>
              </a:rPr>
              <a:t>L</a:t>
            </a:r>
            <a:r>
              <a:rPr lang="en-US" sz="1600" i="1" baseline="-25000" dirty="0" err="1">
                <a:solidFill>
                  <a:srgbClr val="FF0000"/>
                </a:solidFill>
              </a:rPr>
              <a:t>off</a:t>
            </a:r>
            <a:r>
              <a:rPr lang="en-US" sz="1600" i="1" dirty="0">
                <a:solidFill>
                  <a:srgbClr val="FF0000"/>
                </a:solidFill>
              </a:rPr>
              <a:t> </a:t>
            </a:r>
            <a:r>
              <a:rPr lang="en-US" sz="1600" i="1" dirty="0"/>
              <a:t>— length of tool</a:t>
            </a:r>
            <a:r>
              <a:rPr lang="ru-RU" sz="1600" i="1" dirty="0"/>
              <a:t> </a:t>
            </a:r>
            <a:r>
              <a:rPr lang="en-US" sz="1600" i="1" dirty="0"/>
              <a:t>path with the switched off cutting tool (idle tool path, </a:t>
            </a:r>
            <a:r>
              <a:rPr lang="en-US" sz="1600" i="1" dirty="0">
                <a:solidFill>
                  <a:srgbClr val="0066CC"/>
                </a:solidFill>
              </a:rPr>
              <a:t>blue color</a:t>
            </a:r>
            <a:r>
              <a:rPr lang="en-US" sz="1600" i="1" dirty="0"/>
              <a:t>);</a:t>
            </a:r>
            <a:endParaRPr lang="ru-RU" sz="1600" i="1" dirty="0"/>
          </a:p>
          <a:p>
            <a:pPr>
              <a:spcBef>
                <a:spcPct val="0"/>
              </a:spcBef>
            </a:pPr>
            <a:r>
              <a:rPr lang="en-US" sz="1600" i="1" dirty="0" err="1">
                <a:solidFill>
                  <a:srgbClr val="0066CC"/>
                </a:solidFill>
              </a:rPr>
              <a:t>C</a:t>
            </a:r>
            <a:r>
              <a:rPr lang="en-US" sz="1600" i="1" baseline="-25000" dirty="0" err="1">
                <a:solidFill>
                  <a:srgbClr val="0066CC"/>
                </a:solidFill>
              </a:rPr>
              <a:t>off</a:t>
            </a:r>
            <a:r>
              <a:rPr lang="en-US" sz="1600" i="1" baseline="-25000" dirty="0">
                <a:solidFill>
                  <a:srgbClr val="0066CC"/>
                </a:solidFill>
              </a:rPr>
              <a:t> </a:t>
            </a:r>
            <a:r>
              <a:rPr lang="en-US" sz="1600" i="1" dirty="0">
                <a:solidFill>
                  <a:srgbClr val="0066CC"/>
                </a:solidFill>
              </a:rPr>
              <a:t> </a:t>
            </a:r>
            <a:r>
              <a:rPr lang="en-US" sz="1600" i="1" dirty="0"/>
              <a:t>— cost of unit length of tool path with the switched off cutting tool; </a:t>
            </a:r>
            <a:endParaRPr lang="ru-RU" sz="1600" i="1" dirty="0"/>
          </a:p>
          <a:p>
            <a:pPr>
              <a:spcBef>
                <a:spcPct val="0"/>
              </a:spcBef>
            </a:pPr>
            <a:r>
              <a:rPr lang="en-US" sz="1600" i="1" dirty="0">
                <a:solidFill>
                  <a:srgbClr val="FF0000"/>
                </a:solidFill>
              </a:rPr>
              <a:t>L</a:t>
            </a:r>
            <a:r>
              <a:rPr lang="en-US" sz="1600" i="1" baseline="-25000" dirty="0">
                <a:solidFill>
                  <a:srgbClr val="FF0000"/>
                </a:solidFill>
              </a:rPr>
              <a:t>on</a:t>
            </a:r>
            <a:r>
              <a:rPr lang="en-US" sz="1600" i="1" dirty="0"/>
              <a:t> — length of tool</a:t>
            </a:r>
            <a:r>
              <a:rPr lang="ru-RU" sz="1600" i="1" dirty="0"/>
              <a:t> </a:t>
            </a:r>
            <a:r>
              <a:rPr lang="en-US" sz="1600" i="1" dirty="0"/>
              <a:t>path with the switched on cutting tool (including length lead-in and lead-out, </a:t>
            </a:r>
            <a:r>
              <a:rPr lang="en-US" sz="1600" i="1" dirty="0">
                <a:solidFill>
                  <a:srgbClr val="FF0000"/>
                </a:solidFill>
              </a:rPr>
              <a:t>red color</a:t>
            </a:r>
            <a:r>
              <a:rPr lang="en-US" sz="1600" i="1" dirty="0"/>
              <a:t>); </a:t>
            </a:r>
            <a:endParaRPr lang="ru-RU" sz="1600" i="1" dirty="0"/>
          </a:p>
          <a:p>
            <a:pPr>
              <a:spcBef>
                <a:spcPct val="0"/>
              </a:spcBef>
            </a:pPr>
            <a:r>
              <a:rPr lang="en-US" sz="1600" i="1" dirty="0">
                <a:solidFill>
                  <a:srgbClr val="0066CC"/>
                </a:solidFill>
              </a:rPr>
              <a:t>C</a:t>
            </a:r>
            <a:r>
              <a:rPr lang="en-US" sz="1600" i="1" baseline="-25000" dirty="0">
                <a:solidFill>
                  <a:srgbClr val="0066CC"/>
                </a:solidFill>
              </a:rPr>
              <a:t>on</a:t>
            </a:r>
            <a:r>
              <a:rPr lang="en-US" sz="1600" i="1" dirty="0">
                <a:solidFill>
                  <a:srgbClr val="0066CC"/>
                </a:solidFill>
              </a:rPr>
              <a:t> </a:t>
            </a:r>
            <a:r>
              <a:rPr lang="en-US" sz="1600" i="1" dirty="0"/>
              <a:t>— cost of unit of a path with the switched on cutting tool; </a:t>
            </a:r>
            <a:endParaRPr lang="ru-RU" sz="1600" i="1" dirty="0"/>
          </a:p>
          <a:p>
            <a:pPr>
              <a:spcBef>
                <a:spcPct val="0"/>
              </a:spcBef>
            </a:pPr>
            <a:r>
              <a:rPr lang="en-US" sz="1600" i="1" dirty="0" err="1">
                <a:solidFill>
                  <a:srgbClr val="FF0000"/>
                </a:solidFill>
              </a:rPr>
              <a:t>N</a:t>
            </a:r>
            <a:r>
              <a:rPr lang="en-US" sz="1600" i="1" baseline="-25000" dirty="0" err="1">
                <a:solidFill>
                  <a:srgbClr val="FF0000"/>
                </a:solidFill>
              </a:rPr>
              <a:t>pt</a:t>
            </a:r>
            <a:r>
              <a:rPr lang="en-US" sz="1600" i="1" dirty="0"/>
              <a:t> — number of pierces; </a:t>
            </a:r>
            <a:endParaRPr lang="ru-RU" sz="1600" i="1" dirty="0"/>
          </a:p>
          <a:p>
            <a:pPr>
              <a:spcBef>
                <a:spcPct val="0"/>
              </a:spcBef>
            </a:pPr>
            <a:r>
              <a:rPr lang="en-US" sz="1600" i="1" dirty="0">
                <a:solidFill>
                  <a:srgbClr val="0066CC"/>
                </a:solidFill>
              </a:rPr>
              <a:t>C</a:t>
            </a:r>
            <a:r>
              <a:rPr lang="en-US" sz="1600" i="1" baseline="-25000" dirty="0">
                <a:solidFill>
                  <a:srgbClr val="0066CC"/>
                </a:solidFill>
              </a:rPr>
              <a:t>pt</a:t>
            </a:r>
            <a:r>
              <a:rPr lang="en-US" sz="1600" i="1" dirty="0">
                <a:solidFill>
                  <a:srgbClr val="0066CC"/>
                </a:solidFill>
              </a:rPr>
              <a:t> </a:t>
            </a:r>
            <a:r>
              <a:rPr lang="en-US" sz="1600" i="1" dirty="0"/>
              <a:t>— cost of one pierce.</a:t>
            </a:r>
            <a:r>
              <a:rPr lang="en-US" sz="1600" dirty="0"/>
              <a:t>  </a:t>
            </a:r>
            <a:endParaRPr lang="ru-RU" sz="1600" dirty="0"/>
          </a:p>
          <a:p>
            <a:pPr>
              <a:spcBef>
                <a:spcPct val="0"/>
              </a:spcBef>
              <a:buFont typeface="Wingdings 2" pitchFamily="18" charset="2"/>
              <a:buNone/>
            </a:pPr>
            <a:r>
              <a:rPr lang="en-US" sz="1600" dirty="0"/>
              <a:t> </a:t>
            </a:r>
            <a:endParaRPr lang="ru-RU" sz="1600" dirty="0"/>
          </a:p>
        </p:txBody>
      </p:sp>
      <p:graphicFrame>
        <p:nvGraphicFramePr>
          <p:cNvPr id="22" name="Object 10">
            <a:extLst>
              <a:ext uri="{FF2B5EF4-FFF2-40B4-BE49-F238E27FC236}">
                <a16:creationId xmlns:a16="http://schemas.microsoft.com/office/drawing/2014/main" id="{9E75B6FB-F282-4CFA-BE4F-7D3C7D44B916}"/>
              </a:ext>
            </a:extLst>
          </p:cNvPr>
          <p:cNvGraphicFramePr>
            <a:graphicFrameLocks noChangeAspect="1"/>
          </p:cNvGraphicFramePr>
          <p:nvPr>
            <p:extLst>
              <p:ext uri="{D42A27DB-BD31-4B8C-83A1-F6EECF244321}">
                <p14:modId xmlns:p14="http://schemas.microsoft.com/office/powerpoint/2010/main" val="4067761461"/>
              </p:ext>
            </p:extLst>
          </p:nvPr>
        </p:nvGraphicFramePr>
        <p:xfrm>
          <a:off x="3132000" y="1085849"/>
          <a:ext cx="3382963" cy="503238"/>
        </p:xfrm>
        <a:graphic>
          <a:graphicData uri="http://schemas.openxmlformats.org/presentationml/2006/ole">
            <mc:AlternateContent xmlns:mc="http://schemas.openxmlformats.org/markup-compatibility/2006">
              <mc:Choice xmlns:v="urn:schemas-microsoft-com:vml" Requires="v">
                <p:oleObj spid="_x0000_s4118" name="Equation" r:id="rId4" imgW="1904760" imgH="266400" progId="Equation.DSMT4">
                  <p:embed/>
                </p:oleObj>
              </mc:Choice>
              <mc:Fallback>
                <p:oleObj name="Equation" r:id="rId4" imgW="1904760" imgH="266400" progId="Equation.DSMT4">
                  <p:embed/>
                  <p:pic>
                    <p:nvPicPr>
                      <p:cNvPr id="171018"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000" y="1085849"/>
                        <a:ext cx="3382963"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Прямоугольник 22">
            <a:extLst>
              <a:ext uri="{FF2B5EF4-FFF2-40B4-BE49-F238E27FC236}">
                <a16:creationId xmlns:a16="http://schemas.microsoft.com/office/drawing/2014/main" id="{57DF7E4E-9CFC-463D-812C-E033AE43A2EE}"/>
              </a:ext>
            </a:extLst>
          </p:cNvPr>
          <p:cNvSpPr/>
          <p:nvPr/>
        </p:nvSpPr>
        <p:spPr>
          <a:xfrm>
            <a:off x="251010" y="4938794"/>
            <a:ext cx="8351837" cy="1569660"/>
          </a:xfrm>
          <a:prstGeom prst="rect">
            <a:avLst/>
          </a:prstGeom>
          <a:ln>
            <a:noFill/>
          </a:ln>
        </p:spPr>
        <p:txBody>
          <a:bodyPr wrap="square">
            <a:spAutoFit/>
          </a:bodyPr>
          <a:lstStyle/>
          <a:p>
            <a:pPr fontAlgn="base">
              <a:spcBef>
                <a:spcPct val="0"/>
              </a:spcBef>
              <a:spcAft>
                <a:spcPct val="0"/>
              </a:spcAft>
            </a:pPr>
            <a:r>
              <a:rPr lang="en-US" sz="1600" b="1" i="1" dirty="0">
                <a:solidFill>
                  <a:prstClr val="black"/>
                </a:solidFill>
                <a:latin typeface="Arial" charset="0"/>
                <a:cs typeface="Arial" charset="0"/>
              </a:rPr>
              <a:t>Time of cutting process </a:t>
            </a:r>
            <a:r>
              <a:rPr lang="en-US" sz="1600" b="1" i="1" dirty="0" err="1">
                <a:solidFill>
                  <a:srgbClr val="FF0000"/>
                </a:solidFill>
                <a:latin typeface="Arial" charset="0"/>
                <a:cs typeface="Arial" charset="0"/>
              </a:rPr>
              <a:t>t</a:t>
            </a:r>
            <a:r>
              <a:rPr lang="en-US" sz="1600" b="1" i="1" baseline="-25000" dirty="0" err="1">
                <a:solidFill>
                  <a:srgbClr val="FF0000"/>
                </a:solidFill>
                <a:latin typeface="Arial" charset="0"/>
                <a:cs typeface="Arial" charset="0"/>
              </a:rPr>
              <a:t>cut</a:t>
            </a:r>
            <a:r>
              <a:rPr lang="ru-RU" sz="1600" i="1" dirty="0">
                <a:solidFill>
                  <a:srgbClr val="FF0000"/>
                </a:solidFill>
                <a:latin typeface="Arial" charset="0"/>
                <a:cs typeface="Arial" charset="0"/>
              </a:rPr>
              <a:t>=</a:t>
            </a:r>
            <a:endParaRPr lang="ru-RU" sz="1600" dirty="0">
              <a:solidFill>
                <a:prstClr val="black"/>
              </a:solidFill>
              <a:latin typeface="Arial" charset="0"/>
              <a:cs typeface="Arial" charset="0"/>
            </a:endParaRPr>
          </a:p>
          <a:p>
            <a:pPr fontAlgn="base">
              <a:spcBef>
                <a:spcPct val="0"/>
              </a:spcBef>
              <a:spcAft>
                <a:spcPct val="0"/>
              </a:spcAft>
            </a:pPr>
            <a:r>
              <a:rPr lang="en-US" sz="1600" dirty="0">
                <a:solidFill>
                  <a:prstClr val="black"/>
                </a:solidFill>
                <a:latin typeface="Arial" charset="0"/>
                <a:cs typeface="Arial" charset="0"/>
              </a:rPr>
              <a:t>where:</a:t>
            </a:r>
          </a:p>
          <a:p>
            <a:pPr fontAlgn="base">
              <a:spcBef>
                <a:spcPct val="0"/>
              </a:spcBef>
              <a:spcAft>
                <a:spcPct val="0"/>
              </a:spcAft>
              <a:buFont typeface="Arial" charset="0"/>
              <a:buChar char="•"/>
            </a:pPr>
            <a:r>
              <a:rPr lang="en-US" sz="1600" i="1" dirty="0">
                <a:solidFill>
                  <a:srgbClr val="0066CC"/>
                </a:solidFill>
                <a:latin typeface="Arial" charset="0"/>
                <a:cs typeface="Arial" charset="0"/>
              </a:rPr>
              <a:t>V</a:t>
            </a:r>
            <a:r>
              <a:rPr lang="en-US" sz="1600" i="1" baseline="-25000" dirty="0">
                <a:solidFill>
                  <a:srgbClr val="0066CC"/>
                </a:solidFill>
                <a:latin typeface="Arial" charset="0"/>
                <a:cs typeface="Arial" charset="0"/>
              </a:rPr>
              <a:t>on</a:t>
            </a:r>
            <a:r>
              <a:rPr lang="en-US" sz="1600" dirty="0">
                <a:solidFill>
                  <a:srgbClr val="0066CC"/>
                </a:solidFill>
                <a:latin typeface="Arial" charset="0"/>
                <a:cs typeface="Arial" charset="0"/>
              </a:rPr>
              <a:t> — </a:t>
            </a:r>
            <a:r>
              <a:rPr lang="en-US" sz="1600" dirty="0">
                <a:solidFill>
                  <a:prstClr val="black"/>
                </a:solidFill>
                <a:latin typeface="Arial" charset="0"/>
                <a:cs typeface="Arial" charset="0"/>
              </a:rPr>
              <a:t>speed of cutting process with the switched on cutting tool;</a:t>
            </a:r>
            <a:endParaRPr lang="ru-RU" sz="1600" dirty="0">
              <a:solidFill>
                <a:prstClr val="black"/>
              </a:solidFill>
              <a:latin typeface="Arial" charset="0"/>
              <a:cs typeface="Arial" charset="0"/>
            </a:endParaRPr>
          </a:p>
          <a:p>
            <a:pPr fontAlgn="base">
              <a:spcBef>
                <a:spcPct val="0"/>
              </a:spcBef>
              <a:spcAft>
                <a:spcPct val="0"/>
              </a:spcAft>
              <a:buFont typeface="Arial" charset="0"/>
              <a:buChar char="•"/>
            </a:pPr>
            <a:r>
              <a:rPr lang="en-US" sz="1600" i="1" dirty="0" err="1">
                <a:solidFill>
                  <a:srgbClr val="0066CC"/>
                </a:solidFill>
                <a:latin typeface="Arial" charset="0"/>
                <a:cs typeface="Arial" charset="0"/>
              </a:rPr>
              <a:t>V</a:t>
            </a:r>
            <a:r>
              <a:rPr lang="en-US" sz="1600" i="1" baseline="-25000" dirty="0" err="1">
                <a:solidFill>
                  <a:srgbClr val="0066CC"/>
                </a:solidFill>
                <a:latin typeface="Arial" charset="0"/>
                <a:cs typeface="Arial" charset="0"/>
              </a:rPr>
              <a:t>off</a:t>
            </a:r>
            <a:r>
              <a:rPr lang="en-US" sz="1600" i="1" baseline="-25000" dirty="0">
                <a:solidFill>
                  <a:srgbClr val="0066CC"/>
                </a:solidFill>
                <a:latin typeface="Arial" charset="0"/>
                <a:cs typeface="Arial" charset="0"/>
              </a:rPr>
              <a:t> </a:t>
            </a:r>
            <a:r>
              <a:rPr lang="en-US" sz="1600" dirty="0">
                <a:solidFill>
                  <a:prstClr val="black"/>
                </a:solidFill>
                <a:latin typeface="Arial" charset="0"/>
                <a:cs typeface="Arial" charset="0"/>
              </a:rPr>
              <a:t>— speed of tool’s movement with the switched off cutting tool;</a:t>
            </a:r>
            <a:endParaRPr lang="ru-RU" sz="1600" dirty="0">
              <a:solidFill>
                <a:prstClr val="black"/>
              </a:solidFill>
              <a:latin typeface="Arial" charset="0"/>
              <a:cs typeface="Arial" charset="0"/>
            </a:endParaRPr>
          </a:p>
          <a:p>
            <a:pPr fontAlgn="base">
              <a:spcBef>
                <a:spcPct val="0"/>
              </a:spcBef>
              <a:spcAft>
                <a:spcPct val="0"/>
              </a:spcAft>
              <a:buFont typeface="Arial" charset="0"/>
              <a:buChar char="•"/>
            </a:pPr>
            <a:r>
              <a:rPr lang="en-US" sz="1600" i="1" dirty="0">
                <a:solidFill>
                  <a:srgbClr val="0066CC"/>
                </a:solidFill>
                <a:latin typeface="Arial" charset="0"/>
                <a:cs typeface="Arial" charset="0"/>
              </a:rPr>
              <a:t>t</a:t>
            </a:r>
            <a:r>
              <a:rPr lang="en-US" sz="1600" i="1" baseline="-25000" dirty="0">
                <a:solidFill>
                  <a:srgbClr val="0066CC"/>
                </a:solidFill>
                <a:latin typeface="Arial" charset="0"/>
                <a:cs typeface="Arial" charset="0"/>
              </a:rPr>
              <a:t>on</a:t>
            </a:r>
            <a:r>
              <a:rPr lang="en-US" sz="1600" dirty="0">
                <a:solidFill>
                  <a:srgbClr val="0066CC"/>
                </a:solidFill>
                <a:latin typeface="Arial" charset="0"/>
                <a:cs typeface="Arial" charset="0"/>
              </a:rPr>
              <a:t> </a:t>
            </a:r>
            <a:r>
              <a:rPr lang="en-US" sz="1600" dirty="0">
                <a:solidFill>
                  <a:prstClr val="black"/>
                </a:solidFill>
                <a:latin typeface="Arial" charset="0"/>
                <a:cs typeface="Arial" charset="0"/>
              </a:rPr>
              <a:t>— time for one piercing of sheet material. </a:t>
            </a:r>
          </a:p>
          <a:p>
            <a:pPr fontAlgn="base">
              <a:spcBef>
                <a:spcPct val="0"/>
              </a:spcBef>
              <a:spcAft>
                <a:spcPct val="0"/>
              </a:spcAft>
              <a:buFont typeface="Arial" charset="0"/>
              <a:buChar char="•"/>
            </a:pPr>
            <a:endParaRPr lang="en-US" sz="1600" dirty="0">
              <a:solidFill>
                <a:prstClr val="black"/>
              </a:solidFill>
              <a:latin typeface="Arial" charset="0"/>
              <a:cs typeface="Arial" charset="0"/>
            </a:endParaRPr>
          </a:p>
        </p:txBody>
      </p:sp>
      <p:graphicFrame>
        <p:nvGraphicFramePr>
          <p:cNvPr id="24" name="Object 11">
            <a:extLst>
              <a:ext uri="{FF2B5EF4-FFF2-40B4-BE49-F238E27FC236}">
                <a16:creationId xmlns:a16="http://schemas.microsoft.com/office/drawing/2014/main" id="{E0D8ECED-8E88-4C14-AB17-94A16821E7A7}"/>
              </a:ext>
            </a:extLst>
          </p:cNvPr>
          <p:cNvGraphicFramePr>
            <a:graphicFrameLocks noChangeAspect="1"/>
          </p:cNvGraphicFramePr>
          <p:nvPr>
            <p:extLst>
              <p:ext uri="{D42A27DB-BD31-4B8C-83A1-F6EECF244321}">
                <p14:modId xmlns:p14="http://schemas.microsoft.com/office/powerpoint/2010/main" val="721537732"/>
              </p:ext>
            </p:extLst>
          </p:nvPr>
        </p:nvGraphicFramePr>
        <p:xfrm>
          <a:off x="3140731" y="4938794"/>
          <a:ext cx="3365500" cy="382588"/>
        </p:xfrm>
        <a:graphic>
          <a:graphicData uri="http://schemas.openxmlformats.org/presentationml/2006/ole">
            <mc:AlternateContent xmlns:mc="http://schemas.openxmlformats.org/markup-compatibility/2006">
              <mc:Choice xmlns:v="urn:schemas-microsoft-com:vml" Requires="v">
                <p:oleObj spid="_x0000_s4119" name="Equation" r:id="rId6" imgW="2006280" imgH="228600" progId="Equation.DSMT4">
                  <p:embed/>
                </p:oleObj>
              </mc:Choice>
              <mc:Fallback>
                <p:oleObj name="Equation" r:id="rId6" imgW="2006280" imgH="228600" progId="Equation.DSMT4">
                  <p:embed/>
                  <p:pic>
                    <p:nvPicPr>
                      <p:cNvPr id="171019"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0731" y="4938794"/>
                        <a:ext cx="3365500"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6" name="Picture 4">
            <a:extLst>
              <a:ext uri="{FF2B5EF4-FFF2-40B4-BE49-F238E27FC236}">
                <a16:creationId xmlns:a16="http://schemas.microsoft.com/office/drawing/2014/main" id="{E51F5A74-44DA-4698-90A7-47A7AA26B061}"/>
              </a:ext>
            </a:extLst>
          </p:cNvPr>
          <p:cNvPicPr>
            <a:picLocks noChangeAspect="1" noChangeArrowheads="1"/>
          </p:cNvPicPr>
          <p:nvPr/>
        </p:nvPicPr>
        <p:blipFill>
          <a:blip r:embed="rId8" cstate="print"/>
          <a:srcRect/>
          <a:stretch>
            <a:fillRect/>
          </a:stretch>
        </p:blipFill>
        <p:spPr bwMode="auto">
          <a:xfrm>
            <a:off x="3080531" y="3150600"/>
            <a:ext cx="5841392" cy="1620300"/>
          </a:xfrm>
          <a:prstGeom prst="rect">
            <a:avLst/>
          </a:prstGeom>
          <a:noFill/>
          <a:ln w="9525">
            <a:noFill/>
            <a:miter lim="800000"/>
            <a:headEnd/>
            <a:tailEnd/>
          </a:ln>
        </p:spPr>
      </p:pic>
    </p:spTree>
    <p:extLst>
      <p:ext uri="{BB962C8B-B14F-4D97-AF65-F5344CB8AC3E}">
        <p14:creationId xmlns:p14="http://schemas.microsoft.com/office/powerpoint/2010/main" val="2437521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Continuous Cutting Problem</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Прямоугольник: скругленные углы 3">
            <a:extLst>
              <a:ext uri="{FF2B5EF4-FFF2-40B4-BE49-F238E27FC236}">
                <a16:creationId xmlns:a16="http://schemas.microsoft.com/office/drawing/2014/main" id="{5FA6FCD4-E3A0-4A6A-BC7C-F7DC45E20E2F}"/>
              </a:ext>
            </a:extLst>
          </p:cNvPr>
          <p:cNvSpPr/>
          <p:nvPr/>
        </p:nvSpPr>
        <p:spPr>
          <a:xfrm>
            <a:off x="1190657" y="1746512"/>
            <a:ext cx="1371600" cy="1944216"/>
          </a:xfrm>
          <a:prstGeom prst="roundRect">
            <a:avLst/>
          </a:pr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Овал 4">
            <a:extLst>
              <a:ext uri="{FF2B5EF4-FFF2-40B4-BE49-F238E27FC236}">
                <a16:creationId xmlns:a16="http://schemas.microsoft.com/office/drawing/2014/main" id="{86EDA887-8565-4AD9-961D-088A24248DC0}"/>
              </a:ext>
            </a:extLst>
          </p:cNvPr>
          <p:cNvSpPr/>
          <p:nvPr/>
        </p:nvSpPr>
        <p:spPr>
          <a:xfrm>
            <a:off x="1506130" y="1844824"/>
            <a:ext cx="740654" cy="740654"/>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a:extLst>
              <a:ext uri="{FF2B5EF4-FFF2-40B4-BE49-F238E27FC236}">
                <a16:creationId xmlns:a16="http://schemas.microsoft.com/office/drawing/2014/main" id="{633063F4-9942-4952-B722-53E6DB39E646}"/>
              </a:ext>
            </a:extLst>
          </p:cNvPr>
          <p:cNvSpPr/>
          <p:nvPr/>
        </p:nvSpPr>
        <p:spPr>
          <a:xfrm>
            <a:off x="1529874" y="2789496"/>
            <a:ext cx="740654" cy="740654"/>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Равнобедренный треугольник 6">
            <a:extLst>
              <a:ext uri="{FF2B5EF4-FFF2-40B4-BE49-F238E27FC236}">
                <a16:creationId xmlns:a16="http://schemas.microsoft.com/office/drawing/2014/main" id="{D9FA8C25-7932-45DD-A000-028A6C573DBA}"/>
              </a:ext>
            </a:extLst>
          </p:cNvPr>
          <p:cNvSpPr/>
          <p:nvPr/>
        </p:nvSpPr>
        <p:spPr>
          <a:xfrm>
            <a:off x="1691680" y="1978958"/>
            <a:ext cx="360040" cy="441930"/>
          </a:xfrm>
          <a:prstGeom prst="triangle">
            <a:avLst/>
          </a:pr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олилиния: фигура 8">
            <a:extLst>
              <a:ext uri="{FF2B5EF4-FFF2-40B4-BE49-F238E27FC236}">
                <a16:creationId xmlns:a16="http://schemas.microsoft.com/office/drawing/2014/main" id="{D3324D52-03BF-42CD-9182-8595DCF9E375}"/>
              </a:ext>
            </a:extLst>
          </p:cNvPr>
          <p:cNvSpPr/>
          <p:nvPr/>
        </p:nvSpPr>
        <p:spPr>
          <a:xfrm>
            <a:off x="1190657" y="1746513"/>
            <a:ext cx="2301343" cy="2710506"/>
          </a:xfrm>
          <a:custGeom>
            <a:avLst/>
            <a:gdLst>
              <a:gd name="connsiteX0" fmla="*/ 1028700 w 1743075"/>
              <a:gd name="connsiteY0" fmla="*/ 0 h 1924050"/>
              <a:gd name="connsiteX1" fmla="*/ 1733550 w 1743075"/>
              <a:gd name="connsiteY1" fmla="*/ 19050 h 1924050"/>
              <a:gd name="connsiteX2" fmla="*/ 1743075 w 1743075"/>
              <a:gd name="connsiteY2" fmla="*/ 1924050 h 1924050"/>
              <a:gd name="connsiteX3" fmla="*/ 0 w 1743075"/>
              <a:gd name="connsiteY3" fmla="*/ 1924050 h 1924050"/>
              <a:gd name="connsiteX4" fmla="*/ 0 w 1743075"/>
              <a:gd name="connsiteY4" fmla="*/ 1466850 h 1924050"/>
              <a:gd name="connsiteX5" fmla="*/ 1076325 w 1743075"/>
              <a:gd name="connsiteY5" fmla="*/ 1476375 h 1924050"/>
              <a:gd name="connsiteX6" fmla="*/ 1028700 w 1743075"/>
              <a:gd name="connsiteY6" fmla="*/ 0 h 1924050"/>
              <a:gd name="connsiteX0" fmla="*/ 1042035 w 1743075"/>
              <a:gd name="connsiteY0" fmla="*/ 0 h 1985010"/>
              <a:gd name="connsiteX1" fmla="*/ 1733550 w 1743075"/>
              <a:gd name="connsiteY1" fmla="*/ 80010 h 1985010"/>
              <a:gd name="connsiteX2" fmla="*/ 1743075 w 1743075"/>
              <a:gd name="connsiteY2" fmla="*/ 1985010 h 1985010"/>
              <a:gd name="connsiteX3" fmla="*/ 0 w 1743075"/>
              <a:gd name="connsiteY3" fmla="*/ 1985010 h 1985010"/>
              <a:gd name="connsiteX4" fmla="*/ 0 w 1743075"/>
              <a:gd name="connsiteY4" fmla="*/ 1527810 h 1985010"/>
              <a:gd name="connsiteX5" fmla="*/ 1076325 w 1743075"/>
              <a:gd name="connsiteY5" fmla="*/ 1537335 h 1985010"/>
              <a:gd name="connsiteX6" fmla="*/ 1042035 w 1743075"/>
              <a:gd name="connsiteY6" fmla="*/ 0 h 1985010"/>
              <a:gd name="connsiteX0" fmla="*/ 1042035 w 1743075"/>
              <a:gd name="connsiteY0" fmla="*/ 3810 h 1988820"/>
              <a:gd name="connsiteX1" fmla="*/ 1613535 w 1743075"/>
              <a:gd name="connsiteY1" fmla="*/ 0 h 1988820"/>
              <a:gd name="connsiteX2" fmla="*/ 1743075 w 1743075"/>
              <a:gd name="connsiteY2" fmla="*/ 1988820 h 1988820"/>
              <a:gd name="connsiteX3" fmla="*/ 0 w 1743075"/>
              <a:gd name="connsiteY3" fmla="*/ 1988820 h 1988820"/>
              <a:gd name="connsiteX4" fmla="*/ 0 w 1743075"/>
              <a:gd name="connsiteY4" fmla="*/ 1531620 h 1988820"/>
              <a:gd name="connsiteX5" fmla="*/ 1076325 w 1743075"/>
              <a:gd name="connsiteY5" fmla="*/ 1541145 h 1988820"/>
              <a:gd name="connsiteX6" fmla="*/ 1042035 w 1743075"/>
              <a:gd name="connsiteY6" fmla="*/ 3810 h 1988820"/>
              <a:gd name="connsiteX0" fmla="*/ 1042035 w 1613535"/>
              <a:gd name="connsiteY0" fmla="*/ 3810 h 2053590"/>
              <a:gd name="connsiteX1" fmla="*/ 1613535 w 1613535"/>
              <a:gd name="connsiteY1" fmla="*/ 0 h 2053590"/>
              <a:gd name="connsiteX2" fmla="*/ 1613535 w 1613535"/>
              <a:gd name="connsiteY2" fmla="*/ 2053590 h 2053590"/>
              <a:gd name="connsiteX3" fmla="*/ 0 w 1613535"/>
              <a:gd name="connsiteY3" fmla="*/ 1988820 h 2053590"/>
              <a:gd name="connsiteX4" fmla="*/ 0 w 1613535"/>
              <a:gd name="connsiteY4" fmla="*/ 1531620 h 2053590"/>
              <a:gd name="connsiteX5" fmla="*/ 1076325 w 1613535"/>
              <a:gd name="connsiteY5" fmla="*/ 1541145 h 2053590"/>
              <a:gd name="connsiteX6" fmla="*/ 1042035 w 1613535"/>
              <a:gd name="connsiteY6" fmla="*/ 3810 h 2053590"/>
              <a:gd name="connsiteX0" fmla="*/ 1042035 w 1613535"/>
              <a:gd name="connsiteY0" fmla="*/ 3810 h 2053590"/>
              <a:gd name="connsiteX1" fmla="*/ 1613535 w 1613535"/>
              <a:gd name="connsiteY1" fmla="*/ 0 h 2053590"/>
              <a:gd name="connsiteX2" fmla="*/ 1613535 w 1613535"/>
              <a:gd name="connsiteY2" fmla="*/ 2053590 h 2053590"/>
              <a:gd name="connsiteX3" fmla="*/ 13335 w 1613535"/>
              <a:gd name="connsiteY3" fmla="*/ 2053590 h 2053590"/>
              <a:gd name="connsiteX4" fmla="*/ 0 w 1613535"/>
              <a:gd name="connsiteY4" fmla="*/ 1531620 h 2053590"/>
              <a:gd name="connsiteX5" fmla="*/ 1076325 w 1613535"/>
              <a:gd name="connsiteY5" fmla="*/ 1541145 h 2053590"/>
              <a:gd name="connsiteX6" fmla="*/ 1042035 w 1613535"/>
              <a:gd name="connsiteY6" fmla="*/ 3810 h 2053590"/>
              <a:gd name="connsiteX0" fmla="*/ 1028700 w 1600200"/>
              <a:gd name="connsiteY0" fmla="*/ 3810 h 2053590"/>
              <a:gd name="connsiteX1" fmla="*/ 1600200 w 1600200"/>
              <a:gd name="connsiteY1" fmla="*/ 0 h 2053590"/>
              <a:gd name="connsiteX2" fmla="*/ 1600200 w 1600200"/>
              <a:gd name="connsiteY2" fmla="*/ 2053590 h 2053590"/>
              <a:gd name="connsiteX3" fmla="*/ 0 w 1600200"/>
              <a:gd name="connsiteY3" fmla="*/ 2053590 h 2053590"/>
              <a:gd name="connsiteX4" fmla="*/ 0 w 1600200"/>
              <a:gd name="connsiteY4" fmla="*/ 1596390 h 2053590"/>
              <a:gd name="connsiteX5" fmla="*/ 1062990 w 1600200"/>
              <a:gd name="connsiteY5" fmla="*/ 1541145 h 2053590"/>
              <a:gd name="connsiteX6" fmla="*/ 1028700 w 1600200"/>
              <a:gd name="connsiteY6" fmla="*/ 3810 h 2053590"/>
              <a:gd name="connsiteX0" fmla="*/ 1028700 w 1600200"/>
              <a:gd name="connsiteY0" fmla="*/ 3810 h 2053590"/>
              <a:gd name="connsiteX1" fmla="*/ 1600200 w 1600200"/>
              <a:gd name="connsiteY1" fmla="*/ 0 h 2053590"/>
              <a:gd name="connsiteX2" fmla="*/ 1600200 w 1600200"/>
              <a:gd name="connsiteY2" fmla="*/ 2053590 h 2053590"/>
              <a:gd name="connsiteX3" fmla="*/ 0 w 1600200"/>
              <a:gd name="connsiteY3" fmla="*/ 2053590 h 2053590"/>
              <a:gd name="connsiteX4" fmla="*/ 0 w 1600200"/>
              <a:gd name="connsiteY4" fmla="*/ 1596390 h 2053590"/>
              <a:gd name="connsiteX5" fmla="*/ 1032510 w 1600200"/>
              <a:gd name="connsiteY5" fmla="*/ 1596390 h 2053590"/>
              <a:gd name="connsiteX6" fmla="*/ 1028700 w 1600200"/>
              <a:gd name="connsiteY6" fmla="*/ 3810 h 2053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0200" h="2053590">
                <a:moveTo>
                  <a:pt x="1028700" y="3810"/>
                </a:moveTo>
                <a:lnTo>
                  <a:pt x="1600200" y="0"/>
                </a:lnTo>
                <a:lnTo>
                  <a:pt x="1600200" y="2053590"/>
                </a:lnTo>
                <a:lnTo>
                  <a:pt x="0" y="2053590"/>
                </a:lnTo>
                <a:lnTo>
                  <a:pt x="0" y="1596390"/>
                </a:lnTo>
                <a:lnTo>
                  <a:pt x="1032510" y="1596390"/>
                </a:lnTo>
                <a:lnTo>
                  <a:pt x="1028700" y="3810"/>
                </a:lnTo>
                <a:close/>
              </a:path>
            </a:pathLst>
          </a:cu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0" name="TextBox 9">
            <a:extLst>
              <a:ext uri="{FF2B5EF4-FFF2-40B4-BE49-F238E27FC236}">
                <a16:creationId xmlns:a16="http://schemas.microsoft.com/office/drawing/2014/main" id="{A3C61553-2299-44D0-8C88-1D7B54626C03}"/>
              </a:ext>
            </a:extLst>
          </p:cNvPr>
          <p:cNvSpPr txBox="1"/>
          <p:nvPr/>
        </p:nvSpPr>
        <p:spPr>
          <a:xfrm>
            <a:off x="1163060" y="1402249"/>
            <a:ext cx="402674" cy="369332"/>
          </a:xfrm>
          <a:prstGeom prst="rect">
            <a:avLst/>
          </a:prstGeom>
          <a:noFill/>
        </p:spPr>
        <p:txBody>
          <a:bodyPr wrap="none" rtlCol="0">
            <a:spAutoFit/>
          </a:bodyPr>
          <a:lstStyle/>
          <a:p>
            <a:r>
              <a:rPr lang="en-US" dirty="0"/>
              <a:t>C</a:t>
            </a:r>
            <a:r>
              <a:rPr lang="en-US" baseline="-25000" dirty="0"/>
              <a:t>1</a:t>
            </a:r>
            <a:endParaRPr lang="ru-RU" baseline="-25000" dirty="0"/>
          </a:p>
        </p:txBody>
      </p:sp>
      <p:sp>
        <p:nvSpPr>
          <p:cNvPr id="11" name="TextBox 10">
            <a:extLst>
              <a:ext uri="{FF2B5EF4-FFF2-40B4-BE49-F238E27FC236}">
                <a16:creationId xmlns:a16="http://schemas.microsoft.com/office/drawing/2014/main" id="{85384FBE-CCF0-4F0F-87EA-8FC626123AB5}"/>
              </a:ext>
            </a:extLst>
          </p:cNvPr>
          <p:cNvSpPr txBox="1"/>
          <p:nvPr/>
        </p:nvSpPr>
        <p:spPr>
          <a:xfrm>
            <a:off x="2113917" y="1684246"/>
            <a:ext cx="402674" cy="369332"/>
          </a:xfrm>
          <a:prstGeom prst="rect">
            <a:avLst/>
          </a:prstGeom>
          <a:noFill/>
        </p:spPr>
        <p:txBody>
          <a:bodyPr wrap="none" rtlCol="0">
            <a:spAutoFit/>
          </a:bodyPr>
          <a:lstStyle/>
          <a:p>
            <a:r>
              <a:rPr lang="en-US" dirty="0"/>
              <a:t>C</a:t>
            </a:r>
            <a:r>
              <a:rPr lang="en-US" baseline="-25000" dirty="0"/>
              <a:t>2</a:t>
            </a:r>
            <a:endParaRPr lang="ru-RU" baseline="-25000" dirty="0"/>
          </a:p>
        </p:txBody>
      </p:sp>
      <p:sp>
        <p:nvSpPr>
          <p:cNvPr id="12" name="TextBox 11">
            <a:extLst>
              <a:ext uri="{FF2B5EF4-FFF2-40B4-BE49-F238E27FC236}">
                <a16:creationId xmlns:a16="http://schemas.microsoft.com/office/drawing/2014/main" id="{1A82AA22-0DDF-4C77-933E-4DED7E9A99FB}"/>
              </a:ext>
            </a:extLst>
          </p:cNvPr>
          <p:cNvSpPr txBox="1"/>
          <p:nvPr/>
        </p:nvSpPr>
        <p:spPr>
          <a:xfrm>
            <a:off x="2140118" y="2683789"/>
            <a:ext cx="402674" cy="369332"/>
          </a:xfrm>
          <a:prstGeom prst="rect">
            <a:avLst/>
          </a:prstGeom>
          <a:noFill/>
        </p:spPr>
        <p:txBody>
          <a:bodyPr wrap="square" rtlCol="0">
            <a:spAutoFit/>
          </a:bodyPr>
          <a:lstStyle/>
          <a:p>
            <a:r>
              <a:rPr lang="en-US" dirty="0"/>
              <a:t>C</a:t>
            </a:r>
            <a:r>
              <a:rPr lang="en-US" baseline="-25000" dirty="0"/>
              <a:t>3</a:t>
            </a:r>
            <a:endParaRPr lang="ru-RU" baseline="-25000" dirty="0"/>
          </a:p>
        </p:txBody>
      </p:sp>
      <p:sp>
        <p:nvSpPr>
          <p:cNvPr id="13" name="TextBox 12">
            <a:extLst>
              <a:ext uri="{FF2B5EF4-FFF2-40B4-BE49-F238E27FC236}">
                <a16:creationId xmlns:a16="http://schemas.microsoft.com/office/drawing/2014/main" id="{AF315E68-CA69-4AA2-9685-F2598A23C01F}"/>
              </a:ext>
            </a:extLst>
          </p:cNvPr>
          <p:cNvSpPr txBox="1"/>
          <p:nvPr/>
        </p:nvSpPr>
        <p:spPr>
          <a:xfrm>
            <a:off x="1698864" y="2092245"/>
            <a:ext cx="402674" cy="369332"/>
          </a:xfrm>
          <a:prstGeom prst="rect">
            <a:avLst/>
          </a:prstGeom>
          <a:noFill/>
        </p:spPr>
        <p:txBody>
          <a:bodyPr wrap="square" rtlCol="0">
            <a:spAutoFit/>
          </a:bodyPr>
          <a:lstStyle/>
          <a:p>
            <a:r>
              <a:rPr lang="en-US" dirty="0"/>
              <a:t>C</a:t>
            </a:r>
            <a:r>
              <a:rPr lang="en-US" baseline="-25000" dirty="0"/>
              <a:t>4</a:t>
            </a:r>
            <a:endParaRPr lang="ru-RU" baseline="-25000" dirty="0"/>
          </a:p>
        </p:txBody>
      </p:sp>
      <p:sp>
        <p:nvSpPr>
          <p:cNvPr id="14" name="TextBox 13">
            <a:extLst>
              <a:ext uri="{FF2B5EF4-FFF2-40B4-BE49-F238E27FC236}">
                <a16:creationId xmlns:a16="http://schemas.microsoft.com/office/drawing/2014/main" id="{F00AEF91-490E-463A-81F0-C53971F2FEFC}"/>
              </a:ext>
            </a:extLst>
          </p:cNvPr>
          <p:cNvSpPr txBox="1"/>
          <p:nvPr/>
        </p:nvSpPr>
        <p:spPr>
          <a:xfrm>
            <a:off x="3058265" y="2236222"/>
            <a:ext cx="402674" cy="369332"/>
          </a:xfrm>
          <a:prstGeom prst="rect">
            <a:avLst/>
          </a:prstGeom>
          <a:noFill/>
        </p:spPr>
        <p:txBody>
          <a:bodyPr wrap="square" rtlCol="0">
            <a:spAutoFit/>
          </a:bodyPr>
          <a:lstStyle/>
          <a:p>
            <a:r>
              <a:rPr lang="en-US" dirty="0"/>
              <a:t>C</a:t>
            </a:r>
            <a:r>
              <a:rPr lang="en-US" baseline="-25000" dirty="0"/>
              <a:t>5</a:t>
            </a:r>
            <a:endParaRPr lang="ru-RU" baseline="-25000" dirty="0"/>
          </a:p>
        </p:txBody>
      </p:sp>
      <p:cxnSp>
        <p:nvCxnSpPr>
          <p:cNvPr id="15" name="Прямая соединительная линия 14">
            <a:extLst>
              <a:ext uri="{FF2B5EF4-FFF2-40B4-BE49-F238E27FC236}">
                <a16:creationId xmlns:a16="http://schemas.microsoft.com/office/drawing/2014/main" id="{3D6DFEF0-E182-45AE-99B8-E0BCE5482197}"/>
              </a:ext>
            </a:extLst>
          </p:cNvPr>
          <p:cNvCxnSpPr>
            <a:cxnSpLocks/>
          </p:cNvCxnSpPr>
          <p:nvPr/>
        </p:nvCxnSpPr>
        <p:spPr>
          <a:xfrm flipV="1">
            <a:off x="538041" y="2507988"/>
            <a:ext cx="648072" cy="288032"/>
          </a:xfrm>
          <a:prstGeom prst="line">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a:extLst>
              <a:ext uri="{FF2B5EF4-FFF2-40B4-BE49-F238E27FC236}">
                <a16:creationId xmlns:a16="http://schemas.microsoft.com/office/drawing/2014/main" id="{E6B8290F-7DE6-47D8-AA30-6DFAC85D649E}"/>
              </a:ext>
            </a:extLst>
          </p:cNvPr>
          <p:cNvCxnSpPr>
            <a:cxnSpLocks/>
            <a:endCxn id="6" idx="1"/>
          </p:cNvCxnSpPr>
          <p:nvPr/>
        </p:nvCxnSpPr>
        <p:spPr>
          <a:xfrm>
            <a:off x="1198366" y="2519199"/>
            <a:ext cx="439974" cy="378763"/>
          </a:xfrm>
          <a:prstGeom prst="line">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27B9F785-240B-42F6-BC45-77B4D7C58B00}"/>
              </a:ext>
            </a:extLst>
          </p:cNvPr>
          <p:cNvCxnSpPr>
            <a:cxnSpLocks/>
          </p:cNvCxnSpPr>
          <p:nvPr/>
        </p:nvCxnSpPr>
        <p:spPr>
          <a:xfrm flipV="1">
            <a:off x="1634907" y="2416441"/>
            <a:ext cx="115616" cy="481521"/>
          </a:xfrm>
          <a:prstGeom prst="line">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a:extLst>
              <a:ext uri="{FF2B5EF4-FFF2-40B4-BE49-F238E27FC236}">
                <a16:creationId xmlns:a16="http://schemas.microsoft.com/office/drawing/2014/main" id="{7F306915-07E7-4C37-A376-2940D3392A83}"/>
              </a:ext>
            </a:extLst>
          </p:cNvPr>
          <p:cNvCxnSpPr>
            <a:cxnSpLocks/>
          </p:cNvCxnSpPr>
          <p:nvPr/>
        </p:nvCxnSpPr>
        <p:spPr>
          <a:xfrm>
            <a:off x="1765338" y="2416441"/>
            <a:ext cx="901952" cy="312484"/>
          </a:xfrm>
          <a:prstGeom prst="line">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a:extLst>
              <a:ext uri="{FF2B5EF4-FFF2-40B4-BE49-F238E27FC236}">
                <a16:creationId xmlns:a16="http://schemas.microsoft.com/office/drawing/2014/main" id="{5E6F4685-767C-4448-9AC0-2EB83DA7FD67}"/>
              </a:ext>
            </a:extLst>
          </p:cNvPr>
          <p:cNvCxnSpPr>
            <a:cxnSpLocks/>
            <a:endCxn id="5" idx="6"/>
          </p:cNvCxnSpPr>
          <p:nvPr/>
        </p:nvCxnSpPr>
        <p:spPr>
          <a:xfrm flipH="1" flipV="1">
            <a:off x="2246784" y="2215151"/>
            <a:ext cx="420506" cy="503470"/>
          </a:xfrm>
          <a:prstGeom prst="line">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a:extLst>
              <a:ext uri="{FF2B5EF4-FFF2-40B4-BE49-F238E27FC236}">
                <a16:creationId xmlns:a16="http://schemas.microsoft.com/office/drawing/2014/main" id="{731988C9-5B76-4DD4-9A10-017E4CDFFC00}"/>
              </a:ext>
            </a:extLst>
          </p:cNvPr>
          <p:cNvCxnSpPr>
            <a:cxnSpLocks/>
            <a:stCxn id="5" idx="6"/>
          </p:cNvCxnSpPr>
          <p:nvPr/>
        </p:nvCxnSpPr>
        <p:spPr>
          <a:xfrm flipH="1" flipV="1">
            <a:off x="612000" y="1877912"/>
            <a:ext cx="1634784" cy="337239"/>
          </a:xfrm>
          <a:prstGeom prst="line">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EF0D06E-3D5B-4424-8BD1-F1E8E380EBE3}"/>
              </a:ext>
            </a:extLst>
          </p:cNvPr>
          <p:cNvSpPr txBox="1"/>
          <p:nvPr/>
        </p:nvSpPr>
        <p:spPr>
          <a:xfrm>
            <a:off x="336704" y="2822547"/>
            <a:ext cx="428322" cy="369332"/>
          </a:xfrm>
          <a:prstGeom prst="rect">
            <a:avLst/>
          </a:prstGeom>
          <a:noFill/>
        </p:spPr>
        <p:txBody>
          <a:bodyPr wrap="none" rtlCol="0">
            <a:spAutoFit/>
          </a:bodyPr>
          <a:lstStyle/>
          <a:p>
            <a:r>
              <a:rPr lang="en-US" dirty="0"/>
              <a:t>M</a:t>
            </a:r>
            <a:r>
              <a:rPr lang="en-US" baseline="-25000" dirty="0"/>
              <a:t>0</a:t>
            </a:r>
            <a:endParaRPr lang="ru-RU" baseline="-25000" dirty="0"/>
          </a:p>
        </p:txBody>
      </p:sp>
      <p:sp>
        <p:nvSpPr>
          <p:cNvPr id="37" name="TextBox 36">
            <a:extLst>
              <a:ext uri="{FF2B5EF4-FFF2-40B4-BE49-F238E27FC236}">
                <a16:creationId xmlns:a16="http://schemas.microsoft.com/office/drawing/2014/main" id="{B45830C4-9546-4F47-B5BE-71858EC07AFF}"/>
              </a:ext>
            </a:extLst>
          </p:cNvPr>
          <p:cNvSpPr txBox="1"/>
          <p:nvPr/>
        </p:nvSpPr>
        <p:spPr>
          <a:xfrm>
            <a:off x="816980" y="2161913"/>
            <a:ext cx="428322" cy="369332"/>
          </a:xfrm>
          <a:prstGeom prst="rect">
            <a:avLst/>
          </a:prstGeom>
          <a:noFill/>
        </p:spPr>
        <p:txBody>
          <a:bodyPr wrap="none" rtlCol="0">
            <a:spAutoFit/>
          </a:bodyPr>
          <a:lstStyle/>
          <a:p>
            <a:r>
              <a:rPr lang="en-US" dirty="0"/>
              <a:t>M</a:t>
            </a:r>
            <a:r>
              <a:rPr lang="en-US" baseline="-25000" dirty="0"/>
              <a:t>1</a:t>
            </a:r>
            <a:endParaRPr lang="ru-RU" baseline="-25000" dirty="0"/>
          </a:p>
        </p:txBody>
      </p:sp>
      <p:sp>
        <p:nvSpPr>
          <p:cNvPr id="38" name="TextBox 37">
            <a:extLst>
              <a:ext uri="{FF2B5EF4-FFF2-40B4-BE49-F238E27FC236}">
                <a16:creationId xmlns:a16="http://schemas.microsoft.com/office/drawing/2014/main" id="{9EB4E853-5D3B-48A8-BBD3-AE986C0CDCD8}"/>
              </a:ext>
            </a:extLst>
          </p:cNvPr>
          <p:cNvSpPr txBox="1"/>
          <p:nvPr/>
        </p:nvSpPr>
        <p:spPr>
          <a:xfrm>
            <a:off x="1572084" y="2910908"/>
            <a:ext cx="428322" cy="369332"/>
          </a:xfrm>
          <a:prstGeom prst="rect">
            <a:avLst/>
          </a:prstGeom>
          <a:noFill/>
        </p:spPr>
        <p:txBody>
          <a:bodyPr wrap="none" rtlCol="0">
            <a:spAutoFit/>
          </a:bodyPr>
          <a:lstStyle/>
          <a:p>
            <a:r>
              <a:rPr lang="en-US" dirty="0"/>
              <a:t>M</a:t>
            </a:r>
            <a:r>
              <a:rPr lang="en-US" baseline="-25000" dirty="0"/>
              <a:t>3</a:t>
            </a:r>
            <a:endParaRPr lang="ru-RU" baseline="-25000" dirty="0"/>
          </a:p>
        </p:txBody>
      </p:sp>
      <p:sp>
        <p:nvSpPr>
          <p:cNvPr id="39" name="TextBox 38">
            <a:extLst>
              <a:ext uri="{FF2B5EF4-FFF2-40B4-BE49-F238E27FC236}">
                <a16:creationId xmlns:a16="http://schemas.microsoft.com/office/drawing/2014/main" id="{2DD66A08-7446-4967-B98B-77C86EF0BFD2}"/>
              </a:ext>
            </a:extLst>
          </p:cNvPr>
          <p:cNvSpPr txBox="1"/>
          <p:nvPr/>
        </p:nvSpPr>
        <p:spPr>
          <a:xfrm>
            <a:off x="307762" y="1427587"/>
            <a:ext cx="591829" cy="369332"/>
          </a:xfrm>
          <a:prstGeom prst="rect">
            <a:avLst/>
          </a:prstGeom>
          <a:noFill/>
        </p:spPr>
        <p:txBody>
          <a:bodyPr wrap="none" rtlCol="0">
            <a:spAutoFit/>
          </a:bodyPr>
          <a:lstStyle/>
          <a:p>
            <a:r>
              <a:rPr lang="en-US" dirty="0"/>
              <a:t>M</a:t>
            </a:r>
            <a:r>
              <a:rPr lang="en-US" baseline="-25000" dirty="0"/>
              <a:t>n+1</a:t>
            </a:r>
            <a:endParaRPr lang="ru-RU" baseline="-25000" dirty="0"/>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4A2F2B22-47A2-401F-B94B-CD550926F36F}"/>
                  </a:ext>
                </a:extLst>
              </p:cNvPr>
              <p:cNvSpPr txBox="1"/>
              <p:nvPr/>
            </p:nvSpPr>
            <p:spPr>
              <a:xfrm>
                <a:off x="4193359" y="887805"/>
                <a:ext cx="4168164" cy="6673237"/>
              </a:xfrm>
              <a:prstGeom prst="rect">
                <a:avLst/>
              </a:prstGeom>
              <a:noFill/>
            </p:spPr>
            <p:txBody>
              <a:bodyPr wrap="square" rtlCol="0">
                <a:spAutoFit/>
              </a:bodyPr>
              <a:lstStyle/>
              <a:p>
                <a:pPr lvl="0">
                  <a:lnSpc>
                    <a:spcPct val="150000"/>
                  </a:lnSpc>
                </a:pPr>
                <a:r>
                  <a:rPr lang="en-US" u="sng" dirty="0"/>
                  <a:t>Given</a:t>
                </a:r>
                <a:r>
                  <a:rPr lang="en-US" dirty="0"/>
                  <a:t>:</a:t>
                </a:r>
                <a:endParaRPr lang="en-US" b="0" dirty="0">
                  <a:ea typeface="Cambria Math" panose="02040503050406030204" pitchFamily="18" charset="0"/>
                </a:endParaRPr>
              </a:p>
              <a:p>
                <a:pPr marL="342900" lvl="0" indent="-342900">
                  <a:lnSpc>
                    <a:spcPct val="150000"/>
                  </a:lnSpc>
                  <a:buFont typeface="+mj-lt"/>
                  <a:buAutoNum type="arabicPeriod"/>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2</m:t>
                        </m:r>
                      </m:sup>
                    </m:sSup>
                  </m:oMath>
                </a14:m>
                <a:endParaRPr lang="en-US" i="1" dirty="0">
                  <a:latin typeface="Cambria Math" panose="02040503050406030204" pitchFamily="18" charset="0"/>
                </a:endParaRPr>
              </a:p>
              <a:p>
                <a:pPr marL="800100" lvl="1" indent="-342900">
                  <a:lnSpc>
                    <a:spcPct val="150000"/>
                  </a:lnSpc>
                  <a:buFont typeface="Arial" panose="020B0604020202020204" pitchFamily="34" charset="0"/>
                  <a:buChar char="•"/>
                </a:pPr>
                <a:r>
                  <a:rPr lang="en-US" i="1" dirty="0">
                    <a:latin typeface="Cambria Math" panose="02040503050406030204" pitchFamily="18" charset="0"/>
                  </a:rPr>
                  <a:t>Straight line segments</a:t>
                </a:r>
              </a:p>
              <a:p>
                <a:pPr marL="800100" lvl="1" indent="-342900">
                  <a:lnSpc>
                    <a:spcPct val="150000"/>
                  </a:lnSpc>
                  <a:buFont typeface="Arial" panose="020B0604020202020204" pitchFamily="34" charset="0"/>
                  <a:buChar char="•"/>
                </a:pPr>
                <a:r>
                  <a:rPr lang="en-US" i="1" dirty="0">
                    <a:latin typeface="Cambria Math" panose="02040503050406030204" pitchFamily="18" charset="0"/>
                  </a:rPr>
                  <a:t>Circular arcs</a:t>
                </a:r>
              </a:p>
              <a:p>
                <a:pPr marL="800100" lvl="1" indent="-342900">
                  <a:lnSpc>
                    <a:spcPct val="150000"/>
                  </a:lnSpc>
                  <a:buFont typeface="Arial" panose="020B0604020202020204" pitchFamily="34" charset="0"/>
                  <a:buChar char="•"/>
                </a:pPr>
                <a:r>
                  <a:rPr lang="en-US" i="1" dirty="0">
                    <a:latin typeface="Cambria Math" panose="02040503050406030204" pitchFamily="18" charset="0"/>
                  </a:rPr>
                  <a:t>No intersections</a:t>
                </a:r>
              </a:p>
              <a:p>
                <a:pPr marL="342900" lvl="0" indent="-342900">
                  <a:lnSpc>
                    <a:spcPct val="150000"/>
                  </a:lnSpc>
                  <a:buFont typeface="+mj-lt"/>
                  <a:buAutoNum type="arabicPeriod"/>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2</m:t>
                        </m:r>
                      </m:sup>
                    </m:sSup>
                  </m:oMath>
                </a14:m>
                <a:endParaRPr lang="en-US" dirty="0">
                  <a:ea typeface="Cambria Math" panose="02040503050406030204" pitchFamily="18" charset="0"/>
                </a:endParaRPr>
              </a:p>
              <a:p>
                <a:pPr marL="800100" lvl="1" indent="-342900">
                  <a:lnSpc>
                    <a:spcPct val="150000"/>
                  </a:lnSpc>
                  <a:buFont typeface="Arial" panose="020B0604020202020204" pitchFamily="34" charset="0"/>
                  <a:buChar char="•"/>
                </a:pPr>
                <a:r>
                  <a:rPr lang="en-US" i="1" dirty="0">
                    <a:latin typeface="Cambria Math" panose="02040503050406030204" pitchFamily="18" charset="0"/>
                    <a:ea typeface="Cambria Math" panose="02040503050406030204" pitchFamily="18" charset="0"/>
                  </a:rPr>
                  <a:t>Outside all contours</a:t>
                </a:r>
              </a:p>
              <a:p>
                <a:pPr lvl="0">
                  <a:lnSpc>
                    <a:spcPct val="150000"/>
                  </a:lnSpc>
                </a:pPr>
                <a:r>
                  <a:rPr lang="en-US" u="sng" dirty="0"/>
                  <a:t>Find</a:t>
                </a:r>
                <a:r>
                  <a:rPr lang="en-US" dirty="0"/>
                  <a:t>:</a:t>
                </a:r>
              </a:p>
              <a:p>
                <a:pPr marL="342900" lvl="0" indent="-342900">
                  <a:lnSpc>
                    <a:spcPct val="150000"/>
                  </a:lnSpc>
                  <a:buFont typeface="+mj-lt"/>
                  <a:buAutoNum type="arabicPeriod"/>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𝑀</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bar>
                      <m:barPr>
                        <m:pos m:val="top"/>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𝑛</m:t>
                        </m:r>
                      </m:e>
                    </m:bar>
                  </m:oMath>
                </a14:m>
                <a:endParaRPr lang="en-US" dirty="0">
                  <a:ea typeface="Cambria Math" panose="02040503050406030204" pitchFamily="18" charset="0"/>
                </a:endParaRPr>
              </a:p>
              <a:p>
                <a:pPr marL="342900" lvl="0" indent="-342900">
                  <a:lnSpc>
                    <a:spcPct val="150000"/>
                  </a:lnSpc>
                  <a:buFont typeface="+mj-lt"/>
                  <a:buAutoNum type="arabicPeriod"/>
                </a:pPr>
                <a:r>
                  <a:rPr lang="en-US" dirty="0"/>
                  <a:t>Permutation </a:t>
                </a:r>
                <a14:m>
                  <m:oMath xmlns:m="http://schemas.openxmlformats.org/officeDocument/2006/math">
                    <m:r>
                      <m:rPr>
                        <m:sty m:val="p"/>
                      </m:rPr>
                      <a:rPr lang="en-US" b="0" i="0" smtClean="0">
                        <a:latin typeface="Cambria Math" panose="02040503050406030204" pitchFamily="18" charset="0"/>
                      </a:rPr>
                      <m:t>I</m:t>
                    </m:r>
                    <m:r>
                      <a:rPr lang="en-US" b="0" i="0"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i</m:t>
                            </m:r>
                          </m:e>
                          <m:sub>
                            <m:r>
                              <a:rPr lang="en-US" b="0" i="0" smtClean="0">
                                <a:latin typeface="Cambria Math" panose="02040503050406030204" pitchFamily="18" charset="0"/>
                              </a:rPr>
                              <m:t>1</m:t>
                            </m:r>
                          </m:sub>
                        </m:sSub>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i</m:t>
                            </m:r>
                          </m:e>
                          <m:sub>
                            <m:r>
                              <a:rPr lang="en-US" b="0" i="0" smtClean="0">
                                <a:latin typeface="Cambria Math" panose="02040503050406030204" pitchFamily="18" charset="0"/>
                              </a:rPr>
                              <m:t>2</m:t>
                            </m:r>
                          </m:sub>
                        </m:sSub>
                        <m:r>
                          <a:rPr lang="en-US" b="0" i="0"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𝑛</m:t>
                            </m:r>
                          </m:sub>
                        </m:sSub>
                      </m:e>
                    </m:d>
                  </m:oMath>
                </a14:m>
                <a:endParaRPr lang="en-US" b="0" dirty="0"/>
              </a:p>
              <a:p>
                <a:pPr lvl="0">
                  <a:lnSpc>
                    <a:spcPct val="150000"/>
                  </a:lnSpc>
                </a:pPr>
                <a:r>
                  <a:rPr lang="en-US" u="sng" dirty="0"/>
                  <a:t>Objective function</a:t>
                </a:r>
                <a:r>
                  <a:rPr lang="en-US" dirty="0"/>
                  <a:t>:</a:t>
                </a:r>
              </a:p>
              <a:p>
                <a:pPr>
                  <a:lnSpc>
                    <a:spcPct val="150000"/>
                  </a:lnSpc>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=0</m:t>
                          </m:r>
                        </m:sub>
                        <m:sup>
                          <m:r>
                            <a:rPr lang="en-US" b="0" i="1" smtClean="0">
                              <a:latin typeface="Cambria Math" panose="02040503050406030204" pitchFamily="18" charset="0"/>
                            </a:rPr>
                            <m:t>𝑛</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𝑗</m:t>
                                  </m:r>
                                </m:sub>
                              </m:sSub>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𝑗</m:t>
                                  </m:r>
                                  <m:r>
                                    <a:rPr lang="en-US" b="0" i="1" smtClean="0">
                                      <a:latin typeface="Cambria Math" panose="02040503050406030204" pitchFamily="18" charset="0"/>
                                    </a:rPr>
                                    <m:t>+1</m:t>
                                  </m:r>
                                </m:sub>
                              </m:sSub>
                            </m:sub>
                          </m:sSub>
                          <m:r>
                            <a:rPr lang="en-US" b="0" i="1" smtClean="0">
                              <a:latin typeface="Cambria Math" panose="02040503050406030204" pitchFamily="18" charset="0"/>
                            </a:rPr>
                            <m:t>|</m:t>
                          </m:r>
                        </m:e>
                      </m:nary>
                      <m:r>
                        <a:rPr lang="en-US" b="0" i="1" smtClean="0">
                          <a:latin typeface="Cambria Math" panose="02040503050406030204" pitchFamily="18" charset="0"/>
                        </a:rPr>
                        <m:t>→</m:t>
                      </m:r>
                      <m:r>
                        <m:rPr>
                          <m:sty m:val="p"/>
                        </m:rPr>
                        <a:rPr lang="en-US" b="0" i="1" smtClean="0">
                          <a:latin typeface="Cambria Math" panose="02040503050406030204" pitchFamily="18" charset="0"/>
                        </a:rPr>
                        <m:t>min</m:t>
                      </m:r>
                      <m:r>
                        <a:rPr lang="en-US" b="0" i="1" smtClean="0">
                          <a:latin typeface="Cambria Math" panose="02040503050406030204" pitchFamily="18" charset="0"/>
                        </a:rPr>
                        <m:t>  </m:t>
                      </m:r>
                    </m:oMath>
                  </m:oMathPara>
                </a14:m>
                <a:endParaRPr lang="en-US" dirty="0">
                  <a:ea typeface="Cambria Math" panose="02040503050406030204" pitchFamily="18" charset="0"/>
                </a:endParaRPr>
              </a:p>
              <a:p>
                <a:pPr>
                  <a:lnSpc>
                    <a:spcPct val="150000"/>
                  </a:lnSpc>
                </a:pPr>
                <a:endParaRPr lang="en-US" dirty="0"/>
              </a:p>
              <a:p>
                <a:pPr>
                  <a:lnSpc>
                    <a:spcPct val="150000"/>
                  </a:lnSpc>
                </a:pPr>
                <a:endParaRPr lang="ru-RU" dirty="0"/>
              </a:p>
            </p:txBody>
          </p:sp>
        </mc:Choice>
        <mc:Fallback xmlns="">
          <p:sp>
            <p:nvSpPr>
              <p:cNvPr id="40" name="TextBox 39">
                <a:extLst>
                  <a:ext uri="{FF2B5EF4-FFF2-40B4-BE49-F238E27FC236}">
                    <a16:creationId xmlns:a16="http://schemas.microsoft.com/office/drawing/2014/main" id="{4A2F2B22-47A2-401F-B94B-CD550926F36F}"/>
                  </a:ext>
                </a:extLst>
              </p:cNvPr>
              <p:cNvSpPr txBox="1">
                <a:spLocks noRot="1" noChangeAspect="1" noMove="1" noResize="1" noEditPoints="1" noAdjustHandles="1" noChangeArrowheads="1" noChangeShapeType="1" noTextEdit="1"/>
              </p:cNvSpPr>
              <p:nvPr/>
            </p:nvSpPr>
            <p:spPr>
              <a:xfrm>
                <a:off x="4193359" y="887805"/>
                <a:ext cx="4168164" cy="6673237"/>
              </a:xfrm>
              <a:prstGeom prst="rect">
                <a:avLst/>
              </a:prstGeom>
              <a:blipFill>
                <a:blip r:embed="rId3"/>
                <a:stretch>
                  <a:fillRect l="-1316"/>
                </a:stretch>
              </a:blipFill>
            </p:spPr>
            <p:txBody>
              <a:bodyPr/>
              <a:lstStyle/>
              <a:p>
                <a:r>
                  <a:rPr lang="ru-RU">
                    <a:noFill/>
                  </a:rPr>
                  <a:t> </a:t>
                </a:r>
              </a:p>
            </p:txBody>
          </p:sp>
        </mc:Fallback>
      </mc:AlternateContent>
      <p:sp>
        <p:nvSpPr>
          <p:cNvPr id="8" name="Выноска: изогнутая линия 7">
            <a:extLst>
              <a:ext uri="{FF2B5EF4-FFF2-40B4-BE49-F238E27FC236}">
                <a16:creationId xmlns:a16="http://schemas.microsoft.com/office/drawing/2014/main" id="{7022ECE6-D9E0-4814-B7DA-191EB35CC67D}"/>
              </a:ext>
            </a:extLst>
          </p:cNvPr>
          <p:cNvSpPr/>
          <p:nvPr/>
        </p:nvSpPr>
        <p:spPr>
          <a:xfrm>
            <a:off x="7233343" y="3705002"/>
            <a:ext cx="1440000" cy="449420"/>
          </a:xfrm>
          <a:prstGeom prst="borderCallout2">
            <a:avLst>
              <a:gd name="adj1" fmla="val 18750"/>
              <a:gd name="adj2" fmla="val -8333"/>
              <a:gd name="adj3" fmla="val 18750"/>
              <a:gd name="adj4" fmla="val -16667"/>
              <a:gd name="adj5" fmla="val 153382"/>
              <a:gd name="adj6" fmla="val -163192"/>
            </a:avLst>
          </a:prstGeom>
          <a:noFill/>
          <a:ln>
            <a:solidFill>
              <a:srgbClr val="00B05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Piercing points</a:t>
            </a:r>
            <a:endParaRPr lang="ru-RU" sz="1200" i="1" dirty="0"/>
          </a:p>
        </p:txBody>
      </p:sp>
      <p:sp>
        <p:nvSpPr>
          <p:cNvPr id="26" name="Выноска: изогнутая линия 25">
            <a:extLst>
              <a:ext uri="{FF2B5EF4-FFF2-40B4-BE49-F238E27FC236}">
                <a16:creationId xmlns:a16="http://schemas.microsoft.com/office/drawing/2014/main" id="{7D17B816-5022-44D9-9CF3-234D5C5A36AA}"/>
              </a:ext>
            </a:extLst>
          </p:cNvPr>
          <p:cNvSpPr/>
          <p:nvPr/>
        </p:nvSpPr>
        <p:spPr>
          <a:xfrm>
            <a:off x="7452480" y="5331063"/>
            <a:ext cx="1440000" cy="449420"/>
          </a:xfrm>
          <a:prstGeom prst="borderCallout2">
            <a:avLst>
              <a:gd name="adj1" fmla="val 18750"/>
              <a:gd name="adj2" fmla="val -8333"/>
              <a:gd name="adj3" fmla="val 18750"/>
              <a:gd name="adj4" fmla="val -16667"/>
              <a:gd name="adj5" fmla="val 163869"/>
              <a:gd name="adj6" fmla="val -106239"/>
            </a:avLst>
          </a:prstGeom>
          <a:noFill/>
          <a:ln>
            <a:solidFill>
              <a:srgbClr val="00B05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Air move length</a:t>
            </a:r>
            <a:endParaRPr lang="ru-RU" sz="1200" i="1" dirty="0">
              <a:solidFill>
                <a:schemeClr val="tx1"/>
              </a:solidFill>
            </a:endParaRPr>
          </a:p>
        </p:txBody>
      </p:sp>
    </p:spTree>
    <p:extLst>
      <p:ext uri="{BB962C8B-B14F-4D97-AF65-F5344CB8AC3E}">
        <p14:creationId xmlns:p14="http://schemas.microsoft.com/office/powerpoint/2010/main" val="1722293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Precedence Constraint</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Прямоугольник: скругленные углы 3">
            <a:extLst>
              <a:ext uri="{FF2B5EF4-FFF2-40B4-BE49-F238E27FC236}">
                <a16:creationId xmlns:a16="http://schemas.microsoft.com/office/drawing/2014/main" id="{8EEE4C46-0197-4E10-ABB0-59DFB65E9E1A}"/>
              </a:ext>
            </a:extLst>
          </p:cNvPr>
          <p:cNvSpPr/>
          <p:nvPr/>
        </p:nvSpPr>
        <p:spPr>
          <a:xfrm>
            <a:off x="1403648" y="1988840"/>
            <a:ext cx="2133600" cy="3024336"/>
          </a:xfrm>
          <a:prstGeom prst="roundRect">
            <a:avLst/>
          </a:pr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Овал 4">
            <a:extLst>
              <a:ext uri="{FF2B5EF4-FFF2-40B4-BE49-F238E27FC236}">
                <a16:creationId xmlns:a16="http://schemas.microsoft.com/office/drawing/2014/main" id="{89F486B1-931D-427D-BA84-41243C22F345}"/>
              </a:ext>
            </a:extLst>
          </p:cNvPr>
          <p:cNvSpPr/>
          <p:nvPr/>
        </p:nvSpPr>
        <p:spPr>
          <a:xfrm>
            <a:off x="1894384" y="2348880"/>
            <a:ext cx="1152128" cy="1152128"/>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7" name="Прямая соединительная линия 6">
            <a:extLst>
              <a:ext uri="{FF2B5EF4-FFF2-40B4-BE49-F238E27FC236}">
                <a16:creationId xmlns:a16="http://schemas.microsoft.com/office/drawing/2014/main" id="{0900A03D-B200-4A21-9587-769F67F4694F}"/>
              </a:ext>
            </a:extLst>
          </p:cNvPr>
          <p:cNvCxnSpPr>
            <a:cxnSpLocks/>
          </p:cNvCxnSpPr>
          <p:nvPr/>
        </p:nvCxnSpPr>
        <p:spPr>
          <a:xfrm flipV="1">
            <a:off x="755576" y="2636912"/>
            <a:ext cx="648072" cy="288032"/>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a:extLst>
              <a:ext uri="{FF2B5EF4-FFF2-40B4-BE49-F238E27FC236}">
                <a16:creationId xmlns:a16="http://schemas.microsoft.com/office/drawing/2014/main" id="{ED5BD915-15D6-4198-8829-93A262B83047}"/>
              </a:ext>
            </a:extLst>
          </p:cNvPr>
          <p:cNvCxnSpPr>
            <a:cxnSpLocks/>
          </p:cNvCxnSpPr>
          <p:nvPr/>
        </p:nvCxnSpPr>
        <p:spPr>
          <a:xfrm>
            <a:off x="1403648" y="2636912"/>
            <a:ext cx="490736" cy="288032"/>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a:extLst>
              <a:ext uri="{FF2B5EF4-FFF2-40B4-BE49-F238E27FC236}">
                <a16:creationId xmlns:a16="http://schemas.microsoft.com/office/drawing/2014/main" id="{434E12A8-84C1-4948-9942-2FF10068AF97}"/>
              </a:ext>
            </a:extLst>
          </p:cNvPr>
          <p:cNvCxnSpPr>
            <a:cxnSpLocks/>
          </p:cNvCxnSpPr>
          <p:nvPr/>
        </p:nvCxnSpPr>
        <p:spPr>
          <a:xfrm>
            <a:off x="1888232" y="2924944"/>
            <a:ext cx="1979712" cy="144016"/>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Стрелка: счетверенная 12">
            <a:extLst>
              <a:ext uri="{FF2B5EF4-FFF2-40B4-BE49-F238E27FC236}">
                <a16:creationId xmlns:a16="http://schemas.microsoft.com/office/drawing/2014/main" id="{A0AA47CD-D90A-43B6-9D19-4CCBAAEE7038}"/>
              </a:ext>
            </a:extLst>
          </p:cNvPr>
          <p:cNvSpPr/>
          <p:nvPr/>
        </p:nvSpPr>
        <p:spPr>
          <a:xfrm>
            <a:off x="1763688" y="3573016"/>
            <a:ext cx="1413520" cy="1296144"/>
          </a:xfrm>
          <a:prstGeom prst="quadArrow">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скругленные углы 13">
            <a:extLst>
              <a:ext uri="{FF2B5EF4-FFF2-40B4-BE49-F238E27FC236}">
                <a16:creationId xmlns:a16="http://schemas.microsoft.com/office/drawing/2014/main" id="{FA97679F-BB5C-4741-A881-B12CD72BAAE0}"/>
              </a:ext>
            </a:extLst>
          </p:cNvPr>
          <p:cNvSpPr/>
          <p:nvPr/>
        </p:nvSpPr>
        <p:spPr>
          <a:xfrm>
            <a:off x="5606754" y="1988840"/>
            <a:ext cx="2133600" cy="3024336"/>
          </a:xfrm>
          <a:prstGeom prst="roundRect">
            <a:avLst/>
          </a:pr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Овал 14">
            <a:extLst>
              <a:ext uri="{FF2B5EF4-FFF2-40B4-BE49-F238E27FC236}">
                <a16:creationId xmlns:a16="http://schemas.microsoft.com/office/drawing/2014/main" id="{BF01A1C4-A823-4674-804A-82E1BC5A4E9A}"/>
              </a:ext>
            </a:extLst>
          </p:cNvPr>
          <p:cNvSpPr/>
          <p:nvPr/>
        </p:nvSpPr>
        <p:spPr>
          <a:xfrm>
            <a:off x="6097490" y="2348880"/>
            <a:ext cx="1152128" cy="1152128"/>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6" name="Прямая соединительная линия 15">
            <a:extLst>
              <a:ext uri="{FF2B5EF4-FFF2-40B4-BE49-F238E27FC236}">
                <a16:creationId xmlns:a16="http://schemas.microsoft.com/office/drawing/2014/main" id="{36D3D389-BF90-4C72-9B2E-47FDE10E5E94}"/>
              </a:ext>
            </a:extLst>
          </p:cNvPr>
          <p:cNvCxnSpPr>
            <a:cxnSpLocks/>
          </p:cNvCxnSpPr>
          <p:nvPr/>
        </p:nvCxnSpPr>
        <p:spPr>
          <a:xfrm flipV="1">
            <a:off x="7740352" y="2771725"/>
            <a:ext cx="648072" cy="288032"/>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a:extLst>
              <a:ext uri="{FF2B5EF4-FFF2-40B4-BE49-F238E27FC236}">
                <a16:creationId xmlns:a16="http://schemas.microsoft.com/office/drawing/2014/main" id="{BECD7A44-1D12-47E4-BB11-72E5F484A062}"/>
              </a:ext>
            </a:extLst>
          </p:cNvPr>
          <p:cNvCxnSpPr>
            <a:cxnSpLocks/>
          </p:cNvCxnSpPr>
          <p:nvPr/>
        </p:nvCxnSpPr>
        <p:spPr>
          <a:xfrm>
            <a:off x="5292000" y="2349000"/>
            <a:ext cx="805490" cy="575944"/>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a:extLst>
              <a:ext uri="{FF2B5EF4-FFF2-40B4-BE49-F238E27FC236}">
                <a16:creationId xmlns:a16="http://schemas.microsoft.com/office/drawing/2014/main" id="{10047DE4-3839-4D71-82CF-6F142F42EF73}"/>
              </a:ext>
            </a:extLst>
          </p:cNvPr>
          <p:cNvCxnSpPr>
            <a:cxnSpLocks/>
          </p:cNvCxnSpPr>
          <p:nvPr/>
        </p:nvCxnSpPr>
        <p:spPr>
          <a:xfrm>
            <a:off x="6091338" y="2924944"/>
            <a:ext cx="1649014" cy="144016"/>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pic>
        <p:nvPicPr>
          <p:cNvPr id="24" name="Рисунок 23" descr="Галочка">
            <a:extLst>
              <a:ext uri="{FF2B5EF4-FFF2-40B4-BE49-F238E27FC236}">
                <a16:creationId xmlns:a16="http://schemas.microsoft.com/office/drawing/2014/main" id="{5E47D066-196C-4FFF-8FB6-4664C7A3DFF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335218" y="3709358"/>
            <a:ext cx="914400" cy="914400"/>
          </a:xfrm>
          <a:prstGeom prst="rect">
            <a:avLst/>
          </a:prstGeom>
          <a:effectLst>
            <a:outerShdw blurRad="50800" dist="38100" dir="5400000" algn="t" rotWithShape="0">
              <a:prstClr val="black">
                <a:alpha val="40000"/>
              </a:prstClr>
            </a:outerShdw>
          </a:effectLst>
        </p:spPr>
      </p:pic>
      <p:sp>
        <p:nvSpPr>
          <p:cNvPr id="25" name="TextBox 24">
            <a:extLst>
              <a:ext uri="{FF2B5EF4-FFF2-40B4-BE49-F238E27FC236}">
                <a16:creationId xmlns:a16="http://schemas.microsoft.com/office/drawing/2014/main" id="{F553AE37-A912-4876-A20B-90BB3D4FF2D8}"/>
              </a:ext>
            </a:extLst>
          </p:cNvPr>
          <p:cNvSpPr txBox="1"/>
          <p:nvPr/>
        </p:nvSpPr>
        <p:spPr>
          <a:xfrm>
            <a:off x="323528" y="6107253"/>
            <a:ext cx="8388932" cy="456985"/>
          </a:xfrm>
          <a:prstGeom prst="rect">
            <a:avLst/>
          </a:prstGeom>
          <a:noFill/>
        </p:spPr>
        <p:txBody>
          <a:bodyPr wrap="square" rtlCol="0">
            <a:spAutoFit/>
          </a:bodyPr>
          <a:lstStyle/>
          <a:p>
            <a:pPr lvl="0" algn="ctr">
              <a:lnSpc>
                <a:spcPct val="150000"/>
              </a:lnSpc>
            </a:pPr>
            <a:r>
              <a:rPr lang="en-US" dirty="0"/>
              <a:t>Other technological constraints exist</a:t>
            </a:r>
          </a:p>
        </p:txBody>
      </p:sp>
      <p:sp>
        <p:nvSpPr>
          <p:cNvPr id="6" name="TextBox 5">
            <a:extLst>
              <a:ext uri="{FF2B5EF4-FFF2-40B4-BE49-F238E27FC236}">
                <a16:creationId xmlns:a16="http://schemas.microsoft.com/office/drawing/2014/main" id="{F5BA2A35-CF01-41E3-B770-1B217CDB7D1D}"/>
              </a:ext>
            </a:extLst>
          </p:cNvPr>
          <p:cNvSpPr txBox="1"/>
          <p:nvPr/>
        </p:nvSpPr>
        <p:spPr>
          <a:xfrm>
            <a:off x="1692000" y="1629000"/>
            <a:ext cx="402674" cy="369332"/>
          </a:xfrm>
          <a:prstGeom prst="rect">
            <a:avLst/>
          </a:prstGeom>
          <a:noFill/>
        </p:spPr>
        <p:txBody>
          <a:bodyPr wrap="none" rtlCol="0">
            <a:spAutoFit/>
          </a:bodyPr>
          <a:lstStyle/>
          <a:p>
            <a:r>
              <a:rPr lang="en-US" dirty="0"/>
              <a:t>C</a:t>
            </a:r>
            <a:r>
              <a:rPr lang="en-US" baseline="-25000" dirty="0"/>
              <a:t>a</a:t>
            </a:r>
            <a:endParaRPr lang="ru-RU" baseline="-25000" dirty="0"/>
          </a:p>
        </p:txBody>
      </p:sp>
      <p:sp>
        <p:nvSpPr>
          <p:cNvPr id="19" name="TextBox 18">
            <a:extLst>
              <a:ext uri="{FF2B5EF4-FFF2-40B4-BE49-F238E27FC236}">
                <a16:creationId xmlns:a16="http://schemas.microsoft.com/office/drawing/2014/main" id="{44FD3140-4722-4233-A9E4-C30E0B4E6730}"/>
              </a:ext>
            </a:extLst>
          </p:cNvPr>
          <p:cNvSpPr txBox="1"/>
          <p:nvPr/>
        </p:nvSpPr>
        <p:spPr>
          <a:xfrm>
            <a:off x="2297721" y="2419409"/>
            <a:ext cx="407484" cy="369332"/>
          </a:xfrm>
          <a:prstGeom prst="rect">
            <a:avLst/>
          </a:prstGeom>
          <a:noFill/>
        </p:spPr>
        <p:txBody>
          <a:bodyPr wrap="none" rtlCol="0">
            <a:spAutoFit/>
          </a:bodyPr>
          <a:lstStyle/>
          <a:p>
            <a:r>
              <a:rPr lang="en-US" dirty="0" err="1"/>
              <a:t>C</a:t>
            </a:r>
            <a:r>
              <a:rPr lang="en-US" baseline="-25000" dirty="0" err="1"/>
              <a:t>b</a:t>
            </a:r>
            <a:endParaRPr lang="ru-RU" baseline="-25000" dirty="0"/>
          </a:p>
        </p:txBody>
      </p:sp>
      <p:sp>
        <p:nvSpPr>
          <p:cNvPr id="20" name="TextBox 19">
            <a:extLst>
              <a:ext uri="{FF2B5EF4-FFF2-40B4-BE49-F238E27FC236}">
                <a16:creationId xmlns:a16="http://schemas.microsoft.com/office/drawing/2014/main" id="{CAE7525F-F70B-4E87-B66B-7B34F5171C67}"/>
              </a:ext>
            </a:extLst>
          </p:cNvPr>
          <p:cNvSpPr txBox="1"/>
          <p:nvPr/>
        </p:nvSpPr>
        <p:spPr>
          <a:xfrm>
            <a:off x="1692000" y="5382450"/>
            <a:ext cx="1448831" cy="369332"/>
          </a:xfrm>
          <a:prstGeom prst="rect">
            <a:avLst/>
          </a:prstGeom>
          <a:noFill/>
        </p:spPr>
        <p:txBody>
          <a:bodyPr wrap="square" rtlCol="0">
            <a:spAutoFit/>
          </a:bodyPr>
          <a:lstStyle/>
          <a:p>
            <a:pPr algn="ctr"/>
            <a:r>
              <a:rPr lang="en-US" dirty="0" err="1"/>
              <a:t>i</a:t>
            </a:r>
            <a:r>
              <a:rPr lang="en-US" baseline="-25000" dirty="0" err="1"/>
              <a:t>a</a:t>
            </a:r>
            <a:r>
              <a:rPr lang="en-US" dirty="0"/>
              <a:t>&lt;</a:t>
            </a:r>
            <a:r>
              <a:rPr lang="en-US" dirty="0" err="1"/>
              <a:t>i</a:t>
            </a:r>
            <a:r>
              <a:rPr lang="en-US" baseline="-25000" dirty="0" err="1"/>
              <a:t>b</a:t>
            </a:r>
            <a:endParaRPr lang="ru-RU" baseline="-25000" dirty="0"/>
          </a:p>
        </p:txBody>
      </p:sp>
      <p:sp>
        <p:nvSpPr>
          <p:cNvPr id="21" name="TextBox 20">
            <a:extLst>
              <a:ext uri="{FF2B5EF4-FFF2-40B4-BE49-F238E27FC236}">
                <a16:creationId xmlns:a16="http://schemas.microsoft.com/office/drawing/2014/main" id="{A5EA9269-5BC3-4EB4-B4D5-FBDB0796C064}"/>
              </a:ext>
            </a:extLst>
          </p:cNvPr>
          <p:cNvSpPr txBox="1"/>
          <p:nvPr/>
        </p:nvSpPr>
        <p:spPr>
          <a:xfrm>
            <a:off x="6215195" y="1601954"/>
            <a:ext cx="402674" cy="369332"/>
          </a:xfrm>
          <a:prstGeom prst="rect">
            <a:avLst/>
          </a:prstGeom>
          <a:noFill/>
        </p:spPr>
        <p:txBody>
          <a:bodyPr wrap="none" rtlCol="0">
            <a:spAutoFit/>
          </a:bodyPr>
          <a:lstStyle/>
          <a:p>
            <a:r>
              <a:rPr lang="en-US" dirty="0"/>
              <a:t>C</a:t>
            </a:r>
            <a:r>
              <a:rPr lang="en-US" baseline="-25000" dirty="0"/>
              <a:t>a</a:t>
            </a:r>
            <a:endParaRPr lang="ru-RU" baseline="-25000" dirty="0"/>
          </a:p>
        </p:txBody>
      </p:sp>
      <p:sp>
        <p:nvSpPr>
          <p:cNvPr id="22" name="TextBox 21">
            <a:extLst>
              <a:ext uri="{FF2B5EF4-FFF2-40B4-BE49-F238E27FC236}">
                <a16:creationId xmlns:a16="http://schemas.microsoft.com/office/drawing/2014/main" id="{56E69A7F-2B52-4B5C-BE34-2135CBE7AF68}"/>
              </a:ext>
            </a:extLst>
          </p:cNvPr>
          <p:cNvSpPr txBox="1"/>
          <p:nvPr/>
        </p:nvSpPr>
        <p:spPr>
          <a:xfrm>
            <a:off x="6508498" y="2430615"/>
            <a:ext cx="407484" cy="369332"/>
          </a:xfrm>
          <a:prstGeom prst="rect">
            <a:avLst/>
          </a:prstGeom>
          <a:noFill/>
        </p:spPr>
        <p:txBody>
          <a:bodyPr wrap="none" rtlCol="0">
            <a:spAutoFit/>
          </a:bodyPr>
          <a:lstStyle/>
          <a:p>
            <a:r>
              <a:rPr lang="en-US" dirty="0" err="1"/>
              <a:t>C</a:t>
            </a:r>
            <a:r>
              <a:rPr lang="en-US" baseline="-25000" dirty="0" err="1"/>
              <a:t>b</a:t>
            </a:r>
            <a:endParaRPr lang="ru-RU" baseline="-25000" dirty="0"/>
          </a:p>
        </p:txBody>
      </p:sp>
      <p:sp>
        <p:nvSpPr>
          <p:cNvPr id="23" name="TextBox 22">
            <a:extLst>
              <a:ext uri="{FF2B5EF4-FFF2-40B4-BE49-F238E27FC236}">
                <a16:creationId xmlns:a16="http://schemas.microsoft.com/office/drawing/2014/main" id="{DB983887-BDBD-455A-AB10-BADDA4A81B9C}"/>
              </a:ext>
            </a:extLst>
          </p:cNvPr>
          <p:cNvSpPr txBox="1"/>
          <p:nvPr/>
        </p:nvSpPr>
        <p:spPr>
          <a:xfrm>
            <a:off x="6191429" y="5256046"/>
            <a:ext cx="1448831" cy="369332"/>
          </a:xfrm>
          <a:prstGeom prst="rect">
            <a:avLst/>
          </a:prstGeom>
          <a:noFill/>
        </p:spPr>
        <p:txBody>
          <a:bodyPr wrap="square" rtlCol="0">
            <a:spAutoFit/>
          </a:bodyPr>
          <a:lstStyle/>
          <a:p>
            <a:pPr algn="ctr"/>
            <a:r>
              <a:rPr lang="en-US" dirty="0" err="1"/>
              <a:t>i</a:t>
            </a:r>
            <a:r>
              <a:rPr lang="en-US" baseline="-25000" dirty="0" err="1"/>
              <a:t>a</a:t>
            </a:r>
            <a:r>
              <a:rPr lang="en-US" dirty="0"/>
              <a:t>&gt;</a:t>
            </a:r>
            <a:r>
              <a:rPr lang="en-US" dirty="0" err="1"/>
              <a:t>i</a:t>
            </a:r>
            <a:r>
              <a:rPr lang="en-US" baseline="-25000" dirty="0" err="1"/>
              <a:t>b</a:t>
            </a:r>
            <a:endParaRPr lang="ru-RU" baseline="-25000" dirty="0"/>
          </a:p>
        </p:txBody>
      </p:sp>
      <p:sp>
        <p:nvSpPr>
          <p:cNvPr id="8" name="Знак умножения 7">
            <a:extLst>
              <a:ext uri="{FF2B5EF4-FFF2-40B4-BE49-F238E27FC236}">
                <a16:creationId xmlns:a16="http://schemas.microsoft.com/office/drawing/2014/main" id="{C1FCAE19-FB3A-4168-8C55-B1E60876F472}"/>
              </a:ext>
            </a:extLst>
          </p:cNvPr>
          <p:cNvSpPr/>
          <p:nvPr/>
        </p:nvSpPr>
        <p:spPr>
          <a:xfrm>
            <a:off x="1306488" y="5146129"/>
            <a:ext cx="914400" cy="914400"/>
          </a:xfrm>
          <a:prstGeom prst="mathMultiply">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Знак ''плюс'' 9">
            <a:extLst>
              <a:ext uri="{FF2B5EF4-FFF2-40B4-BE49-F238E27FC236}">
                <a16:creationId xmlns:a16="http://schemas.microsoft.com/office/drawing/2014/main" id="{82C67084-D0BA-4C83-975E-308DF1F73197}"/>
              </a:ext>
            </a:extLst>
          </p:cNvPr>
          <p:cNvSpPr/>
          <p:nvPr/>
        </p:nvSpPr>
        <p:spPr>
          <a:xfrm>
            <a:off x="5545971" y="5131920"/>
            <a:ext cx="914400" cy="914400"/>
          </a:xfrm>
          <a:prstGeom prst="mathPlus">
            <a:avLst/>
          </a:prstGeom>
          <a:solidFill>
            <a:srgbClr val="00B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29181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92000" y="219759"/>
            <a:ext cx="745200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CCP Heuristic (CCP-Relax Algorithm)</a:t>
            </a:r>
            <a:endParaRPr lang="ru-RU"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TextBox 3">
            <a:extLst>
              <a:ext uri="{FF2B5EF4-FFF2-40B4-BE49-F238E27FC236}">
                <a16:creationId xmlns:a16="http://schemas.microsoft.com/office/drawing/2014/main" id="{47FFDEFE-0F29-40FF-A8FD-484AA4CFCEB7}"/>
              </a:ext>
            </a:extLst>
          </p:cNvPr>
          <p:cNvSpPr txBox="1"/>
          <p:nvPr/>
        </p:nvSpPr>
        <p:spPr>
          <a:xfrm>
            <a:off x="612000" y="1859340"/>
            <a:ext cx="5150769" cy="2240485"/>
          </a:xfrm>
          <a:prstGeom prst="rect">
            <a:avLst/>
          </a:prstGeom>
          <a:noFill/>
        </p:spPr>
        <p:txBody>
          <a:bodyPr wrap="none" rtlCol="0">
            <a:spAutoFit/>
          </a:bodyPr>
          <a:lstStyle/>
          <a:p>
            <a:pPr marL="342900" indent="-342900">
              <a:lnSpc>
                <a:spcPct val="150000"/>
              </a:lnSpc>
              <a:buFont typeface="+mj-lt"/>
              <a:buAutoNum type="arabicPeriod"/>
            </a:pPr>
            <a:r>
              <a:rPr lang="en-US" sz="2400" dirty="0"/>
              <a:t>Remove “outer” contours</a:t>
            </a:r>
          </a:p>
          <a:p>
            <a:pPr marL="342900" indent="-342900">
              <a:lnSpc>
                <a:spcPct val="150000"/>
              </a:lnSpc>
              <a:buFont typeface="+mj-lt"/>
              <a:buAutoNum type="arabicPeriod"/>
            </a:pPr>
            <a:r>
              <a:rPr lang="en-US" sz="2400" dirty="0"/>
              <a:t>Continuous optimization</a:t>
            </a:r>
          </a:p>
          <a:p>
            <a:pPr marL="342900" indent="-342900">
              <a:lnSpc>
                <a:spcPct val="150000"/>
              </a:lnSpc>
              <a:buFont typeface="+mj-lt"/>
              <a:buAutoNum type="arabicPeriod"/>
            </a:pPr>
            <a:r>
              <a:rPr lang="en-US" sz="2400" dirty="0"/>
              <a:t>Discrete optimization (</a:t>
            </a:r>
            <a:r>
              <a:rPr lang="en-US" sz="2400" dirty="0">
                <a:solidFill>
                  <a:srgbClr val="FF0000"/>
                </a:solidFill>
              </a:rPr>
              <a:t>pluggable</a:t>
            </a:r>
            <a:r>
              <a:rPr lang="en-US" sz="2400" dirty="0"/>
              <a:t>)</a:t>
            </a:r>
          </a:p>
          <a:p>
            <a:pPr marL="342900" indent="-342900">
              <a:lnSpc>
                <a:spcPct val="150000"/>
              </a:lnSpc>
              <a:buFont typeface="+mj-lt"/>
              <a:buAutoNum type="arabicPeriod"/>
            </a:pPr>
            <a:r>
              <a:rPr lang="en-US" sz="2400" dirty="0"/>
              <a:t>Put “outer” contours back</a:t>
            </a:r>
            <a:endParaRPr lang="ru-RU" sz="2400" dirty="0"/>
          </a:p>
        </p:txBody>
      </p:sp>
    </p:spTree>
    <p:extLst>
      <p:ext uri="{BB962C8B-B14F-4D97-AF65-F5344CB8AC3E}">
        <p14:creationId xmlns:p14="http://schemas.microsoft.com/office/powerpoint/2010/main" val="703076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Removing outer contours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60" name="Группа 59">
            <a:extLst>
              <a:ext uri="{FF2B5EF4-FFF2-40B4-BE49-F238E27FC236}">
                <a16:creationId xmlns:a16="http://schemas.microsoft.com/office/drawing/2014/main" id="{42F0A4DF-A1C5-4771-A4F5-DC2392F2F76C}"/>
              </a:ext>
            </a:extLst>
          </p:cNvPr>
          <p:cNvGrpSpPr/>
          <p:nvPr/>
        </p:nvGrpSpPr>
        <p:grpSpPr>
          <a:xfrm>
            <a:off x="252000" y="1629000"/>
            <a:ext cx="3879474" cy="4719475"/>
            <a:chOff x="252000" y="1629000"/>
            <a:chExt cx="3879474" cy="4719475"/>
          </a:xfrm>
        </p:grpSpPr>
        <p:sp>
          <p:nvSpPr>
            <p:cNvPr id="5" name="Надпись 43">
              <a:extLst>
                <a:ext uri="{FF2B5EF4-FFF2-40B4-BE49-F238E27FC236}">
                  <a16:creationId xmlns:a16="http://schemas.microsoft.com/office/drawing/2014/main" id="{267355E6-AC9C-403D-A78E-347E0E20D55A}"/>
                </a:ext>
              </a:extLst>
            </p:cNvPr>
            <p:cNvSpPr txBox="1"/>
            <p:nvPr/>
          </p:nvSpPr>
          <p:spPr>
            <a:xfrm>
              <a:off x="1586967" y="1960579"/>
              <a:ext cx="1360947" cy="4421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Outer contour</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Прямоугольник: скругленные углы 5">
              <a:extLst>
                <a:ext uri="{FF2B5EF4-FFF2-40B4-BE49-F238E27FC236}">
                  <a16:creationId xmlns:a16="http://schemas.microsoft.com/office/drawing/2014/main" id="{D3EE877C-B961-4FC7-B021-18FD434CCD84}"/>
                </a:ext>
              </a:extLst>
            </p:cNvPr>
            <p:cNvSpPr/>
            <p:nvPr/>
          </p:nvSpPr>
          <p:spPr>
            <a:xfrm>
              <a:off x="904105" y="2259000"/>
              <a:ext cx="2486842" cy="1304211"/>
            </a:xfrm>
            <a:prstGeom prst="roundRect">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 name="Овал 6">
              <a:extLst>
                <a:ext uri="{FF2B5EF4-FFF2-40B4-BE49-F238E27FC236}">
                  <a16:creationId xmlns:a16="http://schemas.microsoft.com/office/drawing/2014/main" id="{F278E4ED-031E-40B4-B44D-073BAD4B5900}"/>
                </a:ext>
              </a:extLst>
            </p:cNvPr>
            <p:cNvSpPr/>
            <p:nvPr/>
          </p:nvSpPr>
          <p:spPr>
            <a:xfrm>
              <a:off x="1080947" y="2402684"/>
              <a:ext cx="983684" cy="983684"/>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8" name="Равнобедренный треугольник 7">
              <a:extLst>
                <a:ext uri="{FF2B5EF4-FFF2-40B4-BE49-F238E27FC236}">
                  <a16:creationId xmlns:a16="http://schemas.microsoft.com/office/drawing/2014/main" id="{FE215D8F-775E-44FA-BC6D-E1995E9BDEC3}"/>
                </a:ext>
              </a:extLst>
            </p:cNvPr>
            <p:cNvSpPr/>
            <p:nvPr/>
          </p:nvSpPr>
          <p:spPr>
            <a:xfrm>
              <a:off x="3180948" y="3264790"/>
              <a:ext cx="950526" cy="884211"/>
            </a:xfrm>
            <a:prstGeom prst="triangle">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9" name="Равнобедренный треугольник 8">
              <a:extLst>
                <a:ext uri="{FF2B5EF4-FFF2-40B4-BE49-F238E27FC236}">
                  <a16:creationId xmlns:a16="http://schemas.microsoft.com/office/drawing/2014/main" id="{6B082841-2B2C-400E-B614-20EBB57889AD}"/>
                </a:ext>
              </a:extLst>
            </p:cNvPr>
            <p:cNvSpPr/>
            <p:nvPr/>
          </p:nvSpPr>
          <p:spPr>
            <a:xfrm rot="10800000">
              <a:off x="252000" y="1629000"/>
              <a:ext cx="950526" cy="884211"/>
            </a:xfrm>
            <a:prstGeom prst="triangle">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2" name="Надпись 43">
              <a:extLst>
                <a:ext uri="{FF2B5EF4-FFF2-40B4-BE49-F238E27FC236}">
                  <a16:creationId xmlns:a16="http://schemas.microsoft.com/office/drawing/2014/main" id="{DC370E34-F50F-4F72-8F38-892AD40A23A0}"/>
                </a:ext>
              </a:extLst>
            </p:cNvPr>
            <p:cNvSpPr txBox="1"/>
            <p:nvPr/>
          </p:nvSpPr>
          <p:spPr>
            <a:xfrm>
              <a:off x="904105" y="2814991"/>
              <a:ext cx="1360947" cy="4421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Inner</a:t>
              </a:r>
            </a:p>
            <a:p>
              <a:pPr algn="ctr">
                <a:spcAft>
                  <a:spcPts val="6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contour</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Прямоугольник: скругленные углы 36">
              <a:extLst>
                <a:ext uri="{FF2B5EF4-FFF2-40B4-BE49-F238E27FC236}">
                  <a16:creationId xmlns:a16="http://schemas.microsoft.com/office/drawing/2014/main" id="{5B647053-FEB8-4223-AEE3-F23757D8A651}"/>
                </a:ext>
              </a:extLst>
            </p:cNvPr>
            <p:cNvSpPr/>
            <p:nvPr/>
          </p:nvSpPr>
          <p:spPr>
            <a:xfrm rot="5400000">
              <a:off x="312789" y="4452948"/>
              <a:ext cx="2486842" cy="1304211"/>
            </a:xfrm>
            <a:prstGeom prst="roundRect">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9" name="Овал 38">
              <a:extLst>
                <a:ext uri="{FF2B5EF4-FFF2-40B4-BE49-F238E27FC236}">
                  <a16:creationId xmlns:a16="http://schemas.microsoft.com/office/drawing/2014/main" id="{8CD5AAAB-0825-4CC7-909A-86D179822EA9}"/>
                </a:ext>
              </a:extLst>
            </p:cNvPr>
            <p:cNvSpPr/>
            <p:nvPr/>
          </p:nvSpPr>
          <p:spPr>
            <a:xfrm>
              <a:off x="1064368" y="5229000"/>
              <a:ext cx="983684" cy="983684"/>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40" name="Табличка 39">
              <a:extLst>
                <a:ext uri="{FF2B5EF4-FFF2-40B4-BE49-F238E27FC236}">
                  <a16:creationId xmlns:a16="http://schemas.microsoft.com/office/drawing/2014/main" id="{F0C56168-2032-408A-841A-E434006C684B}"/>
                </a:ext>
              </a:extLst>
            </p:cNvPr>
            <p:cNvSpPr/>
            <p:nvPr/>
          </p:nvSpPr>
          <p:spPr>
            <a:xfrm>
              <a:off x="1202526" y="5352095"/>
              <a:ext cx="720000" cy="720000"/>
            </a:xfrm>
            <a:prstGeom prst="plaque">
              <a:avLst/>
            </a:prstGeom>
            <a:solidFill>
              <a:schemeClr val="accent3">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61" name="Группа 60">
            <a:extLst>
              <a:ext uri="{FF2B5EF4-FFF2-40B4-BE49-F238E27FC236}">
                <a16:creationId xmlns:a16="http://schemas.microsoft.com/office/drawing/2014/main" id="{7982E87C-FB1C-4DE6-AC72-E3EB88D5EDEE}"/>
              </a:ext>
            </a:extLst>
          </p:cNvPr>
          <p:cNvGrpSpPr/>
          <p:nvPr/>
        </p:nvGrpSpPr>
        <p:grpSpPr>
          <a:xfrm>
            <a:off x="4932000" y="1629000"/>
            <a:ext cx="3879474" cy="4719475"/>
            <a:chOff x="252000" y="1629000"/>
            <a:chExt cx="3879474" cy="4719475"/>
          </a:xfrm>
          <a:noFill/>
        </p:grpSpPr>
        <p:sp>
          <p:nvSpPr>
            <p:cNvPr id="63" name="Прямоугольник: скругленные углы 62">
              <a:extLst>
                <a:ext uri="{FF2B5EF4-FFF2-40B4-BE49-F238E27FC236}">
                  <a16:creationId xmlns:a16="http://schemas.microsoft.com/office/drawing/2014/main" id="{7DAAEE47-7319-455D-8D93-2106BEECCCFD}"/>
                </a:ext>
              </a:extLst>
            </p:cNvPr>
            <p:cNvSpPr/>
            <p:nvPr/>
          </p:nvSpPr>
          <p:spPr>
            <a:xfrm>
              <a:off x="904105" y="2259000"/>
              <a:ext cx="2486842" cy="1304211"/>
            </a:xfrm>
            <a:prstGeom prst="roundRect">
              <a:avLst/>
            </a:prstGeom>
            <a:grpFill/>
            <a:ln w="1905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4" name="Овал 63">
              <a:extLst>
                <a:ext uri="{FF2B5EF4-FFF2-40B4-BE49-F238E27FC236}">
                  <a16:creationId xmlns:a16="http://schemas.microsoft.com/office/drawing/2014/main" id="{3FA74E32-12C2-4F1B-B30E-47031335DCBE}"/>
                </a:ext>
              </a:extLst>
            </p:cNvPr>
            <p:cNvSpPr/>
            <p:nvPr/>
          </p:nvSpPr>
          <p:spPr>
            <a:xfrm>
              <a:off x="1080947" y="2402684"/>
              <a:ext cx="983684" cy="983684"/>
            </a:xfrm>
            <a:prstGeom prst="ellipse">
              <a:avLst/>
            </a:prstGeom>
            <a:grp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5" name="Равнобедренный треугольник 64">
              <a:extLst>
                <a:ext uri="{FF2B5EF4-FFF2-40B4-BE49-F238E27FC236}">
                  <a16:creationId xmlns:a16="http://schemas.microsoft.com/office/drawing/2014/main" id="{7DDBF1D8-9BC5-4BBC-98CA-707EDE14FD01}"/>
                </a:ext>
              </a:extLst>
            </p:cNvPr>
            <p:cNvSpPr/>
            <p:nvPr/>
          </p:nvSpPr>
          <p:spPr>
            <a:xfrm>
              <a:off x="3180948" y="3264790"/>
              <a:ext cx="950526" cy="884211"/>
            </a:xfrm>
            <a:prstGeom prst="triangle">
              <a:avLst/>
            </a:prstGeom>
            <a:grp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6" name="Равнобедренный треугольник 65">
              <a:extLst>
                <a:ext uri="{FF2B5EF4-FFF2-40B4-BE49-F238E27FC236}">
                  <a16:creationId xmlns:a16="http://schemas.microsoft.com/office/drawing/2014/main" id="{759BEA6E-B765-4809-BF3F-8D0186DBF41A}"/>
                </a:ext>
              </a:extLst>
            </p:cNvPr>
            <p:cNvSpPr/>
            <p:nvPr/>
          </p:nvSpPr>
          <p:spPr>
            <a:xfrm rot="10800000">
              <a:off x="252000" y="1629000"/>
              <a:ext cx="950526" cy="884211"/>
            </a:xfrm>
            <a:prstGeom prst="triangle">
              <a:avLst/>
            </a:prstGeom>
            <a:grp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8" name="Прямоугольник: скругленные углы 67">
              <a:extLst>
                <a:ext uri="{FF2B5EF4-FFF2-40B4-BE49-F238E27FC236}">
                  <a16:creationId xmlns:a16="http://schemas.microsoft.com/office/drawing/2014/main" id="{7BC71D14-2B17-4D00-A079-45BA64A7565C}"/>
                </a:ext>
              </a:extLst>
            </p:cNvPr>
            <p:cNvSpPr/>
            <p:nvPr/>
          </p:nvSpPr>
          <p:spPr>
            <a:xfrm rot="5400000">
              <a:off x="312789" y="4452948"/>
              <a:ext cx="2486842" cy="1304211"/>
            </a:xfrm>
            <a:prstGeom prst="roundRect">
              <a:avLst/>
            </a:prstGeom>
            <a:grpFill/>
            <a:ln w="1905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9" name="Овал 68">
              <a:extLst>
                <a:ext uri="{FF2B5EF4-FFF2-40B4-BE49-F238E27FC236}">
                  <a16:creationId xmlns:a16="http://schemas.microsoft.com/office/drawing/2014/main" id="{E58E3B26-0013-4792-8A3F-9E0DD0A31AC5}"/>
                </a:ext>
              </a:extLst>
            </p:cNvPr>
            <p:cNvSpPr/>
            <p:nvPr/>
          </p:nvSpPr>
          <p:spPr>
            <a:xfrm>
              <a:off x="1064368" y="5229000"/>
              <a:ext cx="983684" cy="983684"/>
            </a:xfrm>
            <a:prstGeom prst="ellipse">
              <a:avLst/>
            </a:prstGeom>
            <a:grpFill/>
            <a:ln w="1905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0" name="Табличка 69">
              <a:extLst>
                <a:ext uri="{FF2B5EF4-FFF2-40B4-BE49-F238E27FC236}">
                  <a16:creationId xmlns:a16="http://schemas.microsoft.com/office/drawing/2014/main" id="{C4EFAC0E-2979-43FA-AF8E-AAC621F9693B}"/>
                </a:ext>
              </a:extLst>
            </p:cNvPr>
            <p:cNvSpPr/>
            <p:nvPr/>
          </p:nvSpPr>
          <p:spPr>
            <a:xfrm>
              <a:off x="1202526" y="5352095"/>
              <a:ext cx="720000" cy="720000"/>
            </a:xfrm>
            <a:prstGeom prst="plaqu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71" name="Стрелка: вправо с вырезом 70">
            <a:extLst>
              <a:ext uri="{FF2B5EF4-FFF2-40B4-BE49-F238E27FC236}">
                <a16:creationId xmlns:a16="http://schemas.microsoft.com/office/drawing/2014/main" id="{B488A014-0D5A-4A5B-BDC3-19AB006E8C73}"/>
              </a:ext>
            </a:extLst>
          </p:cNvPr>
          <p:cNvSpPr/>
          <p:nvPr/>
        </p:nvSpPr>
        <p:spPr>
          <a:xfrm>
            <a:off x="4268051" y="3576062"/>
            <a:ext cx="1095790" cy="646331"/>
          </a:xfrm>
          <a:prstGeom prst="notchedRightArrow">
            <a:avLst/>
          </a:prstGeom>
          <a:solidFill>
            <a:srgbClr val="00B05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732677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Continuous optimization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id="{17DEFDA3-B630-4E7F-97D8-FF4D071FFAF5}"/>
              </a:ext>
            </a:extLst>
          </p:cNvPr>
          <p:cNvGrpSpPr/>
          <p:nvPr/>
        </p:nvGrpSpPr>
        <p:grpSpPr>
          <a:xfrm>
            <a:off x="830717" y="3751951"/>
            <a:ext cx="7964377" cy="2880000"/>
            <a:chOff x="0" y="0"/>
            <a:chExt cx="5584190" cy="2019303"/>
          </a:xfrm>
        </p:grpSpPr>
        <p:sp>
          <p:nvSpPr>
            <p:cNvPr id="5" name="Дуга 4">
              <a:extLst>
                <a:ext uri="{FF2B5EF4-FFF2-40B4-BE49-F238E27FC236}">
                  <a16:creationId xmlns:a16="http://schemas.microsoft.com/office/drawing/2014/main" id="{51AEB955-9EF8-46E1-8117-244203D79589}"/>
                </a:ext>
              </a:extLst>
            </p:cNvPr>
            <p:cNvSpPr/>
            <p:nvPr/>
          </p:nvSpPr>
          <p:spPr>
            <a:xfrm>
              <a:off x="457200" y="876301"/>
              <a:ext cx="914400" cy="914401"/>
            </a:xfrm>
            <a:prstGeom prst="arc">
              <a:avLst>
                <a:gd name="adj1" fmla="val 17282057"/>
                <a:gd name="adj2" fmla="val 3549710"/>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cxnSp>
          <p:nvCxnSpPr>
            <p:cNvPr id="6" name="Прямая соединительная линия 5">
              <a:extLst>
                <a:ext uri="{FF2B5EF4-FFF2-40B4-BE49-F238E27FC236}">
                  <a16:creationId xmlns:a16="http://schemas.microsoft.com/office/drawing/2014/main" id="{521EEB99-1C2F-442D-B5A0-343CA061F748}"/>
                </a:ext>
              </a:extLst>
            </p:cNvPr>
            <p:cNvCxnSpPr/>
            <p:nvPr/>
          </p:nvCxnSpPr>
          <p:spPr>
            <a:xfrm>
              <a:off x="514350" y="1143002"/>
              <a:ext cx="1447800" cy="400051"/>
            </a:xfrm>
            <a:prstGeom prst="line">
              <a:avLst/>
            </a:prstGeom>
            <a:ln w="9525">
              <a:solidFill>
                <a:schemeClr val="tx1"/>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Надпись 3">
              <a:extLst>
                <a:ext uri="{FF2B5EF4-FFF2-40B4-BE49-F238E27FC236}">
                  <a16:creationId xmlns:a16="http://schemas.microsoft.com/office/drawing/2014/main" id="{4CA2930E-0EDB-4E65-9AA3-1E7A0177D5CE}"/>
                </a:ext>
              </a:extLst>
            </p:cNvPr>
            <p:cNvSpPr txBox="1"/>
            <p:nvPr/>
          </p:nvSpPr>
          <p:spPr>
            <a:xfrm>
              <a:off x="0" y="1095377"/>
              <a:ext cx="40195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Надпись 4">
              <a:extLst>
                <a:ext uri="{FF2B5EF4-FFF2-40B4-BE49-F238E27FC236}">
                  <a16:creationId xmlns:a16="http://schemas.microsoft.com/office/drawing/2014/main" id="{4CE985BF-63BF-488B-9CE6-C64CA728B515}"/>
                </a:ext>
              </a:extLst>
            </p:cNvPr>
            <p:cNvSpPr txBox="1"/>
            <p:nvPr/>
          </p:nvSpPr>
          <p:spPr>
            <a:xfrm>
              <a:off x="1924050" y="1504952"/>
              <a:ext cx="41846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Надпись 6">
              <a:extLst>
                <a:ext uri="{FF2B5EF4-FFF2-40B4-BE49-F238E27FC236}">
                  <a16:creationId xmlns:a16="http://schemas.microsoft.com/office/drawing/2014/main" id="{5DEAB549-56B3-4D9D-8EAB-336A0DF7C930}"/>
                </a:ext>
              </a:extLst>
            </p:cNvPr>
            <p:cNvSpPr txBox="1"/>
            <p:nvPr/>
          </p:nvSpPr>
          <p:spPr>
            <a:xfrm>
              <a:off x="400049" y="228601"/>
              <a:ext cx="35687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адпись 8">
              <a:extLst>
                <a:ext uri="{FF2B5EF4-FFF2-40B4-BE49-F238E27FC236}">
                  <a16:creationId xmlns:a16="http://schemas.microsoft.com/office/drawing/2014/main" id="{CEF84B8A-E988-4F9A-9FA8-A20350278D88}"/>
                </a:ext>
              </a:extLst>
            </p:cNvPr>
            <p:cNvSpPr txBox="1"/>
            <p:nvPr/>
          </p:nvSpPr>
          <p:spPr>
            <a:xfrm>
              <a:off x="2095500" y="828676"/>
              <a:ext cx="37401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Надпись 9">
              <a:extLst>
                <a:ext uri="{FF2B5EF4-FFF2-40B4-BE49-F238E27FC236}">
                  <a16:creationId xmlns:a16="http://schemas.microsoft.com/office/drawing/2014/main" id="{1D7E1804-311C-4D9E-A4CC-5C503869BB88}"/>
                </a:ext>
              </a:extLst>
            </p:cNvPr>
            <p:cNvSpPr txBox="1"/>
            <p:nvPr/>
          </p:nvSpPr>
          <p:spPr>
            <a:xfrm>
              <a:off x="1057274" y="1695452"/>
              <a:ext cx="28448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Полилиния: фигура 11">
              <a:extLst>
                <a:ext uri="{FF2B5EF4-FFF2-40B4-BE49-F238E27FC236}">
                  <a16:creationId xmlns:a16="http://schemas.microsoft.com/office/drawing/2014/main" id="{7F5F1163-483B-4DA1-BE5B-E7A82B54D413}"/>
                </a:ext>
              </a:extLst>
            </p:cNvPr>
            <p:cNvSpPr/>
            <p:nvPr/>
          </p:nvSpPr>
          <p:spPr>
            <a:xfrm>
              <a:off x="1181099" y="952502"/>
              <a:ext cx="343104" cy="428626"/>
            </a:xfrm>
            <a:custGeom>
              <a:avLst/>
              <a:gdLst>
                <a:gd name="connsiteX0" fmla="*/ 0 w 305964"/>
                <a:gd name="connsiteY0" fmla="*/ 0 h 867768"/>
                <a:gd name="connsiteX1" fmla="*/ 304800 w 305964"/>
                <a:gd name="connsiteY1" fmla="*/ 552450 h 867768"/>
                <a:gd name="connsiteX2" fmla="*/ 104775 w 305964"/>
                <a:gd name="connsiteY2" fmla="*/ 819150 h 867768"/>
                <a:gd name="connsiteX3" fmla="*/ 104775 w 305964"/>
                <a:gd name="connsiteY3" fmla="*/ 866775 h 867768"/>
                <a:gd name="connsiteX0" fmla="*/ 0 w 307123"/>
                <a:gd name="connsiteY0" fmla="*/ 0 h 876164"/>
                <a:gd name="connsiteX1" fmla="*/ 305964 w 307123"/>
                <a:gd name="connsiteY1" fmla="*/ 352342 h 876164"/>
                <a:gd name="connsiteX2" fmla="*/ 104775 w 307123"/>
                <a:gd name="connsiteY2" fmla="*/ 819150 h 876164"/>
                <a:gd name="connsiteX3" fmla="*/ 104775 w 307123"/>
                <a:gd name="connsiteY3" fmla="*/ 866775 h 876164"/>
                <a:gd name="connsiteX0" fmla="*/ 354212 w 401887"/>
                <a:gd name="connsiteY0" fmla="*/ 0 h 876164"/>
                <a:gd name="connsiteX1" fmla="*/ 220519 w 401887"/>
                <a:gd name="connsiteY1" fmla="*/ 352342 h 876164"/>
                <a:gd name="connsiteX2" fmla="*/ 19330 w 401887"/>
                <a:gd name="connsiteY2" fmla="*/ 819150 h 876164"/>
                <a:gd name="connsiteX3" fmla="*/ 19330 w 401887"/>
                <a:gd name="connsiteY3" fmla="*/ 866775 h 876164"/>
                <a:gd name="connsiteX0" fmla="*/ 0 w 316682"/>
                <a:gd name="connsiteY0" fmla="*/ 0 h 961938"/>
                <a:gd name="connsiteX1" fmla="*/ 315325 w 316682"/>
                <a:gd name="connsiteY1" fmla="*/ 438116 h 961938"/>
                <a:gd name="connsiteX2" fmla="*/ 114136 w 316682"/>
                <a:gd name="connsiteY2" fmla="*/ 904924 h 961938"/>
                <a:gd name="connsiteX3" fmla="*/ 114136 w 316682"/>
                <a:gd name="connsiteY3" fmla="*/ 952549 h 961938"/>
                <a:gd name="connsiteX0" fmla="*/ 0 w 316682"/>
                <a:gd name="connsiteY0" fmla="*/ 0 h 961938"/>
                <a:gd name="connsiteX1" fmla="*/ 315325 w 316682"/>
                <a:gd name="connsiteY1" fmla="*/ 438116 h 961938"/>
                <a:gd name="connsiteX2" fmla="*/ 114136 w 316682"/>
                <a:gd name="connsiteY2" fmla="*/ 904924 h 961938"/>
                <a:gd name="connsiteX3" fmla="*/ 114136 w 316682"/>
                <a:gd name="connsiteY3" fmla="*/ 952549 h 961938"/>
                <a:gd name="connsiteX0" fmla="*/ 0 w 316714"/>
                <a:gd name="connsiteY0" fmla="*/ 0 h 914423"/>
                <a:gd name="connsiteX1" fmla="*/ 315325 w 316714"/>
                <a:gd name="connsiteY1" fmla="*/ 438116 h 914423"/>
                <a:gd name="connsiteX2" fmla="*/ 114136 w 316714"/>
                <a:gd name="connsiteY2" fmla="*/ 904924 h 914423"/>
                <a:gd name="connsiteX3" fmla="*/ 85462 w 316714"/>
                <a:gd name="connsiteY3" fmla="*/ 762434 h 914423"/>
                <a:gd name="connsiteX0" fmla="*/ 0 w 391343"/>
                <a:gd name="connsiteY0" fmla="*/ 0 h 906506"/>
                <a:gd name="connsiteX1" fmla="*/ 315325 w 391343"/>
                <a:gd name="connsiteY1" fmla="*/ 438116 h 906506"/>
                <a:gd name="connsiteX2" fmla="*/ 114136 w 391343"/>
                <a:gd name="connsiteY2" fmla="*/ 904924 h 906506"/>
                <a:gd name="connsiteX3" fmla="*/ 391343 w 391343"/>
                <a:gd name="connsiteY3" fmla="*/ 600507 h 906506"/>
                <a:gd name="connsiteX0" fmla="*/ 144167 w 461208"/>
                <a:gd name="connsiteY0" fmla="*/ 0 h 1144062"/>
                <a:gd name="connsiteX1" fmla="*/ 459492 w 461208"/>
                <a:gd name="connsiteY1" fmla="*/ 438116 h 1144062"/>
                <a:gd name="connsiteX2" fmla="*/ 258303 w 461208"/>
                <a:gd name="connsiteY2" fmla="*/ 904924 h 1144062"/>
                <a:gd name="connsiteX3" fmla="*/ 993 w 461208"/>
                <a:gd name="connsiteY3" fmla="*/ 1144029 h 1144062"/>
                <a:gd name="connsiteX0" fmla="*/ 143174 w 461934"/>
                <a:gd name="connsiteY0" fmla="*/ 0 h 1144029"/>
                <a:gd name="connsiteX1" fmla="*/ 458499 w 461934"/>
                <a:gd name="connsiteY1" fmla="*/ 438116 h 1144029"/>
                <a:gd name="connsiteX2" fmla="*/ 0 w 461934"/>
                <a:gd name="connsiteY2" fmla="*/ 1144029 h 1144029"/>
                <a:gd name="connsiteX0" fmla="*/ 0 w 315411"/>
                <a:gd name="connsiteY0" fmla="*/ 0 h 981958"/>
                <a:gd name="connsiteX1" fmla="*/ 315325 w 315411"/>
                <a:gd name="connsiteY1" fmla="*/ 438116 h 981958"/>
                <a:gd name="connsiteX2" fmla="*/ 28620 w 315411"/>
                <a:gd name="connsiteY2" fmla="*/ 981958 h 981958"/>
                <a:gd name="connsiteX0" fmla="*/ 0 w 319626"/>
                <a:gd name="connsiteY0" fmla="*/ 0 h 981958"/>
                <a:gd name="connsiteX1" fmla="*/ 315325 w 319626"/>
                <a:gd name="connsiteY1" fmla="*/ 438116 h 981958"/>
                <a:gd name="connsiteX2" fmla="*/ 28620 w 319626"/>
                <a:gd name="connsiteY2" fmla="*/ 981958 h 981958"/>
                <a:gd name="connsiteX0" fmla="*/ 0 w 370687"/>
                <a:gd name="connsiteY0" fmla="*/ 0 h 896156"/>
                <a:gd name="connsiteX1" fmla="*/ 363078 w 370687"/>
                <a:gd name="connsiteY1" fmla="*/ 352314 h 896156"/>
                <a:gd name="connsiteX2" fmla="*/ 76373 w 370687"/>
                <a:gd name="connsiteY2" fmla="*/ 896156 h 896156"/>
                <a:gd name="connsiteX0" fmla="*/ 0 w 370688"/>
                <a:gd name="connsiteY0" fmla="*/ 0 h 896156"/>
                <a:gd name="connsiteX1" fmla="*/ 363078 w 370688"/>
                <a:gd name="connsiteY1" fmla="*/ 352314 h 896156"/>
                <a:gd name="connsiteX2" fmla="*/ 76373 w 370688"/>
                <a:gd name="connsiteY2" fmla="*/ 896156 h 896156"/>
                <a:gd name="connsiteX0" fmla="*/ 0 w 365784"/>
                <a:gd name="connsiteY0" fmla="*/ 0 h 896156"/>
                <a:gd name="connsiteX1" fmla="*/ 363078 w 365784"/>
                <a:gd name="connsiteY1" fmla="*/ 352314 h 896156"/>
                <a:gd name="connsiteX2" fmla="*/ 76373 w 365784"/>
                <a:gd name="connsiteY2" fmla="*/ 896156 h 896156"/>
                <a:gd name="connsiteX0" fmla="*/ 182724 w 318914"/>
                <a:gd name="connsiteY0" fmla="*/ 0 h 896156"/>
                <a:gd name="connsiteX1" fmla="*/ 286705 w 318914"/>
                <a:gd name="connsiteY1" fmla="*/ 352314 h 896156"/>
                <a:gd name="connsiteX2" fmla="*/ 0 w 318914"/>
                <a:gd name="connsiteY2" fmla="*/ 896156 h 896156"/>
                <a:gd name="connsiteX0" fmla="*/ 182724 w 291215"/>
                <a:gd name="connsiteY0" fmla="*/ 0 h 896156"/>
                <a:gd name="connsiteX1" fmla="*/ 286705 w 291215"/>
                <a:gd name="connsiteY1" fmla="*/ 352314 h 896156"/>
                <a:gd name="connsiteX2" fmla="*/ 0 w 291215"/>
                <a:gd name="connsiteY2" fmla="*/ 896156 h 896156"/>
                <a:gd name="connsiteX0" fmla="*/ 182724 w 300881"/>
                <a:gd name="connsiteY0" fmla="*/ 0 h 896156"/>
                <a:gd name="connsiteX1" fmla="*/ 286705 w 300881"/>
                <a:gd name="connsiteY1" fmla="*/ 352314 h 896156"/>
                <a:gd name="connsiteX2" fmla="*/ 0 w 300881"/>
                <a:gd name="connsiteY2" fmla="*/ 896156 h 896156"/>
                <a:gd name="connsiteX0" fmla="*/ 182724 w 312524"/>
                <a:gd name="connsiteY0" fmla="*/ 0 h 896156"/>
                <a:gd name="connsiteX1" fmla="*/ 300881 w 312524"/>
                <a:gd name="connsiteY1" fmla="*/ 535019 h 896156"/>
                <a:gd name="connsiteX2" fmla="*/ 0 w 312524"/>
                <a:gd name="connsiteY2" fmla="*/ 896156 h 896156"/>
                <a:gd name="connsiteX0" fmla="*/ 182724 w 325601"/>
                <a:gd name="connsiteY0" fmla="*/ 0 h 896156"/>
                <a:gd name="connsiteX1" fmla="*/ 300881 w 325601"/>
                <a:gd name="connsiteY1" fmla="*/ 535019 h 896156"/>
                <a:gd name="connsiteX2" fmla="*/ 0 w 325601"/>
                <a:gd name="connsiteY2" fmla="*/ 896156 h 896156"/>
                <a:gd name="connsiteX0" fmla="*/ 182724 w 296584"/>
                <a:gd name="connsiteY0" fmla="*/ 0 h 896156"/>
                <a:gd name="connsiteX1" fmla="*/ 262725 w 296584"/>
                <a:gd name="connsiteY1" fmla="*/ 468141 h 896156"/>
                <a:gd name="connsiteX2" fmla="*/ 0 w 296584"/>
                <a:gd name="connsiteY2" fmla="*/ 896156 h 896156"/>
                <a:gd name="connsiteX0" fmla="*/ 0 w 481827"/>
                <a:gd name="connsiteY0" fmla="*/ 0 h 896156"/>
                <a:gd name="connsiteX1" fmla="*/ 469172 w 481827"/>
                <a:gd name="connsiteY1" fmla="*/ 468141 h 896156"/>
                <a:gd name="connsiteX2" fmla="*/ 206447 w 481827"/>
                <a:gd name="connsiteY2" fmla="*/ 896156 h 896156"/>
                <a:gd name="connsiteX0" fmla="*/ 0 w 481827"/>
                <a:gd name="connsiteY0" fmla="*/ 0 h 896156"/>
                <a:gd name="connsiteX1" fmla="*/ 469172 w 481827"/>
                <a:gd name="connsiteY1" fmla="*/ 468141 h 896156"/>
                <a:gd name="connsiteX2" fmla="*/ 206447 w 481827"/>
                <a:gd name="connsiteY2" fmla="*/ 896156 h 896156"/>
                <a:gd name="connsiteX0" fmla="*/ 0 w 353428"/>
                <a:gd name="connsiteY0" fmla="*/ 0 h 896156"/>
                <a:gd name="connsiteX1" fmla="*/ 255704 w 353428"/>
                <a:gd name="connsiteY1" fmla="*/ 227383 h 896156"/>
                <a:gd name="connsiteX2" fmla="*/ 206447 w 353428"/>
                <a:gd name="connsiteY2" fmla="*/ 896156 h 896156"/>
                <a:gd name="connsiteX0" fmla="*/ 0 w 278077"/>
                <a:gd name="connsiteY0" fmla="*/ 0 h 668773"/>
                <a:gd name="connsiteX1" fmla="*/ 255704 w 278077"/>
                <a:gd name="connsiteY1" fmla="*/ 227383 h 668773"/>
                <a:gd name="connsiteX2" fmla="*/ 76772 w 278077"/>
                <a:gd name="connsiteY2" fmla="*/ 668773 h 668773"/>
                <a:gd name="connsiteX0" fmla="*/ 0 w 293238"/>
                <a:gd name="connsiteY0" fmla="*/ 0 h 668773"/>
                <a:gd name="connsiteX1" fmla="*/ 278077 w 293238"/>
                <a:gd name="connsiteY1" fmla="*/ 147130 h 668773"/>
                <a:gd name="connsiteX2" fmla="*/ 76772 w 293238"/>
                <a:gd name="connsiteY2" fmla="*/ 668773 h 668773"/>
                <a:gd name="connsiteX0" fmla="*/ 0 w 306770"/>
                <a:gd name="connsiteY0" fmla="*/ 0 h 668773"/>
                <a:gd name="connsiteX1" fmla="*/ 278077 w 306770"/>
                <a:gd name="connsiteY1" fmla="*/ 147130 h 668773"/>
                <a:gd name="connsiteX2" fmla="*/ 76772 w 306770"/>
                <a:gd name="connsiteY2" fmla="*/ 668773 h 668773"/>
                <a:gd name="connsiteX0" fmla="*/ 0 w 276532"/>
                <a:gd name="connsiteY0" fmla="*/ 0 h 668773"/>
                <a:gd name="connsiteX1" fmla="*/ 232291 w 276532"/>
                <a:gd name="connsiteY1" fmla="*/ 200632 h 668773"/>
                <a:gd name="connsiteX2" fmla="*/ 76772 w 276532"/>
                <a:gd name="connsiteY2" fmla="*/ 668773 h 668773"/>
                <a:gd name="connsiteX0" fmla="*/ 0 w 273358"/>
                <a:gd name="connsiteY0" fmla="*/ 0 h 668773"/>
                <a:gd name="connsiteX1" fmla="*/ 232291 w 273358"/>
                <a:gd name="connsiteY1" fmla="*/ 200632 h 668773"/>
                <a:gd name="connsiteX2" fmla="*/ 76772 w 273358"/>
                <a:gd name="connsiteY2" fmla="*/ 668773 h 668773"/>
                <a:gd name="connsiteX0" fmla="*/ 0 w 256579"/>
                <a:gd name="connsiteY0" fmla="*/ 0 h 668773"/>
                <a:gd name="connsiteX1" fmla="*/ 201748 w 256579"/>
                <a:gd name="connsiteY1" fmla="*/ 120379 h 668773"/>
                <a:gd name="connsiteX2" fmla="*/ 76772 w 256579"/>
                <a:gd name="connsiteY2" fmla="*/ 668773 h 668773"/>
                <a:gd name="connsiteX0" fmla="*/ 0 w 297048"/>
                <a:gd name="connsiteY0" fmla="*/ 0 h 561769"/>
                <a:gd name="connsiteX1" fmla="*/ 201748 w 297048"/>
                <a:gd name="connsiteY1" fmla="*/ 120379 h 561769"/>
                <a:gd name="connsiteX2" fmla="*/ 152726 w 297048"/>
                <a:gd name="connsiteY2" fmla="*/ 561769 h 561769"/>
                <a:gd name="connsiteX0" fmla="*/ 0 w 251568"/>
                <a:gd name="connsiteY0" fmla="*/ 0 h 561769"/>
                <a:gd name="connsiteX1" fmla="*/ 201748 w 251568"/>
                <a:gd name="connsiteY1" fmla="*/ 120379 h 561769"/>
                <a:gd name="connsiteX2" fmla="*/ 152726 w 251568"/>
                <a:gd name="connsiteY2" fmla="*/ 561769 h 561769"/>
                <a:gd name="connsiteX0" fmla="*/ 0 w 264938"/>
                <a:gd name="connsiteY0" fmla="*/ 0 h 561769"/>
                <a:gd name="connsiteX1" fmla="*/ 201748 w 264938"/>
                <a:gd name="connsiteY1" fmla="*/ 120379 h 561769"/>
                <a:gd name="connsiteX2" fmla="*/ 152726 w 264938"/>
                <a:gd name="connsiteY2" fmla="*/ 561769 h 561769"/>
                <a:gd name="connsiteX0" fmla="*/ 0 w 264938"/>
                <a:gd name="connsiteY0" fmla="*/ 0 h 561769"/>
                <a:gd name="connsiteX1" fmla="*/ 201748 w 264938"/>
                <a:gd name="connsiteY1" fmla="*/ 120379 h 561769"/>
                <a:gd name="connsiteX2" fmla="*/ 152726 w 264938"/>
                <a:gd name="connsiteY2" fmla="*/ 561769 h 561769"/>
                <a:gd name="connsiteX0" fmla="*/ 0 w 251647"/>
                <a:gd name="connsiteY0" fmla="*/ 0 h 601895"/>
                <a:gd name="connsiteX1" fmla="*/ 201748 w 251647"/>
                <a:gd name="connsiteY1" fmla="*/ 120379 h 601895"/>
                <a:gd name="connsiteX2" fmla="*/ 152849 w 251647"/>
                <a:gd name="connsiteY2" fmla="*/ 601895 h 601895"/>
                <a:gd name="connsiteX0" fmla="*/ 0 w 250079"/>
                <a:gd name="connsiteY0" fmla="*/ 0 h 601895"/>
                <a:gd name="connsiteX1" fmla="*/ 201748 w 250079"/>
                <a:gd name="connsiteY1" fmla="*/ 120379 h 601895"/>
                <a:gd name="connsiteX2" fmla="*/ 152849 w 250079"/>
                <a:gd name="connsiteY2" fmla="*/ 601895 h 601895"/>
                <a:gd name="connsiteX0" fmla="*/ 0 w 274883"/>
                <a:gd name="connsiteY0" fmla="*/ 0 h 601895"/>
                <a:gd name="connsiteX1" fmla="*/ 250079 w 274883"/>
                <a:gd name="connsiteY1" fmla="*/ 120379 h 601895"/>
                <a:gd name="connsiteX2" fmla="*/ 152849 w 274883"/>
                <a:gd name="connsiteY2" fmla="*/ 601895 h 601895"/>
              </a:gdLst>
              <a:ahLst/>
              <a:cxnLst>
                <a:cxn ang="0">
                  <a:pos x="connsiteX0" y="connsiteY0"/>
                </a:cxn>
                <a:cxn ang="0">
                  <a:pos x="connsiteX1" y="connsiteY1"/>
                </a:cxn>
                <a:cxn ang="0">
                  <a:pos x="connsiteX2" y="connsiteY2"/>
                </a:cxn>
              </a:cxnLst>
              <a:rect l="l" t="t" r="r" b="b"/>
              <a:pathLst>
                <a:path w="274883" h="601895">
                  <a:moveTo>
                    <a:pt x="0" y="0"/>
                  </a:moveTo>
                  <a:cubicBezTo>
                    <a:pt x="107095" y="30551"/>
                    <a:pt x="224604" y="20063"/>
                    <a:pt x="250079" y="120379"/>
                  </a:cubicBezTo>
                  <a:cubicBezTo>
                    <a:pt x="275554" y="220695"/>
                    <a:pt x="319176" y="346972"/>
                    <a:pt x="152849" y="601895"/>
                  </a:cubicBezTo>
                </a:path>
              </a:pathLst>
            </a:custGeom>
            <a:noFill/>
            <a:ln w="38100" cap="rnd">
              <a:solidFill>
                <a:srgbClr val="00B050"/>
              </a:solidFill>
              <a:prstDash val="sysDash"/>
              <a:headEnd type="oval" w="med" len="med"/>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13" name="Надпись 14">
              <a:extLst>
                <a:ext uri="{FF2B5EF4-FFF2-40B4-BE49-F238E27FC236}">
                  <a16:creationId xmlns:a16="http://schemas.microsoft.com/office/drawing/2014/main" id="{057B4858-8B13-4960-9372-E86F57BD2048}"/>
                </a:ext>
              </a:extLst>
            </p:cNvPr>
            <p:cNvSpPr txBox="1"/>
            <p:nvPr/>
          </p:nvSpPr>
          <p:spPr>
            <a:xfrm>
              <a:off x="923925" y="971551"/>
              <a:ext cx="32956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Надпись 15">
              <a:extLst>
                <a:ext uri="{FF2B5EF4-FFF2-40B4-BE49-F238E27FC236}">
                  <a16:creationId xmlns:a16="http://schemas.microsoft.com/office/drawing/2014/main" id="{E7E816F8-6017-4C8B-AC0A-F32392B97076}"/>
                </a:ext>
              </a:extLst>
            </p:cNvPr>
            <p:cNvSpPr txBox="1"/>
            <p:nvPr/>
          </p:nvSpPr>
          <p:spPr>
            <a:xfrm>
              <a:off x="1057274" y="1285877"/>
              <a:ext cx="36449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5" name="Прямая соединительная линия 14">
              <a:extLst>
                <a:ext uri="{FF2B5EF4-FFF2-40B4-BE49-F238E27FC236}">
                  <a16:creationId xmlns:a16="http://schemas.microsoft.com/office/drawing/2014/main" id="{DBF51B89-3DA7-4701-874A-C6D21400FDDF}"/>
                </a:ext>
              </a:extLst>
            </p:cNvPr>
            <p:cNvCxnSpPr/>
            <p:nvPr/>
          </p:nvCxnSpPr>
          <p:spPr>
            <a:xfrm flipV="1">
              <a:off x="3524250" y="809626"/>
              <a:ext cx="827405" cy="219075"/>
            </a:xfrm>
            <a:prstGeom prst="line">
              <a:avLst/>
            </a:prstGeom>
            <a:ln w="9525">
              <a:solidFill>
                <a:schemeClr val="tx1"/>
              </a:solidFill>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Надпись 18">
              <a:extLst>
                <a:ext uri="{FF2B5EF4-FFF2-40B4-BE49-F238E27FC236}">
                  <a16:creationId xmlns:a16="http://schemas.microsoft.com/office/drawing/2014/main" id="{51982624-9E75-4455-B0D5-4512D4C0CBD5}"/>
                </a:ext>
              </a:extLst>
            </p:cNvPr>
            <p:cNvSpPr txBox="1"/>
            <p:nvPr/>
          </p:nvSpPr>
          <p:spPr>
            <a:xfrm>
              <a:off x="4419600" y="733426"/>
              <a:ext cx="40195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Надпись 19">
              <a:extLst>
                <a:ext uri="{FF2B5EF4-FFF2-40B4-BE49-F238E27FC236}">
                  <a16:creationId xmlns:a16="http://schemas.microsoft.com/office/drawing/2014/main" id="{7E991242-DB79-4369-ABBF-B5F4F491D5A4}"/>
                </a:ext>
              </a:extLst>
            </p:cNvPr>
            <p:cNvSpPr txBox="1"/>
            <p:nvPr/>
          </p:nvSpPr>
          <p:spPr>
            <a:xfrm>
              <a:off x="4857750" y="1762128"/>
              <a:ext cx="41846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Надпись 21">
              <a:extLst>
                <a:ext uri="{FF2B5EF4-FFF2-40B4-BE49-F238E27FC236}">
                  <a16:creationId xmlns:a16="http://schemas.microsoft.com/office/drawing/2014/main" id="{3E71B77E-8ACD-48A4-9198-72BBC8C8035D}"/>
                </a:ext>
              </a:extLst>
            </p:cNvPr>
            <p:cNvSpPr txBox="1"/>
            <p:nvPr/>
          </p:nvSpPr>
          <p:spPr>
            <a:xfrm>
              <a:off x="4257675" y="0"/>
              <a:ext cx="35687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23">
              <a:extLst>
                <a:ext uri="{FF2B5EF4-FFF2-40B4-BE49-F238E27FC236}">
                  <a16:creationId xmlns:a16="http://schemas.microsoft.com/office/drawing/2014/main" id="{7E6D4559-E01D-4A60-B975-073F8ED684C6}"/>
                </a:ext>
              </a:extLst>
            </p:cNvPr>
            <p:cNvSpPr txBox="1"/>
            <p:nvPr/>
          </p:nvSpPr>
          <p:spPr>
            <a:xfrm>
              <a:off x="5210175" y="952502"/>
              <a:ext cx="37401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Надпись 24">
              <a:extLst>
                <a:ext uri="{FF2B5EF4-FFF2-40B4-BE49-F238E27FC236}">
                  <a16:creationId xmlns:a16="http://schemas.microsoft.com/office/drawing/2014/main" id="{ACA3E744-9D38-44D0-82F9-4733C8F5DC2A}"/>
                </a:ext>
              </a:extLst>
            </p:cNvPr>
            <p:cNvSpPr txBox="1"/>
            <p:nvPr/>
          </p:nvSpPr>
          <p:spPr>
            <a:xfrm>
              <a:off x="3695700" y="485776"/>
              <a:ext cx="28448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Надпись 26">
              <a:extLst>
                <a:ext uri="{FF2B5EF4-FFF2-40B4-BE49-F238E27FC236}">
                  <a16:creationId xmlns:a16="http://schemas.microsoft.com/office/drawing/2014/main" id="{58A6E9A4-CF18-4AC6-BF05-1527CCF1ED36}"/>
                </a:ext>
              </a:extLst>
            </p:cNvPr>
            <p:cNvSpPr txBox="1"/>
            <p:nvPr/>
          </p:nvSpPr>
          <p:spPr>
            <a:xfrm>
              <a:off x="4200525" y="1628777"/>
              <a:ext cx="32956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Надпись 27">
              <a:extLst>
                <a:ext uri="{FF2B5EF4-FFF2-40B4-BE49-F238E27FC236}">
                  <a16:creationId xmlns:a16="http://schemas.microsoft.com/office/drawing/2014/main" id="{88CC27FE-3900-407F-8ADB-2C1E264ED133}"/>
                </a:ext>
              </a:extLst>
            </p:cNvPr>
            <p:cNvSpPr txBox="1"/>
            <p:nvPr/>
          </p:nvSpPr>
          <p:spPr>
            <a:xfrm>
              <a:off x="4115674" y="1106897"/>
              <a:ext cx="364490" cy="2952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err="1">
                  <a:effectLst/>
                  <a:latin typeface="Calibri" panose="020F0502020204030204" pitchFamily="34" charset="0"/>
                  <a:ea typeface="Calibri" panose="020F0502020204030204" pitchFamily="34" charset="0"/>
                  <a:cs typeface="Times New Roman" panose="02020603050405020304" pitchFamily="18" charset="0"/>
                </a:rPr>
                <a:t>i</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Прямая соединительная линия 23">
              <a:extLst>
                <a:ext uri="{FF2B5EF4-FFF2-40B4-BE49-F238E27FC236}">
                  <a16:creationId xmlns:a16="http://schemas.microsoft.com/office/drawing/2014/main" id="{9FC62C62-8D02-48FD-BEB2-9551B25B5115}"/>
                </a:ext>
              </a:extLst>
            </p:cNvPr>
            <p:cNvCxnSpPr/>
            <p:nvPr/>
          </p:nvCxnSpPr>
          <p:spPr>
            <a:xfrm>
              <a:off x="3905250" y="742951"/>
              <a:ext cx="290195" cy="109537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040A3CA3-90CE-485A-9462-B76BEEA3315B}"/>
                </a:ext>
              </a:extLst>
            </p:cNvPr>
            <p:cNvCxnSpPr/>
            <p:nvPr/>
          </p:nvCxnSpPr>
          <p:spPr>
            <a:xfrm>
              <a:off x="3524250" y="1028702"/>
              <a:ext cx="1428750" cy="704851"/>
            </a:xfrm>
            <a:prstGeom prst="line">
              <a:avLst/>
            </a:prstGeom>
            <a:ln w="9525">
              <a:solidFill>
                <a:schemeClr val="tx1"/>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Надпись 30">
              <a:extLst>
                <a:ext uri="{FF2B5EF4-FFF2-40B4-BE49-F238E27FC236}">
                  <a16:creationId xmlns:a16="http://schemas.microsoft.com/office/drawing/2014/main" id="{48F4E31F-F273-40F3-BFB1-4E588042CD93}"/>
                </a:ext>
              </a:extLst>
            </p:cNvPr>
            <p:cNvSpPr txBox="1"/>
            <p:nvPr/>
          </p:nvSpPr>
          <p:spPr>
            <a:xfrm>
              <a:off x="3219450" y="714376"/>
              <a:ext cx="47117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Полилиния: фигура 26">
              <a:extLst>
                <a:ext uri="{FF2B5EF4-FFF2-40B4-BE49-F238E27FC236}">
                  <a16:creationId xmlns:a16="http://schemas.microsoft.com/office/drawing/2014/main" id="{A61E3D03-4BB7-4558-BB9A-C06BF65F8D03}"/>
                </a:ext>
              </a:extLst>
            </p:cNvPr>
            <p:cNvSpPr/>
            <p:nvPr/>
          </p:nvSpPr>
          <p:spPr>
            <a:xfrm>
              <a:off x="485775" y="514351"/>
              <a:ext cx="349250" cy="1076326"/>
            </a:xfrm>
            <a:custGeom>
              <a:avLst/>
              <a:gdLst>
                <a:gd name="connsiteX0" fmla="*/ 0 w 332333"/>
                <a:gd name="connsiteY0" fmla="*/ 0 h 1104931"/>
                <a:gd name="connsiteX1" fmla="*/ 314325 w 332333"/>
                <a:gd name="connsiteY1" fmla="*/ 1028700 h 1104931"/>
                <a:gd name="connsiteX2" fmla="*/ 323850 w 332333"/>
                <a:gd name="connsiteY2" fmla="*/ 1076325 h 1104931"/>
                <a:gd name="connsiteX0" fmla="*/ 0 w 314470"/>
                <a:gd name="connsiteY0" fmla="*/ 0 h 1043714"/>
                <a:gd name="connsiteX1" fmla="*/ 314325 w 314470"/>
                <a:gd name="connsiteY1" fmla="*/ 1028700 h 1043714"/>
                <a:gd name="connsiteX2" fmla="*/ 47658 w 314470"/>
                <a:gd name="connsiteY2" fmla="*/ 666739 h 1043714"/>
                <a:gd name="connsiteX0" fmla="*/ 0 w 452329"/>
                <a:gd name="connsiteY0" fmla="*/ 0 h 1324222"/>
                <a:gd name="connsiteX1" fmla="*/ 314325 w 452329"/>
                <a:gd name="connsiteY1" fmla="*/ 1028700 h 1324222"/>
                <a:gd name="connsiteX2" fmla="*/ 452329 w 452329"/>
                <a:gd name="connsiteY2" fmla="*/ 1324222 h 1324222"/>
                <a:gd name="connsiteX0" fmla="*/ 0 w 452329"/>
                <a:gd name="connsiteY0" fmla="*/ 0 h 1324222"/>
                <a:gd name="connsiteX1" fmla="*/ 47647 w 452329"/>
                <a:gd name="connsiteY1" fmla="*/ 771477 h 1324222"/>
                <a:gd name="connsiteX2" fmla="*/ 452329 w 452329"/>
                <a:gd name="connsiteY2" fmla="*/ 1324222 h 1324222"/>
                <a:gd name="connsiteX0" fmla="*/ 0 w 452329"/>
                <a:gd name="connsiteY0" fmla="*/ 0 h 1324222"/>
                <a:gd name="connsiteX1" fmla="*/ 452329 w 452329"/>
                <a:gd name="connsiteY1" fmla="*/ 1324222 h 1324222"/>
                <a:gd name="connsiteX0" fmla="*/ 20107 w 472436"/>
                <a:gd name="connsiteY0" fmla="*/ 0 h 1324222"/>
                <a:gd name="connsiteX1" fmla="*/ 472436 w 472436"/>
                <a:gd name="connsiteY1" fmla="*/ 1324222 h 1324222"/>
                <a:gd name="connsiteX0" fmla="*/ 37879 w 490208"/>
                <a:gd name="connsiteY0" fmla="*/ 0 h 1324222"/>
                <a:gd name="connsiteX1" fmla="*/ 490208 w 490208"/>
                <a:gd name="connsiteY1" fmla="*/ 1324222 h 1324222"/>
                <a:gd name="connsiteX0" fmla="*/ 44534 w 448908"/>
                <a:gd name="connsiteY0" fmla="*/ 0 h 1114633"/>
                <a:gd name="connsiteX1" fmla="*/ 448908 w 448908"/>
                <a:gd name="connsiteY1" fmla="*/ 1114633 h 1114633"/>
                <a:gd name="connsiteX0" fmla="*/ 24696 w 429070"/>
                <a:gd name="connsiteY0" fmla="*/ 0 h 1114633"/>
                <a:gd name="connsiteX1" fmla="*/ 429070 w 429070"/>
                <a:gd name="connsiteY1" fmla="*/ 1114633 h 1114633"/>
                <a:gd name="connsiteX0" fmla="*/ 18982 w 423356"/>
                <a:gd name="connsiteY0" fmla="*/ 0 h 1114633"/>
                <a:gd name="connsiteX1" fmla="*/ 423356 w 423356"/>
                <a:gd name="connsiteY1" fmla="*/ 1114633 h 1114633"/>
                <a:gd name="connsiteX0" fmla="*/ 0 w 404374"/>
                <a:gd name="connsiteY0" fmla="*/ 0 h 1114633"/>
                <a:gd name="connsiteX1" fmla="*/ 47763 w 404374"/>
                <a:gd name="connsiteY1" fmla="*/ 504919 h 1114633"/>
                <a:gd name="connsiteX2" fmla="*/ 404374 w 404374"/>
                <a:gd name="connsiteY2" fmla="*/ 1114633 h 1114633"/>
                <a:gd name="connsiteX0" fmla="*/ 31436 w 435810"/>
                <a:gd name="connsiteY0" fmla="*/ 0 h 1114633"/>
                <a:gd name="connsiteX1" fmla="*/ 79199 w 435810"/>
                <a:gd name="connsiteY1" fmla="*/ 504919 h 1114633"/>
                <a:gd name="connsiteX2" fmla="*/ 435810 w 435810"/>
                <a:gd name="connsiteY2" fmla="*/ 1114633 h 1114633"/>
                <a:gd name="connsiteX0" fmla="*/ 0 w 404374"/>
                <a:gd name="connsiteY0" fmla="*/ 0 h 1114633"/>
                <a:gd name="connsiteX1" fmla="*/ 404374 w 404374"/>
                <a:gd name="connsiteY1" fmla="*/ 1114633 h 1114633"/>
                <a:gd name="connsiteX0" fmla="*/ 17945 w 422319"/>
                <a:gd name="connsiteY0" fmla="*/ 0 h 1114633"/>
                <a:gd name="connsiteX1" fmla="*/ 422319 w 422319"/>
                <a:gd name="connsiteY1" fmla="*/ 1114633 h 1114633"/>
                <a:gd name="connsiteX0" fmla="*/ 39683 w 444057"/>
                <a:gd name="connsiteY0" fmla="*/ 0 h 1114633"/>
                <a:gd name="connsiteX1" fmla="*/ 444057 w 444057"/>
                <a:gd name="connsiteY1" fmla="*/ 1114633 h 1114633"/>
                <a:gd name="connsiteX0" fmla="*/ 40429 w 440039"/>
                <a:gd name="connsiteY0" fmla="*/ 0 h 1076526"/>
                <a:gd name="connsiteX1" fmla="*/ 440039 w 440039"/>
                <a:gd name="connsiteY1" fmla="*/ 1076526 h 1076526"/>
                <a:gd name="connsiteX0" fmla="*/ 62428 w 360613"/>
                <a:gd name="connsiteY0" fmla="*/ 0 h 1076526"/>
                <a:gd name="connsiteX1" fmla="*/ 360612 w 360613"/>
                <a:gd name="connsiteY1" fmla="*/ 1076526 h 1076526"/>
                <a:gd name="connsiteX0" fmla="*/ 43181 w 341365"/>
                <a:gd name="connsiteY0" fmla="*/ 0 h 1076526"/>
                <a:gd name="connsiteX1" fmla="*/ 341365 w 341365"/>
                <a:gd name="connsiteY1" fmla="*/ 1076526 h 1076526"/>
                <a:gd name="connsiteX0" fmla="*/ 51458 w 349642"/>
                <a:gd name="connsiteY0" fmla="*/ 0 h 1076526"/>
                <a:gd name="connsiteX1" fmla="*/ 349642 w 349642"/>
                <a:gd name="connsiteY1" fmla="*/ 1076526 h 1076526"/>
              </a:gdLst>
              <a:ahLst/>
              <a:cxnLst>
                <a:cxn ang="0">
                  <a:pos x="connsiteX0" y="connsiteY0"/>
                </a:cxn>
                <a:cxn ang="0">
                  <a:pos x="connsiteX1" y="connsiteY1"/>
                </a:cxn>
              </a:cxnLst>
              <a:rect l="l" t="t" r="r" b="b"/>
              <a:pathLst>
                <a:path w="349642" h="1076526">
                  <a:moveTo>
                    <a:pt x="51458" y="0"/>
                  </a:moveTo>
                  <a:cubicBezTo>
                    <a:pt x="-71249" y="576370"/>
                    <a:pt x="24471" y="747853"/>
                    <a:pt x="349642" y="1076526"/>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28" name="Полилиния: фигура 27">
              <a:extLst>
                <a:ext uri="{FF2B5EF4-FFF2-40B4-BE49-F238E27FC236}">
                  <a16:creationId xmlns:a16="http://schemas.microsoft.com/office/drawing/2014/main" id="{ACD20F1B-E468-4110-9CE9-FD9713312B0A}"/>
                </a:ext>
              </a:extLst>
            </p:cNvPr>
            <p:cNvSpPr/>
            <p:nvPr/>
          </p:nvSpPr>
          <p:spPr>
            <a:xfrm>
              <a:off x="4343400" y="257175"/>
              <a:ext cx="349250" cy="1076326"/>
            </a:xfrm>
            <a:custGeom>
              <a:avLst/>
              <a:gdLst>
                <a:gd name="connsiteX0" fmla="*/ 0 w 332333"/>
                <a:gd name="connsiteY0" fmla="*/ 0 h 1104931"/>
                <a:gd name="connsiteX1" fmla="*/ 314325 w 332333"/>
                <a:gd name="connsiteY1" fmla="*/ 1028700 h 1104931"/>
                <a:gd name="connsiteX2" fmla="*/ 323850 w 332333"/>
                <a:gd name="connsiteY2" fmla="*/ 1076325 h 1104931"/>
                <a:gd name="connsiteX0" fmla="*/ 0 w 314470"/>
                <a:gd name="connsiteY0" fmla="*/ 0 h 1043714"/>
                <a:gd name="connsiteX1" fmla="*/ 314325 w 314470"/>
                <a:gd name="connsiteY1" fmla="*/ 1028700 h 1043714"/>
                <a:gd name="connsiteX2" fmla="*/ 47658 w 314470"/>
                <a:gd name="connsiteY2" fmla="*/ 666739 h 1043714"/>
                <a:gd name="connsiteX0" fmla="*/ 0 w 452329"/>
                <a:gd name="connsiteY0" fmla="*/ 0 h 1324222"/>
                <a:gd name="connsiteX1" fmla="*/ 314325 w 452329"/>
                <a:gd name="connsiteY1" fmla="*/ 1028700 h 1324222"/>
                <a:gd name="connsiteX2" fmla="*/ 452329 w 452329"/>
                <a:gd name="connsiteY2" fmla="*/ 1324222 h 1324222"/>
                <a:gd name="connsiteX0" fmla="*/ 0 w 452329"/>
                <a:gd name="connsiteY0" fmla="*/ 0 h 1324222"/>
                <a:gd name="connsiteX1" fmla="*/ 47647 w 452329"/>
                <a:gd name="connsiteY1" fmla="*/ 771477 h 1324222"/>
                <a:gd name="connsiteX2" fmla="*/ 452329 w 452329"/>
                <a:gd name="connsiteY2" fmla="*/ 1324222 h 1324222"/>
                <a:gd name="connsiteX0" fmla="*/ 0 w 452329"/>
                <a:gd name="connsiteY0" fmla="*/ 0 h 1324222"/>
                <a:gd name="connsiteX1" fmla="*/ 452329 w 452329"/>
                <a:gd name="connsiteY1" fmla="*/ 1324222 h 1324222"/>
                <a:gd name="connsiteX0" fmla="*/ 20107 w 472436"/>
                <a:gd name="connsiteY0" fmla="*/ 0 h 1324222"/>
                <a:gd name="connsiteX1" fmla="*/ 472436 w 472436"/>
                <a:gd name="connsiteY1" fmla="*/ 1324222 h 1324222"/>
                <a:gd name="connsiteX0" fmla="*/ 37879 w 490208"/>
                <a:gd name="connsiteY0" fmla="*/ 0 h 1324222"/>
                <a:gd name="connsiteX1" fmla="*/ 490208 w 490208"/>
                <a:gd name="connsiteY1" fmla="*/ 1324222 h 1324222"/>
                <a:gd name="connsiteX0" fmla="*/ 44534 w 448908"/>
                <a:gd name="connsiteY0" fmla="*/ 0 h 1114633"/>
                <a:gd name="connsiteX1" fmla="*/ 448908 w 448908"/>
                <a:gd name="connsiteY1" fmla="*/ 1114633 h 1114633"/>
                <a:gd name="connsiteX0" fmla="*/ 24696 w 429070"/>
                <a:gd name="connsiteY0" fmla="*/ 0 h 1114633"/>
                <a:gd name="connsiteX1" fmla="*/ 429070 w 429070"/>
                <a:gd name="connsiteY1" fmla="*/ 1114633 h 1114633"/>
                <a:gd name="connsiteX0" fmla="*/ 18982 w 423356"/>
                <a:gd name="connsiteY0" fmla="*/ 0 h 1114633"/>
                <a:gd name="connsiteX1" fmla="*/ 423356 w 423356"/>
                <a:gd name="connsiteY1" fmla="*/ 1114633 h 1114633"/>
                <a:gd name="connsiteX0" fmla="*/ 0 w 404374"/>
                <a:gd name="connsiteY0" fmla="*/ 0 h 1114633"/>
                <a:gd name="connsiteX1" fmla="*/ 47763 w 404374"/>
                <a:gd name="connsiteY1" fmla="*/ 504919 h 1114633"/>
                <a:gd name="connsiteX2" fmla="*/ 404374 w 404374"/>
                <a:gd name="connsiteY2" fmla="*/ 1114633 h 1114633"/>
                <a:gd name="connsiteX0" fmla="*/ 31436 w 435810"/>
                <a:gd name="connsiteY0" fmla="*/ 0 h 1114633"/>
                <a:gd name="connsiteX1" fmla="*/ 79199 w 435810"/>
                <a:gd name="connsiteY1" fmla="*/ 504919 h 1114633"/>
                <a:gd name="connsiteX2" fmla="*/ 435810 w 435810"/>
                <a:gd name="connsiteY2" fmla="*/ 1114633 h 1114633"/>
                <a:gd name="connsiteX0" fmla="*/ 0 w 404374"/>
                <a:gd name="connsiteY0" fmla="*/ 0 h 1114633"/>
                <a:gd name="connsiteX1" fmla="*/ 404374 w 404374"/>
                <a:gd name="connsiteY1" fmla="*/ 1114633 h 1114633"/>
                <a:gd name="connsiteX0" fmla="*/ 17945 w 422319"/>
                <a:gd name="connsiteY0" fmla="*/ 0 h 1114633"/>
                <a:gd name="connsiteX1" fmla="*/ 422319 w 422319"/>
                <a:gd name="connsiteY1" fmla="*/ 1114633 h 1114633"/>
                <a:gd name="connsiteX0" fmla="*/ 39683 w 444057"/>
                <a:gd name="connsiteY0" fmla="*/ 0 h 1114633"/>
                <a:gd name="connsiteX1" fmla="*/ 444057 w 444057"/>
                <a:gd name="connsiteY1" fmla="*/ 1114633 h 1114633"/>
                <a:gd name="connsiteX0" fmla="*/ 40429 w 440039"/>
                <a:gd name="connsiteY0" fmla="*/ 0 h 1076526"/>
                <a:gd name="connsiteX1" fmla="*/ 440039 w 440039"/>
                <a:gd name="connsiteY1" fmla="*/ 1076526 h 1076526"/>
                <a:gd name="connsiteX0" fmla="*/ 62428 w 360613"/>
                <a:gd name="connsiteY0" fmla="*/ 0 h 1076526"/>
                <a:gd name="connsiteX1" fmla="*/ 360612 w 360613"/>
                <a:gd name="connsiteY1" fmla="*/ 1076526 h 1076526"/>
                <a:gd name="connsiteX0" fmla="*/ 43181 w 341365"/>
                <a:gd name="connsiteY0" fmla="*/ 0 h 1076526"/>
                <a:gd name="connsiteX1" fmla="*/ 341365 w 341365"/>
                <a:gd name="connsiteY1" fmla="*/ 1076526 h 1076526"/>
                <a:gd name="connsiteX0" fmla="*/ 51458 w 349642"/>
                <a:gd name="connsiteY0" fmla="*/ 0 h 1076526"/>
                <a:gd name="connsiteX1" fmla="*/ 349642 w 349642"/>
                <a:gd name="connsiteY1" fmla="*/ 1076526 h 1076526"/>
              </a:gdLst>
              <a:ahLst/>
              <a:cxnLst>
                <a:cxn ang="0">
                  <a:pos x="connsiteX0" y="connsiteY0"/>
                </a:cxn>
                <a:cxn ang="0">
                  <a:pos x="connsiteX1" y="connsiteY1"/>
                </a:cxn>
              </a:cxnLst>
              <a:rect l="l" t="t" r="r" b="b"/>
              <a:pathLst>
                <a:path w="349642" h="1076526">
                  <a:moveTo>
                    <a:pt x="51458" y="0"/>
                  </a:moveTo>
                  <a:cubicBezTo>
                    <a:pt x="-71249" y="576370"/>
                    <a:pt x="24471" y="747853"/>
                    <a:pt x="349642" y="1076526"/>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29" name="Полилиния: фигура 28">
              <a:extLst>
                <a:ext uri="{FF2B5EF4-FFF2-40B4-BE49-F238E27FC236}">
                  <a16:creationId xmlns:a16="http://schemas.microsoft.com/office/drawing/2014/main" id="{9EA8D5F6-DBB5-4DAD-A617-D2B2DC580CF0}"/>
                </a:ext>
              </a:extLst>
            </p:cNvPr>
            <p:cNvSpPr/>
            <p:nvPr/>
          </p:nvSpPr>
          <p:spPr>
            <a:xfrm>
              <a:off x="4781550" y="1247776"/>
              <a:ext cx="497840" cy="590551"/>
            </a:xfrm>
            <a:custGeom>
              <a:avLst/>
              <a:gdLst>
                <a:gd name="connsiteX0" fmla="*/ 0 w 332333"/>
                <a:gd name="connsiteY0" fmla="*/ 0 h 1104931"/>
                <a:gd name="connsiteX1" fmla="*/ 314325 w 332333"/>
                <a:gd name="connsiteY1" fmla="*/ 1028700 h 1104931"/>
                <a:gd name="connsiteX2" fmla="*/ 323850 w 332333"/>
                <a:gd name="connsiteY2" fmla="*/ 1076325 h 1104931"/>
                <a:gd name="connsiteX0" fmla="*/ 0 w 314470"/>
                <a:gd name="connsiteY0" fmla="*/ 0 h 1043714"/>
                <a:gd name="connsiteX1" fmla="*/ 314325 w 314470"/>
                <a:gd name="connsiteY1" fmla="*/ 1028700 h 1043714"/>
                <a:gd name="connsiteX2" fmla="*/ 47658 w 314470"/>
                <a:gd name="connsiteY2" fmla="*/ 666739 h 1043714"/>
                <a:gd name="connsiteX0" fmla="*/ 0 w 452329"/>
                <a:gd name="connsiteY0" fmla="*/ 0 h 1324222"/>
                <a:gd name="connsiteX1" fmla="*/ 314325 w 452329"/>
                <a:gd name="connsiteY1" fmla="*/ 1028700 h 1324222"/>
                <a:gd name="connsiteX2" fmla="*/ 452329 w 452329"/>
                <a:gd name="connsiteY2" fmla="*/ 1324222 h 1324222"/>
                <a:gd name="connsiteX0" fmla="*/ 0 w 452329"/>
                <a:gd name="connsiteY0" fmla="*/ 0 h 1324222"/>
                <a:gd name="connsiteX1" fmla="*/ 47647 w 452329"/>
                <a:gd name="connsiteY1" fmla="*/ 771477 h 1324222"/>
                <a:gd name="connsiteX2" fmla="*/ 452329 w 452329"/>
                <a:gd name="connsiteY2" fmla="*/ 1324222 h 1324222"/>
                <a:gd name="connsiteX0" fmla="*/ 0 w 452329"/>
                <a:gd name="connsiteY0" fmla="*/ 0 h 1324222"/>
                <a:gd name="connsiteX1" fmla="*/ 452329 w 452329"/>
                <a:gd name="connsiteY1" fmla="*/ 1324222 h 1324222"/>
                <a:gd name="connsiteX0" fmla="*/ 20107 w 472436"/>
                <a:gd name="connsiteY0" fmla="*/ 0 h 1324222"/>
                <a:gd name="connsiteX1" fmla="*/ 472436 w 472436"/>
                <a:gd name="connsiteY1" fmla="*/ 1324222 h 1324222"/>
                <a:gd name="connsiteX0" fmla="*/ 37879 w 490208"/>
                <a:gd name="connsiteY0" fmla="*/ 0 h 1324222"/>
                <a:gd name="connsiteX1" fmla="*/ 490208 w 490208"/>
                <a:gd name="connsiteY1" fmla="*/ 1324222 h 1324222"/>
                <a:gd name="connsiteX0" fmla="*/ 44534 w 448908"/>
                <a:gd name="connsiteY0" fmla="*/ 0 h 1114633"/>
                <a:gd name="connsiteX1" fmla="*/ 448908 w 448908"/>
                <a:gd name="connsiteY1" fmla="*/ 1114633 h 1114633"/>
                <a:gd name="connsiteX0" fmla="*/ 24696 w 429070"/>
                <a:gd name="connsiteY0" fmla="*/ 0 h 1114633"/>
                <a:gd name="connsiteX1" fmla="*/ 429070 w 429070"/>
                <a:gd name="connsiteY1" fmla="*/ 1114633 h 1114633"/>
                <a:gd name="connsiteX0" fmla="*/ 18982 w 423356"/>
                <a:gd name="connsiteY0" fmla="*/ 0 h 1114633"/>
                <a:gd name="connsiteX1" fmla="*/ 423356 w 423356"/>
                <a:gd name="connsiteY1" fmla="*/ 1114633 h 1114633"/>
                <a:gd name="connsiteX0" fmla="*/ 0 w 404374"/>
                <a:gd name="connsiteY0" fmla="*/ 0 h 1114633"/>
                <a:gd name="connsiteX1" fmla="*/ 47763 w 404374"/>
                <a:gd name="connsiteY1" fmla="*/ 504919 h 1114633"/>
                <a:gd name="connsiteX2" fmla="*/ 404374 w 404374"/>
                <a:gd name="connsiteY2" fmla="*/ 1114633 h 1114633"/>
                <a:gd name="connsiteX0" fmla="*/ 31436 w 435810"/>
                <a:gd name="connsiteY0" fmla="*/ 0 h 1114633"/>
                <a:gd name="connsiteX1" fmla="*/ 79199 w 435810"/>
                <a:gd name="connsiteY1" fmla="*/ 504919 h 1114633"/>
                <a:gd name="connsiteX2" fmla="*/ 435810 w 435810"/>
                <a:gd name="connsiteY2" fmla="*/ 1114633 h 1114633"/>
                <a:gd name="connsiteX0" fmla="*/ 0 w 404374"/>
                <a:gd name="connsiteY0" fmla="*/ 0 h 1114633"/>
                <a:gd name="connsiteX1" fmla="*/ 404374 w 404374"/>
                <a:gd name="connsiteY1" fmla="*/ 1114633 h 1114633"/>
                <a:gd name="connsiteX0" fmla="*/ 17945 w 422319"/>
                <a:gd name="connsiteY0" fmla="*/ 0 h 1114633"/>
                <a:gd name="connsiteX1" fmla="*/ 422319 w 422319"/>
                <a:gd name="connsiteY1" fmla="*/ 1114633 h 1114633"/>
                <a:gd name="connsiteX0" fmla="*/ 39683 w 444057"/>
                <a:gd name="connsiteY0" fmla="*/ 0 h 1114633"/>
                <a:gd name="connsiteX1" fmla="*/ 444057 w 444057"/>
                <a:gd name="connsiteY1" fmla="*/ 1114633 h 1114633"/>
                <a:gd name="connsiteX0" fmla="*/ 40429 w 440039"/>
                <a:gd name="connsiteY0" fmla="*/ 0 h 1076526"/>
                <a:gd name="connsiteX1" fmla="*/ 440039 w 440039"/>
                <a:gd name="connsiteY1" fmla="*/ 1076526 h 1076526"/>
                <a:gd name="connsiteX0" fmla="*/ 62428 w 360613"/>
                <a:gd name="connsiteY0" fmla="*/ 0 h 1076526"/>
                <a:gd name="connsiteX1" fmla="*/ 360612 w 360613"/>
                <a:gd name="connsiteY1" fmla="*/ 1076526 h 1076526"/>
                <a:gd name="connsiteX0" fmla="*/ 43181 w 341365"/>
                <a:gd name="connsiteY0" fmla="*/ 0 h 1076526"/>
                <a:gd name="connsiteX1" fmla="*/ 341365 w 341365"/>
                <a:gd name="connsiteY1" fmla="*/ 1076526 h 1076526"/>
                <a:gd name="connsiteX0" fmla="*/ 51458 w 349642"/>
                <a:gd name="connsiteY0" fmla="*/ 0 h 1076526"/>
                <a:gd name="connsiteX1" fmla="*/ 349642 w 349642"/>
                <a:gd name="connsiteY1" fmla="*/ 1076526 h 1076526"/>
                <a:gd name="connsiteX0" fmla="*/ 22438 w 630533"/>
                <a:gd name="connsiteY0" fmla="*/ 0 h 519209"/>
                <a:gd name="connsiteX1" fmla="*/ 630533 w 630533"/>
                <a:gd name="connsiteY1" fmla="*/ 519209 h 519209"/>
                <a:gd name="connsiteX0" fmla="*/ 584221 w 584221"/>
                <a:gd name="connsiteY0" fmla="*/ 0 h 590703"/>
                <a:gd name="connsiteX1" fmla="*/ 85225 w 584221"/>
                <a:gd name="connsiteY1" fmla="*/ 590703 h 590703"/>
                <a:gd name="connsiteX0" fmla="*/ 498996 w 498996"/>
                <a:gd name="connsiteY0" fmla="*/ 0 h 590703"/>
                <a:gd name="connsiteX1" fmla="*/ 0 w 498996"/>
                <a:gd name="connsiteY1" fmla="*/ 590703 h 590703"/>
                <a:gd name="connsiteX0" fmla="*/ 498996 w 498996"/>
                <a:gd name="connsiteY0" fmla="*/ 0 h 590703"/>
                <a:gd name="connsiteX1" fmla="*/ 0 w 498996"/>
                <a:gd name="connsiteY1" fmla="*/ 590703 h 590703"/>
              </a:gdLst>
              <a:ahLst/>
              <a:cxnLst>
                <a:cxn ang="0">
                  <a:pos x="connsiteX0" y="connsiteY0"/>
                </a:cxn>
                <a:cxn ang="0">
                  <a:pos x="connsiteX1" y="connsiteY1"/>
                </a:cxn>
              </a:cxnLst>
              <a:rect l="l" t="t" r="r" b="b"/>
              <a:pathLst>
                <a:path w="498996" h="590703">
                  <a:moveTo>
                    <a:pt x="498996" y="0"/>
                  </a:moveTo>
                  <a:cubicBezTo>
                    <a:pt x="438344" y="176217"/>
                    <a:pt x="409078" y="390650"/>
                    <a:pt x="0" y="590703"/>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30" name="Полилиния: фигура 29">
              <a:extLst>
                <a:ext uri="{FF2B5EF4-FFF2-40B4-BE49-F238E27FC236}">
                  <a16:creationId xmlns:a16="http://schemas.microsoft.com/office/drawing/2014/main" id="{477CF56A-B50F-4F90-A6DC-FA7F4BF4CFF2}"/>
                </a:ext>
              </a:extLst>
            </p:cNvPr>
            <p:cNvSpPr/>
            <p:nvPr/>
          </p:nvSpPr>
          <p:spPr>
            <a:xfrm>
              <a:off x="1743075" y="1095375"/>
              <a:ext cx="497840" cy="590550"/>
            </a:xfrm>
            <a:custGeom>
              <a:avLst/>
              <a:gdLst>
                <a:gd name="connsiteX0" fmla="*/ 0 w 332333"/>
                <a:gd name="connsiteY0" fmla="*/ 0 h 1104931"/>
                <a:gd name="connsiteX1" fmla="*/ 314325 w 332333"/>
                <a:gd name="connsiteY1" fmla="*/ 1028700 h 1104931"/>
                <a:gd name="connsiteX2" fmla="*/ 323850 w 332333"/>
                <a:gd name="connsiteY2" fmla="*/ 1076325 h 1104931"/>
                <a:gd name="connsiteX0" fmla="*/ 0 w 314470"/>
                <a:gd name="connsiteY0" fmla="*/ 0 h 1043714"/>
                <a:gd name="connsiteX1" fmla="*/ 314325 w 314470"/>
                <a:gd name="connsiteY1" fmla="*/ 1028700 h 1043714"/>
                <a:gd name="connsiteX2" fmla="*/ 47658 w 314470"/>
                <a:gd name="connsiteY2" fmla="*/ 666739 h 1043714"/>
                <a:gd name="connsiteX0" fmla="*/ 0 w 452329"/>
                <a:gd name="connsiteY0" fmla="*/ 0 h 1324222"/>
                <a:gd name="connsiteX1" fmla="*/ 314325 w 452329"/>
                <a:gd name="connsiteY1" fmla="*/ 1028700 h 1324222"/>
                <a:gd name="connsiteX2" fmla="*/ 452329 w 452329"/>
                <a:gd name="connsiteY2" fmla="*/ 1324222 h 1324222"/>
                <a:gd name="connsiteX0" fmla="*/ 0 w 452329"/>
                <a:gd name="connsiteY0" fmla="*/ 0 h 1324222"/>
                <a:gd name="connsiteX1" fmla="*/ 47647 w 452329"/>
                <a:gd name="connsiteY1" fmla="*/ 771477 h 1324222"/>
                <a:gd name="connsiteX2" fmla="*/ 452329 w 452329"/>
                <a:gd name="connsiteY2" fmla="*/ 1324222 h 1324222"/>
                <a:gd name="connsiteX0" fmla="*/ 0 w 452329"/>
                <a:gd name="connsiteY0" fmla="*/ 0 h 1324222"/>
                <a:gd name="connsiteX1" fmla="*/ 452329 w 452329"/>
                <a:gd name="connsiteY1" fmla="*/ 1324222 h 1324222"/>
                <a:gd name="connsiteX0" fmla="*/ 20107 w 472436"/>
                <a:gd name="connsiteY0" fmla="*/ 0 h 1324222"/>
                <a:gd name="connsiteX1" fmla="*/ 472436 w 472436"/>
                <a:gd name="connsiteY1" fmla="*/ 1324222 h 1324222"/>
                <a:gd name="connsiteX0" fmla="*/ 37879 w 490208"/>
                <a:gd name="connsiteY0" fmla="*/ 0 h 1324222"/>
                <a:gd name="connsiteX1" fmla="*/ 490208 w 490208"/>
                <a:gd name="connsiteY1" fmla="*/ 1324222 h 1324222"/>
                <a:gd name="connsiteX0" fmla="*/ 44534 w 448908"/>
                <a:gd name="connsiteY0" fmla="*/ 0 h 1114633"/>
                <a:gd name="connsiteX1" fmla="*/ 448908 w 448908"/>
                <a:gd name="connsiteY1" fmla="*/ 1114633 h 1114633"/>
                <a:gd name="connsiteX0" fmla="*/ 24696 w 429070"/>
                <a:gd name="connsiteY0" fmla="*/ 0 h 1114633"/>
                <a:gd name="connsiteX1" fmla="*/ 429070 w 429070"/>
                <a:gd name="connsiteY1" fmla="*/ 1114633 h 1114633"/>
                <a:gd name="connsiteX0" fmla="*/ 18982 w 423356"/>
                <a:gd name="connsiteY0" fmla="*/ 0 h 1114633"/>
                <a:gd name="connsiteX1" fmla="*/ 423356 w 423356"/>
                <a:gd name="connsiteY1" fmla="*/ 1114633 h 1114633"/>
                <a:gd name="connsiteX0" fmla="*/ 0 w 404374"/>
                <a:gd name="connsiteY0" fmla="*/ 0 h 1114633"/>
                <a:gd name="connsiteX1" fmla="*/ 47763 w 404374"/>
                <a:gd name="connsiteY1" fmla="*/ 504919 h 1114633"/>
                <a:gd name="connsiteX2" fmla="*/ 404374 w 404374"/>
                <a:gd name="connsiteY2" fmla="*/ 1114633 h 1114633"/>
                <a:gd name="connsiteX0" fmla="*/ 31436 w 435810"/>
                <a:gd name="connsiteY0" fmla="*/ 0 h 1114633"/>
                <a:gd name="connsiteX1" fmla="*/ 79199 w 435810"/>
                <a:gd name="connsiteY1" fmla="*/ 504919 h 1114633"/>
                <a:gd name="connsiteX2" fmla="*/ 435810 w 435810"/>
                <a:gd name="connsiteY2" fmla="*/ 1114633 h 1114633"/>
                <a:gd name="connsiteX0" fmla="*/ 0 w 404374"/>
                <a:gd name="connsiteY0" fmla="*/ 0 h 1114633"/>
                <a:gd name="connsiteX1" fmla="*/ 404374 w 404374"/>
                <a:gd name="connsiteY1" fmla="*/ 1114633 h 1114633"/>
                <a:gd name="connsiteX0" fmla="*/ 17945 w 422319"/>
                <a:gd name="connsiteY0" fmla="*/ 0 h 1114633"/>
                <a:gd name="connsiteX1" fmla="*/ 422319 w 422319"/>
                <a:gd name="connsiteY1" fmla="*/ 1114633 h 1114633"/>
                <a:gd name="connsiteX0" fmla="*/ 39683 w 444057"/>
                <a:gd name="connsiteY0" fmla="*/ 0 h 1114633"/>
                <a:gd name="connsiteX1" fmla="*/ 444057 w 444057"/>
                <a:gd name="connsiteY1" fmla="*/ 1114633 h 1114633"/>
                <a:gd name="connsiteX0" fmla="*/ 40429 w 440039"/>
                <a:gd name="connsiteY0" fmla="*/ 0 h 1076526"/>
                <a:gd name="connsiteX1" fmla="*/ 440039 w 440039"/>
                <a:gd name="connsiteY1" fmla="*/ 1076526 h 1076526"/>
                <a:gd name="connsiteX0" fmla="*/ 62428 w 360613"/>
                <a:gd name="connsiteY0" fmla="*/ 0 h 1076526"/>
                <a:gd name="connsiteX1" fmla="*/ 360612 w 360613"/>
                <a:gd name="connsiteY1" fmla="*/ 1076526 h 1076526"/>
                <a:gd name="connsiteX0" fmla="*/ 43181 w 341365"/>
                <a:gd name="connsiteY0" fmla="*/ 0 h 1076526"/>
                <a:gd name="connsiteX1" fmla="*/ 341365 w 341365"/>
                <a:gd name="connsiteY1" fmla="*/ 1076526 h 1076526"/>
                <a:gd name="connsiteX0" fmla="*/ 51458 w 349642"/>
                <a:gd name="connsiteY0" fmla="*/ 0 h 1076526"/>
                <a:gd name="connsiteX1" fmla="*/ 349642 w 349642"/>
                <a:gd name="connsiteY1" fmla="*/ 1076526 h 1076526"/>
                <a:gd name="connsiteX0" fmla="*/ 22438 w 630533"/>
                <a:gd name="connsiteY0" fmla="*/ 0 h 519209"/>
                <a:gd name="connsiteX1" fmla="*/ 630533 w 630533"/>
                <a:gd name="connsiteY1" fmla="*/ 519209 h 519209"/>
                <a:gd name="connsiteX0" fmla="*/ 584221 w 584221"/>
                <a:gd name="connsiteY0" fmla="*/ 0 h 590703"/>
                <a:gd name="connsiteX1" fmla="*/ 85225 w 584221"/>
                <a:gd name="connsiteY1" fmla="*/ 590703 h 590703"/>
                <a:gd name="connsiteX0" fmla="*/ 498996 w 498996"/>
                <a:gd name="connsiteY0" fmla="*/ 0 h 590703"/>
                <a:gd name="connsiteX1" fmla="*/ 0 w 498996"/>
                <a:gd name="connsiteY1" fmla="*/ 590703 h 590703"/>
                <a:gd name="connsiteX0" fmla="*/ 498996 w 498996"/>
                <a:gd name="connsiteY0" fmla="*/ 0 h 590703"/>
                <a:gd name="connsiteX1" fmla="*/ 0 w 498996"/>
                <a:gd name="connsiteY1" fmla="*/ 590703 h 590703"/>
              </a:gdLst>
              <a:ahLst/>
              <a:cxnLst>
                <a:cxn ang="0">
                  <a:pos x="connsiteX0" y="connsiteY0"/>
                </a:cxn>
                <a:cxn ang="0">
                  <a:pos x="connsiteX1" y="connsiteY1"/>
                </a:cxn>
              </a:cxnLst>
              <a:rect l="l" t="t" r="r" b="b"/>
              <a:pathLst>
                <a:path w="498996" h="590703">
                  <a:moveTo>
                    <a:pt x="498996" y="0"/>
                  </a:moveTo>
                  <a:cubicBezTo>
                    <a:pt x="438344" y="176217"/>
                    <a:pt x="409078" y="390650"/>
                    <a:pt x="0" y="590703"/>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21" name="Полилиния: фигура 20">
              <a:extLst>
                <a:ext uri="{FF2B5EF4-FFF2-40B4-BE49-F238E27FC236}">
                  <a16:creationId xmlns:a16="http://schemas.microsoft.com/office/drawing/2014/main" id="{70A540FC-929C-4558-88AC-A6F9D686A5A9}"/>
                </a:ext>
              </a:extLst>
            </p:cNvPr>
            <p:cNvSpPr/>
            <p:nvPr/>
          </p:nvSpPr>
          <p:spPr>
            <a:xfrm rot="12683420">
              <a:off x="3914775" y="1333500"/>
              <a:ext cx="388620" cy="373380"/>
            </a:xfrm>
            <a:custGeom>
              <a:avLst/>
              <a:gdLst>
                <a:gd name="connsiteX0" fmla="*/ 0 w 305964"/>
                <a:gd name="connsiteY0" fmla="*/ 0 h 867768"/>
                <a:gd name="connsiteX1" fmla="*/ 304800 w 305964"/>
                <a:gd name="connsiteY1" fmla="*/ 552450 h 867768"/>
                <a:gd name="connsiteX2" fmla="*/ 104775 w 305964"/>
                <a:gd name="connsiteY2" fmla="*/ 819150 h 867768"/>
                <a:gd name="connsiteX3" fmla="*/ 104775 w 305964"/>
                <a:gd name="connsiteY3" fmla="*/ 866775 h 867768"/>
                <a:gd name="connsiteX0" fmla="*/ 0 w 307123"/>
                <a:gd name="connsiteY0" fmla="*/ 0 h 876164"/>
                <a:gd name="connsiteX1" fmla="*/ 305964 w 307123"/>
                <a:gd name="connsiteY1" fmla="*/ 352342 h 876164"/>
                <a:gd name="connsiteX2" fmla="*/ 104775 w 307123"/>
                <a:gd name="connsiteY2" fmla="*/ 819150 h 876164"/>
                <a:gd name="connsiteX3" fmla="*/ 104775 w 307123"/>
                <a:gd name="connsiteY3" fmla="*/ 866775 h 876164"/>
                <a:gd name="connsiteX0" fmla="*/ 354212 w 401887"/>
                <a:gd name="connsiteY0" fmla="*/ 0 h 876164"/>
                <a:gd name="connsiteX1" fmla="*/ 220519 w 401887"/>
                <a:gd name="connsiteY1" fmla="*/ 352342 h 876164"/>
                <a:gd name="connsiteX2" fmla="*/ 19330 w 401887"/>
                <a:gd name="connsiteY2" fmla="*/ 819150 h 876164"/>
                <a:gd name="connsiteX3" fmla="*/ 19330 w 401887"/>
                <a:gd name="connsiteY3" fmla="*/ 866775 h 876164"/>
                <a:gd name="connsiteX0" fmla="*/ 0 w 316682"/>
                <a:gd name="connsiteY0" fmla="*/ 0 h 961938"/>
                <a:gd name="connsiteX1" fmla="*/ 315325 w 316682"/>
                <a:gd name="connsiteY1" fmla="*/ 438116 h 961938"/>
                <a:gd name="connsiteX2" fmla="*/ 114136 w 316682"/>
                <a:gd name="connsiteY2" fmla="*/ 904924 h 961938"/>
                <a:gd name="connsiteX3" fmla="*/ 114136 w 316682"/>
                <a:gd name="connsiteY3" fmla="*/ 952549 h 961938"/>
                <a:gd name="connsiteX0" fmla="*/ 0 w 316682"/>
                <a:gd name="connsiteY0" fmla="*/ 0 h 961938"/>
                <a:gd name="connsiteX1" fmla="*/ 315325 w 316682"/>
                <a:gd name="connsiteY1" fmla="*/ 438116 h 961938"/>
                <a:gd name="connsiteX2" fmla="*/ 114136 w 316682"/>
                <a:gd name="connsiteY2" fmla="*/ 904924 h 961938"/>
                <a:gd name="connsiteX3" fmla="*/ 114136 w 316682"/>
                <a:gd name="connsiteY3" fmla="*/ 952549 h 961938"/>
                <a:gd name="connsiteX0" fmla="*/ 0 w 316714"/>
                <a:gd name="connsiteY0" fmla="*/ 0 h 914423"/>
                <a:gd name="connsiteX1" fmla="*/ 315325 w 316714"/>
                <a:gd name="connsiteY1" fmla="*/ 438116 h 914423"/>
                <a:gd name="connsiteX2" fmla="*/ 114136 w 316714"/>
                <a:gd name="connsiteY2" fmla="*/ 904924 h 914423"/>
                <a:gd name="connsiteX3" fmla="*/ 85462 w 316714"/>
                <a:gd name="connsiteY3" fmla="*/ 762434 h 914423"/>
                <a:gd name="connsiteX0" fmla="*/ 0 w 391343"/>
                <a:gd name="connsiteY0" fmla="*/ 0 h 906506"/>
                <a:gd name="connsiteX1" fmla="*/ 315325 w 391343"/>
                <a:gd name="connsiteY1" fmla="*/ 438116 h 906506"/>
                <a:gd name="connsiteX2" fmla="*/ 114136 w 391343"/>
                <a:gd name="connsiteY2" fmla="*/ 904924 h 906506"/>
                <a:gd name="connsiteX3" fmla="*/ 391343 w 391343"/>
                <a:gd name="connsiteY3" fmla="*/ 600507 h 906506"/>
                <a:gd name="connsiteX0" fmla="*/ 144167 w 461208"/>
                <a:gd name="connsiteY0" fmla="*/ 0 h 1144062"/>
                <a:gd name="connsiteX1" fmla="*/ 459492 w 461208"/>
                <a:gd name="connsiteY1" fmla="*/ 438116 h 1144062"/>
                <a:gd name="connsiteX2" fmla="*/ 258303 w 461208"/>
                <a:gd name="connsiteY2" fmla="*/ 904924 h 1144062"/>
                <a:gd name="connsiteX3" fmla="*/ 993 w 461208"/>
                <a:gd name="connsiteY3" fmla="*/ 1144029 h 1144062"/>
                <a:gd name="connsiteX0" fmla="*/ 143174 w 461934"/>
                <a:gd name="connsiteY0" fmla="*/ 0 h 1144029"/>
                <a:gd name="connsiteX1" fmla="*/ 458499 w 461934"/>
                <a:gd name="connsiteY1" fmla="*/ 438116 h 1144029"/>
                <a:gd name="connsiteX2" fmla="*/ 0 w 461934"/>
                <a:gd name="connsiteY2" fmla="*/ 1144029 h 1144029"/>
                <a:gd name="connsiteX0" fmla="*/ 0 w 315411"/>
                <a:gd name="connsiteY0" fmla="*/ 0 h 981958"/>
                <a:gd name="connsiteX1" fmla="*/ 315325 w 315411"/>
                <a:gd name="connsiteY1" fmla="*/ 438116 h 981958"/>
                <a:gd name="connsiteX2" fmla="*/ 28620 w 315411"/>
                <a:gd name="connsiteY2" fmla="*/ 981958 h 981958"/>
                <a:gd name="connsiteX0" fmla="*/ 0 w 319626"/>
                <a:gd name="connsiteY0" fmla="*/ 0 h 981958"/>
                <a:gd name="connsiteX1" fmla="*/ 315325 w 319626"/>
                <a:gd name="connsiteY1" fmla="*/ 438116 h 981958"/>
                <a:gd name="connsiteX2" fmla="*/ 28620 w 319626"/>
                <a:gd name="connsiteY2" fmla="*/ 981958 h 981958"/>
                <a:gd name="connsiteX0" fmla="*/ 0 w 370687"/>
                <a:gd name="connsiteY0" fmla="*/ 0 h 896156"/>
                <a:gd name="connsiteX1" fmla="*/ 363078 w 370687"/>
                <a:gd name="connsiteY1" fmla="*/ 352314 h 896156"/>
                <a:gd name="connsiteX2" fmla="*/ 76373 w 370687"/>
                <a:gd name="connsiteY2" fmla="*/ 896156 h 896156"/>
                <a:gd name="connsiteX0" fmla="*/ 0 w 370688"/>
                <a:gd name="connsiteY0" fmla="*/ 0 h 896156"/>
                <a:gd name="connsiteX1" fmla="*/ 363078 w 370688"/>
                <a:gd name="connsiteY1" fmla="*/ 352314 h 896156"/>
                <a:gd name="connsiteX2" fmla="*/ 76373 w 370688"/>
                <a:gd name="connsiteY2" fmla="*/ 896156 h 896156"/>
                <a:gd name="connsiteX0" fmla="*/ 0 w 365784"/>
                <a:gd name="connsiteY0" fmla="*/ 0 h 896156"/>
                <a:gd name="connsiteX1" fmla="*/ 363078 w 365784"/>
                <a:gd name="connsiteY1" fmla="*/ 352314 h 896156"/>
                <a:gd name="connsiteX2" fmla="*/ 76373 w 365784"/>
                <a:gd name="connsiteY2" fmla="*/ 896156 h 896156"/>
                <a:gd name="connsiteX0" fmla="*/ 182724 w 318914"/>
                <a:gd name="connsiteY0" fmla="*/ 0 h 896156"/>
                <a:gd name="connsiteX1" fmla="*/ 286705 w 318914"/>
                <a:gd name="connsiteY1" fmla="*/ 352314 h 896156"/>
                <a:gd name="connsiteX2" fmla="*/ 0 w 318914"/>
                <a:gd name="connsiteY2" fmla="*/ 896156 h 896156"/>
                <a:gd name="connsiteX0" fmla="*/ 182724 w 291215"/>
                <a:gd name="connsiteY0" fmla="*/ 0 h 896156"/>
                <a:gd name="connsiteX1" fmla="*/ 286705 w 291215"/>
                <a:gd name="connsiteY1" fmla="*/ 352314 h 896156"/>
                <a:gd name="connsiteX2" fmla="*/ 0 w 291215"/>
                <a:gd name="connsiteY2" fmla="*/ 896156 h 896156"/>
                <a:gd name="connsiteX0" fmla="*/ 182724 w 300881"/>
                <a:gd name="connsiteY0" fmla="*/ 0 h 896156"/>
                <a:gd name="connsiteX1" fmla="*/ 286705 w 300881"/>
                <a:gd name="connsiteY1" fmla="*/ 352314 h 896156"/>
                <a:gd name="connsiteX2" fmla="*/ 0 w 300881"/>
                <a:gd name="connsiteY2" fmla="*/ 896156 h 896156"/>
                <a:gd name="connsiteX0" fmla="*/ 182724 w 312524"/>
                <a:gd name="connsiteY0" fmla="*/ 0 h 896156"/>
                <a:gd name="connsiteX1" fmla="*/ 300881 w 312524"/>
                <a:gd name="connsiteY1" fmla="*/ 535019 h 896156"/>
                <a:gd name="connsiteX2" fmla="*/ 0 w 312524"/>
                <a:gd name="connsiteY2" fmla="*/ 896156 h 896156"/>
                <a:gd name="connsiteX0" fmla="*/ 182724 w 325601"/>
                <a:gd name="connsiteY0" fmla="*/ 0 h 896156"/>
                <a:gd name="connsiteX1" fmla="*/ 300881 w 325601"/>
                <a:gd name="connsiteY1" fmla="*/ 535019 h 896156"/>
                <a:gd name="connsiteX2" fmla="*/ 0 w 325601"/>
                <a:gd name="connsiteY2" fmla="*/ 896156 h 896156"/>
                <a:gd name="connsiteX0" fmla="*/ 182724 w 296584"/>
                <a:gd name="connsiteY0" fmla="*/ 0 h 896156"/>
                <a:gd name="connsiteX1" fmla="*/ 262725 w 296584"/>
                <a:gd name="connsiteY1" fmla="*/ 468141 h 896156"/>
                <a:gd name="connsiteX2" fmla="*/ 0 w 296584"/>
                <a:gd name="connsiteY2" fmla="*/ 896156 h 896156"/>
                <a:gd name="connsiteX0" fmla="*/ 0 w 481827"/>
                <a:gd name="connsiteY0" fmla="*/ 0 h 896156"/>
                <a:gd name="connsiteX1" fmla="*/ 469172 w 481827"/>
                <a:gd name="connsiteY1" fmla="*/ 468141 h 896156"/>
                <a:gd name="connsiteX2" fmla="*/ 206447 w 481827"/>
                <a:gd name="connsiteY2" fmla="*/ 896156 h 896156"/>
                <a:gd name="connsiteX0" fmla="*/ 0 w 481827"/>
                <a:gd name="connsiteY0" fmla="*/ 0 h 896156"/>
                <a:gd name="connsiteX1" fmla="*/ 469172 w 481827"/>
                <a:gd name="connsiteY1" fmla="*/ 468141 h 896156"/>
                <a:gd name="connsiteX2" fmla="*/ 206447 w 481827"/>
                <a:gd name="connsiteY2" fmla="*/ 896156 h 896156"/>
                <a:gd name="connsiteX0" fmla="*/ 0 w 353428"/>
                <a:gd name="connsiteY0" fmla="*/ 0 h 896156"/>
                <a:gd name="connsiteX1" fmla="*/ 255704 w 353428"/>
                <a:gd name="connsiteY1" fmla="*/ 227383 h 896156"/>
                <a:gd name="connsiteX2" fmla="*/ 206447 w 353428"/>
                <a:gd name="connsiteY2" fmla="*/ 896156 h 896156"/>
                <a:gd name="connsiteX0" fmla="*/ 0 w 278077"/>
                <a:gd name="connsiteY0" fmla="*/ 0 h 668773"/>
                <a:gd name="connsiteX1" fmla="*/ 255704 w 278077"/>
                <a:gd name="connsiteY1" fmla="*/ 227383 h 668773"/>
                <a:gd name="connsiteX2" fmla="*/ 76772 w 278077"/>
                <a:gd name="connsiteY2" fmla="*/ 668773 h 668773"/>
                <a:gd name="connsiteX0" fmla="*/ 0 w 293238"/>
                <a:gd name="connsiteY0" fmla="*/ 0 h 668773"/>
                <a:gd name="connsiteX1" fmla="*/ 278077 w 293238"/>
                <a:gd name="connsiteY1" fmla="*/ 147130 h 668773"/>
                <a:gd name="connsiteX2" fmla="*/ 76772 w 293238"/>
                <a:gd name="connsiteY2" fmla="*/ 668773 h 668773"/>
                <a:gd name="connsiteX0" fmla="*/ 0 w 306770"/>
                <a:gd name="connsiteY0" fmla="*/ 0 h 668773"/>
                <a:gd name="connsiteX1" fmla="*/ 278077 w 306770"/>
                <a:gd name="connsiteY1" fmla="*/ 147130 h 668773"/>
                <a:gd name="connsiteX2" fmla="*/ 76772 w 306770"/>
                <a:gd name="connsiteY2" fmla="*/ 668773 h 668773"/>
                <a:gd name="connsiteX0" fmla="*/ 0 w 276532"/>
                <a:gd name="connsiteY0" fmla="*/ 0 h 668773"/>
                <a:gd name="connsiteX1" fmla="*/ 232291 w 276532"/>
                <a:gd name="connsiteY1" fmla="*/ 200632 h 668773"/>
                <a:gd name="connsiteX2" fmla="*/ 76772 w 276532"/>
                <a:gd name="connsiteY2" fmla="*/ 668773 h 668773"/>
                <a:gd name="connsiteX0" fmla="*/ 0 w 273358"/>
                <a:gd name="connsiteY0" fmla="*/ 0 h 668773"/>
                <a:gd name="connsiteX1" fmla="*/ 232291 w 273358"/>
                <a:gd name="connsiteY1" fmla="*/ 200632 h 668773"/>
                <a:gd name="connsiteX2" fmla="*/ 76772 w 273358"/>
                <a:gd name="connsiteY2" fmla="*/ 668773 h 668773"/>
                <a:gd name="connsiteX0" fmla="*/ 0 w 256579"/>
                <a:gd name="connsiteY0" fmla="*/ 0 h 668773"/>
                <a:gd name="connsiteX1" fmla="*/ 201748 w 256579"/>
                <a:gd name="connsiteY1" fmla="*/ 120379 h 668773"/>
                <a:gd name="connsiteX2" fmla="*/ 76772 w 256579"/>
                <a:gd name="connsiteY2" fmla="*/ 668773 h 668773"/>
                <a:gd name="connsiteX0" fmla="*/ 0 w 297048"/>
                <a:gd name="connsiteY0" fmla="*/ 0 h 561769"/>
                <a:gd name="connsiteX1" fmla="*/ 201748 w 297048"/>
                <a:gd name="connsiteY1" fmla="*/ 120379 h 561769"/>
                <a:gd name="connsiteX2" fmla="*/ 152726 w 297048"/>
                <a:gd name="connsiteY2" fmla="*/ 561769 h 561769"/>
                <a:gd name="connsiteX0" fmla="*/ 0 w 251568"/>
                <a:gd name="connsiteY0" fmla="*/ 0 h 561769"/>
                <a:gd name="connsiteX1" fmla="*/ 201748 w 251568"/>
                <a:gd name="connsiteY1" fmla="*/ 120379 h 561769"/>
                <a:gd name="connsiteX2" fmla="*/ 152726 w 251568"/>
                <a:gd name="connsiteY2" fmla="*/ 561769 h 561769"/>
                <a:gd name="connsiteX0" fmla="*/ 0 w 264938"/>
                <a:gd name="connsiteY0" fmla="*/ 0 h 561769"/>
                <a:gd name="connsiteX1" fmla="*/ 201748 w 264938"/>
                <a:gd name="connsiteY1" fmla="*/ 120379 h 561769"/>
                <a:gd name="connsiteX2" fmla="*/ 152726 w 264938"/>
                <a:gd name="connsiteY2" fmla="*/ 561769 h 561769"/>
                <a:gd name="connsiteX0" fmla="*/ 0 w 264938"/>
                <a:gd name="connsiteY0" fmla="*/ 0 h 561769"/>
                <a:gd name="connsiteX1" fmla="*/ 201748 w 264938"/>
                <a:gd name="connsiteY1" fmla="*/ 120379 h 561769"/>
                <a:gd name="connsiteX2" fmla="*/ 152726 w 264938"/>
                <a:gd name="connsiteY2" fmla="*/ 561769 h 561769"/>
                <a:gd name="connsiteX0" fmla="*/ 0 w 251647"/>
                <a:gd name="connsiteY0" fmla="*/ 0 h 601895"/>
                <a:gd name="connsiteX1" fmla="*/ 201748 w 251647"/>
                <a:gd name="connsiteY1" fmla="*/ 120379 h 601895"/>
                <a:gd name="connsiteX2" fmla="*/ 152849 w 251647"/>
                <a:gd name="connsiteY2" fmla="*/ 601895 h 601895"/>
                <a:gd name="connsiteX0" fmla="*/ 0 w 250079"/>
                <a:gd name="connsiteY0" fmla="*/ 0 h 601895"/>
                <a:gd name="connsiteX1" fmla="*/ 201748 w 250079"/>
                <a:gd name="connsiteY1" fmla="*/ 120379 h 601895"/>
                <a:gd name="connsiteX2" fmla="*/ 152849 w 250079"/>
                <a:gd name="connsiteY2" fmla="*/ 601895 h 601895"/>
                <a:gd name="connsiteX0" fmla="*/ 0 w 274883"/>
                <a:gd name="connsiteY0" fmla="*/ 0 h 601895"/>
                <a:gd name="connsiteX1" fmla="*/ 250079 w 274883"/>
                <a:gd name="connsiteY1" fmla="*/ 120379 h 601895"/>
                <a:gd name="connsiteX2" fmla="*/ 152849 w 274883"/>
                <a:gd name="connsiteY2" fmla="*/ 601895 h 601895"/>
                <a:gd name="connsiteX0" fmla="*/ 0 w 362001"/>
                <a:gd name="connsiteY0" fmla="*/ 0 h 524949"/>
                <a:gd name="connsiteX1" fmla="*/ 250079 w 362001"/>
                <a:gd name="connsiteY1" fmla="*/ 120379 h 524949"/>
                <a:gd name="connsiteX2" fmla="*/ 287026 w 362001"/>
                <a:gd name="connsiteY2" fmla="*/ 524949 h 524949"/>
                <a:gd name="connsiteX0" fmla="*/ 0 w 317755"/>
                <a:gd name="connsiteY0" fmla="*/ 0 h 524949"/>
                <a:gd name="connsiteX1" fmla="*/ 250079 w 317755"/>
                <a:gd name="connsiteY1" fmla="*/ 120379 h 524949"/>
                <a:gd name="connsiteX2" fmla="*/ 287026 w 317755"/>
                <a:gd name="connsiteY2" fmla="*/ 524949 h 524949"/>
                <a:gd name="connsiteX0" fmla="*/ 0 w 311782"/>
                <a:gd name="connsiteY0" fmla="*/ 0 h 524949"/>
                <a:gd name="connsiteX1" fmla="*/ 221724 w 311782"/>
                <a:gd name="connsiteY1" fmla="*/ 110532 h 524949"/>
                <a:gd name="connsiteX2" fmla="*/ 287026 w 311782"/>
                <a:gd name="connsiteY2" fmla="*/ 524949 h 524949"/>
              </a:gdLst>
              <a:ahLst/>
              <a:cxnLst>
                <a:cxn ang="0">
                  <a:pos x="connsiteX0" y="connsiteY0"/>
                </a:cxn>
                <a:cxn ang="0">
                  <a:pos x="connsiteX1" y="connsiteY1"/>
                </a:cxn>
                <a:cxn ang="0">
                  <a:pos x="connsiteX2" y="connsiteY2"/>
                </a:cxn>
              </a:cxnLst>
              <a:rect l="l" t="t" r="r" b="b"/>
              <a:pathLst>
                <a:path w="311782" h="524949">
                  <a:moveTo>
                    <a:pt x="0" y="0"/>
                  </a:moveTo>
                  <a:cubicBezTo>
                    <a:pt x="107095" y="30551"/>
                    <a:pt x="173886" y="23041"/>
                    <a:pt x="221724" y="110532"/>
                  </a:cubicBezTo>
                  <a:cubicBezTo>
                    <a:pt x="269562" y="198024"/>
                    <a:pt x="353795" y="266731"/>
                    <a:pt x="287026" y="524949"/>
                  </a:cubicBezTo>
                </a:path>
              </a:pathLst>
            </a:custGeom>
            <a:noFill/>
            <a:ln w="38100" cap="rnd">
              <a:solidFill>
                <a:srgbClr val="00B050"/>
              </a:solidFill>
              <a:prstDash val="sysDash"/>
              <a:headEnd type="oval" w="med" len="med"/>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cxnSp>
          <p:nvCxnSpPr>
            <p:cNvPr id="33" name="Прямая соединительная линия 32">
              <a:extLst>
                <a:ext uri="{FF2B5EF4-FFF2-40B4-BE49-F238E27FC236}">
                  <a16:creationId xmlns:a16="http://schemas.microsoft.com/office/drawing/2014/main" id="{FD771FCB-69B8-427A-AE6D-6E1A2D272D17}"/>
                </a:ext>
              </a:extLst>
            </p:cNvPr>
            <p:cNvCxnSpPr>
              <a:cxnSpLocks/>
              <a:stCxn id="21" idx="2"/>
            </p:cNvCxnSpPr>
            <p:nvPr/>
          </p:nvCxnSpPr>
          <p:spPr>
            <a:xfrm flipV="1">
              <a:off x="4066795" y="809626"/>
              <a:ext cx="284858" cy="466061"/>
            </a:xfrm>
            <a:prstGeom prst="line">
              <a:avLst/>
            </a:prstGeom>
            <a:ln w="9525">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C2C9CBE-926D-449E-8E0E-EEB704826123}"/>
                  </a:ext>
                </a:extLst>
              </p:cNvPr>
              <p:cNvSpPr txBox="1"/>
              <p:nvPr/>
            </p:nvSpPr>
            <p:spPr>
              <a:xfrm>
                <a:off x="348906" y="1124356"/>
                <a:ext cx="5562566" cy="2597827"/>
              </a:xfrm>
              <a:prstGeom prst="rect">
                <a:avLst/>
              </a:prstGeom>
              <a:noFill/>
            </p:spPr>
            <p:txBody>
              <a:bodyPr wrap="square" rtlCol="0">
                <a:spAutoFit/>
              </a:bodyPr>
              <a:lstStyle/>
              <a:p>
                <a:pPr marL="342900" indent="-342900">
                  <a:lnSpc>
                    <a:spcPct val="150000"/>
                  </a:lnSpc>
                  <a:buFont typeface="+mj-lt"/>
                  <a:buAutoNum type="arabicPeriod"/>
                </a:pPr>
                <a:r>
                  <a:rPr lang="en-US" sz="2000" dirty="0"/>
                  <a:t>Choose random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bar>
                      <m:barPr>
                        <m:pos m:val="top"/>
                        <m:ctrlPr>
                          <a:rPr lang="en-US" sz="2000" i="1">
                            <a:latin typeface="Cambria Math" panose="02040503050406030204" pitchFamily="18" charset="0"/>
                            <a:ea typeface="Cambria Math" panose="02040503050406030204" pitchFamily="18" charset="0"/>
                          </a:rPr>
                        </m:ctrlPr>
                      </m:barPr>
                      <m:e>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𝑛</m:t>
                        </m:r>
                      </m:e>
                    </m:bar>
                  </m:oMath>
                </a14:m>
                <a:endParaRPr lang="en-US" sz="2000" dirty="0">
                  <a:ea typeface="Cambria Math" panose="02040503050406030204" pitchFamily="18" charset="0"/>
                </a:endParaRPr>
              </a:p>
              <a:p>
                <a:pPr marL="342900" indent="-342900">
                  <a:lnSpc>
                    <a:spcPct val="150000"/>
                  </a:lnSpc>
                  <a:buFont typeface="+mj-lt"/>
                  <a:buAutoNum type="arabicPeriod"/>
                </a:pPr>
                <a:r>
                  <a:rPr lang="en-US" sz="2000" b="1" dirty="0"/>
                  <a:t>do</a:t>
                </a:r>
              </a:p>
              <a:p>
                <a:pPr lvl="1">
                  <a:lnSpc>
                    <a:spcPct val="150000"/>
                  </a:lnSpc>
                </a:pPr>
                <a:r>
                  <a:rPr lang="en-US" sz="2000" b="1" dirty="0"/>
                  <a:t>for</a:t>
                </a:r>
                <a:r>
                  <a:rPr lang="en-US" sz="2000" dirty="0"/>
                  <a:t> </a:t>
                </a:r>
                <a:r>
                  <a:rPr lang="en-US" sz="2000" dirty="0" err="1"/>
                  <a:t>i</a:t>
                </a:r>
                <a:r>
                  <a:rPr lang="en-US" sz="2000" dirty="0"/>
                  <a:t> = 1 </a:t>
                </a:r>
                <a:r>
                  <a:rPr lang="en-US" sz="2000" b="1" dirty="0"/>
                  <a:t>to</a:t>
                </a:r>
                <a:r>
                  <a:rPr lang="en-US" sz="2000" dirty="0"/>
                  <a:t> n: find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oMath>
                </a14:m>
                <a:r>
                  <a:rPr lang="en-US" sz="2000" dirty="0"/>
                  <a:t>:</a:t>
                </a:r>
              </a:p>
              <a:p>
                <a:pPr lvl="2">
                  <a:lnSpc>
                    <a:spcPct val="150000"/>
                  </a:lnSpc>
                </a:pPr>
                <a14:m>
                  <m:oMathPara xmlns:m="http://schemas.openxmlformats.org/officeDocument/2006/math">
                    <m:oMathParaPr>
                      <m:jc m:val="centerGroup"/>
                    </m:oMathParaPr>
                    <m:oMath xmlns:m="http://schemas.openxmlformats.org/officeDocument/2006/math">
                      <m:r>
                        <a:rPr lang="ru-RU" sz="2000">
                          <a:latin typeface="Cambria Math" panose="02040503050406030204" pitchFamily="18" charset="0"/>
                        </a:rPr>
                        <m:t>|</m:t>
                      </m:r>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r>
                            <a:rPr lang="ru-RU" sz="2000">
                              <a:latin typeface="Cambria Math" panose="02040503050406030204" pitchFamily="18" charset="0"/>
                            </a:rPr>
                            <m:t>−1</m:t>
                          </m:r>
                        </m:sub>
                      </m:sSub>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sub>
                      </m:sSub>
                      <m:r>
                        <a:rPr lang="ru-RU" sz="2000">
                          <a:latin typeface="Cambria Math" panose="02040503050406030204" pitchFamily="18" charset="0"/>
                        </a:rPr>
                        <m:t>|+|</m:t>
                      </m:r>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sub>
                      </m:sSub>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r>
                            <a:rPr lang="ru-RU" sz="2000">
                              <a:latin typeface="Cambria Math" panose="02040503050406030204" pitchFamily="18" charset="0"/>
                            </a:rPr>
                            <m:t>+1</m:t>
                          </m:r>
                        </m:sub>
                      </m:sSub>
                      <m:r>
                        <a:rPr lang="ru-RU" sz="2000">
                          <a:latin typeface="Cambria Math" panose="02040503050406030204" pitchFamily="18" charset="0"/>
                        </a:rPr>
                        <m:t>|→</m:t>
                      </m:r>
                      <m:func>
                        <m:funcPr>
                          <m:ctrlPr>
                            <a:rPr lang="ru-RU" sz="2000" i="1">
                              <a:latin typeface="Cambria Math" panose="02040503050406030204" pitchFamily="18" charset="0"/>
                            </a:rPr>
                          </m:ctrlPr>
                        </m:funcPr>
                        <m:fName>
                          <m:limLow>
                            <m:limLowPr>
                              <m:ctrlPr>
                                <a:rPr lang="ru-RU" sz="2000" i="1">
                                  <a:latin typeface="Cambria Math" panose="02040503050406030204" pitchFamily="18" charset="0"/>
                                </a:rPr>
                              </m:ctrlPr>
                            </m:limLowPr>
                            <m:e>
                              <m:r>
                                <m:rPr>
                                  <m:sty m:val="p"/>
                                </m:rPr>
                                <a:rPr lang="ru-RU" sz="2000">
                                  <a:latin typeface="Cambria Math" panose="02040503050406030204" pitchFamily="18" charset="0"/>
                                </a:rPr>
                                <m:t>min</m:t>
                              </m:r>
                            </m:e>
                            <m:lim>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sub>
                              </m:sSub>
                              <m:r>
                                <a:rPr lang="ru-RU" sz="2000">
                                  <a:latin typeface="Cambria Math" panose="02040503050406030204" pitchFamily="18" charset="0"/>
                                </a:rPr>
                                <m:t>∈</m:t>
                              </m:r>
                              <m:sSub>
                                <m:sSubPr>
                                  <m:ctrlPr>
                                    <a:rPr lang="ru-RU" sz="2000" i="1">
                                      <a:latin typeface="Cambria Math" panose="02040503050406030204" pitchFamily="18" charset="0"/>
                                    </a:rPr>
                                  </m:ctrlPr>
                                </m:sSubPr>
                                <m:e>
                                  <m:r>
                                    <a:rPr lang="ru-RU" sz="2000" i="1">
                                      <a:latin typeface="Cambria Math" panose="02040503050406030204" pitchFamily="18" charset="0"/>
                                    </a:rPr>
                                    <m:t>𝐶</m:t>
                                  </m:r>
                                </m:e>
                                <m:sub>
                                  <m:r>
                                    <a:rPr lang="ru-RU" sz="2000" i="1">
                                      <a:latin typeface="Cambria Math" panose="02040503050406030204" pitchFamily="18" charset="0"/>
                                    </a:rPr>
                                    <m:t>𝑖</m:t>
                                  </m:r>
                                </m:sub>
                              </m:sSub>
                            </m:lim>
                          </m:limLow>
                        </m:fName>
                        <m:e/>
                      </m:func>
                    </m:oMath>
                  </m:oMathPara>
                </a14:m>
                <a:endParaRPr lang="ru-RU" sz="2000" dirty="0"/>
              </a:p>
              <a:p>
                <a:pPr marL="342900" indent="-342900">
                  <a:lnSpc>
                    <a:spcPct val="150000"/>
                  </a:lnSpc>
                  <a:buFont typeface="+mj-lt"/>
                  <a:buAutoNum type="arabicPeriod"/>
                </a:pPr>
                <a:r>
                  <a:rPr lang="en-US" sz="2000" b="1" dirty="0"/>
                  <a:t>until</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oMath>
                </a14:m>
                <a:r>
                  <a:rPr lang="en-US" sz="2000" dirty="0"/>
                  <a:t> converged (with some tolerance </a:t>
                </a:r>
                <a14:m>
                  <m:oMath xmlns:m="http://schemas.openxmlformats.org/officeDocument/2006/math">
                    <m:r>
                      <a:rPr lang="en-US" sz="2000" b="0" i="1" smtClean="0">
                        <a:latin typeface="Cambria Math" panose="02040503050406030204" pitchFamily="18" charset="0"/>
                      </a:rPr>
                      <m:t>𝜀</m:t>
                    </m:r>
                  </m:oMath>
                </a14:m>
                <a:r>
                  <a:rPr lang="en-US" sz="2000" dirty="0"/>
                  <a:t>)</a:t>
                </a:r>
                <a:endParaRPr lang="ru-RU" sz="2000" dirty="0"/>
              </a:p>
            </p:txBody>
          </p:sp>
        </mc:Choice>
        <mc:Fallback xmlns="">
          <p:sp>
            <p:nvSpPr>
              <p:cNvPr id="32" name="TextBox 31">
                <a:extLst>
                  <a:ext uri="{FF2B5EF4-FFF2-40B4-BE49-F238E27FC236}">
                    <a16:creationId xmlns:a16="http://schemas.microsoft.com/office/drawing/2014/main" id="{2C2C9CBE-926D-449E-8E0E-EEB704826123}"/>
                  </a:ext>
                </a:extLst>
              </p:cNvPr>
              <p:cNvSpPr txBox="1">
                <a:spLocks noRot="1" noChangeAspect="1" noMove="1" noResize="1" noEditPoints="1" noAdjustHandles="1" noChangeArrowheads="1" noChangeShapeType="1" noTextEdit="1"/>
              </p:cNvSpPr>
              <p:nvPr/>
            </p:nvSpPr>
            <p:spPr>
              <a:xfrm>
                <a:off x="348906" y="1124356"/>
                <a:ext cx="5562566" cy="2597827"/>
              </a:xfrm>
              <a:prstGeom prst="rect">
                <a:avLst/>
              </a:prstGeom>
              <a:blipFill>
                <a:blip r:embed="rId3"/>
                <a:stretch>
                  <a:fillRect l="-986" b="-2810"/>
                </a:stretch>
              </a:blipFill>
            </p:spPr>
            <p:txBody>
              <a:bodyPr/>
              <a:lstStyle/>
              <a:p>
                <a:r>
                  <a:rPr lang="ru-RU">
                    <a:noFill/>
                  </a:rPr>
                  <a:t> </a:t>
                </a:r>
              </a:p>
            </p:txBody>
          </p:sp>
        </mc:Fallback>
      </mc:AlternateContent>
      <p:sp>
        <p:nvSpPr>
          <p:cNvPr id="37" name="Дуга 36">
            <a:extLst>
              <a:ext uri="{FF2B5EF4-FFF2-40B4-BE49-F238E27FC236}">
                <a16:creationId xmlns:a16="http://schemas.microsoft.com/office/drawing/2014/main" id="{024A63AD-E945-4EEB-8B87-19DA05C567C6}"/>
              </a:ext>
            </a:extLst>
          </p:cNvPr>
          <p:cNvSpPr/>
          <p:nvPr/>
        </p:nvSpPr>
        <p:spPr>
          <a:xfrm>
            <a:off x="5857280" y="5138548"/>
            <a:ext cx="1445138" cy="800572"/>
          </a:xfrm>
          <a:prstGeom prst="arc">
            <a:avLst>
              <a:gd name="adj1" fmla="val 15380738"/>
              <a:gd name="adj2" fmla="val 18465127"/>
            </a:avLst>
          </a:prstGeom>
          <a:ln w="44450" cmpd="dbl">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8" name="Дуга 37">
            <a:extLst>
              <a:ext uri="{FF2B5EF4-FFF2-40B4-BE49-F238E27FC236}">
                <a16:creationId xmlns:a16="http://schemas.microsoft.com/office/drawing/2014/main" id="{243D295B-5341-4856-AF96-DA48A0117C14}"/>
              </a:ext>
            </a:extLst>
          </p:cNvPr>
          <p:cNvSpPr/>
          <p:nvPr/>
        </p:nvSpPr>
        <p:spPr>
          <a:xfrm flipV="1">
            <a:off x="5902473" y="5178366"/>
            <a:ext cx="1445138" cy="800572"/>
          </a:xfrm>
          <a:prstGeom prst="arc">
            <a:avLst>
              <a:gd name="adj1" fmla="val 16813914"/>
              <a:gd name="adj2" fmla="val 19838591"/>
            </a:avLst>
          </a:prstGeom>
          <a:ln w="44450" cmpd="dbl">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F7B384B1-00AA-4CA5-837A-75D8EE95C456}"/>
                  </a:ext>
                </a:extLst>
              </p:cNvPr>
              <p:cNvSpPr txBox="1"/>
              <p:nvPr/>
            </p:nvSpPr>
            <p:spPr>
              <a:xfrm>
                <a:off x="4980567" y="932250"/>
                <a:ext cx="3960000" cy="1334853"/>
              </a:xfrm>
              <a:prstGeom prst="rect">
                <a:avLst/>
              </a:prstGeom>
              <a:solidFill>
                <a:schemeClr val="accent3">
                  <a:lumMod val="60000"/>
                  <a:lumOff val="4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marL="342900" indent="-342900">
                  <a:lnSpc>
                    <a:spcPct val="150000"/>
                  </a:lnSpc>
                  <a:buFont typeface="Arial" panose="020B0604020202020204" pitchFamily="34" charset="0"/>
                  <a:buChar char="•"/>
                </a:pPr>
                <a:r>
                  <a:rPr lang="en-US" dirty="0"/>
                  <a:t>Fixed permutation </a:t>
                </a:r>
                <a14:m>
                  <m:oMath xmlns:m="http://schemas.openxmlformats.org/officeDocument/2006/math">
                    <m:r>
                      <m:rPr>
                        <m:sty m:val="p"/>
                      </m:rPr>
                      <a:rPr lang="en-US">
                        <a:latin typeface="Cambria Math" panose="02040503050406030204" pitchFamily="18" charset="0"/>
                      </a:rPr>
                      <m:t>I</m:t>
                    </m:r>
                    <m:r>
                      <a:rPr lang="en-US">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i</m:t>
                            </m:r>
                          </m:e>
                          <m:sub>
                            <m:r>
                              <a:rPr lang="en-US">
                                <a:latin typeface="Cambria Math" panose="02040503050406030204" pitchFamily="18" charset="0"/>
                              </a:rPr>
                              <m:t>1</m:t>
                            </m:r>
                          </m:sub>
                        </m:sSub>
                        <m:r>
                          <a:rPr lang="en-US">
                            <a:latin typeface="Cambria Math" panose="02040503050406030204" pitchFamily="18" charset="0"/>
                          </a:rPr>
                          <m:t>, </m:t>
                        </m:r>
                        <m:sSub>
                          <m:sSubPr>
                            <m:ctrlPr>
                              <a:rPr lang="en-US" i="1">
                                <a:latin typeface="Cambria Math" panose="02040503050406030204" pitchFamily="18" charset="0"/>
                              </a:rPr>
                            </m:ctrlPr>
                          </m:sSubPr>
                          <m:e>
                            <m:r>
                              <m:rPr>
                                <m:sty m:val="p"/>
                              </m:rPr>
                              <a:rPr lang="en-US">
                                <a:latin typeface="Cambria Math" panose="02040503050406030204" pitchFamily="18" charset="0"/>
                              </a:rPr>
                              <m:t>i</m:t>
                            </m:r>
                          </m:e>
                          <m:sub>
                            <m:r>
                              <a:rPr lang="en-US">
                                <a:latin typeface="Cambria Math" panose="02040503050406030204" pitchFamily="18" charset="0"/>
                              </a:rPr>
                              <m:t>2</m:t>
                            </m:r>
                          </m:sub>
                        </m:sSub>
                        <m:r>
                          <a:rPr lang="en-US">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𝑛</m:t>
                            </m:r>
                          </m:sub>
                        </m:sSub>
                      </m:e>
                    </m:d>
                  </m:oMath>
                </a14:m>
                <a:endParaRPr lang="en-US" dirty="0"/>
              </a:p>
              <a:p>
                <a:pPr marL="342900" indent="-342900">
                  <a:lnSpc>
                    <a:spcPct val="150000"/>
                  </a:lnSpc>
                  <a:buFont typeface="Arial" panose="020B0604020202020204" pitchFamily="34" charset="0"/>
                  <a:buChar char="•"/>
                </a:pPr>
                <a:r>
                  <a:rPr lang="en-US" dirty="0"/>
                  <a:t>Find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oMath>
                </a14:m>
                <a:endParaRPr lang="en-US" dirty="0"/>
              </a:p>
              <a:p>
                <a:pPr marL="342900" indent="-342900">
                  <a:lnSpc>
                    <a:spcPct val="150000"/>
                  </a:lnSpc>
                  <a:buFont typeface="Arial" panose="020B0604020202020204" pitchFamily="34" charset="0"/>
                  <a:buChar char="•"/>
                </a:pPr>
                <a:r>
                  <a:rPr lang="en-US" dirty="0"/>
                  <a:t>Minimize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𝐿</m:t>
                        </m:r>
                      </m:e>
                      <m:sub>
                        <m:r>
                          <a:rPr lang="en-US" i="1">
                            <a:latin typeface="Cambria Math" panose="02040503050406030204" pitchFamily="18" charset="0"/>
                            <a:ea typeface="Cambria Math" panose="02040503050406030204" pitchFamily="18" charset="0"/>
                          </a:rPr>
                          <m:t>𝑜𝑓𝑓</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𝑀</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𝑀</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𝑀</m:t>
                        </m:r>
                      </m:e>
                      <m:sub>
                        <m:r>
                          <a:rPr lang="en-US" i="1">
                            <a:latin typeface="Cambria Math" panose="02040503050406030204" pitchFamily="18" charset="0"/>
                            <a:ea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𝐼</m:t>
                    </m:r>
                    <m:r>
                      <a:rPr lang="en-US" i="1">
                        <a:latin typeface="Cambria Math" panose="02040503050406030204" pitchFamily="18" charset="0"/>
                        <a:ea typeface="Cambria Math" panose="02040503050406030204" pitchFamily="18" charset="0"/>
                      </a:rPr>
                      <m:t>)</m:t>
                    </m:r>
                  </m:oMath>
                </a14:m>
                <a:endParaRPr lang="ru-RU" dirty="0"/>
              </a:p>
            </p:txBody>
          </p:sp>
        </mc:Choice>
        <mc:Fallback xmlns="">
          <p:sp>
            <p:nvSpPr>
              <p:cNvPr id="39" name="TextBox 38">
                <a:extLst>
                  <a:ext uri="{FF2B5EF4-FFF2-40B4-BE49-F238E27FC236}">
                    <a16:creationId xmlns:a16="http://schemas.microsoft.com/office/drawing/2014/main" id="{F7B384B1-00AA-4CA5-837A-75D8EE95C456}"/>
                  </a:ext>
                </a:extLst>
              </p:cNvPr>
              <p:cNvSpPr txBox="1">
                <a:spLocks noRot="1" noChangeAspect="1" noMove="1" noResize="1" noEditPoints="1" noAdjustHandles="1" noChangeArrowheads="1" noChangeShapeType="1" noTextEdit="1"/>
              </p:cNvSpPr>
              <p:nvPr/>
            </p:nvSpPr>
            <p:spPr>
              <a:xfrm>
                <a:off x="4980567" y="932250"/>
                <a:ext cx="3960000" cy="1334853"/>
              </a:xfrm>
              <a:prstGeom prst="rect">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p:spTree>
    <p:extLst>
      <p:ext uri="{BB962C8B-B14F-4D97-AF65-F5344CB8AC3E}">
        <p14:creationId xmlns:p14="http://schemas.microsoft.com/office/powerpoint/2010/main" val="181706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Discrete optimization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5655DF8-5D16-4A15-BC9D-8C04FF3CDFC1}"/>
                  </a:ext>
                </a:extLst>
              </p:cNvPr>
              <p:cNvSpPr txBox="1"/>
              <p:nvPr/>
            </p:nvSpPr>
            <p:spPr>
              <a:xfrm>
                <a:off x="348906" y="938799"/>
                <a:ext cx="7103094" cy="5426678"/>
              </a:xfrm>
              <a:prstGeom prst="rect">
                <a:avLst/>
              </a:prstGeom>
              <a:noFill/>
            </p:spPr>
            <p:txBody>
              <a:bodyPr wrap="square" rtlCol="0">
                <a:spAutoFit/>
              </a:bodyPr>
              <a:lstStyle/>
              <a:p>
                <a:pPr algn="ctr">
                  <a:lnSpc>
                    <a:spcPct val="150000"/>
                  </a:lnSpc>
                </a:pPr>
                <a:r>
                  <a:rPr lang="en-US" dirty="0"/>
                  <a:t>Variable Neighborhood Search</a:t>
                </a:r>
                <a:r>
                  <a:rPr lang="en-US" baseline="30000" dirty="0"/>
                  <a:t>*</a:t>
                </a:r>
                <a:endParaRPr lang="en-US" sz="2000" baseline="30000" dirty="0"/>
              </a:p>
              <a:p>
                <a:pPr marL="342900" indent="-342900">
                  <a:lnSpc>
                    <a:spcPct val="150000"/>
                  </a:lnSpc>
                  <a:buFont typeface="+mj-lt"/>
                  <a:buAutoNum type="arabicPeriod"/>
                </a:pPr>
                <a:r>
                  <a:rPr lang="en-US" sz="2000" dirty="0"/>
                  <a:t>Choose random permutation </a:t>
                </a:r>
                <a14:m>
                  <m:oMath xmlns:m="http://schemas.openxmlformats.org/officeDocument/2006/math">
                    <m:r>
                      <m:rPr>
                        <m:sty m:val="p"/>
                      </m:rPr>
                      <a:rPr lang="en-US" sz="2000">
                        <a:latin typeface="Cambria Math" panose="02040503050406030204" pitchFamily="18" charset="0"/>
                      </a:rPr>
                      <m:t>I</m:t>
                    </m:r>
                    <m:r>
                      <a:rPr lang="en-US" sz="2000">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m:rPr>
                                <m:sty m:val="p"/>
                              </m:rPr>
                              <a:rPr lang="en-US" sz="2000">
                                <a:latin typeface="Cambria Math" panose="02040503050406030204" pitchFamily="18" charset="0"/>
                              </a:rPr>
                              <m:t>i</m:t>
                            </m:r>
                          </m:e>
                          <m:sub>
                            <m:r>
                              <a:rPr lang="en-US" sz="2000">
                                <a:latin typeface="Cambria Math" panose="02040503050406030204" pitchFamily="18" charset="0"/>
                              </a:rPr>
                              <m:t>1</m:t>
                            </m:r>
                          </m:sub>
                        </m:sSub>
                        <m:r>
                          <a:rPr lang="en-US" sz="2000">
                            <a:latin typeface="Cambria Math" panose="02040503050406030204" pitchFamily="18" charset="0"/>
                          </a:rPr>
                          <m:t>, </m:t>
                        </m:r>
                        <m:sSub>
                          <m:sSubPr>
                            <m:ctrlPr>
                              <a:rPr lang="en-US" sz="2000" i="1">
                                <a:latin typeface="Cambria Math" panose="02040503050406030204" pitchFamily="18" charset="0"/>
                              </a:rPr>
                            </m:ctrlPr>
                          </m:sSubPr>
                          <m:e>
                            <m:r>
                              <m:rPr>
                                <m:sty m:val="p"/>
                              </m:rPr>
                              <a:rPr lang="en-US" sz="2000">
                                <a:latin typeface="Cambria Math" panose="02040503050406030204" pitchFamily="18" charset="0"/>
                              </a:rPr>
                              <m:t>i</m:t>
                            </m:r>
                          </m:e>
                          <m:sub>
                            <m:r>
                              <a:rPr lang="en-US" sz="2000">
                                <a:latin typeface="Cambria Math" panose="02040503050406030204" pitchFamily="18" charset="0"/>
                              </a:rPr>
                              <m:t>2</m:t>
                            </m:r>
                          </m:sub>
                        </m:sSub>
                        <m:r>
                          <a:rPr lang="en-US" sz="2000">
                            <a:latin typeface="Cambria Math" panose="02040503050406030204" pitchFamily="18" charset="0"/>
                          </a:rPr>
                          <m:t>,</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𝑖</m:t>
                            </m:r>
                          </m:e>
                          <m:sub>
                            <m:r>
                              <a:rPr lang="en-US" sz="2000" b="0" i="1" smtClean="0">
                                <a:latin typeface="Cambria Math" panose="02040503050406030204" pitchFamily="18" charset="0"/>
                              </a:rPr>
                              <m:t>𝑛</m:t>
                            </m:r>
                          </m:sub>
                        </m:sSub>
                      </m:e>
                    </m:d>
                  </m:oMath>
                </a14:m>
                <a:endParaRPr lang="en-US" sz="2000" dirty="0"/>
              </a:p>
              <a:p>
                <a:pPr marL="342900" indent="-342900">
                  <a:lnSpc>
                    <a:spcPct val="150000"/>
                  </a:lnSpc>
                  <a:buFont typeface="+mj-lt"/>
                  <a:buAutoNum type="arabicPeriod"/>
                </a:pPr>
                <a14:m>
                  <m:oMath xmlns:m="http://schemas.openxmlformats.org/officeDocument/2006/math">
                    <m:r>
                      <m:rPr>
                        <m:sty m:val="p"/>
                      </m:rPr>
                      <a:rPr lang="en-US" sz="2000" b="0" i="0" smtClean="0">
                        <a:latin typeface="Cambria Math" panose="02040503050406030204" pitchFamily="18" charset="0"/>
                      </a:rPr>
                      <m:t>k</m:t>
                    </m:r>
                    <m:r>
                      <a:rPr lang="en-US" sz="2000" b="0" i="1" smtClean="0">
                        <a:latin typeface="Cambria Math" panose="02040503050406030204" pitchFamily="18" charset="0"/>
                      </a:rPr>
                      <m:t>←1</m:t>
                    </m:r>
                  </m:oMath>
                </a14:m>
                <a:endParaRPr lang="en-US" sz="2000" dirty="0"/>
              </a:p>
              <a:p>
                <a:pPr marL="342900" indent="-342900">
                  <a:lnSpc>
                    <a:spcPct val="150000"/>
                  </a:lnSpc>
                  <a:buFont typeface="+mj-lt"/>
                  <a:buAutoNum type="arabicPeriod"/>
                </a:pPr>
                <a:r>
                  <a:rPr lang="en-US" sz="2000" b="1" dirty="0"/>
                  <a:t>while</a:t>
                </a:r>
                <a:r>
                  <a:rPr lang="en-US" sz="2000" dirty="0"/>
                  <a:t> </a:t>
                </a:r>
                <a14:m>
                  <m:oMath xmlns:m="http://schemas.openxmlformats.org/officeDocument/2006/math">
                    <m:r>
                      <m:rPr>
                        <m:sty m:val="p"/>
                      </m:rPr>
                      <a:rPr lang="en-US" sz="2000" b="0" i="0" smtClean="0">
                        <a:latin typeface="Cambria Math" panose="02040503050406030204" pitchFamily="18" charset="0"/>
                      </a:rPr>
                      <m:t>k</m:t>
                    </m:r>
                    <m:r>
                      <a:rPr lang="en-US" sz="2000" b="0" i="0" smtClean="0">
                        <a:latin typeface="Cambria Math" panose="02040503050406030204" pitchFamily="18" charset="0"/>
                      </a:rPr>
                      <m:t>&lt;</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k</m:t>
                        </m:r>
                      </m:e>
                      <m:sub>
                        <m:r>
                          <m:rPr>
                            <m:sty m:val="p"/>
                          </m:rPr>
                          <a:rPr lang="en-US" sz="2000" b="0" i="0" smtClean="0">
                            <a:latin typeface="Cambria Math" panose="02040503050406030204" pitchFamily="18" charset="0"/>
                          </a:rPr>
                          <m:t>max</m:t>
                        </m:r>
                      </m:sub>
                    </m:sSub>
                  </m:oMath>
                </a14:m>
                <a:r>
                  <a:rPr lang="en-US" sz="2000" dirty="0"/>
                  <a:t>:</a:t>
                </a:r>
              </a:p>
              <a:p>
                <a:pPr marL="914400" lvl="1" indent="-457200">
                  <a:lnSpc>
                    <a:spcPct val="150000"/>
                  </a:lnSpc>
                  <a:buFont typeface="+mj-lt"/>
                  <a:buAutoNum type="arabicPeriod"/>
                </a:pP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𝐼</m:t>
                        </m:r>
                      </m:e>
                      <m:sup>
                        <m:r>
                          <a:rPr lang="en-US" sz="2000" i="1">
                            <a:latin typeface="Cambria Math" panose="02040503050406030204" pitchFamily="18" charset="0"/>
                          </a:rPr>
                          <m:t>′</m:t>
                        </m:r>
                      </m:sup>
                    </m:sSup>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argmin</m:t>
                            </m:r>
                          </m:e>
                          <m:lim>
                            <m:sSup>
                              <m:sSupPr>
                                <m:ctrlPr>
                                  <a:rPr lang="en-US" sz="2000" i="1">
                                    <a:latin typeface="Cambria Math" panose="02040503050406030204" pitchFamily="18" charset="0"/>
                                  </a:rPr>
                                </m:ctrlPr>
                              </m:sSupPr>
                              <m:e>
                                <m:r>
                                  <a:rPr lang="en-US" sz="2000" i="1">
                                    <a:latin typeface="Cambria Math" panose="02040503050406030204" pitchFamily="18" charset="0"/>
                                  </a:rPr>
                                  <m:t>𝐼</m:t>
                                </m:r>
                              </m:e>
                              <m:sup>
                                <m:r>
                                  <a:rPr lang="en-US" sz="2000" i="1">
                                    <a:latin typeface="Cambria Math" panose="02040503050406030204" pitchFamily="18" charset="0"/>
                                  </a:rPr>
                                  <m:t>′</m:t>
                                </m:r>
                              </m:sup>
                            </m:sSup>
                            <m:r>
                              <a:rPr lang="en-US" sz="2000" i="1">
                                <a:latin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𝒩</m:t>
                                </m:r>
                              </m:e>
                              <m:sup>
                                <m:r>
                                  <a:rPr lang="en-US" sz="2000" i="1">
                                    <a:latin typeface="Cambria Math" panose="02040503050406030204" pitchFamily="18" charset="0"/>
                                    <a:ea typeface="Cambria Math" panose="02040503050406030204" pitchFamily="18" charset="0"/>
                                  </a:rPr>
                                  <m:t>𝑘</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𝐼</m:t>
                            </m:r>
                            <m:r>
                              <a:rPr lang="en-US" sz="2000" i="1">
                                <a:latin typeface="Cambria Math" panose="02040503050406030204" pitchFamily="18" charset="0"/>
                                <a:ea typeface="Cambria Math" panose="02040503050406030204" pitchFamily="18" charset="0"/>
                              </a:rPr>
                              <m:t>)</m:t>
                            </m:r>
                          </m:lim>
                        </m:limLow>
                      </m:fName>
                      <m:e>
                        <m:func>
                          <m:funcPr>
                            <m:ctrlPr>
                              <a:rPr lang="en-US" sz="2000" i="1" smtClean="0">
                                <a:latin typeface="Cambria Math" panose="02040503050406030204" pitchFamily="18" charset="0"/>
                                <a:ea typeface="Cambria Math" panose="02040503050406030204" pitchFamily="18" charset="0"/>
                              </a:rPr>
                            </m:ctrlPr>
                          </m:funcPr>
                          <m:fName>
                            <m:limLow>
                              <m:limLowPr>
                                <m:ctrlPr>
                                  <a:rPr lang="en-US" sz="2000" i="1" smtClean="0">
                                    <a:latin typeface="Cambria Math" panose="02040503050406030204" pitchFamily="18" charset="0"/>
                                    <a:ea typeface="Cambria Math" panose="02040503050406030204" pitchFamily="18" charset="0"/>
                                  </a:rPr>
                                </m:ctrlPr>
                              </m:limLowPr>
                              <m:e>
                                <m:r>
                                  <m:rPr>
                                    <m:sty m:val="p"/>
                                  </m:rPr>
                                  <a:rPr lang="en-US" sz="2000" i="0" smtClean="0">
                                    <a:latin typeface="Cambria Math" panose="02040503050406030204" pitchFamily="18" charset="0"/>
                                    <a:ea typeface="Cambria Math" panose="02040503050406030204" pitchFamily="18" charset="0"/>
                                  </a:rPr>
                                  <m:t>min</m:t>
                                </m:r>
                              </m:e>
                              <m:lim>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𝑀</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𝑀</m:t>
                                    </m:r>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𝑀</m:t>
                                    </m:r>
                                  </m:e>
                                  <m:sub>
                                    <m:r>
                                      <a:rPr lang="en-US" sz="2000" i="1">
                                        <a:latin typeface="Cambria Math" panose="02040503050406030204" pitchFamily="18" charset="0"/>
                                        <a:ea typeface="Cambria Math" panose="02040503050406030204" pitchFamily="18" charset="0"/>
                                      </a:rPr>
                                      <m:t>𝑛</m:t>
                                    </m:r>
                                  </m:sub>
                                </m:sSub>
                              </m:lim>
                            </m:limLow>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𝐿</m:t>
                                </m:r>
                              </m:e>
                              <m:sub>
                                <m:r>
                                  <a:rPr lang="en-US" sz="2000" b="0" i="1" smtClean="0">
                                    <a:latin typeface="Cambria Math" panose="02040503050406030204" pitchFamily="18" charset="0"/>
                                    <a:ea typeface="Cambria Math" panose="02040503050406030204" pitchFamily="18" charset="0"/>
                                  </a:rPr>
                                  <m:t>𝑜𝑓𝑓</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𝑀</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𝑀</m:t>
                                </m:r>
                              </m:e>
                              <m:sub>
                                <m:r>
                                  <a:rPr lang="en-US" sz="2000" b="0" i="1" smtClean="0">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𝑀</m:t>
                                </m:r>
                              </m:e>
                              <m:sub>
                                <m:r>
                                  <a:rPr lang="en-US" sz="2000" b="0" i="1" smtClean="0">
                                    <a:latin typeface="Cambria Math" panose="02040503050406030204" pitchFamily="18" charset="0"/>
                                    <a:ea typeface="Cambria Math" panose="02040503050406030204" pitchFamily="18" charset="0"/>
                                  </a:rPr>
                                  <m:t>𝑛</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𝐼</m:t>
                            </m:r>
                            <m:r>
                              <a:rPr lang="en-US" sz="2000" b="0" i="1" smtClean="0">
                                <a:latin typeface="Cambria Math" panose="02040503050406030204" pitchFamily="18" charset="0"/>
                                <a:ea typeface="Cambria Math" panose="02040503050406030204" pitchFamily="18" charset="0"/>
                              </a:rPr>
                              <m:t>′)</m:t>
                            </m:r>
                          </m:e>
                        </m:func>
                      </m:e>
                    </m:func>
                  </m:oMath>
                </a14:m>
                <a:endParaRPr lang="en-US" sz="2000" dirty="0">
                  <a:latin typeface="Cambria Math" panose="02040503050406030204" pitchFamily="18" charset="0"/>
                  <a:ea typeface="Cambria Math" panose="02040503050406030204" pitchFamily="18" charset="0"/>
                </a:endParaRPr>
              </a:p>
              <a:p>
                <a:pPr marL="914400" lvl="1" indent="-457200">
                  <a:lnSpc>
                    <a:spcPct val="150000"/>
                  </a:lnSpc>
                  <a:buFont typeface="+mj-lt"/>
                  <a:buAutoNum type="arabicPeriod"/>
                </a:pPr>
                <a:r>
                  <a:rPr lang="en-US" sz="2000" b="1" dirty="0">
                    <a:latin typeface="Cambria Math" panose="02040503050406030204" pitchFamily="18" charset="0"/>
                  </a:rPr>
                  <a:t>if</a:t>
                </a:r>
                <a:r>
                  <a:rPr lang="en-US" sz="2000" dirty="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𝐿</m:t>
                        </m:r>
                      </m:e>
                      <m:sub>
                        <m:r>
                          <a:rPr lang="en-US" sz="2000" i="1">
                            <a:latin typeface="Cambria Math" panose="02040503050406030204" pitchFamily="18" charset="0"/>
                            <a:ea typeface="Cambria Math" panose="02040503050406030204" pitchFamily="18" charset="0"/>
                          </a:rPr>
                          <m:t>𝑜𝑓𝑓</m:t>
                        </m:r>
                      </m:sub>
                    </m:sSub>
                    <m:d>
                      <m:dPr>
                        <m:ctrlPr>
                          <a:rPr lang="en-US" sz="2000" b="0" i="1" smtClean="0">
                            <a:latin typeface="Cambria Math" panose="02040503050406030204" pitchFamily="18" charset="0"/>
                            <a:ea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𝐼</m:t>
                            </m:r>
                          </m:e>
                          <m:sup>
                            <m:r>
                              <a:rPr lang="en-US" sz="2000" b="0" i="1" smtClean="0">
                                <a:latin typeface="Cambria Math" panose="02040503050406030204" pitchFamily="18" charset="0"/>
                                <a:ea typeface="Cambria Math" panose="02040503050406030204" pitchFamily="18" charset="0"/>
                              </a:rPr>
                              <m:t>′</m:t>
                            </m:r>
                          </m:sup>
                        </m:sSup>
                      </m:e>
                    </m:d>
                    <m:r>
                      <a:rPr lang="en-US" sz="2000" b="0" i="1" smtClean="0">
                        <a:latin typeface="Cambria Math" panose="02040503050406030204" pitchFamily="18" charset="0"/>
                        <a:ea typeface="Cambria Math" panose="02040503050406030204" pitchFamily="18" charset="0"/>
                      </a:rPr>
                      <m:t>&lt;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𝐿</m:t>
                        </m:r>
                      </m:e>
                      <m:sub>
                        <m:r>
                          <a:rPr lang="en-US" sz="2000" b="0" i="1" smtClean="0">
                            <a:latin typeface="Cambria Math" panose="02040503050406030204" pitchFamily="18" charset="0"/>
                            <a:ea typeface="Cambria Math" panose="02040503050406030204" pitchFamily="18" charset="0"/>
                          </a:rPr>
                          <m:t>𝑜𝑓𝑓</m:t>
                        </m:r>
                      </m:sub>
                    </m:sSub>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𝐼</m:t>
                        </m:r>
                      </m:e>
                    </m:d>
                  </m:oMath>
                </a14:m>
                <a:endParaRPr lang="en-US" sz="2000" b="0" dirty="0">
                  <a:latin typeface="Cambria Math" panose="02040503050406030204" pitchFamily="18" charset="0"/>
                  <a:ea typeface="Cambria Math" panose="02040503050406030204" pitchFamily="18" charset="0"/>
                </a:endParaRPr>
              </a:p>
              <a:p>
                <a:pPr marL="1371600" lvl="2" indent="-457200">
                  <a:lnSpc>
                    <a:spcPct val="150000"/>
                  </a:lnSpc>
                  <a:buFont typeface="Arial" panose="020B0604020202020204" pitchFamily="34" charset="0"/>
                  <a:buChar char="•"/>
                </a:pPr>
                <a14:m>
                  <m:oMath xmlns:m="http://schemas.openxmlformats.org/officeDocument/2006/math">
                    <m:r>
                      <a:rPr lang="en-US" sz="2000" b="0" i="1" smtClean="0">
                        <a:latin typeface="Cambria Math" panose="02040503050406030204" pitchFamily="18" charset="0"/>
                        <a:ea typeface="Cambria Math" panose="02040503050406030204" pitchFamily="18" charset="0"/>
                      </a:rPr>
                      <m:t>𝐼</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𝐼</m:t>
                        </m:r>
                      </m:e>
                      <m:sup>
                        <m:r>
                          <a:rPr lang="en-US" sz="2000" b="0" i="1" smtClean="0">
                            <a:latin typeface="Cambria Math" panose="02040503050406030204" pitchFamily="18" charset="0"/>
                            <a:ea typeface="Cambria Math" panose="02040503050406030204" pitchFamily="18" charset="0"/>
                          </a:rPr>
                          <m:t>′</m:t>
                        </m:r>
                      </m:sup>
                    </m:sSup>
                  </m:oMath>
                </a14:m>
                <a:endParaRPr lang="en-US" sz="2000" b="0" dirty="0">
                  <a:latin typeface="Cambria Math" panose="02040503050406030204" pitchFamily="18" charset="0"/>
                  <a:ea typeface="Cambria Math" panose="02040503050406030204" pitchFamily="18" charset="0"/>
                </a:endParaRPr>
              </a:p>
              <a:p>
                <a:pPr marL="1371600" lvl="2" indent="-457200">
                  <a:lnSpc>
                    <a:spcPct val="150000"/>
                  </a:lnSpc>
                  <a:buFont typeface="Arial" panose="020B0604020202020204" pitchFamily="34" charset="0"/>
                  <a:buChar char="•"/>
                </a:pPr>
                <a14:m>
                  <m:oMath xmlns:m="http://schemas.openxmlformats.org/officeDocument/2006/math">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oMath>
                </a14:m>
                <a:endParaRPr lang="en-US" sz="2000" dirty="0">
                  <a:latin typeface="Cambria Math" panose="02040503050406030204" pitchFamily="18" charset="0"/>
                </a:endParaRPr>
              </a:p>
              <a:p>
                <a:pPr marL="914400" lvl="1" indent="-457200">
                  <a:lnSpc>
                    <a:spcPct val="150000"/>
                  </a:lnSpc>
                  <a:buFont typeface="+mj-lt"/>
                  <a:buAutoNum type="arabicPeriod"/>
                </a:pPr>
                <a:r>
                  <a:rPr lang="en-US" sz="2000" b="1" dirty="0">
                    <a:latin typeface="Cambria Math" panose="02040503050406030204" pitchFamily="18" charset="0"/>
                  </a:rPr>
                  <a:t>else</a:t>
                </a:r>
              </a:p>
              <a:p>
                <a:pPr marL="1371600" lvl="2" indent="-457200">
                  <a:lnSpc>
                    <a:spcPct val="150000"/>
                  </a:lnSpc>
                  <a:buFont typeface="Arial" panose="020B0604020202020204" pitchFamily="34" charset="0"/>
                  <a:buChar char="•"/>
                </a:pPr>
                <a14:m>
                  <m:oMath xmlns:m="http://schemas.openxmlformats.org/officeDocument/2006/math">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oMath>
                </a14:m>
                <a:endParaRPr lang="en-US" sz="2000" dirty="0">
                  <a:latin typeface="Cambria Math" panose="02040503050406030204" pitchFamily="18" charset="0"/>
                </a:endParaRPr>
              </a:p>
              <a:p>
                <a:pPr marL="342900" indent="-342900">
                  <a:lnSpc>
                    <a:spcPct val="150000"/>
                  </a:lnSpc>
                  <a:buFont typeface="+mj-lt"/>
                  <a:buAutoNum type="arabicPeriod"/>
                </a:pPr>
                <a:r>
                  <a:rPr lang="en-US" sz="2000" b="1" dirty="0"/>
                  <a:t>end</a:t>
                </a:r>
                <a:endParaRPr lang="ru-RU" sz="2000" dirty="0"/>
              </a:p>
            </p:txBody>
          </p:sp>
        </mc:Choice>
        <mc:Fallback xmlns="">
          <p:sp>
            <p:nvSpPr>
              <p:cNvPr id="4" name="TextBox 3">
                <a:extLst>
                  <a:ext uri="{FF2B5EF4-FFF2-40B4-BE49-F238E27FC236}">
                    <a16:creationId xmlns:a16="http://schemas.microsoft.com/office/drawing/2014/main" id="{A5655DF8-5D16-4A15-BC9D-8C04FF3CDFC1}"/>
                  </a:ext>
                </a:extLst>
              </p:cNvPr>
              <p:cNvSpPr txBox="1">
                <a:spLocks noRot="1" noChangeAspect="1" noMove="1" noResize="1" noEditPoints="1" noAdjustHandles="1" noChangeArrowheads="1" noChangeShapeType="1" noTextEdit="1"/>
              </p:cNvSpPr>
              <p:nvPr/>
            </p:nvSpPr>
            <p:spPr>
              <a:xfrm>
                <a:off x="348906" y="938799"/>
                <a:ext cx="7103094" cy="5426678"/>
              </a:xfrm>
              <a:prstGeom prst="rect">
                <a:avLst/>
              </a:prstGeom>
              <a:blipFill>
                <a:blip r:embed="rId3"/>
                <a:stretch>
                  <a:fillRect l="-858" b="-1011"/>
                </a:stretch>
              </a:blipFill>
            </p:spPr>
            <p:txBody>
              <a:bodyPr/>
              <a:lstStyle/>
              <a:p>
                <a:r>
                  <a:rPr lang="ru-RU">
                    <a:noFill/>
                  </a:rPr>
                  <a:t> </a:t>
                </a:r>
              </a:p>
            </p:txBody>
          </p:sp>
        </mc:Fallback>
      </mc:AlternateContent>
      <p:sp>
        <p:nvSpPr>
          <p:cNvPr id="5" name="TextBox 4">
            <a:extLst>
              <a:ext uri="{FF2B5EF4-FFF2-40B4-BE49-F238E27FC236}">
                <a16:creationId xmlns:a16="http://schemas.microsoft.com/office/drawing/2014/main" id="{EF512689-0989-43C2-9CBA-E19F3D022057}"/>
              </a:ext>
            </a:extLst>
          </p:cNvPr>
          <p:cNvSpPr txBox="1"/>
          <p:nvPr/>
        </p:nvSpPr>
        <p:spPr>
          <a:xfrm>
            <a:off x="0" y="6438186"/>
            <a:ext cx="9144000" cy="461665"/>
          </a:xfrm>
          <a:prstGeom prst="rect">
            <a:avLst/>
          </a:prstGeom>
          <a:noFill/>
        </p:spPr>
        <p:txBody>
          <a:bodyPr wrap="square" rtlCol="0">
            <a:spAutoFit/>
          </a:bodyPr>
          <a:lstStyle/>
          <a:p>
            <a:r>
              <a:rPr lang="en-US" sz="1200" dirty="0"/>
              <a:t>* Hansen, P., Mladenovic, N., and Moreno Perez, J.A. (2010). Variable </a:t>
            </a:r>
            <a:r>
              <a:rPr lang="en-US" sz="1200" dirty="0" err="1"/>
              <a:t>neighbourhood</a:t>
            </a:r>
            <a:r>
              <a:rPr lang="en-US" sz="1200" dirty="0"/>
              <a:t> search: methods and applications. Annals of Operations Research, 175(1), 367 - 407. </a:t>
            </a:r>
            <a:endParaRPr lang="ru-RU" sz="1200" dirty="0"/>
          </a:p>
        </p:txBody>
      </p:sp>
      <p:sp>
        <p:nvSpPr>
          <p:cNvPr id="6" name="Выноска: изогнутая линия 5">
            <a:extLst>
              <a:ext uri="{FF2B5EF4-FFF2-40B4-BE49-F238E27FC236}">
                <a16:creationId xmlns:a16="http://schemas.microsoft.com/office/drawing/2014/main" id="{85085CA3-EC86-465C-96B8-69E7592B3D04}"/>
              </a:ext>
            </a:extLst>
          </p:cNvPr>
          <p:cNvSpPr/>
          <p:nvPr/>
        </p:nvSpPr>
        <p:spPr>
          <a:xfrm>
            <a:off x="7209090" y="1629000"/>
            <a:ext cx="1440000" cy="449420"/>
          </a:xfrm>
          <a:prstGeom prst="borderCallout2">
            <a:avLst>
              <a:gd name="adj1" fmla="val 18750"/>
              <a:gd name="adj2" fmla="val -8333"/>
              <a:gd name="adj3" fmla="val 18750"/>
              <a:gd name="adj4" fmla="val -16667"/>
              <a:gd name="adj5" fmla="val 342160"/>
              <a:gd name="adj6" fmla="val -266625"/>
            </a:avLst>
          </a:prstGeom>
          <a:noFill/>
          <a:ln>
            <a:solidFill>
              <a:srgbClr val="00B05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Continuous optimization</a:t>
            </a:r>
            <a:endParaRPr lang="ru-RU" sz="1200" i="1" dirty="0">
              <a:solidFill>
                <a:schemeClr val="tx1"/>
              </a:solidFill>
            </a:endParaRPr>
          </a:p>
        </p:txBody>
      </p:sp>
    </p:spTree>
    <p:extLst>
      <p:ext uri="{BB962C8B-B14F-4D97-AF65-F5344CB8AC3E}">
        <p14:creationId xmlns:p14="http://schemas.microsoft.com/office/powerpoint/2010/main" val="372395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Outer contours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id="{90D8857F-F64C-4977-9A20-D364985777FC}"/>
              </a:ext>
            </a:extLst>
          </p:cNvPr>
          <p:cNvGrpSpPr/>
          <p:nvPr/>
        </p:nvGrpSpPr>
        <p:grpSpPr>
          <a:xfrm>
            <a:off x="2133600" y="1989000"/>
            <a:ext cx="5039908" cy="3127345"/>
            <a:chOff x="0" y="0"/>
            <a:chExt cx="3599815" cy="2233744"/>
          </a:xfrm>
        </p:grpSpPr>
        <p:sp>
          <p:nvSpPr>
            <p:cNvPr id="5" name="Надпись 43">
              <a:extLst>
                <a:ext uri="{FF2B5EF4-FFF2-40B4-BE49-F238E27FC236}">
                  <a16:creationId xmlns:a16="http://schemas.microsoft.com/office/drawing/2014/main" id="{A93F7AE9-32F9-44CF-AB17-B0096F39532E}"/>
                </a:ext>
              </a:extLst>
            </p:cNvPr>
            <p:cNvSpPr txBox="1"/>
            <p:nvPr/>
          </p:nvSpPr>
          <p:spPr>
            <a:xfrm>
              <a:off x="1152525" y="285750"/>
              <a:ext cx="117284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Outer contour</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Прямоугольник: скругленные углы 5">
              <a:extLst>
                <a:ext uri="{FF2B5EF4-FFF2-40B4-BE49-F238E27FC236}">
                  <a16:creationId xmlns:a16="http://schemas.microsoft.com/office/drawing/2014/main" id="{ADF6EA2A-094B-4DC1-98B0-DCBF0AA7E000}"/>
                </a:ext>
              </a:extLst>
            </p:cNvPr>
            <p:cNvSpPr/>
            <p:nvPr/>
          </p:nvSpPr>
          <p:spPr>
            <a:xfrm>
              <a:off x="561975" y="542925"/>
              <a:ext cx="2143125" cy="1123950"/>
            </a:xfrm>
            <a:prstGeom prst="roundRect">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 name="Овал 6">
              <a:extLst>
                <a:ext uri="{FF2B5EF4-FFF2-40B4-BE49-F238E27FC236}">
                  <a16:creationId xmlns:a16="http://schemas.microsoft.com/office/drawing/2014/main" id="{9881D82A-E31F-4992-9834-FB3777A703A7}"/>
                </a:ext>
              </a:extLst>
            </p:cNvPr>
            <p:cNvSpPr/>
            <p:nvPr/>
          </p:nvSpPr>
          <p:spPr>
            <a:xfrm>
              <a:off x="714375" y="666750"/>
              <a:ext cx="847725" cy="847725"/>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8" name="Равнобедренный треугольник 7">
              <a:extLst>
                <a:ext uri="{FF2B5EF4-FFF2-40B4-BE49-F238E27FC236}">
                  <a16:creationId xmlns:a16="http://schemas.microsoft.com/office/drawing/2014/main" id="{9181D328-714C-4B19-BD14-537BDA43C33D}"/>
                </a:ext>
              </a:extLst>
            </p:cNvPr>
            <p:cNvSpPr/>
            <p:nvPr/>
          </p:nvSpPr>
          <p:spPr>
            <a:xfrm>
              <a:off x="2524125" y="1409700"/>
              <a:ext cx="819150" cy="762000"/>
            </a:xfrm>
            <a:prstGeom prst="triangle">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9" name="Равнобедренный треугольник 8">
              <a:extLst>
                <a:ext uri="{FF2B5EF4-FFF2-40B4-BE49-F238E27FC236}">
                  <a16:creationId xmlns:a16="http://schemas.microsoft.com/office/drawing/2014/main" id="{771BE2B3-A2CF-4D47-9772-BDFEB9B66DAC}"/>
                </a:ext>
              </a:extLst>
            </p:cNvPr>
            <p:cNvSpPr/>
            <p:nvPr/>
          </p:nvSpPr>
          <p:spPr>
            <a:xfrm rot="10800000">
              <a:off x="0" y="0"/>
              <a:ext cx="819150" cy="762000"/>
            </a:xfrm>
            <a:prstGeom prst="triangle">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10" name="Прямая со стрелкой 9">
              <a:extLst>
                <a:ext uri="{FF2B5EF4-FFF2-40B4-BE49-F238E27FC236}">
                  <a16:creationId xmlns:a16="http://schemas.microsoft.com/office/drawing/2014/main" id="{F6716167-285B-442F-912A-BBC133286741}"/>
                </a:ext>
              </a:extLst>
            </p:cNvPr>
            <p:cNvCxnSpPr/>
            <p:nvPr/>
          </p:nvCxnSpPr>
          <p:spPr>
            <a:xfrm>
              <a:off x="409575" y="762000"/>
              <a:ext cx="1152525" cy="295275"/>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a:extLst>
                <a:ext uri="{FF2B5EF4-FFF2-40B4-BE49-F238E27FC236}">
                  <a16:creationId xmlns:a16="http://schemas.microsoft.com/office/drawing/2014/main" id="{63B5814C-51CD-4132-9499-FE43C05A4EEE}"/>
                </a:ext>
              </a:extLst>
            </p:cNvPr>
            <p:cNvCxnSpPr/>
            <p:nvPr/>
          </p:nvCxnSpPr>
          <p:spPr>
            <a:xfrm>
              <a:off x="1562100" y="1057275"/>
              <a:ext cx="1381125" cy="352425"/>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a:extLst>
                <a:ext uri="{FF2B5EF4-FFF2-40B4-BE49-F238E27FC236}">
                  <a16:creationId xmlns:a16="http://schemas.microsoft.com/office/drawing/2014/main" id="{5FEBDA80-C8D6-46BF-B95C-232E8B95B962}"/>
                </a:ext>
              </a:extLst>
            </p:cNvPr>
            <p:cNvCxnSpPr/>
            <p:nvPr/>
          </p:nvCxnSpPr>
          <p:spPr>
            <a:xfrm flipV="1">
              <a:off x="95250" y="762000"/>
              <a:ext cx="314325" cy="1257300"/>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a:extLst>
                <a:ext uri="{FF2B5EF4-FFF2-40B4-BE49-F238E27FC236}">
                  <a16:creationId xmlns:a16="http://schemas.microsoft.com/office/drawing/2014/main" id="{BB5461A6-95F8-4C95-A9CF-7AD34D5B7F37}"/>
                </a:ext>
              </a:extLst>
            </p:cNvPr>
            <p:cNvCxnSpPr/>
            <p:nvPr/>
          </p:nvCxnSpPr>
          <p:spPr>
            <a:xfrm flipV="1">
              <a:off x="2943225" y="942975"/>
              <a:ext cx="400050" cy="466725"/>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Овал 13">
              <a:extLst>
                <a:ext uri="{FF2B5EF4-FFF2-40B4-BE49-F238E27FC236}">
                  <a16:creationId xmlns:a16="http://schemas.microsoft.com/office/drawing/2014/main" id="{C72AD194-5F9B-42A4-9FA4-FE260DEF9E56}"/>
                </a:ext>
              </a:extLst>
            </p:cNvPr>
            <p:cNvSpPr/>
            <p:nvPr/>
          </p:nvSpPr>
          <p:spPr>
            <a:xfrm>
              <a:off x="2609850" y="1247775"/>
              <a:ext cx="161925" cy="161925"/>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5" name="Надпись 35">
              <a:extLst>
                <a:ext uri="{FF2B5EF4-FFF2-40B4-BE49-F238E27FC236}">
                  <a16:creationId xmlns:a16="http://schemas.microsoft.com/office/drawing/2014/main" id="{36705AF2-14DE-43A4-AC5D-807A7A1921E0}"/>
                </a:ext>
              </a:extLst>
            </p:cNvPr>
            <p:cNvSpPr txBox="1"/>
            <p:nvPr/>
          </p:nvSpPr>
          <p:spPr>
            <a:xfrm>
              <a:off x="1485900" y="742950"/>
              <a:ext cx="32956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Надпись 36">
              <a:extLst>
                <a:ext uri="{FF2B5EF4-FFF2-40B4-BE49-F238E27FC236}">
                  <a16:creationId xmlns:a16="http://schemas.microsoft.com/office/drawing/2014/main" id="{36E074BF-5728-4456-91E3-6BA8E9E7FF9F}"/>
                </a:ext>
              </a:extLst>
            </p:cNvPr>
            <p:cNvSpPr txBox="1"/>
            <p:nvPr/>
          </p:nvSpPr>
          <p:spPr>
            <a:xfrm>
              <a:off x="0" y="590550"/>
              <a:ext cx="40195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Надпись 40">
              <a:extLst>
                <a:ext uri="{FF2B5EF4-FFF2-40B4-BE49-F238E27FC236}">
                  <a16:creationId xmlns:a16="http://schemas.microsoft.com/office/drawing/2014/main" id="{6C00E25F-A840-43FA-8770-7AE0124AAFE3}"/>
                </a:ext>
              </a:extLst>
            </p:cNvPr>
            <p:cNvSpPr txBox="1"/>
            <p:nvPr/>
          </p:nvSpPr>
          <p:spPr>
            <a:xfrm>
              <a:off x="122316" y="1852744"/>
              <a:ext cx="40195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i-2</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Надпись 41">
              <a:extLst>
                <a:ext uri="{FF2B5EF4-FFF2-40B4-BE49-F238E27FC236}">
                  <a16:creationId xmlns:a16="http://schemas.microsoft.com/office/drawing/2014/main" id="{547E768C-4CA4-4CEE-80A3-43AEAB1C1C18}"/>
                </a:ext>
              </a:extLst>
            </p:cNvPr>
            <p:cNvSpPr txBox="1"/>
            <p:nvPr/>
          </p:nvSpPr>
          <p:spPr>
            <a:xfrm>
              <a:off x="3067050" y="1285875"/>
              <a:ext cx="41846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42">
              <a:extLst>
                <a:ext uri="{FF2B5EF4-FFF2-40B4-BE49-F238E27FC236}">
                  <a16:creationId xmlns:a16="http://schemas.microsoft.com/office/drawing/2014/main" id="{0451D3C3-59EE-44F6-B7F6-03F906C1EC10}"/>
                </a:ext>
              </a:extLst>
            </p:cNvPr>
            <p:cNvSpPr txBox="1"/>
            <p:nvPr/>
          </p:nvSpPr>
          <p:spPr>
            <a:xfrm>
              <a:off x="3181350" y="666750"/>
              <a:ext cx="418465" cy="24765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i+2</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Надпись 44">
              <a:extLst>
                <a:ext uri="{FF2B5EF4-FFF2-40B4-BE49-F238E27FC236}">
                  <a16:creationId xmlns:a16="http://schemas.microsoft.com/office/drawing/2014/main" id="{910D18AA-B0A2-45A0-9835-E1517974802B}"/>
                </a:ext>
              </a:extLst>
            </p:cNvPr>
            <p:cNvSpPr txBox="1"/>
            <p:nvPr/>
          </p:nvSpPr>
          <p:spPr>
            <a:xfrm>
              <a:off x="589123" y="1712378"/>
              <a:ext cx="170561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r">
                <a:lnSpc>
                  <a:spcPct val="107000"/>
                </a:lnSpc>
                <a:spcAft>
                  <a:spcPts val="800"/>
                </a:spcAft>
              </a:pP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Extra piercing point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1" name="Прямая со стрелкой 20">
              <a:extLst>
                <a:ext uri="{FF2B5EF4-FFF2-40B4-BE49-F238E27FC236}">
                  <a16:creationId xmlns:a16="http://schemas.microsoft.com/office/drawing/2014/main" id="{94D58DFE-66E9-464C-8870-A541877C721C}"/>
                </a:ext>
              </a:extLst>
            </p:cNvPr>
            <p:cNvCxnSpPr/>
            <p:nvPr/>
          </p:nvCxnSpPr>
          <p:spPr>
            <a:xfrm flipV="1">
              <a:off x="2257425" y="1409700"/>
              <a:ext cx="351790" cy="38100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4BB911C3-5A02-48F9-A77D-0DFAB54626F1}"/>
              </a:ext>
            </a:extLst>
          </p:cNvPr>
          <p:cNvSpPr txBox="1"/>
          <p:nvPr/>
        </p:nvSpPr>
        <p:spPr>
          <a:xfrm>
            <a:off x="4965119" y="5407790"/>
            <a:ext cx="3510856" cy="959173"/>
          </a:xfrm>
          <a:prstGeom prst="rect">
            <a:avLst/>
          </a:prstGeom>
          <a:noFill/>
        </p:spPr>
        <p:txBody>
          <a:bodyPr wrap="square" rtlCol="0">
            <a:spAutoFit/>
          </a:bodyPr>
          <a:lstStyle/>
          <a:p>
            <a:pPr marL="342900" indent="-342900">
              <a:lnSpc>
                <a:spcPct val="150000"/>
              </a:lnSpc>
              <a:buFont typeface="+mj-lt"/>
              <a:buAutoNum type="arabicPeriod"/>
            </a:pPr>
            <a:r>
              <a:rPr lang="en-US" sz="2000" dirty="0"/>
              <a:t>Length is preserved</a:t>
            </a:r>
          </a:p>
          <a:p>
            <a:pPr marL="342900" indent="-342900">
              <a:lnSpc>
                <a:spcPct val="150000"/>
              </a:lnSpc>
              <a:buFont typeface="+mj-lt"/>
              <a:buAutoNum type="arabicPeriod"/>
            </a:pPr>
            <a:r>
              <a:rPr lang="en-US" sz="2000" dirty="0">
                <a:ea typeface="Cambria Math" panose="02040503050406030204" pitchFamily="18" charset="0"/>
              </a:rPr>
              <a:t>Remains optimal</a:t>
            </a:r>
          </a:p>
        </p:txBody>
      </p:sp>
    </p:spTree>
    <p:extLst>
      <p:ext uri="{BB962C8B-B14F-4D97-AF65-F5344CB8AC3E}">
        <p14:creationId xmlns:p14="http://schemas.microsoft.com/office/powerpoint/2010/main" val="2016226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Counter example</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id="{2CFDC021-25A1-48F1-868C-5D05EF762A55}"/>
              </a:ext>
            </a:extLst>
          </p:cNvPr>
          <p:cNvGrpSpPr/>
          <p:nvPr/>
        </p:nvGrpSpPr>
        <p:grpSpPr>
          <a:xfrm>
            <a:off x="1332000" y="2709000"/>
            <a:ext cx="6663239" cy="2880000"/>
            <a:chOff x="0" y="0"/>
            <a:chExt cx="3429000" cy="1482090"/>
          </a:xfrm>
        </p:grpSpPr>
        <p:sp>
          <p:nvSpPr>
            <p:cNvPr id="5" name="Полилиния: фигура 4">
              <a:extLst>
                <a:ext uri="{FF2B5EF4-FFF2-40B4-BE49-F238E27FC236}">
                  <a16:creationId xmlns:a16="http://schemas.microsoft.com/office/drawing/2014/main" id="{9F8CB9E4-9872-452C-B072-81B3B32BC567}"/>
                </a:ext>
              </a:extLst>
            </p:cNvPr>
            <p:cNvSpPr/>
            <p:nvPr/>
          </p:nvSpPr>
          <p:spPr>
            <a:xfrm>
              <a:off x="0" y="0"/>
              <a:ext cx="1143000" cy="1143000"/>
            </a:xfrm>
            <a:custGeom>
              <a:avLst/>
              <a:gdLst>
                <a:gd name="connsiteX0" fmla="*/ 114300 w 1666875"/>
                <a:gd name="connsiteY0" fmla="*/ 19050 h 1733550"/>
                <a:gd name="connsiteX1" fmla="*/ 1657350 w 1666875"/>
                <a:gd name="connsiteY1" fmla="*/ 0 h 1733550"/>
                <a:gd name="connsiteX2" fmla="*/ 1666875 w 1666875"/>
                <a:gd name="connsiteY2" fmla="*/ 238125 h 1733550"/>
                <a:gd name="connsiteX3" fmla="*/ 304800 w 1666875"/>
                <a:gd name="connsiteY3" fmla="*/ 238125 h 1733550"/>
                <a:gd name="connsiteX4" fmla="*/ 333375 w 1666875"/>
                <a:gd name="connsiteY4" fmla="*/ 1438275 h 1733550"/>
                <a:gd name="connsiteX5" fmla="*/ 1314450 w 1666875"/>
                <a:gd name="connsiteY5" fmla="*/ 1419225 h 1733550"/>
                <a:gd name="connsiteX6" fmla="*/ 1285875 w 1666875"/>
                <a:gd name="connsiteY6" fmla="*/ 1714500 h 1733550"/>
                <a:gd name="connsiteX7" fmla="*/ 0 w 1666875"/>
                <a:gd name="connsiteY7" fmla="*/ 1733550 h 1733550"/>
                <a:gd name="connsiteX8" fmla="*/ 114300 w 1666875"/>
                <a:gd name="connsiteY8" fmla="*/ 19050 h 1733550"/>
                <a:gd name="connsiteX0" fmla="*/ 60960 w 1666875"/>
                <a:gd name="connsiteY0" fmla="*/ 0 h 1775460"/>
                <a:gd name="connsiteX1" fmla="*/ 1657350 w 1666875"/>
                <a:gd name="connsiteY1" fmla="*/ 41910 h 1775460"/>
                <a:gd name="connsiteX2" fmla="*/ 1666875 w 1666875"/>
                <a:gd name="connsiteY2" fmla="*/ 280035 h 1775460"/>
                <a:gd name="connsiteX3" fmla="*/ 304800 w 1666875"/>
                <a:gd name="connsiteY3" fmla="*/ 280035 h 1775460"/>
                <a:gd name="connsiteX4" fmla="*/ 333375 w 1666875"/>
                <a:gd name="connsiteY4" fmla="*/ 1480185 h 1775460"/>
                <a:gd name="connsiteX5" fmla="*/ 1314450 w 1666875"/>
                <a:gd name="connsiteY5" fmla="*/ 1461135 h 1775460"/>
                <a:gd name="connsiteX6" fmla="*/ 1285875 w 1666875"/>
                <a:gd name="connsiteY6" fmla="*/ 1756410 h 1775460"/>
                <a:gd name="connsiteX7" fmla="*/ 0 w 1666875"/>
                <a:gd name="connsiteY7" fmla="*/ 1775460 h 1775460"/>
                <a:gd name="connsiteX8" fmla="*/ 60960 w 1666875"/>
                <a:gd name="connsiteY8" fmla="*/ 0 h 1775460"/>
                <a:gd name="connsiteX0" fmla="*/ 0 w 1605915"/>
                <a:gd name="connsiteY0" fmla="*/ 0 h 1756410"/>
                <a:gd name="connsiteX1" fmla="*/ 1596390 w 1605915"/>
                <a:gd name="connsiteY1" fmla="*/ 41910 h 1756410"/>
                <a:gd name="connsiteX2" fmla="*/ 1605915 w 1605915"/>
                <a:gd name="connsiteY2" fmla="*/ 280035 h 1756410"/>
                <a:gd name="connsiteX3" fmla="*/ 243840 w 1605915"/>
                <a:gd name="connsiteY3" fmla="*/ 280035 h 1756410"/>
                <a:gd name="connsiteX4" fmla="*/ 272415 w 1605915"/>
                <a:gd name="connsiteY4" fmla="*/ 1480185 h 1756410"/>
                <a:gd name="connsiteX5" fmla="*/ 1253490 w 1605915"/>
                <a:gd name="connsiteY5" fmla="*/ 1461135 h 1756410"/>
                <a:gd name="connsiteX6" fmla="*/ 1224915 w 1605915"/>
                <a:gd name="connsiteY6" fmla="*/ 1756410 h 1756410"/>
                <a:gd name="connsiteX7" fmla="*/ 0 w 1605915"/>
                <a:gd name="connsiteY7" fmla="*/ 1710690 h 1756410"/>
                <a:gd name="connsiteX8" fmla="*/ 0 w 1605915"/>
                <a:gd name="connsiteY8" fmla="*/ 0 h 1756410"/>
                <a:gd name="connsiteX0" fmla="*/ 0 w 1605915"/>
                <a:gd name="connsiteY0" fmla="*/ 3810 h 1760220"/>
                <a:gd name="connsiteX1" fmla="*/ 1604010 w 1605915"/>
                <a:gd name="connsiteY1" fmla="*/ 0 h 1760220"/>
                <a:gd name="connsiteX2" fmla="*/ 1605915 w 1605915"/>
                <a:gd name="connsiteY2" fmla="*/ 283845 h 1760220"/>
                <a:gd name="connsiteX3" fmla="*/ 243840 w 1605915"/>
                <a:gd name="connsiteY3" fmla="*/ 283845 h 1760220"/>
                <a:gd name="connsiteX4" fmla="*/ 272415 w 1605915"/>
                <a:gd name="connsiteY4" fmla="*/ 1483995 h 1760220"/>
                <a:gd name="connsiteX5" fmla="*/ 1253490 w 1605915"/>
                <a:gd name="connsiteY5" fmla="*/ 1464945 h 1760220"/>
                <a:gd name="connsiteX6" fmla="*/ 1224915 w 1605915"/>
                <a:gd name="connsiteY6" fmla="*/ 1760220 h 1760220"/>
                <a:gd name="connsiteX7" fmla="*/ 0 w 1605915"/>
                <a:gd name="connsiteY7" fmla="*/ 1714500 h 1760220"/>
                <a:gd name="connsiteX8" fmla="*/ 0 w 1605915"/>
                <a:gd name="connsiteY8" fmla="*/ 3810 h 1760220"/>
                <a:gd name="connsiteX0" fmla="*/ 0 w 1718310"/>
                <a:gd name="connsiteY0" fmla="*/ 7620 h 1764030"/>
                <a:gd name="connsiteX1" fmla="*/ 1718310 w 1718310"/>
                <a:gd name="connsiteY1" fmla="*/ 0 h 1764030"/>
                <a:gd name="connsiteX2" fmla="*/ 1605915 w 1718310"/>
                <a:gd name="connsiteY2" fmla="*/ 287655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118110 w 1718310"/>
                <a:gd name="connsiteY3" fmla="*/ 110490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11430 h 1767840"/>
                <a:gd name="connsiteX1" fmla="*/ 1146810 w 1718310"/>
                <a:gd name="connsiteY1" fmla="*/ 0 h 1767840"/>
                <a:gd name="connsiteX2" fmla="*/ 1718310 w 1718310"/>
                <a:gd name="connsiteY2" fmla="*/ 114300 h 1767840"/>
                <a:gd name="connsiteX3" fmla="*/ 118110 w 1718310"/>
                <a:gd name="connsiteY3" fmla="*/ 114300 h 1767840"/>
                <a:gd name="connsiteX4" fmla="*/ 272415 w 1718310"/>
                <a:gd name="connsiteY4" fmla="*/ 1491615 h 1767840"/>
                <a:gd name="connsiteX5" fmla="*/ 1253490 w 1718310"/>
                <a:gd name="connsiteY5" fmla="*/ 1472565 h 1767840"/>
                <a:gd name="connsiteX6" fmla="*/ 1224915 w 1718310"/>
                <a:gd name="connsiteY6" fmla="*/ 1767840 h 1767840"/>
                <a:gd name="connsiteX7" fmla="*/ 0 w 1718310"/>
                <a:gd name="connsiteY7" fmla="*/ 1722120 h 1767840"/>
                <a:gd name="connsiteX8" fmla="*/ 0 w 171831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272415 w 1253490"/>
                <a:gd name="connsiteY4" fmla="*/ 1491615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118110 w 1253490"/>
                <a:gd name="connsiteY4" fmla="*/ 1024890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24915"/>
                <a:gd name="connsiteY0" fmla="*/ 11430 h 1767840"/>
                <a:gd name="connsiteX1" fmla="*/ 1146810 w 1224915"/>
                <a:gd name="connsiteY1" fmla="*/ 0 h 1767840"/>
                <a:gd name="connsiteX2" fmla="*/ 1146810 w 1224915"/>
                <a:gd name="connsiteY2" fmla="*/ 110490 h 1767840"/>
                <a:gd name="connsiteX3" fmla="*/ 118110 w 1224915"/>
                <a:gd name="connsiteY3" fmla="*/ 114300 h 1767840"/>
                <a:gd name="connsiteX4" fmla="*/ 118110 w 1224915"/>
                <a:gd name="connsiteY4" fmla="*/ 1024890 h 1767840"/>
                <a:gd name="connsiteX5" fmla="*/ 803910 w 1224915"/>
                <a:gd name="connsiteY5" fmla="*/ 1024890 h 1767840"/>
                <a:gd name="connsiteX6" fmla="*/ 1224915 w 1224915"/>
                <a:gd name="connsiteY6" fmla="*/ 1767840 h 1767840"/>
                <a:gd name="connsiteX7" fmla="*/ 0 w 1224915"/>
                <a:gd name="connsiteY7" fmla="*/ 1722120 h 1767840"/>
                <a:gd name="connsiteX8" fmla="*/ 0 w 1224915"/>
                <a:gd name="connsiteY8" fmla="*/ 11430 h 1767840"/>
                <a:gd name="connsiteX0" fmla="*/ 0 w 1146810"/>
                <a:gd name="connsiteY0" fmla="*/ 11430 h 1722120"/>
                <a:gd name="connsiteX1" fmla="*/ 1146810 w 1146810"/>
                <a:gd name="connsiteY1" fmla="*/ 0 h 1722120"/>
                <a:gd name="connsiteX2" fmla="*/ 1146810 w 1146810"/>
                <a:gd name="connsiteY2" fmla="*/ 110490 h 1722120"/>
                <a:gd name="connsiteX3" fmla="*/ 118110 w 1146810"/>
                <a:gd name="connsiteY3" fmla="*/ 114300 h 1722120"/>
                <a:gd name="connsiteX4" fmla="*/ 118110 w 1146810"/>
                <a:gd name="connsiteY4" fmla="*/ 1024890 h 1722120"/>
                <a:gd name="connsiteX5" fmla="*/ 803910 w 1146810"/>
                <a:gd name="connsiteY5" fmla="*/ 1024890 h 1722120"/>
                <a:gd name="connsiteX6" fmla="*/ 803910 w 1146810"/>
                <a:gd name="connsiteY6" fmla="*/ 1139190 h 1722120"/>
                <a:gd name="connsiteX7" fmla="*/ 0 w 1146810"/>
                <a:gd name="connsiteY7" fmla="*/ 1722120 h 1722120"/>
                <a:gd name="connsiteX8" fmla="*/ 0 w 1146810"/>
                <a:gd name="connsiteY8" fmla="*/ 11430 h 1722120"/>
                <a:gd name="connsiteX0" fmla="*/ 0 w 1146810"/>
                <a:gd name="connsiteY0" fmla="*/ 11430 h 1139190"/>
                <a:gd name="connsiteX1" fmla="*/ 1146810 w 1146810"/>
                <a:gd name="connsiteY1" fmla="*/ 0 h 1139190"/>
                <a:gd name="connsiteX2" fmla="*/ 1146810 w 1146810"/>
                <a:gd name="connsiteY2" fmla="*/ 110490 h 1139190"/>
                <a:gd name="connsiteX3" fmla="*/ 118110 w 1146810"/>
                <a:gd name="connsiteY3" fmla="*/ 114300 h 1139190"/>
                <a:gd name="connsiteX4" fmla="*/ 118110 w 1146810"/>
                <a:gd name="connsiteY4" fmla="*/ 1024890 h 1139190"/>
                <a:gd name="connsiteX5" fmla="*/ 803910 w 1146810"/>
                <a:gd name="connsiteY5" fmla="*/ 1024890 h 1139190"/>
                <a:gd name="connsiteX6" fmla="*/ 803910 w 1146810"/>
                <a:gd name="connsiteY6" fmla="*/ 1139190 h 1139190"/>
                <a:gd name="connsiteX7" fmla="*/ 3810 w 1146810"/>
                <a:gd name="connsiteY7" fmla="*/ 1139190 h 1139190"/>
                <a:gd name="connsiteX8" fmla="*/ 0 w 1146810"/>
                <a:gd name="connsiteY8" fmla="*/ 11430 h 1139190"/>
                <a:gd name="connsiteX0" fmla="*/ 0 w 1143000"/>
                <a:gd name="connsiteY0" fmla="*/ 0 h 1143000"/>
                <a:gd name="connsiteX1" fmla="*/ 1143000 w 1143000"/>
                <a:gd name="connsiteY1" fmla="*/ 3810 h 1143000"/>
                <a:gd name="connsiteX2" fmla="*/ 1143000 w 1143000"/>
                <a:gd name="connsiteY2" fmla="*/ 114300 h 1143000"/>
                <a:gd name="connsiteX3" fmla="*/ 114300 w 1143000"/>
                <a:gd name="connsiteY3" fmla="*/ 118110 h 1143000"/>
                <a:gd name="connsiteX4" fmla="*/ 114300 w 1143000"/>
                <a:gd name="connsiteY4" fmla="*/ 1028700 h 1143000"/>
                <a:gd name="connsiteX5" fmla="*/ 800100 w 1143000"/>
                <a:gd name="connsiteY5" fmla="*/ 1028700 h 1143000"/>
                <a:gd name="connsiteX6" fmla="*/ 800100 w 1143000"/>
                <a:gd name="connsiteY6" fmla="*/ 1143000 h 1143000"/>
                <a:gd name="connsiteX7" fmla="*/ 0 w 1143000"/>
                <a:gd name="connsiteY7" fmla="*/ 1143000 h 1143000"/>
                <a:gd name="connsiteX8" fmla="*/ 0 w 1143000"/>
                <a:gd name="connsiteY8" fmla="*/ 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0" h="1143000">
                  <a:moveTo>
                    <a:pt x="0" y="0"/>
                  </a:moveTo>
                  <a:lnTo>
                    <a:pt x="1143000" y="3810"/>
                  </a:lnTo>
                  <a:lnTo>
                    <a:pt x="1143000" y="114300"/>
                  </a:lnTo>
                  <a:lnTo>
                    <a:pt x="114300" y="118110"/>
                  </a:lnTo>
                  <a:lnTo>
                    <a:pt x="114300" y="1028700"/>
                  </a:lnTo>
                  <a:lnTo>
                    <a:pt x="800100" y="1028700"/>
                  </a:lnTo>
                  <a:lnTo>
                    <a:pt x="800100" y="1143000"/>
                  </a:lnTo>
                  <a:lnTo>
                    <a:pt x="0" y="1143000"/>
                  </a:lnTo>
                  <a:lnTo>
                    <a:pt x="0" y="0"/>
                  </a:lnTo>
                  <a:close/>
                </a:path>
              </a:pathLst>
            </a:cu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6" name="Полилиния: фигура 5">
              <a:extLst>
                <a:ext uri="{FF2B5EF4-FFF2-40B4-BE49-F238E27FC236}">
                  <a16:creationId xmlns:a16="http://schemas.microsoft.com/office/drawing/2014/main" id="{66A7AE3B-0849-4618-8F46-83D7C440CD64}"/>
                </a:ext>
              </a:extLst>
            </p:cNvPr>
            <p:cNvSpPr/>
            <p:nvPr/>
          </p:nvSpPr>
          <p:spPr>
            <a:xfrm flipH="1">
              <a:off x="2286000" y="0"/>
              <a:ext cx="1143000" cy="1143000"/>
            </a:xfrm>
            <a:custGeom>
              <a:avLst/>
              <a:gdLst>
                <a:gd name="connsiteX0" fmla="*/ 114300 w 1666875"/>
                <a:gd name="connsiteY0" fmla="*/ 19050 h 1733550"/>
                <a:gd name="connsiteX1" fmla="*/ 1657350 w 1666875"/>
                <a:gd name="connsiteY1" fmla="*/ 0 h 1733550"/>
                <a:gd name="connsiteX2" fmla="*/ 1666875 w 1666875"/>
                <a:gd name="connsiteY2" fmla="*/ 238125 h 1733550"/>
                <a:gd name="connsiteX3" fmla="*/ 304800 w 1666875"/>
                <a:gd name="connsiteY3" fmla="*/ 238125 h 1733550"/>
                <a:gd name="connsiteX4" fmla="*/ 333375 w 1666875"/>
                <a:gd name="connsiteY4" fmla="*/ 1438275 h 1733550"/>
                <a:gd name="connsiteX5" fmla="*/ 1314450 w 1666875"/>
                <a:gd name="connsiteY5" fmla="*/ 1419225 h 1733550"/>
                <a:gd name="connsiteX6" fmla="*/ 1285875 w 1666875"/>
                <a:gd name="connsiteY6" fmla="*/ 1714500 h 1733550"/>
                <a:gd name="connsiteX7" fmla="*/ 0 w 1666875"/>
                <a:gd name="connsiteY7" fmla="*/ 1733550 h 1733550"/>
                <a:gd name="connsiteX8" fmla="*/ 114300 w 1666875"/>
                <a:gd name="connsiteY8" fmla="*/ 19050 h 1733550"/>
                <a:gd name="connsiteX0" fmla="*/ 60960 w 1666875"/>
                <a:gd name="connsiteY0" fmla="*/ 0 h 1775460"/>
                <a:gd name="connsiteX1" fmla="*/ 1657350 w 1666875"/>
                <a:gd name="connsiteY1" fmla="*/ 41910 h 1775460"/>
                <a:gd name="connsiteX2" fmla="*/ 1666875 w 1666875"/>
                <a:gd name="connsiteY2" fmla="*/ 280035 h 1775460"/>
                <a:gd name="connsiteX3" fmla="*/ 304800 w 1666875"/>
                <a:gd name="connsiteY3" fmla="*/ 280035 h 1775460"/>
                <a:gd name="connsiteX4" fmla="*/ 333375 w 1666875"/>
                <a:gd name="connsiteY4" fmla="*/ 1480185 h 1775460"/>
                <a:gd name="connsiteX5" fmla="*/ 1314450 w 1666875"/>
                <a:gd name="connsiteY5" fmla="*/ 1461135 h 1775460"/>
                <a:gd name="connsiteX6" fmla="*/ 1285875 w 1666875"/>
                <a:gd name="connsiteY6" fmla="*/ 1756410 h 1775460"/>
                <a:gd name="connsiteX7" fmla="*/ 0 w 1666875"/>
                <a:gd name="connsiteY7" fmla="*/ 1775460 h 1775460"/>
                <a:gd name="connsiteX8" fmla="*/ 60960 w 1666875"/>
                <a:gd name="connsiteY8" fmla="*/ 0 h 1775460"/>
                <a:gd name="connsiteX0" fmla="*/ 0 w 1605915"/>
                <a:gd name="connsiteY0" fmla="*/ 0 h 1756410"/>
                <a:gd name="connsiteX1" fmla="*/ 1596390 w 1605915"/>
                <a:gd name="connsiteY1" fmla="*/ 41910 h 1756410"/>
                <a:gd name="connsiteX2" fmla="*/ 1605915 w 1605915"/>
                <a:gd name="connsiteY2" fmla="*/ 280035 h 1756410"/>
                <a:gd name="connsiteX3" fmla="*/ 243840 w 1605915"/>
                <a:gd name="connsiteY3" fmla="*/ 280035 h 1756410"/>
                <a:gd name="connsiteX4" fmla="*/ 272415 w 1605915"/>
                <a:gd name="connsiteY4" fmla="*/ 1480185 h 1756410"/>
                <a:gd name="connsiteX5" fmla="*/ 1253490 w 1605915"/>
                <a:gd name="connsiteY5" fmla="*/ 1461135 h 1756410"/>
                <a:gd name="connsiteX6" fmla="*/ 1224915 w 1605915"/>
                <a:gd name="connsiteY6" fmla="*/ 1756410 h 1756410"/>
                <a:gd name="connsiteX7" fmla="*/ 0 w 1605915"/>
                <a:gd name="connsiteY7" fmla="*/ 1710690 h 1756410"/>
                <a:gd name="connsiteX8" fmla="*/ 0 w 1605915"/>
                <a:gd name="connsiteY8" fmla="*/ 0 h 1756410"/>
                <a:gd name="connsiteX0" fmla="*/ 0 w 1605915"/>
                <a:gd name="connsiteY0" fmla="*/ 3810 h 1760220"/>
                <a:gd name="connsiteX1" fmla="*/ 1604010 w 1605915"/>
                <a:gd name="connsiteY1" fmla="*/ 0 h 1760220"/>
                <a:gd name="connsiteX2" fmla="*/ 1605915 w 1605915"/>
                <a:gd name="connsiteY2" fmla="*/ 283845 h 1760220"/>
                <a:gd name="connsiteX3" fmla="*/ 243840 w 1605915"/>
                <a:gd name="connsiteY3" fmla="*/ 283845 h 1760220"/>
                <a:gd name="connsiteX4" fmla="*/ 272415 w 1605915"/>
                <a:gd name="connsiteY4" fmla="*/ 1483995 h 1760220"/>
                <a:gd name="connsiteX5" fmla="*/ 1253490 w 1605915"/>
                <a:gd name="connsiteY5" fmla="*/ 1464945 h 1760220"/>
                <a:gd name="connsiteX6" fmla="*/ 1224915 w 1605915"/>
                <a:gd name="connsiteY6" fmla="*/ 1760220 h 1760220"/>
                <a:gd name="connsiteX7" fmla="*/ 0 w 1605915"/>
                <a:gd name="connsiteY7" fmla="*/ 1714500 h 1760220"/>
                <a:gd name="connsiteX8" fmla="*/ 0 w 1605915"/>
                <a:gd name="connsiteY8" fmla="*/ 3810 h 1760220"/>
                <a:gd name="connsiteX0" fmla="*/ 0 w 1718310"/>
                <a:gd name="connsiteY0" fmla="*/ 7620 h 1764030"/>
                <a:gd name="connsiteX1" fmla="*/ 1718310 w 1718310"/>
                <a:gd name="connsiteY1" fmla="*/ 0 h 1764030"/>
                <a:gd name="connsiteX2" fmla="*/ 1605915 w 1718310"/>
                <a:gd name="connsiteY2" fmla="*/ 287655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118110 w 1718310"/>
                <a:gd name="connsiteY3" fmla="*/ 110490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11430 h 1767840"/>
                <a:gd name="connsiteX1" fmla="*/ 1146810 w 1718310"/>
                <a:gd name="connsiteY1" fmla="*/ 0 h 1767840"/>
                <a:gd name="connsiteX2" fmla="*/ 1718310 w 1718310"/>
                <a:gd name="connsiteY2" fmla="*/ 114300 h 1767840"/>
                <a:gd name="connsiteX3" fmla="*/ 118110 w 1718310"/>
                <a:gd name="connsiteY3" fmla="*/ 114300 h 1767840"/>
                <a:gd name="connsiteX4" fmla="*/ 272415 w 1718310"/>
                <a:gd name="connsiteY4" fmla="*/ 1491615 h 1767840"/>
                <a:gd name="connsiteX5" fmla="*/ 1253490 w 1718310"/>
                <a:gd name="connsiteY5" fmla="*/ 1472565 h 1767840"/>
                <a:gd name="connsiteX6" fmla="*/ 1224915 w 1718310"/>
                <a:gd name="connsiteY6" fmla="*/ 1767840 h 1767840"/>
                <a:gd name="connsiteX7" fmla="*/ 0 w 1718310"/>
                <a:gd name="connsiteY7" fmla="*/ 1722120 h 1767840"/>
                <a:gd name="connsiteX8" fmla="*/ 0 w 171831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272415 w 1253490"/>
                <a:gd name="connsiteY4" fmla="*/ 1491615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118110 w 1253490"/>
                <a:gd name="connsiteY4" fmla="*/ 1024890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24915"/>
                <a:gd name="connsiteY0" fmla="*/ 11430 h 1767840"/>
                <a:gd name="connsiteX1" fmla="*/ 1146810 w 1224915"/>
                <a:gd name="connsiteY1" fmla="*/ 0 h 1767840"/>
                <a:gd name="connsiteX2" fmla="*/ 1146810 w 1224915"/>
                <a:gd name="connsiteY2" fmla="*/ 110490 h 1767840"/>
                <a:gd name="connsiteX3" fmla="*/ 118110 w 1224915"/>
                <a:gd name="connsiteY3" fmla="*/ 114300 h 1767840"/>
                <a:gd name="connsiteX4" fmla="*/ 118110 w 1224915"/>
                <a:gd name="connsiteY4" fmla="*/ 1024890 h 1767840"/>
                <a:gd name="connsiteX5" fmla="*/ 803910 w 1224915"/>
                <a:gd name="connsiteY5" fmla="*/ 1024890 h 1767840"/>
                <a:gd name="connsiteX6" fmla="*/ 1224915 w 1224915"/>
                <a:gd name="connsiteY6" fmla="*/ 1767840 h 1767840"/>
                <a:gd name="connsiteX7" fmla="*/ 0 w 1224915"/>
                <a:gd name="connsiteY7" fmla="*/ 1722120 h 1767840"/>
                <a:gd name="connsiteX8" fmla="*/ 0 w 1224915"/>
                <a:gd name="connsiteY8" fmla="*/ 11430 h 1767840"/>
                <a:gd name="connsiteX0" fmla="*/ 0 w 1146810"/>
                <a:gd name="connsiteY0" fmla="*/ 11430 h 1722120"/>
                <a:gd name="connsiteX1" fmla="*/ 1146810 w 1146810"/>
                <a:gd name="connsiteY1" fmla="*/ 0 h 1722120"/>
                <a:gd name="connsiteX2" fmla="*/ 1146810 w 1146810"/>
                <a:gd name="connsiteY2" fmla="*/ 110490 h 1722120"/>
                <a:gd name="connsiteX3" fmla="*/ 118110 w 1146810"/>
                <a:gd name="connsiteY3" fmla="*/ 114300 h 1722120"/>
                <a:gd name="connsiteX4" fmla="*/ 118110 w 1146810"/>
                <a:gd name="connsiteY4" fmla="*/ 1024890 h 1722120"/>
                <a:gd name="connsiteX5" fmla="*/ 803910 w 1146810"/>
                <a:gd name="connsiteY5" fmla="*/ 1024890 h 1722120"/>
                <a:gd name="connsiteX6" fmla="*/ 803910 w 1146810"/>
                <a:gd name="connsiteY6" fmla="*/ 1139190 h 1722120"/>
                <a:gd name="connsiteX7" fmla="*/ 0 w 1146810"/>
                <a:gd name="connsiteY7" fmla="*/ 1722120 h 1722120"/>
                <a:gd name="connsiteX8" fmla="*/ 0 w 1146810"/>
                <a:gd name="connsiteY8" fmla="*/ 11430 h 1722120"/>
                <a:gd name="connsiteX0" fmla="*/ 0 w 1146810"/>
                <a:gd name="connsiteY0" fmla="*/ 11430 h 1139190"/>
                <a:gd name="connsiteX1" fmla="*/ 1146810 w 1146810"/>
                <a:gd name="connsiteY1" fmla="*/ 0 h 1139190"/>
                <a:gd name="connsiteX2" fmla="*/ 1146810 w 1146810"/>
                <a:gd name="connsiteY2" fmla="*/ 110490 h 1139190"/>
                <a:gd name="connsiteX3" fmla="*/ 118110 w 1146810"/>
                <a:gd name="connsiteY3" fmla="*/ 114300 h 1139190"/>
                <a:gd name="connsiteX4" fmla="*/ 118110 w 1146810"/>
                <a:gd name="connsiteY4" fmla="*/ 1024890 h 1139190"/>
                <a:gd name="connsiteX5" fmla="*/ 803910 w 1146810"/>
                <a:gd name="connsiteY5" fmla="*/ 1024890 h 1139190"/>
                <a:gd name="connsiteX6" fmla="*/ 803910 w 1146810"/>
                <a:gd name="connsiteY6" fmla="*/ 1139190 h 1139190"/>
                <a:gd name="connsiteX7" fmla="*/ 3810 w 1146810"/>
                <a:gd name="connsiteY7" fmla="*/ 1139190 h 1139190"/>
                <a:gd name="connsiteX8" fmla="*/ 0 w 1146810"/>
                <a:gd name="connsiteY8" fmla="*/ 11430 h 1139190"/>
                <a:gd name="connsiteX0" fmla="*/ 0 w 1143000"/>
                <a:gd name="connsiteY0" fmla="*/ 0 h 1143000"/>
                <a:gd name="connsiteX1" fmla="*/ 1143000 w 1143000"/>
                <a:gd name="connsiteY1" fmla="*/ 3810 h 1143000"/>
                <a:gd name="connsiteX2" fmla="*/ 1143000 w 1143000"/>
                <a:gd name="connsiteY2" fmla="*/ 114300 h 1143000"/>
                <a:gd name="connsiteX3" fmla="*/ 114300 w 1143000"/>
                <a:gd name="connsiteY3" fmla="*/ 118110 h 1143000"/>
                <a:gd name="connsiteX4" fmla="*/ 114300 w 1143000"/>
                <a:gd name="connsiteY4" fmla="*/ 1028700 h 1143000"/>
                <a:gd name="connsiteX5" fmla="*/ 800100 w 1143000"/>
                <a:gd name="connsiteY5" fmla="*/ 1028700 h 1143000"/>
                <a:gd name="connsiteX6" fmla="*/ 800100 w 1143000"/>
                <a:gd name="connsiteY6" fmla="*/ 1143000 h 1143000"/>
                <a:gd name="connsiteX7" fmla="*/ 0 w 1143000"/>
                <a:gd name="connsiteY7" fmla="*/ 1143000 h 1143000"/>
                <a:gd name="connsiteX8" fmla="*/ 0 w 1143000"/>
                <a:gd name="connsiteY8" fmla="*/ 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0" h="1143000">
                  <a:moveTo>
                    <a:pt x="0" y="0"/>
                  </a:moveTo>
                  <a:lnTo>
                    <a:pt x="1143000" y="3810"/>
                  </a:lnTo>
                  <a:lnTo>
                    <a:pt x="1143000" y="114300"/>
                  </a:lnTo>
                  <a:lnTo>
                    <a:pt x="114300" y="118110"/>
                  </a:lnTo>
                  <a:lnTo>
                    <a:pt x="114300" y="1028700"/>
                  </a:lnTo>
                  <a:lnTo>
                    <a:pt x="800100" y="1028700"/>
                  </a:lnTo>
                  <a:lnTo>
                    <a:pt x="800100" y="1143000"/>
                  </a:lnTo>
                  <a:lnTo>
                    <a:pt x="0" y="1143000"/>
                  </a:lnTo>
                  <a:lnTo>
                    <a:pt x="0" y="0"/>
                  </a:lnTo>
                  <a:close/>
                </a:path>
              </a:pathLst>
            </a:custGeom>
            <a:pattFill prst="lt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7" name="Полилиния: фигура 6">
              <a:extLst>
                <a:ext uri="{FF2B5EF4-FFF2-40B4-BE49-F238E27FC236}">
                  <a16:creationId xmlns:a16="http://schemas.microsoft.com/office/drawing/2014/main" id="{16EC97D0-E6ED-4C23-A46D-C99F99AAD271}"/>
                </a:ext>
              </a:extLst>
            </p:cNvPr>
            <p:cNvSpPr/>
            <p:nvPr/>
          </p:nvSpPr>
          <p:spPr>
            <a:xfrm>
              <a:off x="1143000" y="114300"/>
              <a:ext cx="1148715" cy="1143000"/>
            </a:xfrm>
            <a:custGeom>
              <a:avLst/>
              <a:gdLst>
                <a:gd name="connsiteX0" fmla="*/ 28575 w 1171575"/>
                <a:gd name="connsiteY0" fmla="*/ 1143000 h 1143000"/>
                <a:gd name="connsiteX1" fmla="*/ 0 w 1171575"/>
                <a:gd name="connsiteY1" fmla="*/ 9525 h 1143000"/>
                <a:gd name="connsiteX2" fmla="*/ 1171575 w 1171575"/>
                <a:gd name="connsiteY2" fmla="*/ 0 h 1143000"/>
                <a:gd name="connsiteX3" fmla="*/ 1171575 w 1171575"/>
                <a:gd name="connsiteY3" fmla="*/ 1123950 h 1143000"/>
                <a:gd name="connsiteX4" fmla="*/ 1171575 w 1171575"/>
                <a:gd name="connsiteY4" fmla="*/ 1123950 h 1143000"/>
                <a:gd name="connsiteX0" fmla="*/ 22860 w 1171575"/>
                <a:gd name="connsiteY0" fmla="*/ 1129665 h 1129665"/>
                <a:gd name="connsiteX1" fmla="*/ 0 w 1171575"/>
                <a:gd name="connsiteY1" fmla="*/ 9525 h 1129665"/>
                <a:gd name="connsiteX2" fmla="*/ 1171575 w 1171575"/>
                <a:gd name="connsiteY2" fmla="*/ 0 h 1129665"/>
                <a:gd name="connsiteX3" fmla="*/ 1171575 w 1171575"/>
                <a:gd name="connsiteY3" fmla="*/ 1123950 h 1129665"/>
                <a:gd name="connsiteX4" fmla="*/ 1171575 w 1171575"/>
                <a:gd name="connsiteY4" fmla="*/ 1123950 h 1129665"/>
                <a:gd name="connsiteX0" fmla="*/ 0 w 1148715"/>
                <a:gd name="connsiteY0" fmla="*/ 1143000 h 1143000"/>
                <a:gd name="connsiteX1" fmla="*/ 0 w 1148715"/>
                <a:gd name="connsiteY1" fmla="*/ 0 h 1143000"/>
                <a:gd name="connsiteX2" fmla="*/ 1148715 w 1148715"/>
                <a:gd name="connsiteY2" fmla="*/ 13335 h 1143000"/>
                <a:gd name="connsiteX3" fmla="*/ 1148715 w 1148715"/>
                <a:gd name="connsiteY3" fmla="*/ 1137285 h 1143000"/>
                <a:gd name="connsiteX4" fmla="*/ 1148715 w 1148715"/>
                <a:gd name="connsiteY4" fmla="*/ 1137285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715" h="1143000">
                  <a:moveTo>
                    <a:pt x="0" y="1143000"/>
                  </a:moveTo>
                  <a:lnTo>
                    <a:pt x="0" y="0"/>
                  </a:lnTo>
                  <a:lnTo>
                    <a:pt x="1148715" y="13335"/>
                  </a:lnTo>
                  <a:lnTo>
                    <a:pt x="1148715" y="1137285"/>
                  </a:lnTo>
                  <a:lnTo>
                    <a:pt x="1148715" y="1137285"/>
                  </a:ln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8" name="Полилиния: фигура 7">
              <a:extLst>
                <a:ext uri="{FF2B5EF4-FFF2-40B4-BE49-F238E27FC236}">
                  <a16:creationId xmlns:a16="http://schemas.microsoft.com/office/drawing/2014/main" id="{9E79A46A-374B-4D37-A98D-1A2D4A542707}"/>
                </a:ext>
              </a:extLst>
            </p:cNvPr>
            <p:cNvSpPr/>
            <p:nvPr/>
          </p:nvSpPr>
          <p:spPr>
            <a:xfrm>
              <a:off x="800100" y="1133475"/>
              <a:ext cx="1832610" cy="120026"/>
            </a:xfrm>
            <a:custGeom>
              <a:avLst/>
              <a:gdLst>
                <a:gd name="connsiteX0" fmla="*/ 28575 w 1171575"/>
                <a:gd name="connsiteY0" fmla="*/ 1143000 h 1143000"/>
                <a:gd name="connsiteX1" fmla="*/ 0 w 1171575"/>
                <a:gd name="connsiteY1" fmla="*/ 9525 h 1143000"/>
                <a:gd name="connsiteX2" fmla="*/ 1171575 w 1171575"/>
                <a:gd name="connsiteY2" fmla="*/ 0 h 1143000"/>
                <a:gd name="connsiteX3" fmla="*/ 1171575 w 1171575"/>
                <a:gd name="connsiteY3" fmla="*/ 1123950 h 1143000"/>
                <a:gd name="connsiteX4" fmla="*/ 1171575 w 1171575"/>
                <a:gd name="connsiteY4" fmla="*/ 1123950 h 1143000"/>
                <a:gd name="connsiteX0" fmla="*/ 22860 w 1171575"/>
                <a:gd name="connsiteY0" fmla="*/ 1129665 h 1129665"/>
                <a:gd name="connsiteX1" fmla="*/ 0 w 1171575"/>
                <a:gd name="connsiteY1" fmla="*/ 9525 h 1129665"/>
                <a:gd name="connsiteX2" fmla="*/ 1171575 w 1171575"/>
                <a:gd name="connsiteY2" fmla="*/ 0 h 1129665"/>
                <a:gd name="connsiteX3" fmla="*/ 1171575 w 1171575"/>
                <a:gd name="connsiteY3" fmla="*/ 1123950 h 1129665"/>
                <a:gd name="connsiteX4" fmla="*/ 1171575 w 1171575"/>
                <a:gd name="connsiteY4" fmla="*/ 1123950 h 1129665"/>
                <a:gd name="connsiteX0" fmla="*/ 0 w 1148715"/>
                <a:gd name="connsiteY0" fmla="*/ 1143000 h 1143000"/>
                <a:gd name="connsiteX1" fmla="*/ 0 w 1148715"/>
                <a:gd name="connsiteY1" fmla="*/ 0 h 1143000"/>
                <a:gd name="connsiteX2" fmla="*/ 1148715 w 1148715"/>
                <a:gd name="connsiteY2" fmla="*/ 13335 h 1143000"/>
                <a:gd name="connsiteX3" fmla="*/ 1148715 w 1148715"/>
                <a:gd name="connsiteY3" fmla="*/ 1137285 h 1143000"/>
                <a:gd name="connsiteX4" fmla="*/ 1148715 w 1148715"/>
                <a:gd name="connsiteY4" fmla="*/ 1137285 h 1143000"/>
                <a:gd name="connsiteX0" fmla="*/ 5715 w 1154430"/>
                <a:gd name="connsiteY0" fmla="*/ 1129665 h 1129665"/>
                <a:gd name="connsiteX1" fmla="*/ 0 w 1154430"/>
                <a:gd name="connsiteY1" fmla="*/ 449580 h 1129665"/>
                <a:gd name="connsiteX2" fmla="*/ 1154430 w 1154430"/>
                <a:gd name="connsiteY2" fmla="*/ 0 h 1129665"/>
                <a:gd name="connsiteX3" fmla="*/ 1154430 w 1154430"/>
                <a:gd name="connsiteY3" fmla="*/ 1123950 h 1129665"/>
                <a:gd name="connsiteX4" fmla="*/ 1154430 w 1154430"/>
                <a:gd name="connsiteY4" fmla="*/ 1123950 h 1129665"/>
                <a:gd name="connsiteX0" fmla="*/ 346710 w 1154430"/>
                <a:gd name="connsiteY0" fmla="*/ 567690 h 1123950"/>
                <a:gd name="connsiteX1" fmla="*/ 0 w 1154430"/>
                <a:gd name="connsiteY1" fmla="*/ 449580 h 1123950"/>
                <a:gd name="connsiteX2" fmla="*/ 1154430 w 1154430"/>
                <a:gd name="connsiteY2" fmla="*/ 0 h 1123950"/>
                <a:gd name="connsiteX3" fmla="*/ 1154430 w 1154430"/>
                <a:gd name="connsiteY3" fmla="*/ 1123950 h 1123950"/>
                <a:gd name="connsiteX4" fmla="*/ 1154430 w 1154430"/>
                <a:gd name="connsiteY4" fmla="*/ 1123950 h 1123950"/>
                <a:gd name="connsiteX0" fmla="*/ 346710 w 1832610"/>
                <a:gd name="connsiteY0" fmla="*/ 118110 h 674370"/>
                <a:gd name="connsiteX1" fmla="*/ 0 w 1832610"/>
                <a:gd name="connsiteY1" fmla="*/ 0 h 674370"/>
                <a:gd name="connsiteX2" fmla="*/ 1832610 w 1832610"/>
                <a:gd name="connsiteY2" fmla="*/ 3810 h 674370"/>
                <a:gd name="connsiteX3" fmla="*/ 1154430 w 1832610"/>
                <a:gd name="connsiteY3" fmla="*/ 674370 h 674370"/>
                <a:gd name="connsiteX4" fmla="*/ 1154430 w 1832610"/>
                <a:gd name="connsiteY4" fmla="*/ 674370 h 674370"/>
                <a:gd name="connsiteX0" fmla="*/ 346710 w 1832610"/>
                <a:gd name="connsiteY0" fmla="*/ 118110 h 675067"/>
                <a:gd name="connsiteX1" fmla="*/ 0 w 1832610"/>
                <a:gd name="connsiteY1" fmla="*/ 0 h 675067"/>
                <a:gd name="connsiteX2" fmla="*/ 1832610 w 1832610"/>
                <a:gd name="connsiteY2" fmla="*/ 3810 h 675067"/>
                <a:gd name="connsiteX3" fmla="*/ 1154430 w 1832610"/>
                <a:gd name="connsiteY3" fmla="*/ 674370 h 675067"/>
                <a:gd name="connsiteX4" fmla="*/ 1489710 w 1832610"/>
                <a:gd name="connsiteY4" fmla="*/ 120015 h 675067"/>
                <a:gd name="connsiteX0" fmla="*/ 346710 w 1832610"/>
                <a:gd name="connsiteY0" fmla="*/ 118110 h 675067"/>
                <a:gd name="connsiteX1" fmla="*/ 0 w 1832610"/>
                <a:gd name="connsiteY1" fmla="*/ 0 h 675067"/>
                <a:gd name="connsiteX2" fmla="*/ 1832610 w 1832610"/>
                <a:gd name="connsiteY2" fmla="*/ 3810 h 675067"/>
                <a:gd name="connsiteX3" fmla="*/ 1154430 w 1832610"/>
                <a:gd name="connsiteY3" fmla="*/ 674370 h 675067"/>
                <a:gd name="connsiteX4" fmla="*/ 1489710 w 1832610"/>
                <a:gd name="connsiteY4" fmla="*/ 120026 h 675067"/>
                <a:gd name="connsiteX0" fmla="*/ 346710 w 1899297"/>
                <a:gd name="connsiteY0" fmla="*/ 118110 h 120026"/>
                <a:gd name="connsiteX1" fmla="*/ 0 w 1899297"/>
                <a:gd name="connsiteY1" fmla="*/ 0 h 120026"/>
                <a:gd name="connsiteX2" fmla="*/ 1832610 w 1899297"/>
                <a:gd name="connsiteY2" fmla="*/ 3810 h 120026"/>
                <a:gd name="connsiteX3" fmla="*/ 1489710 w 1899297"/>
                <a:gd name="connsiteY3" fmla="*/ 120026 h 120026"/>
                <a:gd name="connsiteX0" fmla="*/ 346710 w 1832610"/>
                <a:gd name="connsiteY0" fmla="*/ 118110 h 120026"/>
                <a:gd name="connsiteX1" fmla="*/ 0 w 1832610"/>
                <a:gd name="connsiteY1" fmla="*/ 0 h 120026"/>
                <a:gd name="connsiteX2" fmla="*/ 1832610 w 1832610"/>
                <a:gd name="connsiteY2" fmla="*/ 3810 h 120026"/>
                <a:gd name="connsiteX3" fmla="*/ 1489710 w 1832610"/>
                <a:gd name="connsiteY3" fmla="*/ 120026 h 120026"/>
              </a:gdLst>
              <a:ahLst/>
              <a:cxnLst>
                <a:cxn ang="0">
                  <a:pos x="connsiteX0" y="connsiteY0"/>
                </a:cxn>
                <a:cxn ang="0">
                  <a:pos x="connsiteX1" y="connsiteY1"/>
                </a:cxn>
                <a:cxn ang="0">
                  <a:pos x="connsiteX2" y="connsiteY2"/>
                </a:cxn>
                <a:cxn ang="0">
                  <a:pos x="connsiteX3" y="connsiteY3"/>
                </a:cxn>
              </a:cxnLst>
              <a:rect l="l" t="t" r="r" b="b"/>
              <a:pathLst>
                <a:path w="1832610" h="120026">
                  <a:moveTo>
                    <a:pt x="346710" y="118110"/>
                  </a:moveTo>
                  <a:lnTo>
                    <a:pt x="0" y="0"/>
                  </a:lnTo>
                  <a:lnTo>
                    <a:pt x="1832610" y="3810"/>
                  </a:lnTo>
                  <a:lnTo>
                    <a:pt x="1489710" y="120026"/>
                  </a:lnTo>
                </a:path>
              </a:pathLst>
            </a:custGeom>
            <a:noFill/>
            <a:ln w="19050">
              <a:solidFill>
                <a:srgbClr val="00B050"/>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9" name="Надпись 71">
              <a:extLst>
                <a:ext uri="{FF2B5EF4-FFF2-40B4-BE49-F238E27FC236}">
                  <a16:creationId xmlns:a16="http://schemas.microsoft.com/office/drawing/2014/main" id="{B52F5D00-F57B-43F4-BF05-EC27EFAD41FA}"/>
                </a:ext>
              </a:extLst>
            </p:cNvPr>
            <p:cNvSpPr txBox="1"/>
            <p:nvPr/>
          </p:nvSpPr>
          <p:spPr>
            <a:xfrm>
              <a:off x="114300" y="114300"/>
              <a:ext cx="309245"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a:effectLst/>
                  <a:latin typeface="Calibri" panose="020F0502020204030204" pitchFamily="34" charset="0"/>
                  <a:ea typeface="Calibri" panose="020F0502020204030204" pitchFamily="34" charset="0"/>
                  <a:cs typeface="Times New Roman" panose="02020603050405020304" pitchFamily="18" charset="0"/>
                </a:rPr>
                <a:t>C</a:t>
              </a:r>
              <a:r>
                <a:rPr lang="en-US" sz="2000"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адпись 72">
              <a:extLst>
                <a:ext uri="{FF2B5EF4-FFF2-40B4-BE49-F238E27FC236}">
                  <a16:creationId xmlns:a16="http://schemas.microsoft.com/office/drawing/2014/main" id="{46921088-5099-4A8C-BE7F-EB54D3613A34}"/>
                </a:ext>
              </a:extLst>
            </p:cNvPr>
            <p:cNvSpPr txBox="1"/>
            <p:nvPr/>
          </p:nvSpPr>
          <p:spPr>
            <a:xfrm>
              <a:off x="2981325" y="104775"/>
              <a:ext cx="309245"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a:effectLst/>
                  <a:latin typeface="Calibri" panose="020F0502020204030204" pitchFamily="34" charset="0"/>
                  <a:ea typeface="Calibri" panose="020F0502020204030204" pitchFamily="34" charset="0"/>
                  <a:cs typeface="Times New Roman" panose="02020603050405020304" pitchFamily="18" charset="0"/>
                </a:rPr>
                <a:t>C</a:t>
              </a:r>
              <a:r>
                <a:rPr lang="en-US" sz="2000" baseline="-25000">
                  <a:effectLst/>
                  <a:latin typeface="Calibri" panose="020F0502020204030204" pitchFamily="34" charset="0"/>
                  <a:ea typeface="Calibri" panose="020F0502020204030204" pitchFamily="34" charset="0"/>
                  <a:cs typeface="Times New Roman" panose="02020603050405020304" pitchFamily="18" charset="0"/>
                </a:rPr>
                <a:t>2</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Надпись 73">
              <a:extLst>
                <a:ext uri="{FF2B5EF4-FFF2-40B4-BE49-F238E27FC236}">
                  <a16:creationId xmlns:a16="http://schemas.microsoft.com/office/drawing/2014/main" id="{1410C1E2-73C4-46F6-9769-2EEFE7D077AB}"/>
                </a:ext>
              </a:extLst>
            </p:cNvPr>
            <p:cNvSpPr txBox="1"/>
            <p:nvPr/>
          </p:nvSpPr>
          <p:spPr>
            <a:xfrm>
              <a:off x="1143000" y="1143000"/>
              <a:ext cx="354330"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a:effectLst/>
                  <a:latin typeface="Calibri" panose="020F0502020204030204" pitchFamily="34" charset="0"/>
                  <a:ea typeface="Calibri" panose="020F0502020204030204" pitchFamily="34" charset="0"/>
                  <a:cs typeface="Times New Roman" panose="02020603050405020304" pitchFamily="18" charset="0"/>
                </a:rPr>
                <a:t>M</a:t>
              </a:r>
              <a:r>
                <a:rPr lang="en-US" sz="2000" baseline="-25000">
                  <a:effectLst/>
                  <a:latin typeface="Calibri" panose="020F0502020204030204" pitchFamily="34" charset="0"/>
                  <a:ea typeface="Calibri" panose="020F0502020204030204" pitchFamily="34" charset="0"/>
                  <a:cs typeface="Times New Roman" panose="02020603050405020304" pitchFamily="18" charset="0"/>
                </a:rPr>
                <a:t>0</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Надпись 74">
              <a:extLst>
                <a:ext uri="{FF2B5EF4-FFF2-40B4-BE49-F238E27FC236}">
                  <a16:creationId xmlns:a16="http://schemas.microsoft.com/office/drawing/2014/main" id="{A121C3CC-EE72-441A-B3E0-D09B48535A7B}"/>
                </a:ext>
              </a:extLst>
            </p:cNvPr>
            <p:cNvSpPr txBox="1"/>
            <p:nvPr/>
          </p:nvSpPr>
          <p:spPr>
            <a:xfrm>
              <a:off x="2013531" y="1143000"/>
              <a:ext cx="354330"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M</a:t>
              </a:r>
              <a:r>
                <a:rPr lang="en-US" sz="2000" baseline="-25000" dirty="0">
                  <a:effectLst/>
                  <a:latin typeface="Calibri" panose="020F0502020204030204" pitchFamily="34" charset="0"/>
                  <a:ea typeface="Calibri" panose="020F0502020204030204" pitchFamily="34" charset="0"/>
                  <a:cs typeface="Times New Roman" panose="02020603050405020304" pitchFamily="18" charset="0"/>
                </a:rPr>
                <a:t>3</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14" name="Прямая со стрелкой 13">
            <a:extLst>
              <a:ext uri="{FF2B5EF4-FFF2-40B4-BE49-F238E27FC236}">
                <a16:creationId xmlns:a16="http://schemas.microsoft.com/office/drawing/2014/main" id="{3CCF851C-C464-48A8-B3CC-5739B6F34D09}"/>
              </a:ext>
            </a:extLst>
          </p:cNvPr>
          <p:cNvCxnSpPr/>
          <p:nvPr/>
        </p:nvCxnSpPr>
        <p:spPr>
          <a:xfrm>
            <a:off x="2364698" y="2931108"/>
            <a:ext cx="0" cy="1800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C8104B8-B950-4F4E-AAC7-B2B8A4592B4B}"/>
              </a:ext>
            </a:extLst>
          </p:cNvPr>
          <p:cNvSpPr txBox="1"/>
          <p:nvPr/>
        </p:nvSpPr>
        <p:spPr>
          <a:xfrm rot="16200000">
            <a:off x="1771817" y="3386853"/>
            <a:ext cx="914400" cy="369332"/>
          </a:xfrm>
          <a:prstGeom prst="rect">
            <a:avLst/>
          </a:prstGeom>
          <a:noFill/>
        </p:spPr>
        <p:txBody>
          <a:bodyPr wrap="square" rtlCol="0">
            <a:spAutoFit/>
          </a:bodyPr>
          <a:lstStyle/>
          <a:p>
            <a:r>
              <a:rPr lang="en-US" dirty="0">
                <a:solidFill>
                  <a:srgbClr val="0070C0"/>
                </a:solidFill>
              </a:rPr>
              <a:t>1 m</a:t>
            </a:r>
            <a:endParaRPr lang="ru-RU" dirty="0">
              <a:solidFill>
                <a:srgbClr val="0070C0"/>
              </a:solidFill>
            </a:endParaRPr>
          </a:p>
        </p:txBody>
      </p:sp>
      <p:sp>
        <p:nvSpPr>
          <p:cNvPr id="16" name="TextBox 15">
            <a:extLst>
              <a:ext uri="{FF2B5EF4-FFF2-40B4-BE49-F238E27FC236}">
                <a16:creationId xmlns:a16="http://schemas.microsoft.com/office/drawing/2014/main" id="{39D8AF33-DA20-44FC-A8F8-E3CD25F2567C}"/>
              </a:ext>
            </a:extLst>
          </p:cNvPr>
          <p:cNvSpPr txBox="1"/>
          <p:nvPr/>
        </p:nvSpPr>
        <p:spPr>
          <a:xfrm>
            <a:off x="6427499" y="3124884"/>
            <a:ext cx="914400" cy="369332"/>
          </a:xfrm>
          <a:prstGeom prst="rect">
            <a:avLst/>
          </a:prstGeom>
          <a:noFill/>
        </p:spPr>
        <p:txBody>
          <a:bodyPr wrap="square" rtlCol="0">
            <a:spAutoFit/>
          </a:bodyPr>
          <a:lstStyle/>
          <a:p>
            <a:r>
              <a:rPr lang="en-US" dirty="0">
                <a:solidFill>
                  <a:srgbClr val="0070C0"/>
                </a:solidFill>
              </a:rPr>
              <a:t>1 m</a:t>
            </a:r>
            <a:endParaRPr lang="ru-RU" dirty="0">
              <a:solidFill>
                <a:srgbClr val="0070C0"/>
              </a:solidFill>
            </a:endParaRPr>
          </a:p>
        </p:txBody>
      </p:sp>
      <p:cxnSp>
        <p:nvCxnSpPr>
          <p:cNvPr id="18" name="Прямая со стрелкой 17">
            <a:extLst>
              <a:ext uri="{FF2B5EF4-FFF2-40B4-BE49-F238E27FC236}">
                <a16:creationId xmlns:a16="http://schemas.microsoft.com/office/drawing/2014/main" id="{09304346-2489-486A-8F57-40C49D41CAE8}"/>
              </a:ext>
            </a:extLst>
          </p:cNvPr>
          <p:cNvCxnSpPr>
            <a:cxnSpLocks/>
          </p:cNvCxnSpPr>
          <p:nvPr/>
        </p:nvCxnSpPr>
        <p:spPr>
          <a:xfrm flipH="1">
            <a:off x="5785266" y="3429000"/>
            <a:ext cx="194097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a:extLst>
              <a:ext uri="{FF2B5EF4-FFF2-40B4-BE49-F238E27FC236}">
                <a16:creationId xmlns:a16="http://schemas.microsoft.com/office/drawing/2014/main" id="{A26BD139-3587-4CD4-910C-2D953BD5D974}"/>
              </a:ext>
            </a:extLst>
          </p:cNvPr>
          <p:cNvCxnSpPr>
            <a:cxnSpLocks/>
          </p:cNvCxnSpPr>
          <p:nvPr/>
        </p:nvCxnSpPr>
        <p:spPr>
          <a:xfrm flipH="1">
            <a:off x="5747111" y="4743470"/>
            <a:ext cx="70077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ED1D79D-992C-47B6-B753-02DF2D8B2B1E}"/>
              </a:ext>
            </a:extLst>
          </p:cNvPr>
          <p:cNvSpPr txBox="1"/>
          <p:nvPr/>
        </p:nvSpPr>
        <p:spPr>
          <a:xfrm>
            <a:off x="5755063" y="4375141"/>
            <a:ext cx="914400" cy="369332"/>
          </a:xfrm>
          <a:prstGeom prst="rect">
            <a:avLst/>
          </a:prstGeom>
          <a:noFill/>
        </p:spPr>
        <p:txBody>
          <a:bodyPr wrap="square" rtlCol="0">
            <a:spAutoFit/>
          </a:bodyPr>
          <a:lstStyle/>
          <a:p>
            <a:r>
              <a:rPr lang="en-US" dirty="0">
                <a:solidFill>
                  <a:srgbClr val="0070C0"/>
                </a:solidFill>
              </a:rPr>
              <a:t>0.2 m</a:t>
            </a:r>
            <a:endParaRPr lang="ru-RU" dirty="0">
              <a:solidFill>
                <a:srgbClr val="0070C0"/>
              </a:solidFill>
            </a:endParaRPr>
          </a:p>
        </p:txBody>
      </p:sp>
      <p:sp>
        <p:nvSpPr>
          <p:cNvPr id="37" name="TextBox 36">
            <a:extLst>
              <a:ext uri="{FF2B5EF4-FFF2-40B4-BE49-F238E27FC236}">
                <a16:creationId xmlns:a16="http://schemas.microsoft.com/office/drawing/2014/main" id="{B749E393-14D0-4CF8-B83C-2B5B20C0682B}"/>
              </a:ext>
            </a:extLst>
          </p:cNvPr>
          <p:cNvSpPr txBox="1"/>
          <p:nvPr/>
        </p:nvSpPr>
        <p:spPr>
          <a:xfrm rot="16200000">
            <a:off x="2960198" y="3582084"/>
            <a:ext cx="914400" cy="369332"/>
          </a:xfrm>
          <a:prstGeom prst="rect">
            <a:avLst/>
          </a:prstGeom>
          <a:noFill/>
        </p:spPr>
        <p:txBody>
          <a:bodyPr wrap="square" rtlCol="0">
            <a:spAutoFit/>
          </a:bodyPr>
          <a:lstStyle/>
          <a:p>
            <a:r>
              <a:rPr lang="en-US" dirty="0">
                <a:solidFill>
                  <a:srgbClr val="FF0000"/>
                </a:solidFill>
              </a:rPr>
              <a:t>3 m</a:t>
            </a:r>
            <a:endParaRPr lang="ru-RU" dirty="0">
              <a:solidFill>
                <a:srgbClr val="FF0000"/>
              </a:solidFill>
            </a:endParaRPr>
          </a:p>
        </p:txBody>
      </p:sp>
      <p:cxnSp>
        <p:nvCxnSpPr>
          <p:cNvPr id="38" name="Прямая со стрелкой 37">
            <a:extLst>
              <a:ext uri="{FF2B5EF4-FFF2-40B4-BE49-F238E27FC236}">
                <a16:creationId xmlns:a16="http://schemas.microsoft.com/office/drawing/2014/main" id="{B8C3214B-9028-4BCD-A137-E5712D647623}"/>
              </a:ext>
            </a:extLst>
          </p:cNvPr>
          <p:cNvCxnSpPr>
            <a:cxnSpLocks/>
          </p:cNvCxnSpPr>
          <p:nvPr/>
        </p:nvCxnSpPr>
        <p:spPr>
          <a:xfrm flipH="1">
            <a:off x="3553080" y="2673019"/>
            <a:ext cx="223639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5CEA403-354A-4D02-93AB-84384EC6E62B}"/>
              </a:ext>
            </a:extLst>
          </p:cNvPr>
          <p:cNvSpPr txBox="1"/>
          <p:nvPr/>
        </p:nvSpPr>
        <p:spPr>
          <a:xfrm>
            <a:off x="4510398" y="2273611"/>
            <a:ext cx="914400" cy="369332"/>
          </a:xfrm>
          <a:prstGeom prst="rect">
            <a:avLst/>
          </a:prstGeom>
          <a:noFill/>
        </p:spPr>
        <p:txBody>
          <a:bodyPr wrap="square" rtlCol="0">
            <a:spAutoFit/>
          </a:bodyPr>
          <a:lstStyle/>
          <a:p>
            <a:r>
              <a:rPr lang="en-US" dirty="0">
                <a:solidFill>
                  <a:srgbClr val="0070C0"/>
                </a:solidFill>
              </a:rPr>
              <a:t>1 m</a:t>
            </a:r>
            <a:endParaRPr lang="ru-RU" dirty="0">
              <a:solidFill>
                <a:srgbClr val="0070C0"/>
              </a:solidFill>
            </a:endParaRPr>
          </a:p>
        </p:txBody>
      </p:sp>
      <p:sp>
        <p:nvSpPr>
          <p:cNvPr id="41" name="TextBox 40">
            <a:extLst>
              <a:ext uri="{FF2B5EF4-FFF2-40B4-BE49-F238E27FC236}">
                <a16:creationId xmlns:a16="http://schemas.microsoft.com/office/drawing/2014/main" id="{42721F23-6C55-4EC2-B0E4-87CFE0971A4C}"/>
              </a:ext>
            </a:extLst>
          </p:cNvPr>
          <p:cNvSpPr txBox="1"/>
          <p:nvPr/>
        </p:nvSpPr>
        <p:spPr>
          <a:xfrm>
            <a:off x="4197137" y="4525849"/>
            <a:ext cx="914400" cy="369332"/>
          </a:xfrm>
          <a:prstGeom prst="rect">
            <a:avLst/>
          </a:prstGeom>
          <a:noFill/>
        </p:spPr>
        <p:txBody>
          <a:bodyPr wrap="square" rtlCol="0">
            <a:spAutoFit/>
          </a:bodyPr>
          <a:lstStyle/>
          <a:p>
            <a:r>
              <a:rPr lang="en-US" dirty="0">
                <a:solidFill>
                  <a:srgbClr val="00B050"/>
                </a:solidFill>
              </a:rPr>
              <a:t>1.8 m</a:t>
            </a:r>
            <a:endParaRPr lang="ru-RU" dirty="0">
              <a:solidFill>
                <a:srgbClr val="00B050"/>
              </a:solidFill>
            </a:endParaRPr>
          </a:p>
        </p:txBody>
      </p:sp>
      <p:sp>
        <p:nvSpPr>
          <p:cNvPr id="42" name="Выноска: изогнутая линия 41">
            <a:extLst>
              <a:ext uri="{FF2B5EF4-FFF2-40B4-BE49-F238E27FC236}">
                <a16:creationId xmlns:a16="http://schemas.microsoft.com/office/drawing/2014/main" id="{540A7DB2-C563-463E-AD82-7DA1587F19CD}"/>
              </a:ext>
            </a:extLst>
          </p:cNvPr>
          <p:cNvSpPr/>
          <p:nvPr/>
        </p:nvSpPr>
        <p:spPr>
          <a:xfrm>
            <a:off x="6705778" y="1382491"/>
            <a:ext cx="1440000" cy="449420"/>
          </a:xfrm>
          <a:prstGeom prst="borderCallout2">
            <a:avLst>
              <a:gd name="adj1" fmla="val 18750"/>
              <a:gd name="adj2" fmla="val -8333"/>
              <a:gd name="adj3" fmla="val 18750"/>
              <a:gd name="adj4" fmla="val -16667"/>
              <a:gd name="adj5" fmla="val 352649"/>
              <a:gd name="adj6" fmla="val -104929"/>
            </a:avLst>
          </a:prstGeom>
          <a:noFill/>
          <a:ln>
            <a:solidFill>
              <a:srgbClr val="7030A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Local</a:t>
            </a:r>
          </a:p>
          <a:p>
            <a:pPr algn="ctr"/>
            <a:r>
              <a:rPr lang="en-US" sz="1200" i="1" dirty="0">
                <a:solidFill>
                  <a:schemeClr val="tx1"/>
                </a:solidFill>
              </a:rPr>
              <a:t>optimum</a:t>
            </a:r>
            <a:endParaRPr lang="ru-RU" sz="1200" i="1" dirty="0">
              <a:solidFill>
                <a:schemeClr val="tx1"/>
              </a:solidFill>
            </a:endParaRPr>
          </a:p>
        </p:txBody>
      </p:sp>
      <p:sp>
        <p:nvSpPr>
          <p:cNvPr id="43" name="Выноска: изогнутая линия 42">
            <a:extLst>
              <a:ext uri="{FF2B5EF4-FFF2-40B4-BE49-F238E27FC236}">
                <a16:creationId xmlns:a16="http://schemas.microsoft.com/office/drawing/2014/main" id="{19DBA1C3-94FC-4DF1-BE98-4F8175C564C1}"/>
              </a:ext>
            </a:extLst>
          </p:cNvPr>
          <p:cNvSpPr/>
          <p:nvPr/>
        </p:nvSpPr>
        <p:spPr>
          <a:xfrm>
            <a:off x="6549958" y="6188821"/>
            <a:ext cx="1440000" cy="449420"/>
          </a:xfrm>
          <a:prstGeom prst="borderCallout2">
            <a:avLst>
              <a:gd name="adj1" fmla="val 18750"/>
              <a:gd name="adj2" fmla="val -8333"/>
              <a:gd name="adj3" fmla="val 18750"/>
              <a:gd name="adj4" fmla="val -16667"/>
              <a:gd name="adj5" fmla="val -276616"/>
              <a:gd name="adj6" fmla="val -120641"/>
            </a:avLst>
          </a:prstGeom>
          <a:noFill/>
          <a:ln>
            <a:solidFill>
              <a:srgbClr val="7030A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Global</a:t>
            </a:r>
          </a:p>
          <a:p>
            <a:pPr algn="ctr"/>
            <a:r>
              <a:rPr lang="en-US" sz="1200" i="1" dirty="0">
                <a:solidFill>
                  <a:schemeClr val="tx1"/>
                </a:solidFill>
              </a:rPr>
              <a:t>Optimum:</a:t>
            </a:r>
            <a:endParaRPr lang="ru-RU" sz="1200" i="1" dirty="0">
              <a:solidFill>
                <a:schemeClr val="tx1"/>
              </a:solidFill>
            </a:endParaRPr>
          </a:p>
        </p:txBody>
      </p:sp>
    </p:spTree>
    <p:extLst>
      <p:ext uri="{BB962C8B-B14F-4D97-AF65-F5344CB8AC3E}">
        <p14:creationId xmlns:p14="http://schemas.microsoft.com/office/powerpoint/2010/main" val="2432610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Local minimum</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95AFFB-3E3A-4513-A266-87F253EFAC74}"/>
                  </a:ext>
                </a:extLst>
              </p:cNvPr>
              <p:cNvSpPr txBox="1"/>
              <p:nvPr/>
            </p:nvSpPr>
            <p:spPr>
              <a:xfrm>
                <a:off x="88396" y="1127516"/>
                <a:ext cx="6047618" cy="4530856"/>
              </a:xfrm>
              <a:prstGeom prst="rect">
                <a:avLst/>
              </a:prstGeom>
              <a:noFill/>
            </p:spPr>
            <p:txBody>
              <a:bodyPr wrap="none" rtlCol="0">
                <a:spAutoFit/>
              </a:bodyPr>
              <a:lstStyle/>
              <a:p>
                <a:pPr marL="342900" indent="-342900">
                  <a:buFont typeface="+mj-lt"/>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 polygons</a:t>
                </a:r>
              </a:p>
              <a:p>
                <a:pPr marL="342900" indent="-342900">
                  <a:buFont typeface="+mj-lt"/>
                  <a:buAutoNum type="arabicPeriod"/>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𝑀</m:t>
                        </m:r>
                      </m:e>
                      <m:sub>
                        <m:r>
                          <a:rPr lang="en-US" i="1">
                            <a:latin typeface="Cambria Math" panose="02040503050406030204" pitchFamily="18" charset="0"/>
                          </a:rPr>
                          <m:t>𝑖</m:t>
                        </m:r>
                      </m:sub>
                    </m:sSub>
                  </m:oMath>
                </a14:m>
                <a:r>
                  <a:rPr lang="en-US" dirty="0"/>
                  <a:t>gives minimal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sub>
                    </m:sSub>
                  </m:oMath>
                </a14:m>
                <a:r>
                  <a:rPr lang="en-US" dirty="0"/>
                  <a:t>:</a:t>
                </a:r>
              </a:p>
              <a:p>
                <a:pPr marL="742950" lvl="1"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𝑀</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sub>
                    </m:sSub>
                    <m:d>
                      <m:dPr>
                        <m:ctrlPr>
                          <a:rPr lang="en-US" b="0" i="1" smtClean="0">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𝛿</m:t>
                        </m:r>
                        <m:r>
                          <a:rPr lang="en-US" i="1">
                            <a:latin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𝐿</m:t>
                        </m:r>
                      </m:e>
                      <m:sub>
                        <m:r>
                          <a:rPr lang="en-US" b="0" i="1" smtClean="0">
                            <a:latin typeface="Cambria Math" panose="02040503050406030204" pitchFamily="18" charset="0"/>
                            <a:ea typeface="Cambria Math" panose="02040503050406030204" pitchFamily="18" charset="0"/>
                          </a:rPr>
                          <m:t>𝑜𝑓𝑓</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𝑀</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a:p>
              <a:p>
                <a:pPr marL="342900" indent="-342900">
                  <a:buFont typeface="+mj-lt"/>
                  <a:buAutoNum type="arabicPeriod"/>
                </a:pPr>
                <a:r>
                  <a:rPr lang="en-US" dirty="0"/>
                  <a:t>Let </a:t>
                </a:r>
                <a14:m>
                  <m:oMath xmlns:m="http://schemas.openxmlformats.org/officeDocument/2006/math">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𝑀</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ru-RU"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oMath>
                </a14:m>
                <a:endParaRPr lang="en-US" b="0" dirty="0"/>
              </a:p>
              <a:p>
                <a:pPr marL="800100" lvl="1" indent="-34290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𝑜𝑓𝑓</m:t>
                        </m:r>
                      </m:sub>
                    </m:sSub>
                    <m:d>
                      <m:dPr>
                        <m:ctrlPr>
                          <a:rPr lang="ru-RU" i="1">
                            <a:latin typeface="Cambria Math" panose="02040503050406030204" pitchFamily="18" charset="0"/>
                          </a:rPr>
                        </m:ctrlPr>
                      </m:dPr>
                      <m:e>
                        <m:sSubSup>
                          <m:sSubSupPr>
                            <m:ctrlPr>
                              <a:rPr lang="en-US" i="1">
                                <a:latin typeface="Cambria Math" panose="02040503050406030204" pitchFamily="18" charset="0"/>
                              </a:rPr>
                            </m:ctrlPr>
                          </m:sSubSupPr>
                          <m:e>
                            <m:r>
                              <a:rPr lang="en-US" b="0" i="1" smtClean="0">
                                <a:latin typeface="Cambria Math" panose="02040503050406030204" pitchFamily="18" charset="0"/>
                              </a:rPr>
                              <m:t>…</m:t>
                            </m:r>
                            <m:r>
                              <a:rPr lang="en-US" i="1">
                                <a:latin typeface="Cambria Math" panose="02040503050406030204" pitchFamily="18" charset="0"/>
                              </a:rPr>
                              <m:t>𝑀</m:t>
                            </m:r>
                          </m:e>
                          <m:sub>
                            <m:r>
                              <a:rPr lang="en-US" i="1">
                                <a:latin typeface="Cambria Math" panose="02040503050406030204" pitchFamily="18" charset="0"/>
                              </a:rPr>
                              <m:t>𝑖</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𝑀</m:t>
                            </m:r>
                          </m:e>
                          <m:sub>
                            <m:r>
                              <a:rPr lang="en-US" i="1">
                                <a:latin typeface="Cambria Math" panose="02040503050406030204" pitchFamily="18" charset="0"/>
                              </a:rPr>
                              <m:t>𝑖</m:t>
                            </m:r>
                            <m:r>
                              <a:rPr lang="ru-RU"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e>
                    </m:d>
                    <m:r>
                      <a:rPr lang="en-US" i="1">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𝑜𝑓𝑓</m:t>
                        </m:r>
                      </m:sub>
                    </m:sSub>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e>
                    </m:d>
                  </m:oMath>
                </a14:m>
                <a:endParaRPr lang="en-US" dirty="0"/>
              </a:p>
              <a:p>
                <a:pPr marL="800100" lvl="1" indent="-342900">
                  <a:buFont typeface="Arial" panose="020B0604020202020204" pitchFamily="34" charset="0"/>
                  <a:buChar char="•"/>
                </a:pPr>
                <a:r>
                  <a:rPr lang="en-US" dirty="0"/>
                  <a:t>On the </a:t>
                </a:r>
                <a:r>
                  <a:rPr lang="en-US" b="1" dirty="0"/>
                  <a:t>same</a:t>
                </a:r>
                <a:r>
                  <a:rPr lang="en-US" dirty="0"/>
                  <a:t> segment</a:t>
                </a:r>
              </a:p>
              <a:p>
                <a:pPr marL="342900" indent="-342900">
                  <a:buFont typeface="+mj-lt"/>
                  <a:buAutoNum type="arabicPeriod"/>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sSubSup>
                          <m:sSubSupPr>
                            <m:ctrlPr>
                              <a:rPr lang="en-US" i="1">
                                <a:latin typeface="Cambria Math" panose="02040503050406030204" pitchFamily="18" charset="0"/>
                              </a:rPr>
                            </m:ctrlPr>
                          </m:sSubSupPr>
                          <m:e>
                            <m:r>
                              <a:rPr lang="en-US" i="1">
                                <a:latin typeface="Cambria Math" panose="02040503050406030204" pitchFamily="18" charset="0"/>
                              </a:rPr>
                              <m:t>𝑀</m:t>
                            </m:r>
                          </m:e>
                          <m:sub>
                            <m:r>
                              <a:rPr lang="en-US" i="1">
                                <a:latin typeface="Cambria Math" panose="02040503050406030204" pitchFamily="18" charset="0"/>
                              </a:rPr>
                              <m:t>𝑖</m:t>
                            </m:r>
                          </m:sub>
                          <m:sup>
                            <m:r>
                              <a:rPr lang="en-US" i="1">
                                <a:latin typeface="Cambria Math" panose="02040503050406030204" pitchFamily="18" charset="0"/>
                              </a:rPr>
                              <m:t>′</m:t>
                            </m:r>
                          </m:sup>
                        </m:sSubSup>
                      </m:e>
                    </m:acc>
                    <m:r>
                      <a:rPr lang="en-US" i="1">
                        <a:latin typeface="Cambria Math" panose="02040503050406030204" pitchFamily="18" charset="0"/>
                      </a:rPr>
                      <m:t>⋅</m:t>
                    </m:r>
                    <m:r>
                      <a:rPr lang="en-US" i="1">
                        <a:latin typeface="Cambria Math" panose="02040503050406030204" pitchFamily="18" charset="0"/>
                      </a:rPr>
                      <m:t>𝑠</m:t>
                    </m:r>
                  </m:oMath>
                </a14:m>
                <a:endParaRPr lang="en-US" dirty="0"/>
              </a:p>
              <a:p>
                <a:pPr marL="800100" lvl="1"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∈[0,1]</m:t>
                    </m:r>
                  </m:oMath>
                </a14:m>
                <a:endParaRPr lang="en-US" dirty="0"/>
              </a:p>
              <a:p>
                <a:pPr marL="342900" indent="-342900">
                  <a:buFont typeface="+mj-lt"/>
                  <a:buAutoNum type="arabicPeriod"/>
                </a:pPr>
                <a14:m>
                  <m:oMath xmlns:m="http://schemas.openxmlformats.org/officeDocument/2006/math">
                    <m:r>
                      <a:rPr lang="en-US" b="0" i="1" smtClean="0">
                        <a:latin typeface="Cambria Math" panose="02040503050406030204" pitchFamily="18" charset="0"/>
                      </a:rPr>
                      <m:t>𝜆</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a:p>
              <a:p>
                <a:pPr marL="800100" lvl="1" indent="-34290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i="1">
                                <a:latin typeface="Cambria Math" panose="02040503050406030204" pitchFamily="18" charset="0"/>
                              </a:rPr>
                              <m:t>𝑠</m:t>
                            </m:r>
                          </m:den>
                        </m:f>
                        <m:r>
                          <a:rPr lang="en-US" b="0" i="1" smtClean="0">
                            <a:latin typeface="Cambria Math" panose="02040503050406030204" pitchFamily="18" charset="0"/>
                          </a:rPr>
                          <m:t>|</m:t>
                        </m:r>
                      </m:e>
                      <m:sub>
                        <m:r>
                          <a:rPr lang="en-US" b="0" i="1" smtClean="0">
                            <a:latin typeface="Cambria Math" panose="02040503050406030204" pitchFamily="18" charset="0"/>
                          </a:rPr>
                          <m:t>(0,0)</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oMath>
                </a14:m>
                <a:endParaRPr lang="en-US" b="0" i="1" dirty="0">
                  <a:latin typeface="Cambria Math" panose="02040503050406030204" pitchFamily="18" charset="0"/>
                </a:endParaRPr>
              </a:p>
              <a:p>
                <a:pPr marL="800100" lvl="1" indent="-34290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b="0" i="1" smtClean="0">
                                <a:latin typeface="Cambria Math" panose="02040503050406030204" pitchFamily="18" charset="0"/>
                              </a:rPr>
                              <m:t>𝑡</m:t>
                            </m:r>
                          </m:den>
                        </m:f>
                        <m:r>
                          <a:rPr lang="en-US" i="1">
                            <a:latin typeface="Cambria Math" panose="02040503050406030204" pitchFamily="18" charset="0"/>
                          </a:rPr>
                          <m:t>|</m:t>
                        </m:r>
                      </m:e>
                      <m:sub>
                        <m:r>
                          <a:rPr lang="en-US" i="1">
                            <a:latin typeface="Cambria Math" panose="02040503050406030204" pitchFamily="18" charset="0"/>
                          </a:rPr>
                          <m:t>(0,0)</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0</m:t>
                    </m:r>
                  </m:oMath>
                </a14:m>
                <a:endParaRPr lang="en-US" i="1" dirty="0">
                  <a:latin typeface="Cambria Math" panose="02040503050406030204" pitchFamily="18" charset="0"/>
                </a:endParaRPr>
              </a:p>
              <a:p>
                <a:pPr marL="342900" indent="-342900">
                  <a:buFont typeface="+mj-lt"/>
                  <a:buAutoNum type="arabicPeriod"/>
                </a:pPr>
                <a14:m>
                  <m:oMath xmlns:m="http://schemas.openxmlformats.org/officeDocument/2006/math">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𝑠</m:t>
                        </m:r>
                      </m:e>
                    </m:d>
                  </m:oMath>
                </a14:m>
                <a:endParaRPr lang="en-US" dirty="0"/>
              </a:p>
              <a:p>
                <a:pPr marL="800100" lvl="1" indent="-342900">
                  <a:buFont typeface="Arial" panose="020B0604020202020204" pitchFamily="34" charset="0"/>
                  <a:buChar char="•"/>
                </a:pP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e>
                        </m:d>
                      </m:num>
                      <m:den>
                        <m:r>
                          <a:rPr lang="en-US" b="0" i="1" smtClean="0">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0</m:t>
                    </m:r>
                  </m:oMath>
                </a14:m>
                <a:endParaRPr lang="en-US" i="1" dirty="0">
                  <a:latin typeface="Cambria Math" panose="02040503050406030204" pitchFamily="18" charset="0"/>
                </a:endParaRPr>
              </a:p>
              <a:p>
                <a:pPr marL="342900" indent="-342900">
                  <a:buFont typeface="+mj-lt"/>
                  <a:buAutoNum type="arabicPeriod"/>
                </a:pPr>
                <a:endParaRPr lang="ru-RU" dirty="0"/>
              </a:p>
            </p:txBody>
          </p:sp>
        </mc:Choice>
        <mc:Fallback xmlns="">
          <p:sp>
            <p:nvSpPr>
              <p:cNvPr id="4" name="TextBox 3">
                <a:extLst>
                  <a:ext uri="{FF2B5EF4-FFF2-40B4-BE49-F238E27FC236}">
                    <a16:creationId xmlns:a16="http://schemas.microsoft.com/office/drawing/2014/main" id="{1995AFFB-3E3A-4513-A266-87F253EFAC74}"/>
                  </a:ext>
                </a:extLst>
              </p:cNvPr>
              <p:cNvSpPr txBox="1">
                <a:spLocks noRot="1" noChangeAspect="1" noMove="1" noResize="1" noEditPoints="1" noAdjustHandles="1" noChangeArrowheads="1" noChangeShapeType="1" noTextEdit="1"/>
              </p:cNvSpPr>
              <p:nvPr/>
            </p:nvSpPr>
            <p:spPr>
              <a:xfrm>
                <a:off x="88396" y="1127516"/>
                <a:ext cx="6047618" cy="4530856"/>
              </a:xfrm>
              <a:prstGeom prst="rect">
                <a:avLst/>
              </a:prstGeom>
              <a:blipFill>
                <a:blip r:embed="rId3"/>
                <a:stretch>
                  <a:fillRect l="-806" t="-942"/>
                </a:stretch>
              </a:blipFill>
            </p:spPr>
            <p:txBody>
              <a:bodyPr/>
              <a:lstStyle/>
              <a:p>
                <a:r>
                  <a:rPr lang="ru-RU">
                    <a:noFill/>
                  </a:rPr>
                  <a:t> </a:t>
                </a:r>
              </a:p>
            </p:txBody>
          </p:sp>
        </mc:Fallback>
      </mc:AlternateContent>
      <p:grpSp>
        <p:nvGrpSpPr>
          <p:cNvPr id="22" name="Группа 21">
            <a:extLst>
              <a:ext uri="{FF2B5EF4-FFF2-40B4-BE49-F238E27FC236}">
                <a16:creationId xmlns:a16="http://schemas.microsoft.com/office/drawing/2014/main" id="{36140855-86C0-4866-9317-242F9EEA4DE7}"/>
              </a:ext>
            </a:extLst>
          </p:cNvPr>
          <p:cNvGrpSpPr/>
          <p:nvPr/>
        </p:nvGrpSpPr>
        <p:grpSpPr>
          <a:xfrm>
            <a:off x="3492000" y="3809442"/>
            <a:ext cx="5644412" cy="3048558"/>
            <a:chOff x="0" y="0"/>
            <a:chExt cx="3562350" cy="1924032"/>
          </a:xfrm>
        </p:grpSpPr>
        <p:sp>
          <p:nvSpPr>
            <p:cNvPr id="23" name="Полилиния: фигура 22">
              <a:extLst>
                <a:ext uri="{FF2B5EF4-FFF2-40B4-BE49-F238E27FC236}">
                  <a16:creationId xmlns:a16="http://schemas.microsoft.com/office/drawing/2014/main" id="{D429F5AF-5EAD-4382-A3F2-EA86F2C0D841}"/>
                </a:ext>
              </a:extLst>
            </p:cNvPr>
            <p:cNvSpPr/>
            <p:nvPr/>
          </p:nvSpPr>
          <p:spPr>
            <a:xfrm>
              <a:off x="600075" y="76200"/>
              <a:ext cx="638175" cy="1638300"/>
            </a:xfrm>
            <a:custGeom>
              <a:avLst/>
              <a:gdLst>
                <a:gd name="connsiteX0" fmla="*/ 0 w 638175"/>
                <a:gd name="connsiteY0" fmla="*/ 0 h 1638300"/>
                <a:gd name="connsiteX1" fmla="*/ 638175 w 638175"/>
                <a:gd name="connsiteY1" fmla="*/ 876300 h 1638300"/>
                <a:gd name="connsiteX2" fmla="*/ 266700 w 638175"/>
                <a:gd name="connsiteY2" fmla="*/ 1638300 h 1638300"/>
              </a:gdLst>
              <a:ahLst/>
              <a:cxnLst>
                <a:cxn ang="0">
                  <a:pos x="connsiteX0" y="connsiteY0"/>
                </a:cxn>
                <a:cxn ang="0">
                  <a:pos x="connsiteX1" y="connsiteY1"/>
                </a:cxn>
                <a:cxn ang="0">
                  <a:pos x="connsiteX2" y="connsiteY2"/>
                </a:cxn>
              </a:cxnLst>
              <a:rect l="l" t="t" r="r" b="b"/>
              <a:pathLst>
                <a:path w="638175" h="1638300">
                  <a:moveTo>
                    <a:pt x="0" y="0"/>
                  </a:moveTo>
                  <a:lnTo>
                    <a:pt x="638175" y="876300"/>
                  </a:lnTo>
                  <a:lnTo>
                    <a:pt x="266700" y="1638300"/>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4" name="Полилиния: фигура 23">
              <a:extLst>
                <a:ext uri="{FF2B5EF4-FFF2-40B4-BE49-F238E27FC236}">
                  <a16:creationId xmlns:a16="http://schemas.microsoft.com/office/drawing/2014/main" id="{EFFB8138-D8F8-4299-9DB0-E86DB926D1A4}"/>
                </a:ext>
              </a:extLst>
            </p:cNvPr>
            <p:cNvSpPr/>
            <p:nvPr/>
          </p:nvSpPr>
          <p:spPr>
            <a:xfrm>
              <a:off x="1971675" y="0"/>
              <a:ext cx="152400" cy="1743075"/>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371475 w 371475"/>
                <a:gd name="connsiteY0" fmla="*/ 0 h 762000"/>
                <a:gd name="connsiteX1" fmla="*/ 0 w 371475"/>
                <a:gd name="connsiteY1" fmla="*/ 762000 h 762000"/>
                <a:gd name="connsiteX0" fmla="*/ 152400 w 152400"/>
                <a:gd name="connsiteY0" fmla="*/ 0 h 1743075"/>
                <a:gd name="connsiteX1" fmla="*/ 0 w 152400"/>
                <a:gd name="connsiteY1" fmla="*/ 1743075 h 1743075"/>
              </a:gdLst>
              <a:ahLst/>
              <a:cxnLst>
                <a:cxn ang="0">
                  <a:pos x="connsiteX0" y="connsiteY0"/>
                </a:cxn>
                <a:cxn ang="0">
                  <a:pos x="connsiteX1" y="connsiteY1"/>
                </a:cxn>
              </a:cxnLst>
              <a:rect l="l" t="t" r="r" b="b"/>
              <a:pathLst>
                <a:path w="152400" h="1743075">
                  <a:moveTo>
                    <a:pt x="152400" y="0"/>
                  </a:moveTo>
                  <a:lnTo>
                    <a:pt x="0" y="1743075"/>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5" name="Полилиния: фигура 24">
              <a:extLst>
                <a:ext uri="{FF2B5EF4-FFF2-40B4-BE49-F238E27FC236}">
                  <a16:creationId xmlns:a16="http://schemas.microsoft.com/office/drawing/2014/main" id="{67BED01C-37B6-4BED-B547-D437711CD613}"/>
                </a:ext>
              </a:extLst>
            </p:cNvPr>
            <p:cNvSpPr/>
            <p:nvPr/>
          </p:nvSpPr>
          <p:spPr>
            <a:xfrm flipH="1">
              <a:off x="0" y="419100"/>
              <a:ext cx="247650" cy="1104900"/>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371475 w 371475"/>
                <a:gd name="connsiteY0" fmla="*/ 0 h 762000"/>
                <a:gd name="connsiteX1" fmla="*/ 0 w 371475"/>
                <a:gd name="connsiteY1" fmla="*/ 762000 h 762000"/>
                <a:gd name="connsiteX0" fmla="*/ 152400 w 152400"/>
                <a:gd name="connsiteY0" fmla="*/ 0 h 1743075"/>
                <a:gd name="connsiteX1" fmla="*/ 0 w 152400"/>
                <a:gd name="connsiteY1" fmla="*/ 1743075 h 1743075"/>
              </a:gdLst>
              <a:ahLst/>
              <a:cxnLst>
                <a:cxn ang="0">
                  <a:pos x="connsiteX0" y="connsiteY0"/>
                </a:cxn>
                <a:cxn ang="0">
                  <a:pos x="connsiteX1" y="connsiteY1"/>
                </a:cxn>
              </a:cxnLst>
              <a:rect l="l" t="t" r="r" b="b"/>
              <a:pathLst>
                <a:path w="152400" h="1743075">
                  <a:moveTo>
                    <a:pt x="152400" y="0"/>
                  </a:moveTo>
                  <a:lnTo>
                    <a:pt x="0" y="1743075"/>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6" name="Полилиния: фигура 25">
              <a:extLst>
                <a:ext uri="{FF2B5EF4-FFF2-40B4-BE49-F238E27FC236}">
                  <a16:creationId xmlns:a16="http://schemas.microsoft.com/office/drawing/2014/main" id="{6ABEDC7B-B1F5-4BD5-9408-171EDF463B40}"/>
                </a:ext>
              </a:extLst>
            </p:cNvPr>
            <p:cNvSpPr/>
            <p:nvPr/>
          </p:nvSpPr>
          <p:spPr>
            <a:xfrm>
              <a:off x="2905125" y="228600"/>
              <a:ext cx="390525" cy="1257300"/>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590550 w 590550"/>
                <a:gd name="connsiteY0" fmla="*/ 0 h 1428750"/>
                <a:gd name="connsiteX1" fmla="*/ 371475 w 590550"/>
                <a:gd name="connsiteY1" fmla="*/ 666750 h 1428750"/>
                <a:gd name="connsiteX2" fmla="*/ 0 w 590550"/>
                <a:gd name="connsiteY2" fmla="*/ 1428750 h 1428750"/>
                <a:gd name="connsiteX0" fmla="*/ 219075 w 390525"/>
                <a:gd name="connsiteY0" fmla="*/ 0 h 1257300"/>
                <a:gd name="connsiteX1" fmla="*/ 0 w 390525"/>
                <a:gd name="connsiteY1" fmla="*/ 666750 h 1257300"/>
                <a:gd name="connsiteX2" fmla="*/ 390525 w 390525"/>
                <a:gd name="connsiteY2" fmla="*/ 1257300 h 1257300"/>
              </a:gdLst>
              <a:ahLst/>
              <a:cxnLst>
                <a:cxn ang="0">
                  <a:pos x="connsiteX0" y="connsiteY0"/>
                </a:cxn>
                <a:cxn ang="0">
                  <a:pos x="connsiteX1" y="connsiteY1"/>
                </a:cxn>
                <a:cxn ang="0">
                  <a:pos x="connsiteX2" y="connsiteY2"/>
                </a:cxn>
              </a:cxnLst>
              <a:rect l="l" t="t" r="r" b="b"/>
              <a:pathLst>
                <a:path w="390525" h="1257300">
                  <a:moveTo>
                    <a:pt x="219075" y="0"/>
                  </a:moveTo>
                  <a:lnTo>
                    <a:pt x="0" y="666750"/>
                  </a:lnTo>
                  <a:lnTo>
                    <a:pt x="390525" y="1257300"/>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27" name="Прямая соединительная линия 26">
              <a:extLst>
                <a:ext uri="{FF2B5EF4-FFF2-40B4-BE49-F238E27FC236}">
                  <a16:creationId xmlns:a16="http://schemas.microsoft.com/office/drawing/2014/main" id="{91D69142-F684-4021-BD42-06164439D79B}"/>
                </a:ext>
              </a:extLst>
            </p:cNvPr>
            <p:cNvCxnSpPr/>
            <p:nvPr/>
          </p:nvCxnSpPr>
          <p:spPr>
            <a:xfrm flipV="1">
              <a:off x="180975" y="962025"/>
              <a:ext cx="1047750" cy="238125"/>
            </a:xfrm>
            <a:prstGeom prst="line">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a:extLst>
                <a:ext uri="{FF2B5EF4-FFF2-40B4-BE49-F238E27FC236}">
                  <a16:creationId xmlns:a16="http://schemas.microsoft.com/office/drawing/2014/main" id="{89F69F85-0E2E-4E10-92CA-5446ACF35C5E}"/>
                </a:ext>
              </a:extLst>
            </p:cNvPr>
            <p:cNvCxnSpPr/>
            <p:nvPr/>
          </p:nvCxnSpPr>
          <p:spPr>
            <a:xfrm flipV="1">
              <a:off x="1228725" y="904875"/>
              <a:ext cx="819150" cy="57150"/>
            </a:xfrm>
            <a:prstGeom prst="line">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a:extLst>
                <a:ext uri="{FF2B5EF4-FFF2-40B4-BE49-F238E27FC236}">
                  <a16:creationId xmlns:a16="http://schemas.microsoft.com/office/drawing/2014/main" id="{31122ADC-872E-4B12-B0BA-2185E08DA59A}"/>
                </a:ext>
              </a:extLst>
            </p:cNvPr>
            <p:cNvCxnSpPr/>
            <p:nvPr/>
          </p:nvCxnSpPr>
          <p:spPr>
            <a:xfrm flipV="1">
              <a:off x="2057400" y="895350"/>
              <a:ext cx="866775" cy="19050"/>
            </a:xfrm>
            <a:prstGeom prst="line">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Надпись 145">
              <a:extLst>
                <a:ext uri="{FF2B5EF4-FFF2-40B4-BE49-F238E27FC236}">
                  <a16:creationId xmlns:a16="http://schemas.microsoft.com/office/drawing/2014/main" id="{CD96B49D-0701-4220-9347-7C9935916542}"/>
                </a:ext>
              </a:extLst>
            </p:cNvPr>
            <p:cNvSpPr txBox="1"/>
            <p:nvPr/>
          </p:nvSpPr>
          <p:spPr>
            <a:xfrm>
              <a:off x="1152525" y="628650"/>
              <a:ext cx="381000"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Надпись 146">
              <a:extLst>
                <a:ext uri="{FF2B5EF4-FFF2-40B4-BE49-F238E27FC236}">
                  <a16:creationId xmlns:a16="http://schemas.microsoft.com/office/drawing/2014/main" id="{A677DD9D-8B88-49FD-8A60-8734AA2EACCB}"/>
                </a:ext>
              </a:extLst>
            </p:cNvPr>
            <p:cNvSpPr txBox="1"/>
            <p:nvPr/>
          </p:nvSpPr>
          <p:spPr>
            <a:xfrm>
              <a:off x="2095500" y="5429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Надпись 147">
              <a:extLst>
                <a:ext uri="{FF2B5EF4-FFF2-40B4-BE49-F238E27FC236}">
                  <a16:creationId xmlns:a16="http://schemas.microsoft.com/office/drawing/2014/main" id="{F33B01D9-F7F4-4A69-BC95-1853410A6A5D}"/>
                </a:ext>
              </a:extLst>
            </p:cNvPr>
            <p:cNvSpPr txBox="1"/>
            <p:nvPr/>
          </p:nvSpPr>
          <p:spPr>
            <a:xfrm>
              <a:off x="3000375" y="7334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i+2</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Надпись 148">
              <a:extLst>
                <a:ext uri="{FF2B5EF4-FFF2-40B4-BE49-F238E27FC236}">
                  <a16:creationId xmlns:a16="http://schemas.microsoft.com/office/drawing/2014/main" id="{0192C229-5EB1-4767-8D25-4143BD2DA524}"/>
                </a:ext>
              </a:extLst>
            </p:cNvPr>
            <p:cNvSpPr txBox="1"/>
            <p:nvPr/>
          </p:nvSpPr>
          <p:spPr>
            <a:xfrm>
              <a:off x="95250" y="8477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Овал 33">
              <a:extLst>
                <a:ext uri="{FF2B5EF4-FFF2-40B4-BE49-F238E27FC236}">
                  <a16:creationId xmlns:a16="http://schemas.microsoft.com/office/drawing/2014/main" id="{ADB9509D-63AF-49E4-9CD7-936B5B13F2D6}"/>
                </a:ext>
              </a:extLst>
            </p:cNvPr>
            <p:cNvSpPr/>
            <p:nvPr/>
          </p:nvSpPr>
          <p:spPr>
            <a:xfrm>
              <a:off x="904875" y="1504950"/>
              <a:ext cx="104775" cy="1047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5" name="Овал 34">
              <a:extLst>
                <a:ext uri="{FF2B5EF4-FFF2-40B4-BE49-F238E27FC236}">
                  <a16:creationId xmlns:a16="http://schemas.microsoft.com/office/drawing/2014/main" id="{091368CF-BCCE-416D-BFD8-C60EE384FE0E}"/>
                </a:ext>
              </a:extLst>
            </p:cNvPr>
            <p:cNvSpPr/>
            <p:nvPr/>
          </p:nvSpPr>
          <p:spPr>
            <a:xfrm>
              <a:off x="1933575" y="1543050"/>
              <a:ext cx="104775" cy="1047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6" name="Надпись 151">
              <a:extLst>
                <a:ext uri="{FF2B5EF4-FFF2-40B4-BE49-F238E27FC236}">
                  <a16:creationId xmlns:a16="http://schemas.microsoft.com/office/drawing/2014/main" id="{D9E30422-C457-4720-8622-34C79663BA17}"/>
                </a:ext>
              </a:extLst>
            </p:cNvPr>
            <p:cNvSpPr txBox="1"/>
            <p:nvPr/>
          </p:nvSpPr>
          <p:spPr>
            <a:xfrm>
              <a:off x="886620" y="1590514"/>
              <a:ext cx="381000"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err="1">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err="1">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Надпись 152">
              <a:extLst>
                <a:ext uri="{FF2B5EF4-FFF2-40B4-BE49-F238E27FC236}">
                  <a16:creationId xmlns:a16="http://schemas.microsoft.com/office/drawing/2014/main" id="{A4257674-78BE-4FE4-89FD-ADE88A523089}"/>
                </a:ext>
              </a:extLst>
            </p:cNvPr>
            <p:cNvSpPr txBox="1"/>
            <p:nvPr/>
          </p:nvSpPr>
          <p:spPr>
            <a:xfrm>
              <a:off x="1942306" y="1609707"/>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Полилиния: фигура 37">
              <a:extLst>
                <a:ext uri="{FF2B5EF4-FFF2-40B4-BE49-F238E27FC236}">
                  <a16:creationId xmlns:a16="http://schemas.microsoft.com/office/drawing/2014/main" id="{E620C73A-F1B6-4A59-BB30-DBF44076CDA2}"/>
                </a:ext>
              </a:extLst>
            </p:cNvPr>
            <p:cNvSpPr/>
            <p:nvPr/>
          </p:nvSpPr>
          <p:spPr>
            <a:xfrm>
              <a:off x="180975" y="895350"/>
              <a:ext cx="2733675" cy="590550"/>
            </a:xfrm>
            <a:custGeom>
              <a:avLst/>
              <a:gdLst>
                <a:gd name="connsiteX0" fmla="*/ 0 w 2733675"/>
                <a:gd name="connsiteY0" fmla="*/ 304800 h 590550"/>
                <a:gd name="connsiteX1" fmla="*/ 866775 w 2733675"/>
                <a:gd name="connsiteY1" fmla="*/ 447675 h 590550"/>
                <a:gd name="connsiteX2" fmla="*/ 1819275 w 2733675"/>
                <a:gd name="connsiteY2" fmla="*/ 590550 h 590550"/>
                <a:gd name="connsiteX3" fmla="*/ 2733675 w 2733675"/>
                <a:gd name="connsiteY3" fmla="*/ 0 h 590550"/>
                <a:gd name="connsiteX0" fmla="*/ 0 w 2733675"/>
                <a:gd name="connsiteY0" fmla="*/ 304800 h 590550"/>
                <a:gd name="connsiteX1" fmla="*/ 971550 w 2733675"/>
                <a:gd name="connsiteY1" fmla="*/ 266700 h 590550"/>
                <a:gd name="connsiteX2" fmla="*/ 1819275 w 2733675"/>
                <a:gd name="connsiteY2" fmla="*/ 590550 h 590550"/>
                <a:gd name="connsiteX3" fmla="*/ 2733675 w 2733675"/>
                <a:gd name="connsiteY3" fmla="*/ 0 h 590550"/>
              </a:gdLst>
              <a:ahLst/>
              <a:cxnLst>
                <a:cxn ang="0">
                  <a:pos x="connsiteX0" y="connsiteY0"/>
                </a:cxn>
                <a:cxn ang="0">
                  <a:pos x="connsiteX1" y="connsiteY1"/>
                </a:cxn>
                <a:cxn ang="0">
                  <a:pos x="connsiteX2" y="connsiteY2"/>
                </a:cxn>
                <a:cxn ang="0">
                  <a:pos x="connsiteX3" y="connsiteY3"/>
                </a:cxn>
              </a:cxnLst>
              <a:rect l="l" t="t" r="r" b="b"/>
              <a:pathLst>
                <a:path w="2733675" h="590550">
                  <a:moveTo>
                    <a:pt x="0" y="304800"/>
                  </a:moveTo>
                  <a:lnTo>
                    <a:pt x="971550" y="266700"/>
                  </a:lnTo>
                  <a:lnTo>
                    <a:pt x="1819275" y="590550"/>
                  </a:lnTo>
                  <a:lnTo>
                    <a:pt x="2733675" y="0"/>
                  </a:lnTo>
                </a:path>
              </a:pathLst>
            </a:cu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9" name="Надпись 169">
              <a:extLst>
                <a:ext uri="{FF2B5EF4-FFF2-40B4-BE49-F238E27FC236}">
                  <a16:creationId xmlns:a16="http://schemas.microsoft.com/office/drawing/2014/main" id="{4E8D5AAF-C615-4346-80ED-4B934B4634BF}"/>
                </a:ext>
              </a:extLst>
            </p:cNvPr>
            <p:cNvSpPr txBox="1"/>
            <p:nvPr/>
          </p:nvSpPr>
          <p:spPr>
            <a:xfrm>
              <a:off x="1152525" y="981075"/>
              <a:ext cx="61912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en-US">
                  <a:effectLst/>
                  <a:latin typeface="Calibri" panose="020F0502020204030204" pitchFamily="34" charset="0"/>
                  <a:ea typeface="Calibri" panose="020F0502020204030204" pitchFamily="34" charset="0"/>
                  <a:cs typeface="Times New Roman" panose="02020603050405020304" pitchFamily="18" charset="0"/>
                </a:rPr>
                <a:t>(s)</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Надпись 170">
              <a:extLst>
                <a:ext uri="{FF2B5EF4-FFF2-40B4-BE49-F238E27FC236}">
                  <a16:creationId xmlns:a16="http://schemas.microsoft.com/office/drawing/2014/main" id="{E0CF7097-4750-471F-8830-E5A0E313A87F}"/>
                </a:ext>
              </a:extLst>
            </p:cNvPr>
            <p:cNvSpPr txBox="1"/>
            <p:nvPr/>
          </p:nvSpPr>
          <p:spPr>
            <a:xfrm>
              <a:off x="1995531" y="1381090"/>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r>
                <a:rPr lang="en-US" dirty="0">
                  <a:effectLst/>
                  <a:latin typeface="Calibri" panose="020F0502020204030204" pitchFamily="34" charset="0"/>
                  <a:ea typeface="Calibri" panose="020F0502020204030204" pitchFamily="34" charset="0"/>
                  <a:cs typeface="Times New Roman" panose="02020603050405020304" pitchFamily="18" charset="0"/>
                </a:rPr>
                <a:t>(t)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Надпись 171">
              <a:extLst>
                <a:ext uri="{FF2B5EF4-FFF2-40B4-BE49-F238E27FC236}">
                  <a16:creationId xmlns:a16="http://schemas.microsoft.com/office/drawing/2014/main" id="{14592B18-ABAB-4798-BF2E-E71906048962}"/>
                </a:ext>
              </a:extLst>
            </p:cNvPr>
            <p:cNvSpPr txBox="1"/>
            <p:nvPr/>
          </p:nvSpPr>
          <p:spPr>
            <a:xfrm>
              <a:off x="723900" y="76200"/>
              <a:ext cx="381000"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Надпись 172">
              <a:extLst>
                <a:ext uri="{FF2B5EF4-FFF2-40B4-BE49-F238E27FC236}">
                  <a16:creationId xmlns:a16="http://schemas.microsoft.com/office/drawing/2014/main" id="{EAB1463F-3677-4EEB-9A66-67BB4BAF8DCF}"/>
                </a:ext>
              </a:extLst>
            </p:cNvPr>
            <p:cNvSpPr txBox="1"/>
            <p:nvPr/>
          </p:nvSpPr>
          <p:spPr>
            <a:xfrm>
              <a:off x="2133600" y="95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3" name="Надпись 173">
                  <a:extLst>
                    <a:ext uri="{FF2B5EF4-FFF2-40B4-BE49-F238E27FC236}">
                      <a16:creationId xmlns:a16="http://schemas.microsoft.com/office/drawing/2014/main" id="{304078DA-4AED-4F2F-AEFE-50464DC5DD61}"/>
                    </a:ext>
                  </a:extLst>
                </p:cNvPr>
                <p:cNvSpPr txBox="1"/>
                <p:nvPr/>
              </p:nvSpPr>
              <p:spPr>
                <a:xfrm rot="1039367">
                  <a:off x="1190625" y="1285875"/>
                  <a:ext cx="6762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Calibri" panose="020F0502020204030204" pitchFamily="34" charset="0"/>
                            <a:cs typeface="Times New Roman" panose="02020603050405020304" pitchFamily="18" charset="0"/>
                          </a:rPr>
                          <m:t>𝜆</m:t>
                        </m:r>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𝑠</m:t>
                        </m:r>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𝑡</m:t>
                        </m:r>
                        <m:r>
                          <a:rPr lang="en-US"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3" name="Надпись 173">
                  <a:extLst>
                    <a:ext uri="{FF2B5EF4-FFF2-40B4-BE49-F238E27FC236}">
                      <a16:creationId xmlns:a16="http://schemas.microsoft.com/office/drawing/2014/main" id="{304078DA-4AED-4F2F-AEFE-50464DC5DD61}"/>
                    </a:ext>
                  </a:extLst>
                </p:cNvPr>
                <p:cNvSpPr txBox="1">
                  <a:spLocks noRot="1" noChangeAspect="1" noMove="1" noResize="1" noEditPoints="1" noAdjustHandles="1" noChangeArrowheads="1" noChangeShapeType="1" noTextEdit="1"/>
                </p:cNvSpPr>
                <p:nvPr/>
              </p:nvSpPr>
              <p:spPr>
                <a:xfrm rot="1039367">
                  <a:off x="1190625" y="1285875"/>
                  <a:ext cx="676275" cy="314325"/>
                </a:xfrm>
                <a:prstGeom prst="rect">
                  <a:avLst/>
                </a:prstGeom>
                <a:blipFill>
                  <a:blip r:embed="rId4"/>
                  <a:stretch>
                    <a:fillRect/>
                  </a:stretch>
                </a:blipFill>
                <a:ln w="6350">
                  <a:noFill/>
                </a:ln>
              </p:spPr>
              <p:txBody>
                <a:bodyPr/>
                <a:lstStyle/>
                <a:p>
                  <a:r>
                    <a:rPr lang="ru-RU">
                      <a:noFill/>
                    </a:rPr>
                    <a:t> </a:t>
                  </a:r>
                </a:p>
              </p:txBody>
            </p:sp>
          </mc:Fallback>
        </mc:AlternateContent>
      </p:grpSp>
    </p:spTree>
    <p:extLst>
      <p:ext uri="{BB962C8B-B14F-4D97-AF65-F5344CB8AC3E}">
        <p14:creationId xmlns:p14="http://schemas.microsoft.com/office/powerpoint/2010/main" val="877965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200329"/>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Control program development</a:t>
            </a:r>
          </a:p>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for sheet cutting machines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Box 4">
            <a:extLst>
              <a:ext uri="{FF2B5EF4-FFF2-40B4-BE49-F238E27FC236}">
                <a16:creationId xmlns:a16="http://schemas.microsoft.com/office/drawing/2014/main" id="{5E35A8FB-A5CC-45B2-8383-FFAEB4ED76E6}"/>
              </a:ext>
            </a:extLst>
          </p:cNvPr>
          <p:cNvSpPr txBox="1"/>
          <p:nvPr/>
        </p:nvSpPr>
        <p:spPr>
          <a:xfrm>
            <a:off x="903683" y="6021288"/>
            <a:ext cx="3736234" cy="307777"/>
          </a:xfrm>
          <a:prstGeom prst="rect">
            <a:avLst/>
          </a:prstGeom>
          <a:noFill/>
        </p:spPr>
        <p:txBody>
          <a:bodyPr wrap="square" rtlCol="0">
            <a:spAutoFit/>
          </a:bodyPr>
          <a:lstStyle/>
          <a:p>
            <a:r>
              <a:rPr lang="en-US" sz="1400" dirty="0"/>
              <a:t>Maximal material utilization</a:t>
            </a:r>
            <a:endParaRPr lang="ru-RU" sz="1400" dirty="0"/>
          </a:p>
        </p:txBody>
      </p:sp>
      <p:sp>
        <p:nvSpPr>
          <p:cNvPr id="6" name="TextBox 5">
            <a:extLst>
              <a:ext uri="{FF2B5EF4-FFF2-40B4-BE49-F238E27FC236}">
                <a16:creationId xmlns:a16="http://schemas.microsoft.com/office/drawing/2014/main" id="{BDDC5EEC-3A4E-45C4-A06C-F5B396FD2121}"/>
              </a:ext>
            </a:extLst>
          </p:cNvPr>
          <p:cNvSpPr txBox="1"/>
          <p:nvPr/>
        </p:nvSpPr>
        <p:spPr>
          <a:xfrm>
            <a:off x="5472100" y="6078797"/>
            <a:ext cx="3312368" cy="523220"/>
          </a:xfrm>
          <a:prstGeom prst="rect">
            <a:avLst/>
          </a:prstGeom>
          <a:noFill/>
        </p:spPr>
        <p:txBody>
          <a:bodyPr wrap="square" rtlCol="0">
            <a:spAutoFit/>
          </a:bodyPr>
          <a:lstStyle/>
          <a:p>
            <a:r>
              <a:rPr lang="en-US" sz="1400" dirty="0"/>
              <a:t>Minimal path cost in terms of money and resources, including cutting time</a:t>
            </a:r>
            <a:endParaRPr lang="ru-RU" sz="1400" dirty="0"/>
          </a:p>
        </p:txBody>
      </p:sp>
      <p:pic>
        <p:nvPicPr>
          <p:cNvPr id="7" name="Picture 2" descr="Fig9">
            <a:extLst>
              <a:ext uri="{FF2B5EF4-FFF2-40B4-BE49-F238E27FC236}">
                <a16:creationId xmlns:a16="http://schemas.microsoft.com/office/drawing/2014/main" id="{6B450616-071A-4B13-A242-45D166F51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793835"/>
            <a:ext cx="3744416" cy="21049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abuf73">
            <a:extLst>
              <a:ext uri="{FF2B5EF4-FFF2-40B4-BE49-F238E27FC236}">
                <a16:creationId xmlns:a16="http://schemas.microsoft.com/office/drawing/2014/main" id="{A21AB8B9-932F-41A1-882E-6F70702047C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2773" y="3806707"/>
            <a:ext cx="3849707" cy="21304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A8AB4D04-A88F-45C2-821C-40A11E583567}"/>
              </a:ext>
            </a:extLst>
          </p:cNvPr>
          <p:cNvSpPr txBox="1"/>
          <p:nvPr/>
        </p:nvSpPr>
        <p:spPr>
          <a:xfrm>
            <a:off x="179512" y="1670177"/>
            <a:ext cx="6768752" cy="1686487"/>
          </a:xfrm>
          <a:prstGeom prst="rect">
            <a:avLst/>
          </a:prstGeom>
          <a:noFill/>
        </p:spPr>
        <p:txBody>
          <a:bodyPr wrap="square" rtlCol="0">
            <a:spAutoFit/>
          </a:bodyPr>
          <a:lstStyle/>
          <a:p>
            <a:pPr marL="342900" lvl="0" indent="-342900">
              <a:lnSpc>
                <a:spcPct val="150000"/>
              </a:lnSpc>
              <a:buFont typeface="+mj-lt"/>
              <a:buAutoNum type="arabicPeriod"/>
            </a:pPr>
            <a:r>
              <a:rPr lang="en-US" sz="2400" dirty="0"/>
              <a:t>Nesting</a:t>
            </a:r>
            <a:endParaRPr lang="ru-RU" sz="2400" dirty="0"/>
          </a:p>
          <a:p>
            <a:pPr marL="342900" lvl="0" indent="-342900">
              <a:lnSpc>
                <a:spcPct val="150000"/>
              </a:lnSpc>
              <a:buFont typeface="+mj-lt"/>
              <a:buAutoNum type="arabicPeriod"/>
            </a:pPr>
            <a:r>
              <a:rPr lang="en-US" sz="2400" dirty="0"/>
              <a:t>Tool path routing</a:t>
            </a:r>
            <a:endParaRPr lang="ru-RU" sz="2400" dirty="0"/>
          </a:p>
          <a:p>
            <a:pPr marL="342900" lvl="0" indent="-342900">
              <a:lnSpc>
                <a:spcPct val="150000"/>
              </a:lnSpc>
              <a:buFont typeface="+mj-lt"/>
              <a:buAutoNum type="arabicPeriod"/>
            </a:pPr>
            <a:r>
              <a:rPr lang="en-US" sz="2400" dirty="0"/>
              <a:t>NC Program generation</a:t>
            </a:r>
            <a:endParaRPr lang="ru-RU" sz="2400" dirty="0"/>
          </a:p>
        </p:txBody>
      </p:sp>
      <p:sp>
        <p:nvSpPr>
          <p:cNvPr id="4" name="Стрелка: вправо 3">
            <a:extLst>
              <a:ext uri="{FF2B5EF4-FFF2-40B4-BE49-F238E27FC236}">
                <a16:creationId xmlns:a16="http://schemas.microsoft.com/office/drawing/2014/main" id="{F252726A-A77A-475F-8DA1-7002B2173A51}"/>
              </a:ext>
            </a:extLst>
          </p:cNvPr>
          <p:cNvSpPr/>
          <p:nvPr/>
        </p:nvSpPr>
        <p:spPr>
          <a:xfrm>
            <a:off x="4500034" y="4869000"/>
            <a:ext cx="720000" cy="307777"/>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972446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Local minimum cases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4" name="Группа 43">
            <a:extLst>
              <a:ext uri="{FF2B5EF4-FFF2-40B4-BE49-F238E27FC236}">
                <a16:creationId xmlns:a16="http://schemas.microsoft.com/office/drawing/2014/main" id="{41A30270-E5EF-4F1B-8AEF-6D4911EC7857}"/>
              </a:ext>
            </a:extLst>
          </p:cNvPr>
          <p:cNvGrpSpPr/>
          <p:nvPr/>
        </p:nvGrpSpPr>
        <p:grpSpPr>
          <a:xfrm>
            <a:off x="315637" y="4631194"/>
            <a:ext cx="8501921" cy="2217188"/>
            <a:chOff x="-7873" y="89057"/>
            <a:chExt cx="6195720" cy="1615918"/>
          </a:xfrm>
        </p:grpSpPr>
        <p:cxnSp>
          <p:nvCxnSpPr>
            <p:cNvPr id="45" name="Прямая соединительная линия 44">
              <a:extLst>
                <a:ext uri="{FF2B5EF4-FFF2-40B4-BE49-F238E27FC236}">
                  <a16:creationId xmlns:a16="http://schemas.microsoft.com/office/drawing/2014/main" id="{443FED48-E1D1-4DFD-A351-CE1913EF23E6}"/>
                </a:ext>
              </a:extLst>
            </p:cNvPr>
            <p:cNvCxnSpPr/>
            <p:nvPr/>
          </p:nvCxnSpPr>
          <p:spPr>
            <a:xfrm flipH="1">
              <a:off x="400050" y="295275"/>
              <a:ext cx="838200" cy="100012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46" name="Надпись 86">
              <a:extLst>
                <a:ext uri="{FF2B5EF4-FFF2-40B4-BE49-F238E27FC236}">
                  <a16:creationId xmlns:a16="http://schemas.microsoft.com/office/drawing/2014/main" id="{86CF5B91-8A83-46D0-818F-49A98E71F8F4}"/>
                </a:ext>
              </a:extLst>
            </p:cNvPr>
            <p:cNvSpPr txBox="1"/>
            <p:nvPr/>
          </p:nvSpPr>
          <p:spPr>
            <a:xfrm>
              <a:off x="1181442" y="218993"/>
              <a:ext cx="295549"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7" name="Прямая соединительная линия 46">
              <a:extLst>
                <a:ext uri="{FF2B5EF4-FFF2-40B4-BE49-F238E27FC236}">
                  <a16:creationId xmlns:a16="http://schemas.microsoft.com/office/drawing/2014/main" id="{F023EC93-0B87-49EE-ACDA-BC48CA45B9FE}"/>
                </a:ext>
              </a:extLst>
            </p:cNvPr>
            <p:cNvCxnSpPr/>
            <p:nvPr/>
          </p:nvCxnSpPr>
          <p:spPr>
            <a:xfrm>
              <a:off x="171450" y="72390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48" name="Надпись 88">
              <a:extLst>
                <a:ext uri="{FF2B5EF4-FFF2-40B4-BE49-F238E27FC236}">
                  <a16:creationId xmlns:a16="http://schemas.microsoft.com/office/drawing/2014/main" id="{1DA595AE-00B3-4956-A38E-24AF7CC84FCB}"/>
                </a:ext>
              </a:extLst>
            </p:cNvPr>
            <p:cNvSpPr txBox="1"/>
            <p:nvPr/>
          </p:nvSpPr>
          <p:spPr>
            <a:xfrm>
              <a:off x="-7873" y="427598"/>
              <a:ext cx="417595"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Надпись 89">
              <a:extLst>
                <a:ext uri="{FF2B5EF4-FFF2-40B4-BE49-F238E27FC236}">
                  <a16:creationId xmlns:a16="http://schemas.microsoft.com/office/drawing/2014/main" id="{CF0A8676-9EDA-400F-B8E8-2E7DA09D98BC}"/>
                </a:ext>
              </a:extLst>
            </p:cNvPr>
            <p:cNvSpPr txBox="1"/>
            <p:nvPr/>
          </p:nvSpPr>
          <p:spPr>
            <a:xfrm>
              <a:off x="1390650" y="723776"/>
              <a:ext cx="434747"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 name="Надпись 90">
              <a:extLst>
                <a:ext uri="{FF2B5EF4-FFF2-40B4-BE49-F238E27FC236}">
                  <a16:creationId xmlns:a16="http://schemas.microsoft.com/office/drawing/2014/main" id="{E973DF15-A4E1-476F-9BAE-F1CE00E5E344}"/>
                </a:ext>
              </a:extLst>
            </p:cNvPr>
            <p:cNvSpPr txBox="1"/>
            <p:nvPr/>
          </p:nvSpPr>
          <p:spPr>
            <a:xfrm>
              <a:off x="531393" y="542690"/>
              <a:ext cx="342388"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1" name="Прямая соединительная линия 50">
              <a:extLst>
                <a:ext uri="{FF2B5EF4-FFF2-40B4-BE49-F238E27FC236}">
                  <a16:creationId xmlns:a16="http://schemas.microsoft.com/office/drawing/2014/main" id="{89904FB3-FFD6-4883-91AA-3DB594919B28}"/>
                </a:ext>
              </a:extLst>
            </p:cNvPr>
            <p:cNvCxnSpPr/>
            <p:nvPr/>
          </p:nvCxnSpPr>
          <p:spPr>
            <a:xfrm>
              <a:off x="781050" y="85725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a:extLst>
                <a:ext uri="{FF2B5EF4-FFF2-40B4-BE49-F238E27FC236}">
                  <a16:creationId xmlns:a16="http://schemas.microsoft.com/office/drawing/2014/main" id="{C8B610DB-E6DC-464F-9469-5FE3B6051C07}"/>
                </a:ext>
              </a:extLst>
            </p:cNvPr>
            <p:cNvCxnSpPr/>
            <p:nvPr/>
          </p:nvCxnSpPr>
          <p:spPr>
            <a:xfrm flipH="1">
              <a:off x="2400300" y="295275"/>
              <a:ext cx="838200" cy="100012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53" name="Надпись 93">
              <a:extLst>
                <a:ext uri="{FF2B5EF4-FFF2-40B4-BE49-F238E27FC236}">
                  <a16:creationId xmlns:a16="http://schemas.microsoft.com/office/drawing/2014/main" id="{3C973576-CF83-4291-A7D7-5F7C203B75D8}"/>
                </a:ext>
              </a:extLst>
            </p:cNvPr>
            <p:cNvSpPr txBox="1"/>
            <p:nvPr/>
          </p:nvSpPr>
          <p:spPr>
            <a:xfrm>
              <a:off x="3162642" y="274705"/>
              <a:ext cx="295549"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4" name="Прямая соединительная линия 53">
              <a:extLst>
                <a:ext uri="{FF2B5EF4-FFF2-40B4-BE49-F238E27FC236}">
                  <a16:creationId xmlns:a16="http://schemas.microsoft.com/office/drawing/2014/main" id="{9575A605-D3E2-4FEA-BD19-EDA8CD3DD7BC}"/>
                </a:ext>
              </a:extLst>
            </p:cNvPr>
            <p:cNvCxnSpPr/>
            <p:nvPr/>
          </p:nvCxnSpPr>
          <p:spPr>
            <a:xfrm>
              <a:off x="2171700" y="723900"/>
              <a:ext cx="609600" cy="133350"/>
            </a:xfrm>
            <a:prstGeom prst="line">
              <a:avLst/>
            </a:prstGeom>
            <a:ln w="1270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Надпись 95">
              <a:extLst>
                <a:ext uri="{FF2B5EF4-FFF2-40B4-BE49-F238E27FC236}">
                  <a16:creationId xmlns:a16="http://schemas.microsoft.com/office/drawing/2014/main" id="{82E7A644-0F13-441E-8D92-8869C9CD51D1}"/>
                </a:ext>
              </a:extLst>
            </p:cNvPr>
            <p:cNvSpPr txBox="1"/>
            <p:nvPr/>
          </p:nvSpPr>
          <p:spPr>
            <a:xfrm>
              <a:off x="1903125" y="394354"/>
              <a:ext cx="463116"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30000" dirty="0">
                  <a:effectLst/>
                  <a:latin typeface="Calibri" panose="020F0502020204030204" pitchFamily="34" charset="0"/>
                  <a:ea typeface="Calibri" panose="020F0502020204030204" pitchFamily="34" charset="0"/>
                  <a:cs typeface="Times New Roman" panose="02020603050405020304" pitchFamily="18" charset="0"/>
                </a:rPr>
                <a:t>*</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Надпись 96">
              <a:extLst>
                <a:ext uri="{FF2B5EF4-FFF2-40B4-BE49-F238E27FC236}">
                  <a16:creationId xmlns:a16="http://schemas.microsoft.com/office/drawing/2014/main" id="{7C22D6E8-7B56-419F-8A99-57DAFEC464B8}"/>
                </a:ext>
              </a:extLst>
            </p:cNvPr>
            <p:cNvSpPr txBox="1"/>
            <p:nvPr/>
          </p:nvSpPr>
          <p:spPr>
            <a:xfrm>
              <a:off x="3286758" y="732203"/>
              <a:ext cx="434747"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7" name="Надпись 97">
              <a:extLst>
                <a:ext uri="{FF2B5EF4-FFF2-40B4-BE49-F238E27FC236}">
                  <a16:creationId xmlns:a16="http://schemas.microsoft.com/office/drawing/2014/main" id="{F0ABB3A5-A48D-40F4-A8BF-E4C64E4B77F7}"/>
                </a:ext>
              </a:extLst>
            </p:cNvPr>
            <p:cNvSpPr txBox="1"/>
            <p:nvPr/>
          </p:nvSpPr>
          <p:spPr>
            <a:xfrm>
              <a:off x="2539120" y="557176"/>
              <a:ext cx="342388"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8" name="Прямая соединительная линия 57">
              <a:extLst>
                <a:ext uri="{FF2B5EF4-FFF2-40B4-BE49-F238E27FC236}">
                  <a16:creationId xmlns:a16="http://schemas.microsoft.com/office/drawing/2014/main" id="{EDF59B71-A30A-4C58-92BB-1B7D3438C2AE}"/>
                </a:ext>
              </a:extLst>
            </p:cNvPr>
            <p:cNvCxnSpPr/>
            <p:nvPr/>
          </p:nvCxnSpPr>
          <p:spPr>
            <a:xfrm>
              <a:off x="2781300" y="85725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9" name="Прямая соединительная линия 58">
              <a:extLst>
                <a:ext uri="{FF2B5EF4-FFF2-40B4-BE49-F238E27FC236}">
                  <a16:creationId xmlns:a16="http://schemas.microsoft.com/office/drawing/2014/main" id="{17B238DA-E083-46B2-8F2E-6B823D2FDE44}"/>
                </a:ext>
              </a:extLst>
            </p:cNvPr>
            <p:cNvCxnSpPr/>
            <p:nvPr/>
          </p:nvCxnSpPr>
          <p:spPr>
            <a:xfrm flipH="1" flipV="1">
              <a:off x="2790825" y="857250"/>
              <a:ext cx="95250" cy="57150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60" name="Надпись 100">
              <a:extLst>
                <a:ext uri="{FF2B5EF4-FFF2-40B4-BE49-F238E27FC236}">
                  <a16:creationId xmlns:a16="http://schemas.microsoft.com/office/drawing/2014/main" id="{4DA019CF-D3F9-440B-B7F2-D958AEFF3CBD}"/>
                </a:ext>
              </a:extLst>
            </p:cNvPr>
            <p:cNvSpPr txBox="1"/>
            <p:nvPr/>
          </p:nvSpPr>
          <p:spPr>
            <a:xfrm>
              <a:off x="2990850" y="1323749"/>
              <a:ext cx="417595"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1" name="Прямая со стрелкой 60">
              <a:extLst>
                <a:ext uri="{FF2B5EF4-FFF2-40B4-BE49-F238E27FC236}">
                  <a16:creationId xmlns:a16="http://schemas.microsoft.com/office/drawing/2014/main" id="{00FCD237-567F-45D0-9EF3-84DE01B7F3DF}"/>
                </a:ext>
              </a:extLst>
            </p:cNvPr>
            <p:cNvCxnSpPr/>
            <p:nvPr/>
          </p:nvCxnSpPr>
          <p:spPr>
            <a:xfrm flipH="1" flipV="1">
              <a:off x="2171700" y="723900"/>
              <a:ext cx="710565" cy="704850"/>
            </a:xfrm>
            <a:prstGeom prst="straightConnector1">
              <a:avLst/>
            </a:prstGeom>
            <a:ln w="6350">
              <a:solidFill>
                <a:schemeClr val="tx1"/>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2" name="Прямая соединительная линия 61">
              <a:extLst>
                <a:ext uri="{FF2B5EF4-FFF2-40B4-BE49-F238E27FC236}">
                  <a16:creationId xmlns:a16="http://schemas.microsoft.com/office/drawing/2014/main" id="{26871FC1-A482-4262-84BF-5EC0B977AE41}"/>
                </a:ext>
              </a:extLst>
            </p:cNvPr>
            <p:cNvCxnSpPr/>
            <p:nvPr/>
          </p:nvCxnSpPr>
          <p:spPr>
            <a:xfrm flipH="1">
              <a:off x="4429125" y="295275"/>
              <a:ext cx="838200" cy="100012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63" name="Надпись 103">
              <a:extLst>
                <a:ext uri="{FF2B5EF4-FFF2-40B4-BE49-F238E27FC236}">
                  <a16:creationId xmlns:a16="http://schemas.microsoft.com/office/drawing/2014/main" id="{1A971BBF-A201-4BB9-8DD1-08CD278C77C4}"/>
                </a:ext>
              </a:extLst>
            </p:cNvPr>
            <p:cNvSpPr txBox="1"/>
            <p:nvPr/>
          </p:nvSpPr>
          <p:spPr>
            <a:xfrm>
              <a:off x="5017878" y="89057"/>
              <a:ext cx="295549" cy="47630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4" name="Прямая соединительная линия 63">
              <a:extLst>
                <a:ext uri="{FF2B5EF4-FFF2-40B4-BE49-F238E27FC236}">
                  <a16:creationId xmlns:a16="http://schemas.microsoft.com/office/drawing/2014/main" id="{176455A5-3CA2-4A1A-826E-BFFAA33FBE3C}"/>
                </a:ext>
              </a:extLst>
            </p:cNvPr>
            <p:cNvCxnSpPr/>
            <p:nvPr/>
          </p:nvCxnSpPr>
          <p:spPr>
            <a:xfrm>
              <a:off x="4200525" y="72390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65" name="Надпись 105">
              <a:extLst>
                <a:ext uri="{FF2B5EF4-FFF2-40B4-BE49-F238E27FC236}">
                  <a16:creationId xmlns:a16="http://schemas.microsoft.com/office/drawing/2014/main" id="{B0F09F11-3073-4BDF-BEA0-E626A1BD2E4D}"/>
                </a:ext>
              </a:extLst>
            </p:cNvPr>
            <p:cNvSpPr txBox="1"/>
            <p:nvPr/>
          </p:nvSpPr>
          <p:spPr>
            <a:xfrm>
              <a:off x="4042661" y="446770"/>
              <a:ext cx="417595"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6" name="Надпись 106">
              <a:extLst>
                <a:ext uri="{FF2B5EF4-FFF2-40B4-BE49-F238E27FC236}">
                  <a16:creationId xmlns:a16="http://schemas.microsoft.com/office/drawing/2014/main" id="{B13F5D1D-8C07-4BB2-8FB0-5BDEA5A7D382}"/>
                </a:ext>
              </a:extLst>
            </p:cNvPr>
            <p:cNvSpPr txBox="1"/>
            <p:nvPr/>
          </p:nvSpPr>
          <p:spPr>
            <a:xfrm>
              <a:off x="5454473" y="760680"/>
              <a:ext cx="434747"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7" name="Надпись 107">
              <a:extLst>
                <a:ext uri="{FF2B5EF4-FFF2-40B4-BE49-F238E27FC236}">
                  <a16:creationId xmlns:a16="http://schemas.microsoft.com/office/drawing/2014/main" id="{7856BE33-FD9F-4216-A7EC-324D5740FF87}"/>
                </a:ext>
              </a:extLst>
            </p:cNvPr>
            <p:cNvSpPr txBox="1"/>
            <p:nvPr/>
          </p:nvSpPr>
          <p:spPr>
            <a:xfrm>
              <a:off x="4531774" y="540213"/>
              <a:ext cx="342388" cy="352028"/>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8" name="Прямая соединительная линия 67">
              <a:extLst>
                <a:ext uri="{FF2B5EF4-FFF2-40B4-BE49-F238E27FC236}">
                  <a16:creationId xmlns:a16="http://schemas.microsoft.com/office/drawing/2014/main" id="{924D44A2-8F87-48CC-BCCE-930CD3295427}"/>
                </a:ext>
              </a:extLst>
            </p:cNvPr>
            <p:cNvCxnSpPr/>
            <p:nvPr/>
          </p:nvCxnSpPr>
          <p:spPr>
            <a:xfrm>
              <a:off x="4810125" y="85725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9" name="Прямая соединительная линия 68">
              <a:extLst>
                <a:ext uri="{FF2B5EF4-FFF2-40B4-BE49-F238E27FC236}">
                  <a16:creationId xmlns:a16="http://schemas.microsoft.com/office/drawing/2014/main" id="{635ADF6C-67F4-4036-A926-060FB7716F53}"/>
                </a:ext>
              </a:extLst>
            </p:cNvPr>
            <p:cNvCxnSpPr/>
            <p:nvPr/>
          </p:nvCxnSpPr>
          <p:spPr>
            <a:xfrm>
              <a:off x="5419725" y="99060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70" name="Надпись 110">
              <a:extLst>
                <a:ext uri="{FF2B5EF4-FFF2-40B4-BE49-F238E27FC236}">
                  <a16:creationId xmlns:a16="http://schemas.microsoft.com/office/drawing/2014/main" id="{A9382F00-9A07-44E8-81A1-9F4E63F68D53}"/>
                </a:ext>
              </a:extLst>
            </p:cNvPr>
            <p:cNvSpPr txBox="1"/>
            <p:nvPr/>
          </p:nvSpPr>
          <p:spPr>
            <a:xfrm>
              <a:off x="5753100" y="1133282"/>
              <a:ext cx="434747"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i+2</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1" name="Прямая соединительная линия 70">
              <a:extLst>
                <a:ext uri="{FF2B5EF4-FFF2-40B4-BE49-F238E27FC236}">
                  <a16:creationId xmlns:a16="http://schemas.microsoft.com/office/drawing/2014/main" id="{FF4DB277-1E36-4E7F-BD3C-6B2974B98D3A}"/>
                </a:ext>
              </a:extLst>
            </p:cNvPr>
            <p:cNvCxnSpPr/>
            <p:nvPr/>
          </p:nvCxnSpPr>
          <p:spPr>
            <a:xfrm flipH="1">
              <a:off x="5219700" y="419100"/>
              <a:ext cx="352425" cy="128587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72" name="Надпись 112">
              <a:extLst>
                <a:ext uri="{FF2B5EF4-FFF2-40B4-BE49-F238E27FC236}">
                  <a16:creationId xmlns:a16="http://schemas.microsoft.com/office/drawing/2014/main" id="{3C90D355-D6C1-4AB0-B6BE-D1DF78B26C6E}"/>
                </a:ext>
              </a:extLst>
            </p:cNvPr>
            <p:cNvSpPr txBox="1"/>
            <p:nvPr/>
          </p:nvSpPr>
          <p:spPr>
            <a:xfrm>
              <a:off x="5549565" y="218992"/>
              <a:ext cx="388568" cy="29555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3" name="Стрелка: влево 72">
              <a:extLst>
                <a:ext uri="{FF2B5EF4-FFF2-40B4-BE49-F238E27FC236}">
                  <a16:creationId xmlns:a16="http://schemas.microsoft.com/office/drawing/2014/main" id="{C8892C36-4776-4835-ACC0-BC37DE281603}"/>
                </a:ext>
              </a:extLst>
            </p:cNvPr>
            <p:cNvSpPr/>
            <p:nvPr/>
          </p:nvSpPr>
          <p:spPr>
            <a:xfrm rot="18584886">
              <a:off x="4457700" y="962025"/>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4" name="Стрелка: влево 73">
              <a:extLst>
                <a:ext uri="{FF2B5EF4-FFF2-40B4-BE49-F238E27FC236}">
                  <a16:creationId xmlns:a16="http://schemas.microsoft.com/office/drawing/2014/main" id="{7418F6B7-88EB-4B28-AB3B-A0B17E92BAC0}"/>
                </a:ext>
              </a:extLst>
            </p:cNvPr>
            <p:cNvSpPr/>
            <p:nvPr/>
          </p:nvSpPr>
          <p:spPr>
            <a:xfrm rot="7662265">
              <a:off x="4781550" y="561975"/>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5" name="Стрелка: влево 74">
              <a:extLst>
                <a:ext uri="{FF2B5EF4-FFF2-40B4-BE49-F238E27FC236}">
                  <a16:creationId xmlns:a16="http://schemas.microsoft.com/office/drawing/2014/main" id="{B00D8387-58EB-4975-82D6-4FF783727EAB}"/>
                </a:ext>
              </a:extLst>
            </p:cNvPr>
            <p:cNvSpPr/>
            <p:nvPr/>
          </p:nvSpPr>
          <p:spPr>
            <a:xfrm rot="17209921">
              <a:off x="5200650" y="1123950"/>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6" name="Стрелка: влево 75">
              <a:extLst>
                <a:ext uri="{FF2B5EF4-FFF2-40B4-BE49-F238E27FC236}">
                  <a16:creationId xmlns:a16="http://schemas.microsoft.com/office/drawing/2014/main" id="{D628F7DE-767E-4E2A-B9F3-F6FD819DC2F3}"/>
                </a:ext>
              </a:extLst>
            </p:cNvPr>
            <p:cNvSpPr/>
            <p:nvPr/>
          </p:nvSpPr>
          <p:spPr>
            <a:xfrm rot="6312376">
              <a:off x="5314950" y="676275"/>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gr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90A1D887-CCCB-4CBC-894D-281C69D82893}"/>
                  </a:ext>
                </a:extLst>
              </p:cNvPr>
              <p:cNvSpPr txBox="1"/>
              <p:nvPr/>
            </p:nvSpPr>
            <p:spPr>
              <a:xfrm>
                <a:off x="232321" y="1123745"/>
                <a:ext cx="5083058" cy="3466142"/>
              </a:xfrm>
              <a:prstGeom prst="rect">
                <a:avLst/>
              </a:prstGeom>
              <a:noFill/>
            </p:spPr>
            <p:txBody>
              <a:bodyPr wrap="none" rtlCol="0">
                <a:spAutoFit/>
              </a:bodyPr>
              <a:lstStyle/>
              <a:p>
                <a:pPr marL="342900" indent="-342900">
                  <a:buFont typeface="+mj-lt"/>
                  <a:buAutoNum type="arabicPeriod"/>
                </a:pPr>
                <a14:m>
                  <m:oMath xmlns:m="http://schemas.openxmlformats.org/officeDocument/2006/math">
                    <m:sSub>
                      <m:sSubPr>
                        <m:ctrlPr>
                          <a:rPr lang="en-US" sz="2000" i="1" smtClean="0">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𝑠</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&gt;0</m:t>
                    </m:r>
                  </m:oMath>
                </a14:m>
                <a:r>
                  <a:rPr lang="en-US" sz="2000" dirty="0"/>
                  <a:t> </a:t>
                </a:r>
                <a:r>
                  <a:rPr lang="en-US" sz="2000" b="1" dirty="0"/>
                  <a:t>or </a:t>
                </a:r>
                <a14:m>
                  <m:oMath xmlns:m="http://schemas.openxmlformats.org/officeDocument/2006/math">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𝑡</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&gt;0</m:t>
                    </m:r>
                  </m:oMath>
                </a14:m>
                <a:r>
                  <a:rPr lang="en-US" sz="2000" dirty="0"/>
                  <a:t> </a:t>
                </a:r>
              </a:p>
              <a:p>
                <a:pPr marL="800100" lvl="1" indent="-34290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e>
                            </m:d>
                          </m:num>
                          <m:den>
                            <m:r>
                              <a:rPr lang="en-US" sz="2000" i="1">
                                <a:latin typeface="Cambria Math" panose="02040503050406030204" pitchFamily="18" charset="0"/>
                              </a:rPr>
                              <m:t>𝜕</m:t>
                            </m:r>
                            <m:r>
                              <a:rPr lang="en-US" sz="2000" i="1">
                                <a:latin typeface="Cambria Math" panose="02040503050406030204" pitchFamily="18" charset="0"/>
                              </a:rPr>
                              <m:t>𝑠</m:t>
                            </m:r>
                          </m:den>
                        </m:f>
                        <m:r>
                          <a:rPr lang="en-US" sz="2000" i="1">
                            <a:latin typeface="Cambria Math" panose="02040503050406030204" pitchFamily="18" charset="0"/>
                          </a:rPr>
                          <m:t>|</m:t>
                        </m:r>
                      </m:e>
                      <m:sub>
                        <m:r>
                          <a:rPr lang="en-US" sz="2000" i="1">
                            <a:latin typeface="Cambria Math" panose="02040503050406030204" pitchFamily="18" charset="0"/>
                          </a:rPr>
                          <m:t>0</m:t>
                        </m:r>
                      </m:sub>
                    </m:sSub>
                    <m:r>
                      <a:rPr lang="en-US" sz="2000" b="0" i="1" smtClean="0">
                        <a:latin typeface="Cambria Math" panose="02040503050406030204" pitchFamily="18" charset="0"/>
                      </a:rPr>
                      <m:t>&gt;0</m:t>
                    </m:r>
                  </m:oMath>
                </a14:m>
                <a:endParaRPr lang="en-US" sz="2000" b="0" dirty="0"/>
              </a:p>
              <a:p>
                <a:pPr marL="800100" lvl="1" indent="-3429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0,1</m:t>
                        </m:r>
                      </m:e>
                    </m:d>
                    <m:r>
                      <a:rPr lang="en-US" sz="2000" b="0" i="1" smtClean="0">
                        <a:latin typeface="Cambria Math" panose="02040503050406030204" pitchFamily="18" charset="0"/>
                      </a:rPr>
                      <m:t>:</m:t>
                    </m:r>
                    <m:r>
                      <a:rPr lang="en-US" sz="2000" b="0" i="1" smtClean="0">
                        <a:latin typeface="Cambria Math" panose="02040503050406030204" pitchFamily="18" charset="0"/>
                      </a:rPr>
                      <m:t>𝜆</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m:t>
                            </m:r>
                          </m:sup>
                        </m:sSup>
                      </m:e>
                    </m:d>
                    <m:r>
                      <a:rPr lang="en-US" sz="2000" b="0" i="1" smtClean="0">
                        <a:latin typeface="Cambria Math" panose="02040503050406030204" pitchFamily="18" charset="0"/>
                      </a:rPr>
                      <m:t>&gt;</m:t>
                    </m:r>
                    <m:r>
                      <a:rPr lang="en-US" sz="2000" b="0" i="1" smtClean="0">
                        <a:latin typeface="Cambria Math" panose="02040503050406030204" pitchFamily="18" charset="0"/>
                      </a:rPr>
                      <m:t>𝜆</m:t>
                    </m:r>
                    <m:r>
                      <a:rPr lang="en-US" sz="2000" b="0" i="1" smtClean="0">
                        <a:latin typeface="Cambria Math" panose="02040503050406030204" pitchFamily="18" charset="0"/>
                      </a:rPr>
                      <m:t>(0)</m:t>
                    </m:r>
                  </m:oMath>
                </a14:m>
                <a:endParaRPr lang="en-US" sz="2000" dirty="0"/>
              </a:p>
              <a:p>
                <a:pPr marL="800100" lvl="1" indent="-3429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𝜆</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e>
                    </m:d>
                    <m:r>
                      <a:rPr lang="en-US" sz="2000" b="0" i="1" smtClean="0">
                        <a:latin typeface="Cambria Math" panose="02040503050406030204" pitchFamily="18" charset="0"/>
                      </a:rPr>
                      <m:t>&lt;</m:t>
                    </m:r>
                    <m:r>
                      <a:rPr lang="en-US" sz="2000" b="0" i="1" smtClean="0">
                        <a:latin typeface="Cambria Math" panose="02040503050406030204" pitchFamily="18" charset="0"/>
                      </a:rPr>
                      <m:t>𝜆</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r>
                      <a:rPr lang="en-US" sz="2000" i="1">
                        <a:latin typeface="Cambria Math" panose="02040503050406030204" pitchFamily="18" charset="0"/>
                      </a:rPr>
                      <m:t>𝜆</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i="1">
                                <a:latin typeface="Cambria Math" panose="02040503050406030204" pitchFamily="18" charset="0"/>
                              </a:rPr>
                              <m:t>∗</m:t>
                            </m:r>
                          </m:sup>
                        </m:sSup>
                      </m:e>
                    </m:d>
                    <m:r>
                      <a:rPr lang="en-US" sz="2000" b="0" i="1" smtClean="0">
                        <a:latin typeface="Cambria Math" panose="02040503050406030204" pitchFamily="18" charset="0"/>
                      </a:rPr>
                      <m:t>&gt;</m:t>
                    </m:r>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1</m:t>
                        </m:r>
                      </m:e>
                    </m:d>
                  </m:oMath>
                </a14:m>
                <a:endParaRPr lang="en-US" sz="2000" dirty="0"/>
              </a:p>
              <a:p>
                <a:pPr marL="800100" lvl="1" indent="-342900">
                  <a:buFont typeface="Arial" panose="020B0604020202020204" pitchFamily="34" charset="0"/>
                  <a:buChar char="•"/>
                </a:pPr>
                <a14:m>
                  <m:oMath xmlns:m="http://schemas.openxmlformats.org/officeDocument/2006/math">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0</m:t>
                        </m:r>
                      </m:e>
                    </m:d>
                    <m:r>
                      <a:rPr lang="en-US" sz="2000" b="0" i="1" smtClean="0">
                        <a:latin typeface="Cambria Math" panose="02040503050406030204" pitchFamily="18" charset="0"/>
                      </a:rPr>
                      <m:t>&lt;</m:t>
                    </m:r>
                    <m:r>
                      <a:rPr lang="en-US" sz="2000" i="1">
                        <a:latin typeface="Cambria Math" panose="02040503050406030204" pitchFamily="18" charset="0"/>
                      </a:rPr>
                      <m:t>𝜆</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i="1">
                                <a:latin typeface="Cambria Math" panose="02040503050406030204" pitchFamily="18" charset="0"/>
                              </a:rPr>
                              <m:t>∗</m:t>
                            </m:r>
                          </m:sup>
                        </m:sSup>
                      </m:e>
                    </m:d>
                    <m:r>
                      <a:rPr lang="en-US" sz="2000" b="0" i="1" smtClean="0">
                        <a:latin typeface="Cambria Math" panose="02040503050406030204" pitchFamily="18" charset="0"/>
                      </a:rPr>
                      <m:t>&gt;</m:t>
                    </m:r>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1</m:t>
                        </m:r>
                      </m:e>
                    </m:d>
                  </m:oMath>
                </a14:m>
                <a:r>
                  <a:rPr lang="en-US" sz="2000" dirty="0"/>
                  <a:t> </a:t>
                </a:r>
                <a:r>
                  <a:rPr lang="en-US" sz="2000" b="1" dirty="0">
                    <a:solidFill>
                      <a:schemeClr val="accent6"/>
                    </a:solidFill>
                  </a:rPr>
                  <a:t>vs</a:t>
                </a:r>
                <a:r>
                  <a:rPr lang="en-US" sz="2000" dirty="0"/>
                  <a:t> </a:t>
                </a:r>
                <a14:m>
                  <m:oMath xmlns:m="http://schemas.openxmlformats.org/officeDocument/2006/math">
                    <m:r>
                      <a:rPr lang="en-US" sz="2000" i="1">
                        <a:latin typeface="Cambria Math" panose="02040503050406030204" pitchFamily="18" charset="0"/>
                      </a:rPr>
                      <m:t>𝜆</m:t>
                    </m:r>
                    <m:r>
                      <a:rPr lang="en-US" sz="2000" b="0" i="1" smtClean="0">
                        <a:latin typeface="Cambria Math" panose="02040503050406030204" pitchFamily="18" charset="0"/>
                      </a:rPr>
                      <m:t>′′</m:t>
                    </m:r>
                    <m:d>
                      <m:dPr>
                        <m:ctrlPr>
                          <a:rPr lang="en-US" sz="2000" i="1">
                            <a:latin typeface="Cambria Math" panose="02040503050406030204" pitchFamily="18" charset="0"/>
                          </a:rPr>
                        </m:ctrlPr>
                      </m:dPr>
                      <m:e>
                        <m:r>
                          <a:rPr lang="en-US" sz="2000" b="0" i="1" smtClean="0">
                            <a:latin typeface="Cambria Math" panose="02040503050406030204" pitchFamily="18" charset="0"/>
                          </a:rPr>
                          <m:t>𝑠</m:t>
                        </m:r>
                      </m:e>
                    </m:d>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oMath>
                </a14:m>
                <a:endParaRPr lang="en-US" sz="2000" dirty="0"/>
              </a:p>
              <a:p>
                <a:pPr marL="342900" indent="-342900">
                  <a:buFont typeface="+mj-lt"/>
                  <a:buAutoNum type="arabicPeriod"/>
                </a:pPr>
                <a14:m>
                  <m:oMath xmlns:m="http://schemas.openxmlformats.org/officeDocument/2006/math">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𝑠</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𝑡</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=0</m:t>
                    </m:r>
                  </m:oMath>
                </a14:m>
                <a:endParaRPr lang="en-US" sz="2000" dirty="0"/>
              </a:p>
              <a:p>
                <a:pPr marL="742950" lvl="1" indent="-28575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𝑀</m:t>
                        </m:r>
                      </m:e>
                      <m:sub>
                        <m:r>
                          <a:rPr lang="en-US" sz="2000" i="1">
                            <a:latin typeface="Cambria Math" panose="02040503050406030204" pitchFamily="18" charset="0"/>
                          </a:rPr>
                          <m:t>𝑖</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e>
                    </m:d>
                  </m:oMath>
                </a14:m>
                <a:r>
                  <a:rPr lang="en-US" sz="2000" b="0" i="1" dirty="0">
                    <a:latin typeface="Cambria Math" panose="02040503050406030204" pitchFamily="18" charset="0"/>
                  </a:rPr>
                  <a:t> </a:t>
                </a:r>
                <a:r>
                  <a:rPr lang="en-US" sz="2000" b="0" dirty="0">
                    <a:latin typeface="Cambria Math" panose="02040503050406030204" pitchFamily="18" charset="0"/>
                  </a:rPr>
                  <a:t>or</a:t>
                </a:r>
                <a:r>
                  <a:rPr lang="en-US" sz="2000" b="0" i="1" dirty="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𝑀</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m:t>
                            </m:r>
                          </m:sup>
                        </m:sSubSup>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+1</m:t>
                            </m:r>
                          </m:sub>
                        </m:sSub>
                      </m:e>
                    </m:d>
                  </m:oMath>
                </a14:m>
                <a:endParaRPr lang="en-US" sz="2000" b="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b="0" i="1" smtClean="0">
                            <a:latin typeface="Cambria Math" panose="02040503050406030204" pitchFamily="18" charset="0"/>
                          </a:rPr>
                          <m:t>+1</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+2</m:t>
                            </m:r>
                          </m:sub>
                        </m:sSub>
                      </m:e>
                    </m:d>
                  </m:oMath>
                </a14:m>
                <a:r>
                  <a:rPr lang="en-US" sz="2000" i="1" dirty="0">
                    <a:latin typeface="Cambria Math" panose="02040503050406030204" pitchFamily="18" charset="0"/>
                  </a:rPr>
                  <a:t> </a:t>
                </a:r>
                <a:r>
                  <a:rPr lang="en-US" sz="2000" dirty="0">
                    <a:latin typeface="Cambria Math" panose="02040503050406030204" pitchFamily="18" charset="0"/>
                  </a:rPr>
                  <a:t>or</a:t>
                </a:r>
                <a:r>
                  <a:rPr lang="en-US" sz="2000" i="1" dirty="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b="0" i="1" smtClean="0">
                            <a:latin typeface="Cambria Math" panose="02040503050406030204" pitchFamily="18" charset="0"/>
                          </a:rPr>
                          <m:t>+1</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i="1">
                                <a:latin typeface="Cambria Math" panose="02040503050406030204" pitchFamily="18" charset="0"/>
                              </a:rPr>
                              <m:t>𝑀</m:t>
                            </m:r>
                          </m:e>
                          <m:sub>
                            <m:r>
                              <a:rPr lang="en-US" sz="2000" i="1">
                                <a:latin typeface="Cambria Math" panose="02040503050406030204" pitchFamily="18" charset="0"/>
                              </a:rPr>
                              <m:t>𝑖</m:t>
                            </m:r>
                            <m:r>
                              <a:rPr lang="en-US" sz="2000" b="0" i="1" smtClean="0">
                                <a:latin typeface="Cambria Math" panose="02040503050406030204" pitchFamily="18" charset="0"/>
                              </a:rPr>
                              <m:t>+2</m:t>
                            </m:r>
                          </m:sub>
                          <m:sup>
                            <m:r>
                              <a:rPr lang="en-US" sz="2000" i="1">
                                <a:latin typeface="Cambria Math" panose="02040503050406030204" pitchFamily="18" charset="0"/>
                              </a:rPr>
                              <m:t>∗</m:t>
                            </m:r>
                          </m:sup>
                        </m:sSubSup>
                      </m:e>
                    </m:d>
                  </m:oMath>
                </a14:m>
                <a:endParaRPr lang="en-US" sz="200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b="0" i="1" smtClean="0">
                            <a:latin typeface="Cambria Math" panose="02040503050406030204" pitchFamily="18" charset="0"/>
                          </a:rPr>
                          <m:t>,</m:t>
                        </m:r>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+1</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−1</m:t>
                            </m:r>
                          </m:sub>
                          <m:sup>
                            <m:d>
                              <m:dPr>
                                <m:ctrlPr>
                                  <a:rPr lang="en-US" sz="2000" i="1">
                                    <a:latin typeface="Cambria Math" panose="02040503050406030204" pitchFamily="18" charset="0"/>
                                  </a:rPr>
                                </m:ctrlPr>
                              </m:dPr>
                              <m:e>
                                <m:r>
                                  <a:rPr lang="en-US" sz="2000" i="1">
                                    <a:latin typeface="Cambria Math" panose="02040503050406030204" pitchFamily="18" charset="0"/>
                                  </a:rPr>
                                  <m:t>∗</m:t>
                                </m:r>
                              </m:e>
                            </m:d>
                          </m:sup>
                        </m:sSubSup>
                        <m:sSubSup>
                          <m:sSubSupPr>
                            <m:ctrlPr>
                              <a:rPr lang="en-US" sz="2000" i="1">
                                <a:latin typeface="Cambria Math" panose="02040503050406030204" pitchFamily="18" charset="0"/>
                              </a:rPr>
                            </m:ctrlPr>
                          </m:sSubSup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+2</m:t>
                            </m:r>
                          </m:sub>
                          <m:sup>
                            <m:d>
                              <m:dPr>
                                <m:ctrlPr>
                                  <a:rPr lang="en-US" sz="2000" i="1">
                                    <a:latin typeface="Cambria Math" panose="02040503050406030204" pitchFamily="18" charset="0"/>
                                  </a:rPr>
                                </m:ctrlPr>
                              </m:dPr>
                              <m:e>
                                <m:r>
                                  <a:rPr lang="en-US" sz="2000" i="1">
                                    <a:latin typeface="Cambria Math" panose="02040503050406030204" pitchFamily="18" charset="0"/>
                                  </a:rPr>
                                  <m:t>∗</m:t>
                                </m:r>
                              </m:e>
                            </m:d>
                          </m:sup>
                        </m:sSubSup>
                      </m:e>
                    </m:d>
                    <m:r>
                      <a:rPr lang="en-US" sz="2000" b="0" i="1" smtClean="0">
                        <a:latin typeface="Cambria Math" panose="02040503050406030204" pitchFamily="18" charset="0"/>
                      </a:rPr>
                      <m:t>⇒</m:t>
                    </m:r>
                    <m:r>
                      <a:rPr lang="en-US" sz="2000" b="0" i="1" smtClean="0">
                        <a:latin typeface="Cambria Math" panose="02040503050406030204" pitchFamily="18" charset="0"/>
                      </a:rPr>
                      <m:t>𝜆</m:t>
                    </m:r>
                    <m:r>
                      <a:rPr lang="en-US" sz="2000" b="0" i="1" smtClean="0">
                        <a:latin typeface="Cambria Math" panose="02040503050406030204" pitchFamily="18" charset="0"/>
                      </a:rPr>
                      <m:t>(1)≥</m:t>
                    </m:r>
                    <m:r>
                      <a:rPr lang="en-US" sz="2000" i="1">
                        <a:latin typeface="Cambria Math" panose="02040503050406030204" pitchFamily="18" charset="0"/>
                      </a:rPr>
                      <m:t>𝜆</m:t>
                    </m:r>
                    <m:r>
                      <a:rPr lang="en-US" sz="2000" i="1">
                        <a:latin typeface="Cambria Math" panose="02040503050406030204" pitchFamily="18" charset="0"/>
                      </a:rPr>
                      <m:t>(0)</m:t>
                    </m:r>
                  </m:oMath>
                </a14:m>
                <a:endParaRPr lang="en-US" sz="2000" i="1" dirty="0">
                  <a:latin typeface="Cambria Math" panose="02040503050406030204" pitchFamily="18" charset="0"/>
                </a:endParaRPr>
              </a:p>
            </p:txBody>
          </p:sp>
        </mc:Choice>
        <mc:Fallback xmlns="">
          <p:sp>
            <p:nvSpPr>
              <p:cNvPr id="77" name="TextBox 76">
                <a:extLst>
                  <a:ext uri="{FF2B5EF4-FFF2-40B4-BE49-F238E27FC236}">
                    <a16:creationId xmlns:a16="http://schemas.microsoft.com/office/drawing/2014/main" id="{90A1D887-CCCB-4CBC-894D-281C69D82893}"/>
                  </a:ext>
                </a:extLst>
              </p:cNvPr>
              <p:cNvSpPr txBox="1">
                <a:spLocks noRot="1" noChangeAspect="1" noMove="1" noResize="1" noEditPoints="1" noAdjustHandles="1" noChangeArrowheads="1" noChangeShapeType="1" noTextEdit="1"/>
              </p:cNvSpPr>
              <p:nvPr/>
            </p:nvSpPr>
            <p:spPr>
              <a:xfrm>
                <a:off x="232321" y="1123745"/>
                <a:ext cx="5083058" cy="3466142"/>
              </a:xfrm>
              <a:prstGeom prst="rect">
                <a:avLst/>
              </a:prstGeom>
              <a:blipFill>
                <a:blip r:embed="rId3"/>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09984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Global minimum</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78" name="Группа 77">
            <a:extLst>
              <a:ext uri="{FF2B5EF4-FFF2-40B4-BE49-F238E27FC236}">
                <a16:creationId xmlns:a16="http://schemas.microsoft.com/office/drawing/2014/main" id="{E934C878-CD66-45F4-9FC7-FF9BFA414545}"/>
              </a:ext>
            </a:extLst>
          </p:cNvPr>
          <p:cNvGrpSpPr/>
          <p:nvPr/>
        </p:nvGrpSpPr>
        <p:grpSpPr>
          <a:xfrm>
            <a:off x="676524" y="4641411"/>
            <a:ext cx="2060176" cy="1956592"/>
            <a:chOff x="1840698" y="4391173"/>
            <a:chExt cx="2060176" cy="1956592"/>
          </a:xfrm>
        </p:grpSpPr>
        <p:sp>
          <p:nvSpPr>
            <p:cNvPr id="6" name="Полилиния: фигура 5">
              <a:extLst>
                <a:ext uri="{FF2B5EF4-FFF2-40B4-BE49-F238E27FC236}">
                  <a16:creationId xmlns:a16="http://schemas.microsoft.com/office/drawing/2014/main" id="{CCEBE8AF-098E-4BA2-8D0D-AC327800753F}"/>
                </a:ext>
              </a:extLst>
            </p:cNvPr>
            <p:cNvSpPr/>
            <p:nvPr/>
          </p:nvSpPr>
          <p:spPr>
            <a:xfrm>
              <a:off x="1921264" y="4391173"/>
              <a:ext cx="1887535" cy="1783951"/>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sz="1600">
                  <a:effectLst/>
                  <a:ea typeface="Calibri" panose="020F0502020204030204" pitchFamily="34" charset="0"/>
                  <a:cs typeface="Times New Roman" panose="02020603050405020304" pitchFamily="18" charset="0"/>
                </a:rPr>
                <a:t> </a:t>
              </a:r>
            </a:p>
          </p:txBody>
        </p:sp>
        <p:cxnSp>
          <p:nvCxnSpPr>
            <p:cNvPr id="7" name="Прямая соединительная линия 6">
              <a:extLst>
                <a:ext uri="{FF2B5EF4-FFF2-40B4-BE49-F238E27FC236}">
                  <a16:creationId xmlns:a16="http://schemas.microsoft.com/office/drawing/2014/main" id="{9D01A4EE-9C98-406D-8E81-5F2CDE4B1ED3}"/>
                </a:ext>
              </a:extLst>
            </p:cNvPr>
            <p:cNvCxnSpPr/>
            <p:nvPr/>
          </p:nvCxnSpPr>
          <p:spPr>
            <a:xfrm flipV="1">
              <a:off x="1840698" y="5127773"/>
              <a:ext cx="863202" cy="966786"/>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a:extLst>
                <a:ext uri="{FF2B5EF4-FFF2-40B4-BE49-F238E27FC236}">
                  <a16:creationId xmlns:a16="http://schemas.microsoft.com/office/drawing/2014/main" id="{3B1DD73D-D922-49C7-9B24-8C9169558F33}"/>
                </a:ext>
              </a:extLst>
            </p:cNvPr>
            <p:cNvCxnSpPr/>
            <p:nvPr/>
          </p:nvCxnSpPr>
          <p:spPr>
            <a:xfrm flipV="1">
              <a:off x="2692391" y="4644379"/>
              <a:ext cx="437356" cy="494903"/>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Надпись 79">
              <a:extLst>
                <a:ext uri="{FF2B5EF4-FFF2-40B4-BE49-F238E27FC236}">
                  <a16:creationId xmlns:a16="http://schemas.microsoft.com/office/drawing/2014/main" id="{0626FE74-82E4-4E0B-9DD7-1CE79F22D975}"/>
                </a:ext>
              </a:extLst>
            </p:cNvPr>
            <p:cNvSpPr txBox="1"/>
            <p:nvPr/>
          </p:nvSpPr>
          <p:spPr>
            <a:xfrm>
              <a:off x="1852207" y="6060031"/>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адпись 80">
              <a:extLst>
                <a:ext uri="{FF2B5EF4-FFF2-40B4-BE49-F238E27FC236}">
                  <a16:creationId xmlns:a16="http://schemas.microsoft.com/office/drawing/2014/main" id="{EDD86DBE-ECF2-4873-8357-ABCDCF5BEB7E}"/>
                </a:ext>
              </a:extLst>
            </p:cNvPr>
            <p:cNvSpPr txBox="1"/>
            <p:nvPr/>
          </p:nvSpPr>
          <p:spPr>
            <a:xfrm>
              <a:off x="3152765" y="4414192"/>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Надпись 81">
              <a:extLst>
                <a:ext uri="{FF2B5EF4-FFF2-40B4-BE49-F238E27FC236}">
                  <a16:creationId xmlns:a16="http://schemas.microsoft.com/office/drawing/2014/main" id="{8CD5488D-1084-45A9-919C-200FF562CED7}"/>
                </a:ext>
              </a:extLst>
            </p:cNvPr>
            <p:cNvSpPr txBox="1"/>
            <p:nvPr/>
          </p:nvSpPr>
          <p:spPr>
            <a:xfrm>
              <a:off x="2738428" y="4989660"/>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Надпись 82">
              <a:extLst>
                <a:ext uri="{FF2B5EF4-FFF2-40B4-BE49-F238E27FC236}">
                  <a16:creationId xmlns:a16="http://schemas.microsoft.com/office/drawing/2014/main" id="{5AAFFC78-E594-48C9-B856-D3AF106CFE78}"/>
                </a:ext>
              </a:extLst>
            </p:cNvPr>
            <p:cNvSpPr txBox="1"/>
            <p:nvPr/>
          </p:nvSpPr>
          <p:spPr>
            <a:xfrm>
              <a:off x="3198803" y="5933428"/>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79" name="Группа 78">
            <a:extLst>
              <a:ext uri="{FF2B5EF4-FFF2-40B4-BE49-F238E27FC236}">
                <a16:creationId xmlns:a16="http://schemas.microsoft.com/office/drawing/2014/main" id="{6607D491-BD18-4652-BF4B-716A4FD9ED8B}"/>
              </a:ext>
            </a:extLst>
          </p:cNvPr>
          <p:cNvGrpSpPr/>
          <p:nvPr/>
        </p:nvGrpSpPr>
        <p:grpSpPr>
          <a:xfrm>
            <a:off x="5873274" y="4698958"/>
            <a:ext cx="2991694" cy="1933573"/>
            <a:chOff x="4499361" y="4345136"/>
            <a:chExt cx="2991694" cy="1933573"/>
          </a:xfrm>
        </p:grpSpPr>
        <p:sp>
          <p:nvSpPr>
            <p:cNvPr id="5" name="Полилиния: фигура 4">
              <a:extLst>
                <a:ext uri="{FF2B5EF4-FFF2-40B4-BE49-F238E27FC236}">
                  <a16:creationId xmlns:a16="http://schemas.microsoft.com/office/drawing/2014/main" id="{97033BEE-59F2-4349-8641-084765265648}"/>
                </a:ext>
              </a:extLst>
            </p:cNvPr>
            <p:cNvSpPr/>
            <p:nvPr/>
          </p:nvSpPr>
          <p:spPr>
            <a:xfrm>
              <a:off x="4499361" y="4494758"/>
              <a:ext cx="1887535" cy="1783951"/>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sz="1600">
                  <a:effectLst/>
                  <a:ea typeface="Calibri" panose="020F0502020204030204" pitchFamily="34" charset="0"/>
                  <a:cs typeface="Times New Roman" panose="02020603050405020304" pitchFamily="18" charset="0"/>
                </a:rPr>
                <a:t> </a:t>
              </a:r>
            </a:p>
          </p:txBody>
        </p:sp>
        <p:cxnSp>
          <p:nvCxnSpPr>
            <p:cNvPr id="13" name="Прямая соединительная линия 12">
              <a:extLst>
                <a:ext uri="{FF2B5EF4-FFF2-40B4-BE49-F238E27FC236}">
                  <a16:creationId xmlns:a16="http://schemas.microsoft.com/office/drawing/2014/main" id="{2C1EC7D8-0DCA-4286-9C51-86C842696701}"/>
                </a:ext>
              </a:extLst>
            </p:cNvPr>
            <p:cNvCxnSpPr/>
            <p:nvPr/>
          </p:nvCxnSpPr>
          <p:spPr>
            <a:xfrm flipH="1" flipV="1">
              <a:off x="6398405" y="5093245"/>
              <a:ext cx="540940" cy="782637"/>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Овал 13">
              <a:extLst>
                <a:ext uri="{FF2B5EF4-FFF2-40B4-BE49-F238E27FC236}">
                  <a16:creationId xmlns:a16="http://schemas.microsoft.com/office/drawing/2014/main" id="{479AE881-2E33-41AE-AF90-D84E10E0092D}"/>
                </a:ext>
              </a:extLst>
            </p:cNvPr>
            <p:cNvSpPr/>
            <p:nvPr/>
          </p:nvSpPr>
          <p:spPr>
            <a:xfrm rot="21329830">
              <a:off x="6398405" y="4345136"/>
              <a:ext cx="980598" cy="1720266"/>
            </a:xfrm>
            <a:prstGeom prst="ellipse">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cxnSp>
          <p:nvCxnSpPr>
            <p:cNvPr id="15" name="Прямая соединительная линия 14">
              <a:extLst>
                <a:ext uri="{FF2B5EF4-FFF2-40B4-BE49-F238E27FC236}">
                  <a16:creationId xmlns:a16="http://schemas.microsoft.com/office/drawing/2014/main" id="{78BF76F1-6CD6-42C5-9135-85B5DEC9304D}"/>
                </a:ext>
              </a:extLst>
            </p:cNvPr>
            <p:cNvCxnSpPr/>
            <p:nvPr/>
          </p:nvCxnSpPr>
          <p:spPr>
            <a:xfrm flipH="1">
              <a:off x="6352368" y="4471739"/>
              <a:ext cx="46037" cy="1772442"/>
            </a:xfrm>
            <a:prstGeom prst="line">
              <a:avLst/>
            </a:prstGeom>
            <a:ln w="28575" cmpd="dbl">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6" name="Надпись 121">
              <a:extLst>
                <a:ext uri="{FF2B5EF4-FFF2-40B4-BE49-F238E27FC236}">
                  <a16:creationId xmlns:a16="http://schemas.microsoft.com/office/drawing/2014/main" id="{A63C5079-79BB-45A2-8BAA-2D767C523A4E}"/>
                </a:ext>
              </a:extLst>
            </p:cNvPr>
            <p:cNvSpPr txBox="1"/>
            <p:nvPr/>
          </p:nvSpPr>
          <p:spPr>
            <a:xfrm>
              <a:off x="5247469" y="5104754"/>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Надпись 122">
              <a:extLst>
                <a:ext uri="{FF2B5EF4-FFF2-40B4-BE49-F238E27FC236}">
                  <a16:creationId xmlns:a16="http://schemas.microsoft.com/office/drawing/2014/main" id="{3C9A6E31-C9DC-4DDA-93B4-19AD8001BC1D}"/>
                </a:ext>
              </a:extLst>
            </p:cNvPr>
            <p:cNvSpPr txBox="1"/>
            <p:nvPr/>
          </p:nvSpPr>
          <p:spPr>
            <a:xfrm>
              <a:off x="6423532" y="4935242"/>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124">
              <a:extLst>
                <a:ext uri="{FF2B5EF4-FFF2-40B4-BE49-F238E27FC236}">
                  <a16:creationId xmlns:a16="http://schemas.microsoft.com/office/drawing/2014/main" id="{20BCCE72-1228-4842-AFB5-FADB295FFEF1}"/>
                </a:ext>
              </a:extLst>
            </p:cNvPr>
            <p:cNvSpPr txBox="1"/>
            <p:nvPr/>
          </p:nvSpPr>
          <p:spPr>
            <a:xfrm>
              <a:off x="6788984" y="5490494"/>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0" name="Прямая соединительная линия 19">
              <a:extLst>
                <a:ext uri="{FF2B5EF4-FFF2-40B4-BE49-F238E27FC236}">
                  <a16:creationId xmlns:a16="http://schemas.microsoft.com/office/drawing/2014/main" id="{BC052E44-EB97-46E4-B381-B8D6985EB173}"/>
                </a:ext>
              </a:extLst>
            </p:cNvPr>
            <p:cNvCxnSpPr/>
            <p:nvPr/>
          </p:nvCxnSpPr>
          <p:spPr>
            <a:xfrm flipV="1">
              <a:off x="6409915" y="4598342"/>
              <a:ext cx="437356" cy="494903"/>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Надпись 123">
              <a:extLst>
                <a:ext uri="{FF2B5EF4-FFF2-40B4-BE49-F238E27FC236}">
                  <a16:creationId xmlns:a16="http://schemas.microsoft.com/office/drawing/2014/main" id="{5C30BC90-8618-4545-950C-CD526042A312}"/>
                </a:ext>
              </a:extLst>
            </p:cNvPr>
            <p:cNvSpPr txBox="1"/>
            <p:nvPr/>
          </p:nvSpPr>
          <p:spPr>
            <a:xfrm>
              <a:off x="6762925" y="4620380"/>
              <a:ext cx="702071" cy="32291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1" name="Rectangle 13">
            <a:extLst>
              <a:ext uri="{FF2B5EF4-FFF2-40B4-BE49-F238E27FC236}">
                <a16:creationId xmlns:a16="http://schemas.microsoft.com/office/drawing/2014/main" id="{519267D3-5570-480D-AB0C-49B280D652C7}"/>
              </a:ext>
            </a:extLst>
          </p:cNvPr>
          <p:cNvSpPr>
            <a:spLocks noChangeArrowheads="1"/>
          </p:cNvSpPr>
          <p:nvPr/>
        </p:nvSpPr>
        <p:spPr bwMode="auto">
          <a:xfrm>
            <a:off x="1706612" y="139219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pSp>
        <p:nvGrpSpPr>
          <p:cNvPr id="77" name="Группа 76">
            <a:extLst>
              <a:ext uri="{FF2B5EF4-FFF2-40B4-BE49-F238E27FC236}">
                <a16:creationId xmlns:a16="http://schemas.microsoft.com/office/drawing/2014/main" id="{42FEF92A-DB42-4601-A837-0AB6EA987775}"/>
              </a:ext>
            </a:extLst>
          </p:cNvPr>
          <p:cNvGrpSpPr/>
          <p:nvPr/>
        </p:nvGrpSpPr>
        <p:grpSpPr>
          <a:xfrm>
            <a:off x="1888532" y="1016824"/>
            <a:ext cx="5417919" cy="3044795"/>
            <a:chOff x="1612457" y="1044027"/>
            <a:chExt cx="4379293" cy="2461101"/>
          </a:xfrm>
        </p:grpSpPr>
        <p:sp>
          <p:nvSpPr>
            <p:cNvPr id="34" name="Деталь" descr=" светлые, вниз">
              <a:extLst>
                <a:ext uri="{FF2B5EF4-FFF2-40B4-BE49-F238E27FC236}">
                  <a16:creationId xmlns:a16="http://schemas.microsoft.com/office/drawing/2014/main" id="{A875BB59-CCF9-446E-AC5B-7CD2A879D03D}"/>
                </a:ext>
              </a:extLst>
            </p:cNvPr>
            <p:cNvSpPr>
              <a:spLocks/>
            </p:cNvSpPr>
            <p:nvPr/>
          </p:nvSpPr>
          <p:spPr bwMode="auto">
            <a:xfrm>
              <a:off x="2440427" y="1044027"/>
              <a:ext cx="1252994" cy="1533525"/>
            </a:xfrm>
            <a:custGeom>
              <a:avLst/>
              <a:gdLst>
                <a:gd name="T0" fmla="*/ 484 w 1716"/>
                <a:gd name="T1" fmla="*/ 150 h 2100"/>
                <a:gd name="T2" fmla="*/ 36 w 1716"/>
                <a:gd name="T3" fmla="*/ 854 h 2100"/>
                <a:gd name="T4" fmla="*/ 269 w 1716"/>
                <a:gd name="T5" fmla="*/ 1880 h 2100"/>
                <a:gd name="T6" fmla="*/ 1245 w 1716"/>
                <a:gd name="T7" fmla="*/ 2393 h 2100"/>
                <a:gd name="T8" fmla="*/ 1787 w 1716"/>
                <a:gd name="T9" fmla="*/ 1750 h 2100"/>
                <a:gd name="T10" fmla="*/ 1104 w 1716"/>
                <a:gd name="T11" fmla="*/ 1152 h 2100"/>
                <a:gd name="T12" fmla="*/ 1228 w 1716"/>
                <a:gd name="T13" fmla="*/ 782 h 2100"/>
                <a:gd name="T14" fmla="*/ 1825 w 1716"/>
                <a:gd name="T15" fmla="*/ 787 h 2100"/>
                <a:gd name="T16" fmla="*/ 1890 w 1716"/>
                <a:gd name="T17" fmla="*/ 519 h 2100"/>
                <a:gd name="T18" fmla="*/ 1329 w 1716"/>
                <a:gd name="T19" fmla="*/ 98 h 2100"/>
                <a:gd name="T20" fmla="*/ 484 w 1716"/>
                <a:gd name="T21" fmla="*/ 150 h 2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16" h="2100">
                  <a:moveTo>
                    <a:pt x="421" y="130"/>
                  </a:moveTo>
                  <a:cubicBezTo>
                    <a:pt x="233" y="240"/>
                    <a:pt x="62" y="492"/>
                    <a:pt x="31" y="743"/>
                  </a:cubicBezTo>
                  <a:cubicBezTo>
                    <a:pt x="0" y="994"/>
                    <a:pt x="59" y="1412"/>
                    <a:pt x="234" y="1635"/>
                  </a:cubicBezTo>
                  <a:cubicBezTo>
                    <a:pt x="409" y="1858"/>
                    <a:pt x="863" y="2100"/>
                    <a:pt x="1083" y="2081"/>
                  </a:cubicBezTo>
                  <a:cubicBezTo>
                    <a:pt x="1303" y="2062"/>
                    <a:pt x="1574" y="1702"/>
                    <a:pt x="1554" y="1522"/>
                  </a:cubicBezTo>
                  <a:cubicBezTo>
                    <a:pt x="1534" y="1342"/>
                    <a:pt x="1041" y="1142"/>
                    <a:pt x="960" y="1002"/>
                  </a:cubicBezTo>
                  <a:cubicBezTo>
                    <a:pt x="879" y="862"/>
                    <a:pt x="964" y="733"/>
                    <a:pt x="1068" y="680"/>
                  </a:cubicBezTo>
                  <a:cubicBezTo>
                    <a:pt x="1172" y="627"/>
                    <a:pt x="1491" y="722"/>
                    <a:pt x="1587" y="684"/>
                  </a:cubicBezTo>
                  <a:cubicBezTo>
                    <a:pt x="1683" y="646"/>
                    <a:pt x="1716" y="551"/>
                    <a:pt x="1644" y="451"/>
                  </a:cubicBezTo>
                  <a:cubicBezTo>
                    <a:pt x="1572" y="351"/>
                    <a:pt x="1360" y="138"/>
                    <a:pt x="1156" y="85"/>
                  </a:cubicBezTo>
                  <a:cubicBezTo>
                    <a:pt x="952" y="32"/>
                    <a:pt x="593" y="0"/>
                    <a:pt x="421" y="130"/>
                  </a:cubicBezTo>
                  <a:close/>
                </a:path>
              </a:pathLst>
            </a:custGeom>
            <a:solidFill>
              <a:schemeClr val="accent3">
                <a:lumMod val="60000"/>
                <a:lumOff val="40000"/>
              </a:schemeClr>
            </a:solidFill>
            <a:ln w="28575">
              <a:solidFill>
                <a:srgbClr val="7030A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5" name="Звезда: 5 точек 34">
              <a:extLst>
                <a:ext uri="{FF2B5EF4-FFF2-40B4-BE49-F238E27FC236}">
                  <a16:creationId xmlns:a16="http://schemas.microsoft.com/office/drawing/2014/main" id="{417DD75D-D2F8-44E9-832C-1703E71EDEFD}"/>
                </a:ext>
              </a:extLst>
            </p:cNvPr>
            <p:cNvSpPr/>
            <p:nvPr/>
          </p:nvSpPr>
          <p:spPr>
            <a:xfrm>
              <a:off x="3613822" y="1148857"/>
              <a:ext cx="1440000" cy="1440000"/>
            </a:xfrm>
            <a:prstGeom prst="star5">
              <a:avLst/>
            </a:pr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Полилиния: фигура 35">
              <a:extLst>
                <a:ext uri="{FF2B5EF4-FFF2-40B4-BE49-F238E27FC236}">
                  <a16:creationId xmlns:a16="http://schemas.microsoft.com/office/drawing/2014/main" id="{6433870C-52A9-48CC-BA29-59BC7F835FA3}"/>
                </a:ext>
              </a:extLst>
            </p:cNvPr>
            <p:cNvSpPr/>
            <p:nvPr/>
          </p:nvSpPr>
          <p:spPr>
            <a:xfrm flipH="1">
              <a:off x="1707616" y="1249774"/>
              <a:ext cx="392392" cy="1750673"/>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371475 w 371475"/>
                <a:gd name="connsiteY0" fmla="*/ 0 h 762000"/>
                <a:gd name="connsiteX1" fmla="*/ 0 w 371475"/>
                <a:gd name="connsiteY1" fmla="*/ 762000 h 762000"/>
                <a:gd name="connsiteX0" fmla="*/ 152400 w 152400"/>
                <a:gd name="connsiteY0" fmla="*/ 0 h 1743075"/>
                <a:gd name="connsiteX1" fmla="*/ 0 w 152400"/>
                <a:gd name="connsiteY1" fmla="*/ 1743075 h 1743075"/>
              </a:gdLst>
              <a:ahLst/>
              <a:cxnLst>
                <a:cxn ang="0">
                  <a:pos x="connsiteX0" y="connsiteY0"/>
                </a:cxn>
                <a:cxn ang="0">
                  <a:pos x="connsiteX1" y="connsiteY1"/>
                </a:cxn>
              </a:cxnLst>
              <a:rect l="l" t="t" r="r" b="b"/>
              <a:pathLst>
                <a:path w="152400" h="1743075">
                  <a:moveTo>
                    <a:pt x="152400" y="0"/>
                  </a:moveTo>
                  <a:lnTo>
                    <a:pt x="0" y="1743075"/>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7" name="Полилиния: фигура 36">
              <a:extLst>
                <a:ext uri="{FF2B5EF4-FFF2-40B4-BE49-F238E27FC236}">
                  <a16:creationId xmlns:a16="http://schemas.microsoft.com/office/drawing/2014/main" id="{AC0393C3-2868-4753-8495-EC66F9417F12}"/>
                </a:ext>
              </a:extLst>
            </p:cNvPr>
            <p:cNvSpPr/>
            <p:nvPr/>
          </p:nvSpPr>
          <p:spPr>
            <a:xfrm>
              <a:off x="5098777" y="1269000"/>
              <a:ext cx="618772" cy="1992146"/>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590550 w 590550"/>
                <a:gd name="connsiteY0" fmla="*/ 0 h 1428750"/>
                <a:gd name="connsiteX1" fmla="*/ 371475 w 590550"/>
                <a:gd name="connsiteY1" fmla="*/ 666750 h 1428750"/>
                <a:gd name="connsiteX2" fmla="*/ 0 w 590550"/>
                <a:gd name="connsiteY2" fmla="*/ 1428750 h 1428750"/>
                <a:gd name="connsiteX0" fmla="*/ 219075 w 390525"/>
                <a:gd name="connsiteY0" fmla="*/ 0 h 1257300"/>
                <a:gd name="connsiteX1" fmla="*/ 0 w 390525"/>
                <a:gd name="connsiteY1" fmla="*/ 666750 h 1257300"/>
                <a:gd name="connsiteX2" fmla="*/ 390525 w 390525"/>
                <a:gd name="connsiteY2" fmla="*/ 1257300 h 1257300"/>
              </a:gdLst>
              <a:ahLst/>
              <a:cxnLst>
                <a:cxn ang="0">
                  <a:pos x="connsiteX0" y="connsiteY0"/>
                </a:cxn>
                <a:cxn ang="0">
                  <a:pos x="connsiteX1" y="connsiteY1"/>
                </a:cxn>
                <a:cxn ang="0">
                  <a:pos x="connsiteX2" y="connsiteY2"/>
                </a:cxn>
              </a:cxnLst>
              <a:rect l="l" t="t" r="r" b="b"/>
              <a:pathLst>
                <a:path w="390525" h="1257300">
                  <a:moveTo>
                    <a:pt x="219075" y="0"/>
                  </a:moveTo>
                  <a:lnTo>
                    <a:pt x="0" y="666750"/>
                  </a:lnTo>
                  <a:lnTo>
                    <a:pt x="390525" y="1257300"/>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38" name="Прямая соединительная линия 37">
              <a:extLst>
                <a:ext uri="{FF2B5EF4-FFF2-40B4-BE49-F238E27FC236}">
                  <a16:creationId xmlns:a16="http://schemas.microsoft.com/office/drawing/2014/main" id="{2D7C06E4-F418-448F-B753-220BE43C5BAF}"/>
                </a:ext>
              </a:extLst>
            </p:cNvPr>
            <p:cNvCxnSpPr>
              <a:cxnSpLocks/>
            </p:cNvCxnSpPr>
            <p:nvPr/>
          </p:nvCxnSpPr>
          <p:spPr>
            <a:xfrm flipV="1">
              <a:off x="1965866" y="2035172"/>
              <a:ext cx="536662" cy="381600"/>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a:extLst>
                <a:ext uri="{FF2B5EF4-FFF2-40B4-BE49-F238E27FC236}">
                  <a16:creationId xmlns:a16="http://schemas.microsoft.com/office/drawing/2014/main" id="{DE8A143C-EEC5-487C-AECD-2135B63A10F5}"/>
                </a:ext>
              </a:extLst>
            </p:cNvPr>
            <p:cNvCxnSpPr>
              <a:cxnSpLocks/>
            </p:cNvCxnSpPr>
            <p:nvPr/>
          </p:nvCxnSpPr>
          <p:spPr>
            <a:xfrm>
              <a:off x="2499035" y="2034728"/>
              <a:ext cx="1069832" cy="149555"/>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a:extLst>
                <a:ext uri="{FF2B5EF4-FFF2-40B4-BE49-F238E27FC236}">
                  <a16:creationId xmlns:a16="http://schemas.microsoft.com/office/drawing/2014/main" id="{D216EEF3-223E-4048-988B-43F58609791A}"/>
                </a:ext>
              </a:extLst>
            </p:cNvPr>
            <p:cNvCxnSpPr>
              <a:cxnSpLocks/>
            </p:cNvCxnSpPr>
            <p:nvPr/>
          </p:nvCxnSpPr>
          <p:spPr>
            <a:xfrm flipV="1">
              <a:off x="3568867" y="1698541"/>
              <a:ext cx="930513" cy="492613"/>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a:extLst>
                <a:ext uri="{FF2B5EF4-FFF2-40B4-BE49-F238E27FC236}">
                  <a16:creationId xmlns:a16="http://schemas.microsoft.com/office/drawing/2014/main" id="{F6368F61-0EF5-403E-B309-9F6B3085D208}"/>
                </a:ext>
              </a:extLst>
            </p:cNvPr>
            <p:cNvCxnSpPr>
              <a:cxnSpLocks/>
              <a:endCxn id="37" idx="1"/>
            </p:cNvCxnSpPr>
            <p:nvPr/>
          </p:nvCxnSpPr>
          <p:spPr>
            <a:xfrm>
              <a:off x="4510653" y="1698541"/>
              <a:ext cx="588124" cy="626900"/>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54" name="Надпись 145">
              <a:extLst>
                <a:ext uri="{FF2B5EF4-FFF2-40B4-BE49-F238E27FC236}">
                  <a16:creationId xmlns:a16="http://schemas.microsoft.com/office/drawing/2014/main" id="{B6788C2B-1DC0-4437-8E89-461D95C8C661}"/>
                </a:ext>
              </a:extLst>
            </p:cNvPr>
            <p:cNvSpPr txBox="1"/>
            <p:nvPr/>
          </p:nvSpPr>
          <p:spPr>
            <a:xfrm>
              <a:off x="2184812" y="1727936"/>
              <a:ext cx="603680"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5" name="Надпись 146">
              <a:extLst>
                <a:ext uri="{FF2B5EF4-FFF2-40B4-BE49-F238E27FC236}">
                  <a16:creationId xmlns:a16="http://schemas.microsoft.com/office/drawing/2014/main" id="{376353D0-403A-47D4-B8DF-08D7CB42995C}"/>
                </a:ext>
              </a:extLst>
            </p:cNvPr>
            <p:cNvSpPr txBox="1"/>
            <p:nvPr/>
          </p:nvSpPr>
          <p:spPr>
            <a:xfrm>
              <a:off x="4442637" y="1400520"/>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Надпись 147">
              <a:extLst>
                <a:ext uri="{FF2B5EF4-FFF2-40B4-BE49-F238E27FC236}">
                  <a16:creationId xmlns:a16="http://schemas.microsoft.com/office/drawing/2014/main" id="{E1DA5289-8285-4A9F-B202-3B43E2C58DAE}"/>
                </a:ext>
              </a:extLst>
            </p:cNvPr>
            <p:cNvSpPr txBox="1"/>
            <p:nvPr/>
          </p:nvSpPr>
          <p:spPr>
            <a:xfrm>
              <a:off x="5101321" y="2134889"/>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i+2</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7" name="Надпись 148">
              <a:extLst>
                <a:ext uri="{FF2B5EF4-FFF2-40B4-BE49-F238E27FC236}">
                  <a16:creationId xmlns:a16="http://schemas.microsoft.com/office/drawing/2014/main" id="{48A096F9-C061-4383-B22F-B86ED5EEEB7F}"/>
                </a:ext>
              </a:extLst>
            </p:cNvPr>
            <p:cNvSpPr txBox="1"/>
            <p:nvPr/>
          </p:nvSpPr>
          <p:spPr>
            <a:xfrm>
              <a:off x="1612457" y="2367680"/>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8" name="Овал 57">
              <a:extLst>
                <a:ext uri="{FF2B5EF4-FFF2-40B4-BE49-F238E27FC236}">
                  <a16:creationId xmlns:a16="http://schemas.microsoft.com/office/drawing/2014/main" id="{F7C54CF2-4AD1-4BD8-91D2-C690AD2F6A56}"/>
                </a:ext>
              </a:extLst>
            </p:cNvPr>
            <p:cNvSpPr/>
            <p:nvPr/>
          </p:nvSpPr>
          <p:spPr>
            <a:xfrm>
              <a:off x="3123864" y="2481706"/>
              <a:ext cx="166012" cy="16601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59" name="Овал 58">
              <a:extLst>
                <a:ext uri="{FF2B5EF4-FFF2-40B4-BE49-F238E27FC236}">
                  <a16:creationId xmlns:a16="http://schemas.microsoft.com/office/drawing/2014/main" id="{873DAD14-FDA3-44D7-B866-D93C3A0E2FC4}"/>
                </a:ext>
              </a:extLst>
            </p:cNvPr>
            <p:cNvSpPr/>
            <p:nvPr/>
          </p:nvSpPr>
          <p:spPr>
            <a:xfrm>
              <a:off x="3808054" y="2501095"/>
              <a:ext cx="166012" cy="16601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60" name="Прямая соединительная линия 59">
              <a:extLst>
                <a:ext uri="{FF2B5EF4-FFF2-40B4-BE49-F238E27FC236}">
                  <a16:creationId xmlns:a16="http://schemas.microsoft.com/office/drawing/2014/main" id="{C5791C08-14E9-4C0B-AFF1-91BD22181BEF}"/>
                </a:ext>
              </a:extLst>
            </p:cNvPr>
            <p:cNvCxnSpPr>
              <a:cxnSpLocks/>
              <a:endCxn id="58" idx="1"/>
            </p:cNvCxnSpPr>
            <p:nvPr/>
          </p:nvCxnSpPr>
          <p:spPr>
            <a:xfrm>
              <a:off x="2528034" y="2053867"/>
              <a:ext cx="620142" cy="452151"/>
            </a:xfrm>
            <a:prstGeom prst="line">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Прямая соединительная линия 63">
              <a:extLst>
                <a:ext uri="{FF2B5EF4-FFF2-40B4-BE49-F238E27FC236}">
                  <a16:creationId xmlns:a16="http://schemas.microsoft.com/office/drawing/2014/main" id="{4DB74E55-6186-407B-A24D-FA01BD2B8609}"/>
                </a:ext>
              </a:extLst>
            </p:cNvPr>
            <p:cNvCxnSpPr>
              <a:cxnSpLocks/>
              <a:endCxn id="59" idx="7"/>
            </p:cNvCxnSpPr>
            <p:nvPr/>
          </p:nvCxnSpPr>
          <p:spPr>
            <a:xfrm flipH="1">
              <a:off x="3949754" y="1740364"/>
              <a:ext cx="560900" cy="785043"/>
            </a:xfrm>
            <a:prstGeom prst="line">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Надпись 151">
              <a:extLst>
                <a:ext uri="{FF2B5EF4-FFF2-40B4-BE49-F238E27FC236}">
                  <a16:creationId xmlns:a16="http://schemas.microsoft.com/office/drawing/2014/main" id="{31679315-5AD3-45C6-A0A1-586FE256A54C}"/>
                </a:ext>
              </a:extLst>
            </p:cNvPr>
            <p:cNvSpPr txBox="1"/>
            <p:nvPr/>
          </p:nvSpPr>
          <p:spPr>
            <a:xfrm>
              <a:off x="3000473" y="2585201"/>
              <a:ext cx="603680"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err="1">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err="1">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9" name="Надпись 152">
              <a:extLst>
                <a:ext uri="{FF2B5EF4-FFF2-40B4-BE49-F238E27FC236}">
                  <a16:creationId xmlns:a16="http://schemas.microsoft.com/office/drawing/2014/main" id="{6BC22FFB-59C7-4F9C-A9D0-92B85FC9B976}"/>
                </a:ext>
              </a:extLst>
            </p:cNvPr>
            <p:cNvSpPr txBox="1"/>
            <p:nvPr/>
          </p:nvSpPr>
          <p:spPr>
            <a:xfrm>
              <a:off x="3747479" y="2630813"/>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0" name="Надпись 169">
              <a:extLst>
                <a:ext uri="{FF2B5EF4-FFF2-40B4-BE49-F238E27FC236}">
                  <a16:creationId xmlns:a16="http://schemas.microsoft.com/office/drawing/2014/main" id="{B55498B5-C0C6-482B-86EC-49CD9B79F1A6}"/>
                </a:ext>
              </a:extLst>
            </p:cNvPr>
            <p:cNvSpPr txBox="1"/>
            <p:nvPr/>
          </p:nvSpPr>
          <p:spPr>
            <a:xfrm>
              <a:off x="2267009" y="2963876"/>
              <a:ext cx="980981"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en-US" dirty="0">
                  <a:effectLst/>
                  <a:latin typeface="Calibri" panose="020F0502020204030204" pitchFamily="34" charset="0"/>
                  <a:ea typeface="Calibri" panose="020F0502020204030204" pitchFamily="34" charset="0"/>
                  <a:cs typeface="Times New Roman" panose="02020603050405020304" pitchFamily="18" charset="0"/>
                </a:rPr>
                <a:t>(s)</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1" name="Надпись 170">
              <a:extLst>
                <a:ext uri="{FF2B5EF4-FFF2-40B4-BE49-F238E27FC236}">
                  <a16:creationId xmlns:a16="http://schemas.microsoft.com/office/drawing/2014/main" id="{17B6F514-CD74-4052-822A-496266E791FF}"/>
                </a:ext>
              </a:extLst>
            </p:cNvPr>
            <p:cNvSpPr txBox="1"/>
            <p:nvPr/>
          </p:nvSpPr>
          <p:spPr>
            <a:xfrm>
              <a:off x="4583129" y="3007092"/>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r>
                <a:rPr lang="en-US" dirty="0">
                  <a:effectLst/>
                  <a:latin typeface="Calibri" panose="020F0502020204030204" pitchFamily="34" charset="0"/>
                  <a:ea typeface="Calibri" panose="020F0502020204030204" pitchFamily="34" charset="0"/>
                  <a:cs typeface="Times New Roman" panose="02020603050405020304" pitchFamily="18" charset="0"/>
                </a:rPr>
                <a:t>(t)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2" name="Полилиния: фигура 71">
              <a:extLst>
                <a:ext uri="{FF2B5EF4-FFF2-40B4-BE49-F238E27FC236}">
                  <a16:creationId xmlns:a16="http://schemas.microsoft.com/office/drawing/2014/main" id="{91A32836-AB23-4EDE-B71A-F35B96DAA34A}"/>
                </a:ext>
              </a:extLst>
            </p:cNvPr>
            <p:cNvSpPr/>
            <p:nvPr/>
          </p:nvSpPr>
          <p:spPr>
            <a:xfrm>
              <a:off x="1981518" y="2250584"/>
              <a:ext cx="3097920" cy="165144"/>
            </a:xfrm>
            <a:custGeom>
              <a:avLst/>
              <a:gdLst>
                <a:gd name="connsiteX0" fmla="*/ 0 w 2733675"/>
                <a:gd name="connsiteY0" fmla="*/ 304800 h 590550"/>
                <a:gd name="connsiteX1" fmla="*/ 866775 w 2733675"/>
                <a:gd name="connsiteY1" fmla="*/ 447675 h 590550"/>
                <a:gd name="connsiteX2" fmla="*/ 1819275 w 2733675"/>
                <a:gd name="connsiteY2" fmla="*/ 590550 h 590550"/>
                <a:gd name="connsiteX3" fmla="*/ 2733675 w 2733675"/>
                <a:gd name="connsiteY3" fmla="*/ 0 h 590550"/>
                <a:gd name="connsiteX0" fmla="*/ 0 w 2733675"/>
                <a:gd name="connsiteY0" fmla="*/ 304800 h 590550"/>
                <a:gd name="connsiteX1" fmla="*/ 971550 w 2733675"/>
                <a:gd name="connsiteY1" fmla="*/ 266700 h 590550"/>
                <a:gd name="connsiteX2" fmla="*/ 1819275 w 2733675"/>
                <a:gd name="connsiteY2" fmla="*/ 590550 h 590550"/>
                <a:gd name="connsiteX3" fmla="*/ 2733675 w 2733675"/>
                <a:gd name="connsiteY3" fmla="*/ 0 h 590550"/>
                <a:gd name="connsiteX0" fmla="*/ 0 w 2397031"/>
                <a:gd name="connsiteY0" fmla="*/ 328846 h 590550"/>
                <a:gd name="connsiteX1" fmla="*/ 634906 w 2397031"/>
                <a:gd name="connsiteY1" fmla="*/ 266700 h 590550"/>
                <a:gd name="connsiteX2" fmla="*/ 1482631 w 2397031"/>
                <a:gd name="connsiteY2" fmla="*/ 590550 h 590550"/>
                <a:gd name="connsiteX3" fmla="*/ 2397031 w 2397031"/>
                <a:gd name="connsiteY3" fmla="*/ 0 h 590550"/>
                <a:gd name="connsiteX0" fmla="*/ 0 w 2397031"/>
                <a:gd name="connsiteY0" fmla="*/ 328846 h 590550"/>
                <a:gd name="connsiteX1" fmla="*/ 520687 w 2397031"/>
                <a:gd name="connsiteY1" fmla="*/ 224619 h 590550"/>
                <a:gd name="connsiteX2" fmla="*/ 1482631 w 2397031"/>
                <a:gd name="connsiteY2" fmla="*/ 590550 h 590550"/>
                <a:gd name="connsiteX3" fmla="*/ 2397031 w 2397031"/>
                <a:gd name="connsiteY3" fmla="*/ 0 h 590550"/>
                <a:gd name="connsiteX0" fmla="*/ 0 w 2397031"/>
                <a:gd name="connsiteY0" fmla="*/ 328846 h 328846"/>
                <a:gd name="connsiteX1" fmla="*/ 520687 w 2397031"/>
                <a:gd name="connsiteY1" fmla="*/ 224619 h 328846"/>
                <a:gd name="connsiteX2" fmla="*/ 1350378 w 2397031"/>
                <a:gd name="connsiteY2" fmla="*/ 244889 h 328846"/>
                <a:gd name="connsiteX3" fmla="*/ 2397031 w 2397031"/>
                <a:gd name="connsiteY3" fmla="*/ 0 h 328846"/>
                <a:gd name="connsiteX0" fmla="*/ 0 w 1955186"/>
                <a:gd name="connsiteY0" fmla="*/ 104227 h 104227"/>
                <a:gd name="connsiteX1" fmla="*/ 520687 w 1955186"/>
                <a:gd name="connsiteY1" fmla="*/ 0 h 104227"/>
                <a:gd name="connsiteX2" fmla="*/ 1350378 w 1955186"/>
                <a:gd name="connsiteY2" fmla="*/ 20270 h 104227"/>
                <a:gd name="connsiteX3" fmla="*/ 1955186 w 1955186"/>
                <a:gd name="connsiteY3" fmla="*/ 51910 h 104227"/>
              </a:gdLst>
              <a:ahLst/>
              <a:cxnLst>
                <a:cxn ang="0">
                  <a:pos x="connsiteX0" y="connsiteY0"/>
                </a:cxn>
                <a:cxn ang="0">
                  <a:pos x="connsiteX1" y="connsiteY1"/>
                </a:cxn>
                <a:cxn ang="0">
                  <a:pos x="connsiteX2" y="connsiteY2"/>
                </a:cxn>
                <a:cxn ang="0">
                  <a:pos x="connsiteX3" y="connsiteY3"/>
                </a:cxn>
              </a:cxnLst>
              <a:rect l="l" t="t" r="r" b="b"/>
              <a:pathLst>
                <a:path w="1955186" h="104227">
                  <a:moveTo>
                    <a:pt x="0" y="104227"/>
                  </a:moveTo>
                  <a:lnTo>
                    <a:pt x="520687" y="0"/>
                  </a:lnTo>
                  <a:lnTo>
                    <a:pt x="1350378" y="20270"/>
                  </a:lnTo>
                  <a:lnTo>
                    <a:pt x="1955186" y="51910"/>
                  </a:lnTo>
                </a:path>
              </a:pathLst>
            </a:cu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73" name="Прямая соединительная линия 72">
              <a:extLst>
                <a:ext uri="{FF2B5EF4-FFF2-40B4-BE49-F238E27FC236}">
                  <a16:creationId xmlns:a16="http://schemas.microsoft.com/office/drawing/2014/main" id="{8ABC2B59-3AFF-4708-B2BD-C4508A3B181C}"/>
                </a:ext>
              </a:extLst>
            </p:cNvPr>
            <p:cNvCxnSpPr>
              <a:cxnSpLocks/>
            </p:cNvCxnSpPr>
            <p:nvPr/>
          </p:nvCxnSpPr>
          <p:spPr>
            <a:xfrm flipV="1">
              <a:off x="2574355" y="2279768"/>
              <a:ext cx="215670" cy="745685"/>
            </a:xfrm>
            <a:prstGeom prst="line">
              <a:avLst/>
            </a:prstGeom>
            <a:ln w="12700">
              <a:solidFill>
                <a:srgbClr val="00B05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Прямая соединительная линия 74">
              <a:extLst>
                <a:ext uri="{FF2B5EF4-FFF2-40B4-BE49-F238E27FC236}">
                  <a16:creationId xmlns:a16="http://schemas.microsoft.com/office/drawing/2014/main" id="{2455B672-12FA-4705-8AB8-D74A0BE2D597}"/>
                </a:ext>
              </a:extLst>
            </p:cNvPr>
            <p:cNvCxnSpPr>
              <a:cxnSpLocks/>
            </p:cNvCxnSpPr>
            <p:nvPr/>
          </p:nvCxnSpPr>
          <p:spPr>
            <a:xfrm flipH="1" flipV="1">
              <a:off x="4134525" y="2325441"/>
              <a:ext cx="748582" cy="770263"/>
            </a:xfrm>
            <a:prstGeom prst="line">
              <a:avLst/>
            </a:prstGeom>
            <a:ln w="12700">
              <a:solidFill>
                <a:srgbClr val="00B05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1" name="Прямоугольник 80">
                <a:extLst>
                  <a:ext uri="{FF2B5EF4-FFF2-40B4-BE49-F238E27FC236}">
                    <a16:creationId xmlns:a16="http://schemas.microsoft.com/office/drawing/2014/main" id="{A5A3894D-4E05-4921-8AB3-9AF43125198B}"/>
                  </a:ext>
                </a:extLst>
              </p:cNvPr>
              <p:cNvSpPr/>
              <p:nvPr/>
            </p:nvSpPr>
            <p:spPr>
              <a:xfrm>
                <a:off x="903712" y="3965458"/>
                <a:ext cx="1916615" cy="629916"/>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i="1">
                                  <a:latin typeface="Cambria Math" panose="02040503050406030204" pitchFamily="18" charset="0"/>
                                </a:rPr>
                                <m:t>𝑠</m:t>
                              </m:r>
                            </m:den>
                          </m:f>
                          <m:r>
                            <a:rPr lang="en-US" i="1" smtClean="0">
                              <a:latin typeface="Cambria Math" panose="02040503050406030204" pitchFamily="18" charset="0"/>
                            </a:rPr>
                            <m:t>|</m:t>
                          </m:r>
                        </m:e>
                        <m:sub>
                          <m:r>
                            <a:rPr lang="en-US" i="1">
                              <a:latin typeface="Cambria Math" panose="02040503050406030204" pitchFamily="18" charset="0"/>
                            </a:rPr>
                            <m:t>(0,0)</m:t>
                          </m:r>
                        </m:sub>
                      </m:sSub>
                      <m:r>
                        <a:rPr lang="en-US" i="1">
                          <a:latin typeface="Cambria Math" panose="02040503050406030204" pitchFamily="18" charset="0"/>
                        </a:rPr>
                        <m:t>=0</m:t>
                      </m:r>
                    </m:oMath>
                  </m:oMathPara>
                </a14:m>
                <a:endParaRPr lang="en-US" dirty="0"/>
              </a:p>
            </p:txBody>
          </p:sp>
        </mc:Choice>
        <mc:Fallback xmlns="">
          <p:sp>
            <p:nvSpPr>
              <p:cNvPr id="81" name="Прямоугольник 80">
                <a:extLst>
                  <a:ext uri="{FF2B5EF4-FFF2-40B4-BE49-F238E27FC236}">
                    <a16:creationId xmlns:a16="http://schemas.microsoft.com/office/drawing/2014/main" id="{A5A3894D-4E05-4921-8AB3-9AF43125198B}"/>
                  </a:ext>
                </a:extLst>
              </p:cNvPr>
              <p:cNvSpPr>
                <a:spLocks noRot="1" noChangeAspect="1" noMove="1" noResize="1" noEditPoints="1" noAdjustHandles="1" noChangeArrowheads="1" noChangeShapeType="1" noTextEdit="1"/>
              </p:cNvSpPr>
              <p:nvPr/>
            </p:nvSpPr>
            <p:spPr>
              <a:xfrm>
                <a:off x="903712" y="3965458"/>
                <a:ext cx="1916615" cy="629916"/>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2" name="Прямоугольник 81">
                <a:extLst>
                  <a:ext uri="{FF2B5EF4-FFF2-40B4-BE49-F238E27FC236}">
                    <a16:creationId xmlns:a16="http://schemas.microsoft.com/office/drawing/2014/main" id="{755F954A-29DE-4F78-8858-4A61BCA2C64F}"/>
                  </a:ext>
                </a:extLst>
              </p:cNvPr>
              <p:cNvSpPr/>
              <p:nvPr/>
            </p:nvSpPr>
            <p:spPr>
              <a:xfrm>
                <a:off x="6202539" y="3976312"/>
                <a:ext cx="1916615" cy="629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i="1">
                                  <a:latin typeface="Cambria Math" panose="02040503050406030204" pitchFamily="18" charset="0"/>
                                </a:rPr>
                                <m:t>𝑠</m:t>
                              </m:r>
                            </m:den>
                          </m:f>
                          <m:r>
                            <a:rPr lang="en-US" i="1" smtClean="0">
                              <a:latin typeface="Cambria Math" panose="02040503050406030204" pitchFamily="18" charset="0"/>
                            </a:rPr>
                            <m:t>|</m:t>
                          </m:r>
                        </m:e>
                        <m:sub>
                          <m:r>
                            <a:rPr lang="en-US" i="1">
                              <a:latin typeface="Cambria Math" panose="02040503050406030204" pitchFamily="18" charset="0"/>
                            </a:rPr>
                            <m:t>(0,0)</m:t>
                          </m:r>
                        </m:sub>
                      </m:sSub>
                      <m:r>
                        <a:rPr lang="en-US" b="0" i="1" smtClean="0">
                          <a:latin typeface="Cambria Math" panose="02040503050406030204" pitchFamily="18" charset="0"/>
                        </a:rPr>
                        <m:t>&gt;</m:t>
                      </m:r>
                      <m:r>
                        <a:rPr lang="en-US" i="1">
                          <a:latin typeface="Cambria Math" panose="02040503050406030204" pitchFamily="18" charset="0"/>
                        </a:rPr>
                        <m:t>0</m:t>
                      </m:r>
                    </m:oMath>
                  </m:oMathPara>
                </a14:m>
                <a:endParaRPr lang="en-US" dirty="0"/>
              </a:p>
            </p:txBody>
          </p:sp>
        </mc:Choice>
        <mc:Fallback xmlns="">
          <p:sp>
            <p:nvSpPr>
              <p:cNvPr id="82" name="Прямоугольник 81">
                <a:extLst>
                  <a:ext uri="{FF2B5EF4-FFF2-40B4-BE49-F238E27FC236}">
                    <a16:creationId xmlns:a16="http://schemas.microsoft.com/office/drawing/2014/main" id="{755F954A-29DE-4F78-8858-4A61BCA2C64F}"/>
                  </a:ext>
                </a:extLst>
              </p:cNvPr>
              <p:cNvSpPr>
                <a:spLocks noRot="1" noChangeAspect="1" noMove="1" noResize="1" noEditPoints="1" noAdjustHandles="1" noChangeArrowheads="1" noChangeShapeType="1" noTextEdit="1"/>
              </p:cNvSpPr>
              <p:nvPr/>
            </p:nvSpPr>
            <p:spPr>
              <a:xfrm>
                <a:off x="6202539" y="3976312"/>
                <a:ext cx="1916615" cy="629916"/>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3" name="Прямоугольник 82">
                <a:extLst>
                  <a:ext uri="{FF2B5EF4-FFF2-40B4-BE49-F238E27FC236}">
                    <a16:creationId xmlns:a16="http://schemas.microsoft.com/office/drawing/2014/main" id="{D532C549-949A-4458-A1EF-F6F728405F98}"/>
                  </a:ext>
                </a:extLst>
              </p:cNvPr>
              <p:cNvSpPr/>
              <p:nvPr/>
            </p:nvSpPr>
            <p:spPr>
              <a:xfrm>
                <a:off x="2386654" y="6381114"/>
                <a:ext cx="1901739" cy="369332"/>
              </a:xfrm>
              <a:prstGeom prst="rect">
                <a:avLst/>
              </a:prstGeom>
              <a:ln>
                <a:solidFill>
                  <a:srgbClr val="7030A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r>
                                <a:rPr lang="en-US" i="1">
                                  <a:latin typeface="Cambria Math" panose="02040503050406030204" pitchFamily="18" charset="0"/>
                                </a:rPr>
                                <m:t>+1</m:t>
                              </m:r>
                            </m:sub>
                          </m:sSub>
                        </m:e>
                      </m:d>
                    </m:oMath>
                  </m:oMathPara>
                </a14:m>
                <a:endParaRPr lang="ru-RU" dirty="0"/>
              </a:p>
            </p:txBody>
          </p:sp>
        </mc:Choice>
        <mc:Fallback xmlns="">
          <p:sp>
            <p:nvSpPr>
              <p:cNvPr id="83" name="Прямоугольник 82">
                <a:extLst>
                  <a:ext uri="{FF2B5EF4-FFF2-40B4-BE49-F238E27FC236}">
                    <a16:creationId xmlns:a16="http://schemas.microsoft.com/office/drawing/2014/main" id="{D532C549-949A-4458-A1EF-F6F728405F98}"/>
                  </a:ext>
                </a:extLst>
              </p:cNvPr>
              <p:cNvSpPr>
                <a:spLocks noRot="1" noChangeAspect="1" noMove="1" noResize="1" noEditPoints="1" noAdjustHandles="1" noChangeArrowheads="1" noChangeShapeType="1" noTextEdit="1"/>
              </p:cNvSpPr>
              <p:nvPr/>
            </p:nvSpPr>
            <p:spPr>
              <a:xfrm>
                <a:off x="2386654" y="6381114"/>
                <a:ext cx="1901739" cy="369332"/>
              </a:xfrm>
              <a:prstGeom prst="rect">
                <a:avLst/>
              </a:prstGeom>
              <a:blipFill>
                <a:blip r:embed="rId5"/>
                <a:stretch>
                  <a:fillRect b="-1613"/>
                </a:stretch>
              </a:blipFill>
              <a:ln>
                <a:solidFill>
                  <a:srgbClr val="7030A0"/>
                </a:solidFill>
              </a:ln>
            </p:spPr>
            <p:txBody>
              <a:bodyPr/>
              <a:lstStyle/>
              <a:p>
                <a:r>
                  <a:rPr lang="ru-RU">
                    <a:noFill/>
                  </a:rPr>
                  <a:t> </a:t>
                </a:r>
              </a:p>
            </p:txBody>
          </p:sp>
        </mc:Fallback>
      </mc:AlternateContent>
    </p:spTree>
    <p:extLst>
      <p:ext uri="{BB962C8B-B14F-4D97-AF65-F5344CB8AC3E}">
        <p14:creationId xmlns:p14="http://schemas.microsoft.com/office/powerpoint/2010/main" val="3075012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Global minimum cases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id="{04F088E5-3913-41B3-9444-18AADB1D3BAF}"/>
              </a:ext>
            </a:extLst>
          </p:cNvPr>
          <p:cNvGrpSpPr/>
          <p:nvPr/>
        </p:nvGrpSpPr>
        <p:grpSpPr>
          <a:xfrm>
            <a:off x="612000" y="2709000"/>
            <a:ext cx="8268435" cy="2804887"/>
            <a:chOff x="0" y="0"/>
            <a:chExt cx="5924550" cy="2009775"/>
          </a:xfrm>
        </p:grpSpPr>
        <p:cxnSp>
          <p:nvCxnSpPr>
            <p:cNvPr id="5" name="Прямая соединительная линия 4">
              <a:extLst>
                <a:ext uri="{FF2B5EF4-FFF2-40B4-BE49-F238E27FC236}">
                  <a16:creationId xmlns:a16="http://schemas.microsoft.com/office/drawing/2014/main" id="{414DDA65-EC81-4B6D-B285-A9C54F07507A}"/>
                </a:ext>
              </a:extLst>
            </p:cNvPr>
            <p:cNvCxnSpPr/>
            <p:nvPr/>
          </p:nvCxnSpPr>
          <p:spPr>
            <a:xfrm>
              <a:off x="2066925" y="628650"/>
              <a:ext cx="1038225" cy="981075"/>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6" name="Прямая соединительная линия 5">
              <a:extLst>
                <a:ext uri="{FF2B5EF4-FFF2-40B4-BE49-F238E27FC236}">
                  <a16:creationId xmlns:a16="http://schemas.microsoft.com/office/drawing/2014/main" id="{25DBF2F1-1CD8-45B9-8F78-6A702F12C2F4}"/>
                </a:ext>
              </a:extLst>
            </p:cNvPr>
            <p:cNvCxnSpPr/>
            <p:nvPr/>
          </p:nvCxnSpPr>
          <p:spPr>
            <a:xfrm flipH="1">
              <a:off x="3190875" y="400050"/>
              <a:ext cx="657225" cy="1143000"/>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a:extLst>
                <a:ext uri="{FF2B5EF4-FFF2-40B4-BE49-F238E27FC236}">
                  <a16:creationId xmlns:a16="http://schemas.microsoft.com/office/drawing/2014/main" id="{03B5BF99-58F3-4E4B-BE8A-1D5C382432A0}"/>
                </a:ext>
              </a:extLst>
            </p:cNvPr>
            <p:cNvCxnSpPr/>
            <p:nvPr/>
          </p:nvCxnSpPr>
          <p:spPr>
            <a:xfrm flipH="1">
              <a:off x="914400" y="266700"/>
              <a:ext cx="828675" cy="1419225"/>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8" name="Полилиния: фигура 7">
              <a:extLst>
                <a:ext uri="{FF2B5EF4-FFF2-40B4-BE49-F238E27FC236}">
                  <a16:creationId xmlns:a16="http://schemas.microsoft.com/office/drawing/2014/main" id="{E7128326-E1DB-4191-9B59-F99CE26B34D3}"/>
                </a:ext>
              </a:extLst>
            </p:cNvPr>
            <p:cNvSpPr/>
            <p:nvPr/>
          </p:nvSpPr>
          <p:spPr>
            <a:xfrm>
              <a:off x="0" y="0"/>
              <a:ext cx="1562100" cy="1476375"/>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pattFill prst="ltDnDiag">
              <a:fgClr>
                <a:schemeClr val="tx1"/>
              </a:fgClr>
              <a:bgClr>
                <a:schemeClr val="bg1"/>
              </a:bgClr>
            </a:patt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a:effectLst/>
                  <a:ea typeface="Calibri" panose="020F0502020204030204" pitchFamily="34" charset="0"/>
                  <a:cs typeface="Times New Roman" panose="02020603050405020304" pitchFamily="18" charset="0"/>
                </a:rPr>
                <a:t> </a:t>
              </a:r>
            </a:p>
          </p:txBody>
        </p:sp>
        <p:cxnSp>
          <p:nvCxnSpPr>
            <p:cNvPr id="9" name="Прямая соединительная линия 8">
              <a:extLst>
                <a:ext uri="{FF2B5EF4-FFF2-40B4-BE49-F238E27FC236}">
                  <a16:creationId xmlns:a16="http://schemas.microsoft.com/office/drawing/2014/main" id="{7CEDD755-B7CE-4935-A4E9-E58C10352881}"/>
                </a:ext>
              </a:extLst>
            </p:cNvPr>
            <p:cNvCxnSpPr/>
            <p:nvPr/>
          </p:nvCxnSpPr>
          <p:spPr>
            <a:xfrm flipH="1" flipV="1">
              <a:off x="1333500" y="904875"/>
              <a:ext cx="47625" cy="58102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a:extLst>
                <a:ext uri="{FF2B5EF4-FFF2-40B4-BE49-F238E27FC236}">
                  <a16:creationId xmlns:a16="http://schemas.microsoft.com/office/drawing/2014/main" id="{56997E3A-BC68-4DA2-A3DD-375ECEFFBEDD}"/>
                </a:ext>
              </a:extLst>
            </p:cNvPr>
            <p:cNvCxnSpPr/>
            <p:nvPr/>
          </p:nvCxnSpPr>
          <p:spPr>
            <a:xfrm flipV="1">
              <a:off x="1323975" y="457200"/>
              <a:ext cx="581025" cy="46672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Надпись 131">
              <a:extLst>
                <a:ext uri="{FF2B5EF4-FFF2-40B4-BE49-F238E27FC236}">
                  <a16:creationId xmlns:a16="http://schemas.microsoft.com/office/drawing/2014/main" id="{EE6F3CB3-90F4-4E0C-BBE2-1EBEC06A2688}"/>
                </a:ext>
              </a:extLst>
            </p:cNvPr>
            <p:cNvSpPr txBox="1"/>
            <p:nvPr/>
          </p:nvSpPr>
          <p:spPr>
            <a:xfrm>
              <a:off x="1281112" y="14573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Надпись 132">
              <a:extLst>
                <a:ext uri="{FF2B5EF4-FFF2-40B4-BE49-F238E27FC236}">
                  <a16:creationId xmlns:a16="http://schemas.microsoft.com/office/drawing/2014/main" id="{D4532A25-182B-484E-8E62-810D838EAE4D}"/>
                </a:ext>
              </a:extLst>
            </p:cNvPr>
            <p:cNvSpPr txBox="1"/>
            <p:nvPr/>
          </p:nvSpPr>
          <p:spPr>
            <a:xfrm>
              <a:off x="1783261" y="245241"/>
              <a:ext cx="45720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Надпись 133">
              <a:extLst>
                <a:ext uri="{FF2B5EF4-FFF2-40B4-BE49-F238E27FC236}">
                  <a16:creationId xmlns:a16="http://schemas.microsoft.com/office/drawing/2014/main" id="{7A12E2C5-6543-4A82-917E-E979DB1E7022}"/>
                </a:ext>
              </a:extLst>
            </p:cNvPr>
            <p:cNvSpPr txBox="1"/>
            <p:nvPr/>
          </p:nvSpPr>
          <p:spPr>
            <a:xfrm>
              <a:off x="1371600" y="876300"/>
              <a:ext cx="38100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Надпись 134">
              <a:extLst>
                <a:ext uri="{FF2B5EF4-FFF2-40B4-BE49-F238E27FC236}">
                  <a16:creationId xmlns:a16="http://schemas.microsoft.com/office/drawing/2014/main" id="{E7074021-FABD-4189-AD26-9D44E22E00B7}"/>
                </a:ext>
              </a:extLst>
            </p:cNvPr>
            <p:cNvSpPr txBox="1"/>
            <p:nvPr/>
          </p:nvSpPr>
          <p:spPr>
            <a:xfrm>
              <a:off x="666750" y="495300"/>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Полилиния: фигура 14">
              <a:extLst>
                <a:ext uri="{FF2B5EF4-FFF2-40B4-BE49-F238E27FC236}">
                  <a16:creationId xmlns:a16="http://schemas.microsoft.com/office/drawing/2014/main" id="{98D8837E-E4BF-4457-9B92-7D766DB1BC1A}"/>
                </a:ext>
              </a:extLst>
            </p:cNvPr>
            <p:cNvSpPr/>
            <p:nvPr/>
          </p:nvSpPr>
          <p:spPr>
            <a:xfrm>
              <a:off x="2133600" y="85725"/>
              <a:ext cx="1562100" cy="1476375"/>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pattFill prst="ltDnDiag">
              <a:fgClr>
                <a:schemeClr val="tx1"/>
              </a:fgClr>
              <a:bgClr>
                <a:schemeClr val="bg1"/>
              </a:bgClr>
            </a:patt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a:effectLst/>
                  <a:ea typeface="Calibri" panose="020F0502020204030204" pitchFamily="34" charset="0"/>
                  <a:cs typeface="Times New Roman" panose="02020603050405020304" pitchFamily="18" charset="0"/>
                </a:rPr>
                <a:t> </a:t>
              </a:r>
            </a:p>
            <a:p>
              <a:pPr>
                <a:lnSpc>
                  <a:spcPct val="107000"/>
                </a:lnSpc>
                <a:spcAft>
                  <a:spcPts val="800"/>
                </a:spcAft>
              </a:pPr>
              <a:r>
                <a:rPr lang="ru-RU">
                  <a:effectLst/>
                  <a:ea typeface="Calibri" panose="020F0502020204030204" pitchFamily="34" charset="0"/>
                  <a:cs typeface="Times New Roman" panose="02020603050405020304" pitchFamily="18" charset="0"/>
                </a:rPr>
                <a:t> </a:t>
              </a:r>
            </a:p>
          </p:txBody>
        </p:sp>
        <p:cxnSp>
          <p:nvCxnSpPr>
            <p:cNvPr id="16" name="Прямая соединительная линия 15">
              <a:extLst>
                <a:ext uri="{FF2B5EF4-FFF2-40B4-BE49-F238E27FC236}">
                  <a16:creationId xmlns:a16="http://schemas.microsoft.com/office/drawing/2014/main" id="{E27F8593-3C5C-4BB2-9B2D-FF375A1D5BA3}"/>
                </a:ext>
              </a:extLst>
            </p:cNvPr>
            <p:cNvCxnSpPr/>
            <p:nvPr/>
          </p:nvCxnSpPr>
          <p:spPr>
            <a:xfrm flipV="1">
              <a:off x="2800350" y="1562100"/>
              <a:ext cx="323850" cy="44767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a:extLst>
                <a:ext uri="{FF2B5EF4-FFF2-40B4-BE49-F238E27FC236}">
                  <a16:creationId xmlns:a16="http://schemas.microsoft.com/office/drawing/2014/main" id="{353661BD-5C75-456D-B084-B013179FE0CC}"/>
                </a:ext>
              </a:extLst>
            </p:cNvPr>
            <p:cNvCxnSpPr/>
            <p:nvPr/>
          </p:nvCxnSpPr>
          <p:spPr>
            <a:xfrm>
              <a:off x="3133725" y="1571625"/>
              <a:ext cx="342900" cy="33337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Надпись 157">
              <a:extLst>
                <a:ext uri="{FF2B5EF4-FFF2-40B4-BE49-F238E27FC236}">
                  <a16:creationId xmlns:a16="http://schemas.microsoft.com/office/drawing/2014/main" id="{8D119303-C527-4780-A840-F22D19490163}"/>
                </a:ext>
              </a:extLst>
            </p:cNvPr>
            <p:cNvSpPr txBox="1"/>
            <p:nvPr/>
          </p:nvSpPr>
          <p:spPr>
            <a:xfrm>
              <a:off x="2819400" y="5429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158">
              <a:extLst>
                <a:ext uri="{FF2B5EF4-FFF2-40B4-BE49-F238E27FC236}">
                  <a16:creationId xmlns:a16="http://schemas.microsoft.com/office/drawing/2014/main" id="{02E559E0-722E-4772-A823-5F5B318A6BC7}"/>
                </a:ext>
              </a:extLst>
            </p:cNvPr>
            <p:cNvSpPr txBox="1"/>
            <p:nvPr/>
          </p:nvSpPr>
          <p:spPr>
            <a:xfrm>
              <a:off x="3001491" y="159067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Надпись 159">
              <a:extLst>
                <a:ext uri="{FF2B5EF4-FFF2-40B4-BE49-F238E27FC236}">
                  <a16:creationId xmlns:a16="http://schemas.microsoft.com/office/drawing/2014/main" id="{6EFC5C39-DEDA-424E-B671-80FF319C73A4}"/>
                </a:ext>
              </a:extLst>
            </p:cNvPr>
            <p:cNvSpPr txBox="1"/>
            <p:nvPr/>
          </p:nvSpPr>
          <p:spPr>
            <a:xfrm>
              <a:off x="2500312" y="1738313"/>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ru-RU" baseline="-25000">
                  <a:effectLst/>
                  <a:latin typeface="Calibri" panose="020F0502020204030204" pitchFamily="34" charset="0"/>
                  <a:ea typeface="Calibri" panose="020F0502020204030204" pitchFamily="34" charset="0"/>
                  <a:cs typeface="Times New Roman" panose="02020603050405020304" pitchFamily="18" charset="0"/>
                </a:rPr>
                <a:t>-</a:t>
              </a:r>
              <a:r>
                <a:rPr lang="en-US"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Надпись 160">
              <a:extLst>
                <a:ext uri="{FF2B5EF4-FFF2-40B4-BE49-F238E27FC236}">
                  <a16:creationId xmlns:a16="http://schemas.microsoft.com/office/drawing/2014/main" id="{FF4CD505-EB54-4A0B-8B89-F9CBDD38160F}"/>
                </a:ext>
              </a:extLst>
            </p:cNvPr>
            <p:cNvSpPr txBox="1"/>
            <p:nvPr/>
          </p:nvSpPr>
          <p:spPr>
            <a:xfrm>
              <a:off x="3476625" y="17621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ru-RU" baseline="-25000">
                  <a:effectLst/>
                  <a:latin typeface="Calibri" panose="020F0502020204030204" pitchFamily="34" charset="0"/>
                  <a:ea typeface="Calibri" panose="020F0502020204030204" pitchFamily="34" charset="0"/>
                  <a:cs typeface="Times New Roman" panose="02020603050405020304" pitchFamily="18" charset="0"/>
                </a:rPr>
                <a:t>+</a:t>
              </a:r>
              <a:r>
                <a:rPr lang="en-US"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Полилиния: фигура 21">
              <a:extLst>
                <a:ext uri="{FF2B5EF4-FFF2-40B4-BE49-F238E27FC236}">
                  <a16:creationId xmlns:a16="http://schemas.microsoft.com/office/drawing/2014/main" id="{1549F002-537A-4B73-8923-B480500C60DC}"/>
                </a:ext>
              </a:extLst>
            </p:cNvPr>
            <p:cNvSpPr/>
            <p:nvPr/>
          </p:nvSpPr>
          <p:spPr>
            <a:xfrm>
              <a:off x="4619625" y="381000"/>
              <a:ext cx="971550" cy="1171575"/>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 name="connsiteX0" fmla="*/ 609600 w 1419225"/>
                <a:gd name="connsiteY0" fmla="*/ 0 h 1476375"/>
                <a:gd name="connsiteX1" fmla="*/ 0 w 1419225"/>
                <a:gd name="connsiteY1" fmla="*/ 561975 h 1476375"/>
                <a:gd name="connsiteX2" fmla="*/ 990600 w 1419225"/>
                <a:gd name="connsiteY2" fmla="*/ 1476375 h 1476375"/>
                <a:gd name="connsiteX3" fmla="*/ 1419225 w 1419225"/>
                <a:gd name="connsiteY3" fmla="*/ 1047750 h 1476375"/>
                <a:gd name="connsiteX4" fmla="*/ 752475 w 1419225"/>
                <a:gd name="connsiteY4" fmla="*/ 790575 h 1476375"/>
                <a:gd name="connsiteX5" fmla="*/ 533400 w 1419225"/>
                <a:gd name="connsiteY5" fmla="*/ 438150 h 1476375"/>
                <a:gd name="connsiteX6" fmla="*/ 609600 w 1419225"/>
                <a:gd name="connsiteY6" fmla="*/ 0 h 1476375"/>
                <a:gd name="connsiteX0" fmla="*/ 609600 w 1419225"/>
                <a:gd name="connsiteY0" fmla="*/ 0 h 1476375"/>
                <a:gd name="connsiteX1" fmla="*/ 0 w 1419225"/>
                <a:gd name="connsiteY1" fmla="*/ 561975 h 1476375"/>
                <a:gd name="connsiteX2" fmla="*/ 990600 w 1419225"/>
                <a:gd name="connsiteY2" fmla="*/ 1476375 h 1476375"/>
                <a:gd name="connsiteX3" fmla="*/ 1419225 w 1419225"/>
                <a:gd name="connsiteY3" fmla="*/ 1047750 h 1476375"/>
                <a:gd name="connsiteX4" fmla="*/ 1304925 w 1419225"/>
                <a:gd name="connsiteY4" fmla="*/ 609600 h 1476375"/>
                <a:gd name="connsiteX5" fmla="*/ 533400 w 1419225"/>
                <a:gd name="connsiteY5" fmla="*/ 438150 h 1476375"/>
                <a:gd name="connsiteX6" fmla="*/ 609600 w 1419225"/>
                <a:gd name="connsiteY6" fmla="*/ 0 h 1476375"/>
                <a:gd name="connsiteX0" fmla="*/ 609600 w 1419225"/>
                <a:gd name="connsiteY0" fmla="*/ 0 h 1476375"/>
                <a:gd name="connsiteX1" fmla="*/ 0 w 1419225"/>
                <a:gd name="connsiteY1" fmla="*/ 561975 h 1476375"/>
                <a:gd name="connsiteX2" fmla="*/ 990600 w 1419225"/>
                <a:gd name="connsiteY2" fmla="*/ 1476375 h 1476375"/>
                <a:gd name="connsiteX3" fmla="*/ 1419225 w 1419225"/>
                <a:gd name="connsiteY3" fmla="*/ 1047750 h 1476375"/>
                <a:gd name="connsiteX4" fmla="*/ 1304925 w 1419225"/>
                <a:gd name="connsiteY4" fmla="*/ 609600 h 1476375"/>
                <a:gd name="connsiteX5" fmla="*/ 800100 w 1419225"/>
                <a:gd name="connsiteY5" fmla="*/ 285750 h 1476375"/>
                <a:gd name="connsiteX6" fmla="*/ 609600 w 1419225"/>
                <a:gd name="connsiteY6" fmla="*/ 0 h 1476375"/>
                <a:gd name="connsiteX0" fmla="*/ 161925 w 971550"/>
                <a:gd name="connsiteY0" fmla="*/ 0 h 1476375"/>
                <a:gd name="connsiteX1" fmla="*/ 0 w 971550"/>
                <a:gd name="connsiteY1" fmla="*/ 952500 h 1476375"/>
                <a:gd name="connsiteX2" fmla="*/ 542925 w 971550"/>
                <a:gd name="connsiteY2" fmla="*/ 1476375 h 1476375"/>
                <a:gd name="connsiteX3" fmla="*/ 971550 w 971550"/>
                <a:gd name="connsiteY3" fmla="*/ 1047750 h 1476375"/>
                <a:gd name="connsiteX4" fmla="*/ 857250 w 971550"/>
                <a:gd name="connsiteY4" fmla="*/ 609600 h 1476375"/>
                <a:gd name="connsiteX5" fmla="*/ 352425 w 971550"/>
                <a:gd name="connsiteY5" fmla="*/ 285750 h 1476375"/>
                <a:gd name="connsiteX6" fmla="*/ 161925 w 971550"/>
                <a:gd name="connsiteY6" fmla="*/ 0 h 1476375"/>
                <a:gd name="connsiteX0" fmla="*/ 161925 w 971550"/>
                <a:gd name="connsiteY0" fmla="*/ 0 h 1476375"/>
                <a:gd name="connsiteX1" fmla="*/ 0 w 971550"/>
                <a:gd name="connsiteY1" fmla="*/ 952500 h 1476375"/>
                <a:gd name="connsiteX2" fmla="*/ 542925 w 971550"/>
                <a:gd name="connsiteY2" fmla="*/ 1476375 h 1476375"/>
                <a:gd name="connsiteX3" fmla="*/ 971550 w 971550"/>
                <a:gd name="connsiteY3" fmla="*/ 1047750 h 1476375"/>
                <a:gd name="connsiteX4" fmla="*/ 857250 w 971550"/>
                <a:gd name="connsiteY4" fmla="*/ 609600 h 1476375"/>
                <a:gd name="connsiteX5" fmla="*/ 647700 w 971550"/>
                <a:gd name="connsiteY5" fmla="*/ 304800 h 1476375"/>
                <a:gd name="connsiteX6" fmla="*/ 161925 w 971550"/>
                <a:gd name="connsiteY6" fmla="*/ 0 h 1476375"/>
                <a:gd name="connsiteX0" fmla="*/ 57150 w 971550"/>
                <a:gd name="connsiteY0" fmla="*/ 66675 h 1171575"/>
                <a:gd name="connsiteX1" fmla="*/ 0 w 971550"/>
                <a:gd name="connsiteY1" fmla="*/ 647700 h 1171575"/>
                <a:gd name="connsiteX2" fmla="*/ 542925 w 971550"/>
                <a:gd name="connsiteY2" fmla="*/ 1171575 h 1171575"/>
                <a:gd name="connsiteX3" fmla="*/ 971550 w 971550"/>
                <a:gd name="connsiteY3" fmla="*/ 742950 h 1171575"/>
                <a:gd name="connsiteX4" fmla="*/ 857250 w 971550"/>
                <a:gd name="connsiteY4" fmla="*/ 304800 h 1171575"/>
                <a:gd name="connsiteX5" fmla="*/ 647700 w 971550"/>
                <a:gd name="connsiteY5" fmla="*/ 0 h 1171575"/>
                <a:gd name="connsiteX6" fmla="*/ 57150 w 971550"/>
                <a:gd name="connsiteY6" fmla="*/ 66675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1550" h="1171575">
                  <a:moveTo>
                    <a:pt x="57150" y="66675"/>
                  </a:moveTo>
                  <a:lnTo>
                    <a:pt x="0" y="647700"/>
                  </a:lnTo>
                  <a:lnTo>
                    <a:pt x="542925" y="1171575"/>
                  </a:lnTo>
                  <a:lnTo>
                    <a:pt x="971550" y="742950"/>
                  </a:lnTo>
                  <a:lnTo>
                    <a:pt x="857250" y="304800"/>
                  </a:lnTo>
                  <a:lnTo>
                    <a:pt x="647700" y="0"/>
                  </a:lnTo>
                  <a:lnTo>
                    <a:pt x="57150" y="66675"/>
                  </a:lnTo>
                  <a:close/>
                </a:path>
              </a:pathLst>
            </a:custGeom>
            <a:pattFill prst="ltUpDiag">
              <a:fgClr>
                <a:schemeClr val="tx1"/>
              </a:fgClr>
              <a:bgClr>
                <a:schemeClr val="bg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dirty="0">
                  <a:effectLst/>
                  <a:ea typeface="Calibri" panose="020F0502020204030204" pitchFamily="34" charset="0"/>
                  <a:cs typeface="Times New Roman" panose="02020603050405020304" pitchFamily="18" charset="0"/>
                </a:rPr>
                <a:t> </a:t>
              </a:r>
            </a:p>
            <a:p>
              <a:pPr>
                <a:lnSpc>
                  <a:spcPct val="107000"/>
                </a:lnSpc>
                <a:spcAft>
                  <a:spcPts val="800"/>
                </a:spcAft>
              </a:pPr>
              <a:r>
                <a:rPr lang="ru-RU" dirty="0">
                  <a:effectLst/>
                  <a:ea typeface="Calibri" panose="020F0502020204030204" pitchFamily="34" charset="0"/>
                  <a:cs typeface="Times New Roman" panose="02020603050405020304" pitchFamily="18" charset="0"/>
                </a:rPr>
                <a:t> </a:t>
              </a:r>
            </a:p>
          </p:txBody>
        </p:sp>
        <p:sp>
          <p:nvSpPr>
            <p:cNvPr id="23" name="Надпись 163">
              <a:extLst>
                <a:ext uri="{FF2B5EF4-FFF2-40B4-BE49-F238E27FC236}">
                  <a16:creationId xmlns:a16="http://schemas.microsoft.com/office/drawing/2014/main" id="{67DC57B1-A4A1-4461-8605-AE278F247C50}"/>
                </a:ext>
              </a:extLst>
            </p:cNvPr>
            <p:cNvSpPr txBox="1"/>
            <p:nvPr/>
          </p:nvSpPr>
          <p:spPr>
            <a:xfrm>
              <a:off x="5343525" y="209550"/>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Прямая соединительная линия 23">
              <a:extLst>
                <a:ext uri="{FF2B5EF4-FFF2-40B4-BE49-F238E27FC236}">
                  <a16:creationId xmlns:a16="http://schemas.microsoft.com/office/drawing/2014/main" id="{1F133AB5-7A4C-443B-AE2A-96C1DBA63A71}"/>
                </a:ext>
              </a:extLst>
            </p:cNvPr>
            <p:cNvCxnSpPr/>
            <p:nvPr/>
          </p:nvCxnSpPr>
          <p:spPr>
            <a:xfrm flipV="1">
              <a:off x="4276725" y="1181100"/>
              <a:ext cx="495300" cy="12382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Надпись 165">
              <a:extLst>
                <a:ext uri="{FF2B5EF4-FFF2-40B4-BE49-F238E27FC236}">
                  <a16:creationId xmlns:a16="http://schemas.microsoft.com/office/drawing/2014/main" id="{DCE92878-4026-43E9-AFF0-02EABF032E5E}"/>
                </a:ext>
              </a:extLst>
            </p:cNvPr>
            <p:cNvSpPr txBox="1"/>
            <p:nvPr/>
          </p:nvSpPr>
          <p:spPr>
            <a:xfrm>
              <a:off x="4124325" y="10001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ru-RU" baseline="-25000">
                  <a:effectLst/>
                  <a:latin typeface="Calibri" panose="020F0502020204030204" pitchFamily="34" charset="0"/>
                  <a:ea typeface="Calibri" panose="020F0502020204030204" pitchFamily="34" charset="0"/>
                  <a:cs typeface="Times New Roman" panose="02020603050405020304" pitchFamily="18" charset="0"/>
                </a:rPr>
                <a:t>-</a:t>
              </a:r>
              <a:r>
                <a:rPr lang="en-US"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6" name="Прямая соединительная линия 25">
              <a:extLst>
                <a:ext uri="{FF2B5EF4-FFF2-40B4-BE49-F238E27FC236}">
                  <a16:creationId xmlns:a16="http://schemas.microsoft.com/office/drawing/2014/main" id="{539F5FA7-1A97-4202-9359-6C13D49B62EF}"/>
                </a:ext>
              </a:extLst>
            </p:cNvPr>
            <p:cNvCxnSpPr/>
            <p:nvPr/>
          </p:nvCxnSpPr>
          <p:spPr>
            <a:xfrm>
              <a:off x="4781550" y="1181100"/>
              <a:ext cx="295275" cy="67627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Надпись 167">
              <a:extLst>
                <a:ext uri="{FF2B5EF4-FFF2-40B4-BE49-F238E27FC236}">
                  <a16:creationId xmlns:a16="http://schemas.microsoft.com/office/drawing/2014/main" id="{2CD8B07A-616C-443D-8ACE-B97B3962502C}"/>
                </a:ext>
              </a:extLst>
            </p:cNvPr>
            <p:cNvSpPr txBox="1"/>
            <p:nvPr/>
          </p:nvSpPr>
          <p:spPr>
            <a:xfrm>
              <a:off x="5072063" y="1643062"/>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ru-RU" baseline="-25000" dirty="0">
                  <a:effectLst/>
                  <a:latin typeface="Calibri" panose="020F0502020204030204" pitchFamily="34" charset="0"/>
                  <a:ea typeface="Calibri" panose="020F0502020204030204" pitchFamily="34" charset="0"/>
                  <a:cs typeface="Times New Roman" panose="02020603050405020304" pitchFamily="18" charset="0"/>
                </a:rPr>
                <a:t>+</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Надпись 168">
              <a:extLst>
                <a:ext uri="{FF2B5EF4-FFF2-40B4-BE49-F238E27FC236}">
                  <a16:creationId xmlns:a16="http://schemas.microsoft.com/office/drawing/2014/main" id="{E9B4848B-E6DF-4E76-80BA-ED0F5B85D462}"/>
                </a:ext>
              </a:extLst>
            </p:cNvPr>
            <p:cNvSpPr txBox="1"/>
            <p:nvPr/>
          </p:nvSpPr>
          <p:spPr>
            <a:xfrm>
              <a:off x="4558476" y="1195388"/>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9" name="TextBox 28">
            <a:extLst>
              <a:ext uri="{FF2B5EF4-FFF2-40B4-BE49-F238E27FC236}">
                <a16:creationId xmlns:a16="http://schemas.microsoft.com/office/drawing/2014/main" id="{C2EB98B1-4F0F-4B09-AED3-E114B580720D}"/>
              </a:ext>
            </a:extLst>
          </p:cNvPr>
          <p:cNvSpPr txBox="1"/>
          <p:nvPr/>
        </p:nvSpPr>
        <p:spPr>
          <a:xfrm>
            <a:off x="1100764" y="1859669"/>
            <a:ext cx="1202573" cy="369332"/>
          </a:xfrm>
          <a:prstGeom prst="rect">
            <a:avLst/>
          </a:prstGeom>
          <a:noFill/>
        </p:spPr>
        <p:txBody>
          <a:bodyPr wrap="none" rtlCol="0">
            <a:spAutoFit/>
          </a:bodyPr>
          <a:lstStyle/>
          <a:p>
            <a:r>
              <a:rPr lang="en-US" dirty="0"/>
              <a:t>Edge case</a:t>
            </a:r>
            <a:endParaRPr lang="ru-RU" dirty="0"/>
          </a:p>
        </p:txBody>
      </p:sp>
      <p:sp>
        <p:nvSpPr>
          <p:cNvPr id="30" name="TextBox 29">
            <a:extLst>
              <a:ext uri="{FF2B5EF4-FFF2-40B4-BE49-F238E27FC236}">
                <a16:creationId xmlns:a16="http://schemas.microsoft.com/office/drawing/2014/main" id="{24C86DC5-72E2-4EC9-ACB1-95085BB11A37}"/>
              </a:ext>
            </a:extLst>
          </p:cNvPr>
          <p:cNvSpPr txBox="1"/>
          <p:nvPr/>
        </p:nvSpPr>
        <p:spPr>
          <a:xfrm>
            <a:off x="3788770" y="1859669"/>
            <a:ext cx="1402948" cy="369332"/>
          </a:xfrm>
          <a:prstGeom prst="rect">
            <a:avLst/>
          </a:prstGeom>
          <a:noFill/>
        </p:spPr>
        <p:txBody>
          <a:bodyPr wrap="none" rtlCol="0">
            <a:spAutoFit/>
          </a:bodyPr>
          <a:lstStyle/>
          <a:p>
            <a:r>
              <a:rPr lang="en-US" dirty="0"/>
              <a:t>Corner case</a:t>
            </a:r>
            <a:endParaRPr lang="ru-RU" dirty="0"/>
          </a:p>
        </p:txBody>
      </p:sp>
      <p:sp>
        <p:nvSpPr>
          <p:cNvPr id="31" name="TextBox 30">
            <a:extLst>
              <a:ext uri="{FF2B5EF4-FFF2-40B4-BE49-F238E27FC236}">
                <a16:creationId xmlns:a16="http://schemas.microsoft.com/office/drawing/2014/main" id="{253DE214-877C-494B-B1F2-83DBB4024CAA}"/>
              </a:ext>
            </a:extLst>
          </p:cNvPr>
          <p:cNvSpPr txBox="1"/>
          <p:nvPr/>
        </p:nvSpPr>
        <p:spPr>
          <a:xfrm>
            <a:off x="6914696" y="1859669"/>
            <a:ext cx="1792478" cy="369332"/>
          </a:xfrm>
          <a:prstGeom prst="rect">
            <a:avLst/>
          </a:prstGeom>
          <a:noFill/>
        </p:spPr>
        <p:txBody>
          <a:bodyPr wrap="none" rtlCol="0">
            <a:spAutoFit/>
          </a:bodyPr>
          <a:lstStyle/>
          <a:p>
            <a:r>
              <a:rPr lang="en-US" dirty="0"/>
              <a:t>Convex contour</a:t>
            </a:r>
            <a:endParaRPr lang="ru-RU" dirty="0"/>
          </a:p>
        </p:txBody>
      </p:sp>
    </p:spTree>
    <p:extLst>
      <p:ext uri="{BB962C8B-B14F-4D97-AF65-F5344CB8AC3E}">
        <p14:creationId xmlns:p14="http://schemas.microsoft.com/office/powerpoint/2010/main" val="2031430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Numerical experiments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4" name="Рисунок 3" descr="E:\My\Work\Asp\Latex\HomeWork\MiM2019\media\3211-gtsp.png">
            <a:extLst>
              <a:ext uri="{FF2B5EF4-FFF2-40B4-BE49-F238E27FC236}">
                <a16:creationId xmlns:a16="http://schemas.microsoft.com/office/drawing/2014/main" id="{FA50F8BF-DB01-4B11-BFE7-BA1B9A52AD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2001" y="1085849"/>
            <a:ext cx="5400000" cy="2717028"/>
          </a:xfrm>
          <a:prstGeom prst="rect">
            <a:avLst/>
          </a:prstGeom>
          <a:noFill/>
          <a:ln>
            <a:noFill/>
          </a:ln>
        </p:spPr>
      </p:pic>
      <p:pic>
        <p:nvPicPr>
          <p:cNvPr id="5" name="Рисунок 4" descr="E:\My\Work\Asp\Latex\HomeWork\MiM2019\media\3211-ccp.png">
            <a:extLst>
              <a:ext uri="{FF2B5EF4-FFF2-40B4-BE49-F238E27FC236}">
                <a16:creationId xmlns:a16="http://schemas.microsoft.com/office/drawing/2014/main" id="{7F08C9E0-392C-4AAE-9AFD-5E94F934A6A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58351" y="4006343"/>
            <a:ext cx="5393650" cy="2701154"/>
          </a:xfrm>
          <a:prstGeom prst="rect">
            <a:avLst/>
          </a:prstGeom>
          <a:noFill/>
          <a:ln>
            <a:noFill/>
          </a:ln>
        </p:spPr>
      </p:pic>
      <p:graphicFrame>
        <p:nvGraphicFramePr>
          <p:cNvPr id="6" name="Таблица 5">
            <a:extLst>
              <a:ext uri="{FF2B5EF4-FFF2-40B4-BE49-F238E27FC236}">
                <a16:creationId xmlns:a16="http://schemas.microsoft.com/office/drawing/2014/main" id="{515B9E0F-01E2-46D8-8420-BBF91CC4E764}"/>
              </a:ext>
            </a:extLst>
          </p:cNvPr>
          <p:cNvGraphicFramePr>
            <a:graphicFrameLocks noGrp="1"/>
          </p:cNvGraphicFramePr>
          <p:nvPr>
            <p:extLst>
              <p:ext uri="{D42A27DB-BD31-4B8C-83A1-F6EECF244321}">
                <p14:modId xmlns:p14="http://schemas.microsoft.com/office/powerpoint/2010/main" val="210296095"/>
              </p:ext>
            </p:extLst>
          </p:nvPr>
        </p:nvGraphicFramePr>
        <p:xfrm>
          <a:off x="5703125" y="2628277"/>
          <a:ext cx="3440875" cy="2595880"/>
        </p:xfrm>
        <a:graphic>
          <a:graphicData uri="http://schemas.openxmlformats.org/drawingml/2006/table">
            <a:tbl>
              <a:tblPr firstRow="1" bandRow="1">
                <a:tableStyleId>{5C22544A-7EE6-4342-B048-85BDC9FD1C3A}</a:tableStyleId>
              </a:tblPr>
              <a:tblGrid>
                <a:gridCol w="1332675">
                  <a:extLst>
                    <a:ext uri="{9D8B030D-6E8A-4147-A177-3AD203B41FA5}">
                      <a16:colId xmlns:a16="http://schemas.microsoft.com/office/drawing/2014/main" val="69532831"/>
                    </a:ext>
                  </a:extLst>
                </a:gridCol>
                <a:gridCol w="673735">
                  <a:extLst>
                    <a:ext uri="{9D8B030D-6E8A-4147-A177-3AD203B41FA5}">
                      <a16:colId xmlns:a16="http://schemas.microsoft.com/office/drawing/2014/main" val="1165477223"/>
                    </a:ext>
                  </a:extLst>
                </a:gridCol>
                <a:gridCol w="673735">
                  <a:extLst>
                    <a:ext uri="{9D8B030D-6E8A-4147-A177-3AD203B41FA5}">
                      <a16:colId xmlns:a16="http://schemas.microsoft.com/office/drawing/2014/main" val="1096994336"/>
                    </a:ext>
                  </a:extLst>
                </a:gridCol>
                <a:gridCol w="760730">
                  <a:extLst>
                    <a:ext uri="{9D8B030D-6E8A-4147-A177-3AD203B41FA5}">
                      <a16:colId xmlns:a16="http://schemas.microsoft.com/office/drawing/2014/main" val="1013899825"/>
                    </a:ext>
                  </a:extLst>
                </a:gridCol>
              </a:tblGrid>
              <a:tr h="370840">
                <a:tc>
                  <a:txBody>
                    <a:bodyPr/>
                    <a:lstStyle/>
                    <a:p>
                      <a:pPr algn="ctr"/>
                      <a:r>
                        <a:rPr lang="en-US" sz="1400" dirty="0"/>
                        <a:t>Job</a:t>
                      </a:r>
                      <a:endParaRPr lang="ru-RU" sz="1400" dirty="0"/>
                    </a:p>
                  </a:txBody>
                  <a:tcPr/>
                </a:tc>
                <a:tc>
                  <a:txBody>
                    <a:bodyPr/>
                    <a:lstStyle/>
                    <a:p>
                      <a:pPr algn="ctr"/>
                      <a:r>
                        <a:rPr lang="en-US" sz="1400" dirty="0"/>
                        <a:t>#229</a:t>
                      </a:r>
                      <a:endParaRPr lang="ru-RU" sz="1400" dirty="0"/>
                    </a:p>
                  </a:txBody>
                  <a:tcPr/>
                </a:tc>
                <a:tc>
                  <a:txBody>
                    <a:bodyPr/>
                    <a:lstStyle/>
                    <a:p>
                      <a:pPr algn="ctr"/>
                      <a:r>
                        <a:rPr lang="en-US" sz="1400" dirty="0"/>
                        <a:t>#464</a:t>
                      </a:r>
                      <a:endParaRPr lang="ru-RU" sz="1400" dirty="0"/>
                    </a:p>
                  </a:txBody>
                  <a:tcPr/>
                </a:tc>
                <a:tc>
                  <a:txBody>
                    <a:bodyPr/>
                    <a:lstStyle/>
                    <a:p>
                      <a:pPr algn="ctr"/>
                      <a:r>
                        <a:rPr lang="en-US" sz="1400" dirty="0"/>
                        <a:t>#3211</a:t>
                      </a:r>
                      <a:endParaRPr lang="ru-RU" sz="1400" dirty="0"/>
                    </a:p>
                  </a:txBody>
                  <a:tcPr/>
                </a:tc>
                <a:extLst>
                  <a:ext uri="{0D108BD9-81ED-4DB2-BD59-A6C34878D82A}">
                    <a16:rowId xmlns:a16="http://schemas.microsoft.com/office/drawing/2014/main" val="1710358030"/>
                  </a:ext>
                </a:extLst>
              </a:tr>
              <a:tr h="370840">
                <a:tc>
                  <a:txBody>
                    <a:bodyPr/>
                    <a:lstStyle/>
                    <a:p>
                      <a:r>
                        <a:rPr lang="en-US" sz="1400" dirty="0"/>
                        <a:t>Parts</a:t>
                      </a:r>
                      <a:endParaRPr lang="ru-RU" sz="1400" dirty="0"/>
                    </a:p>
                  </a:txBody>
                  <a:tcPr/>
                </a:tc>
                <a:tc>
                  <a:txBody>
                    <a:bodyPr/>
                    <a:lstStyle/>
                    <a:p>
                      <a:pPr algn="r">
                        <a:lnSpc>
                          <a:spcPct val="107000"/>
                        </a:lnSpc>
                        <a:spcAft>
                          <a:spcPts val="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11</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14</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17</a:t>
                      </a:r>
                    </a:p>
                  </a:txBody>
                  <a:tcPr marL="68580" marR="68580" marT="0" marB="0"/>
                </a:tc>
                <a:extLst>
                  <a:ext uri="{0D108BD9-81ED-4DB2-BD59-A6C34878D82A}">
                    <a16:rowId xmlns:a16="http://schemas.microsoft.com/office/drawing/2014/main" val="3047735450"/>
                  </a:ext>
                </a:extLst>
              </a:tr>
              <a:tr h="370840">
                <a:tc>
                  <a:txBody>
                    <a:bodyPr/>
                    <a:lstStyle/>
                    <a:p>
                      <a:r>
                        <a:rPr lang="en-US" sz="1400" dirty="0"/>
                        <a:t>Contours</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21</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22</a:t>
                      </a:r>
                    </a:p>
                  </a:txBody>
                  <a:tcPr marL="68580" marR="68580" marT="0" marB="0"/>
                </a:tc>
                <a:extLst>
                  <a:ext uri="{0D108BD9-81ED-4DB2-BD59-A6C34878D82A}">
                    <a16:rowId xmlns:a16="http://schemas.microsoft.com/office/drawing/2014/main" val="4154819788"/>
                  </a:ext>
                </a:extLst>
              </a:tr>
              <a:tr h="370840">
                <a:tc>
                  <a:txBody>
                    <a:bodyPr/>
                    <a:lstStyle/>
                    <a:p>
                      <a:r>
                        <a:rPr lang="en-US" sz="1400" dirty="0"/>
                        <a:t>L</a:t>
                      </a:r>
                      <a:r>
                        <a:rPr lang="en-US" sz="1400" baseline="-25000" dirty="0"/>
                        <a:t>on</a:t>
                      </a:r>
                      <a:r>
                        <a:rPr lang="en-US" sz="1400" dirty="0"/>
                        <a:t>, m</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24.609</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21.717</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25.051</a:t>
                      </a:r>
                    </a:p>
                  </a:txBody>
                  <a:tcPr marL="68580" marR="68580" marT="0" marB="0"/>
                </a:tc>
                <a:extLst>
                  <a:ext uri="{0D108BD9-81ED-4DB2-BD59-A6C34878D82A}">
                    <a16:rowId xmlns:a16="http://schemas.microsoft.com/office/drawing/2014/main" val="1270773217"/>
                  </a:ext>
                </a:extLst>
              </a:tr>
              <a:tr h="370840">
                <a:tc>
                  <a:txBody>
                    <a:bodyPr/>
                    <a:lstStyle/>
                    <a:p>
                      <a:r>
                        <a:rPr lang="en-US" sz="1400" dirty="0"/>
                        <a:t>Pierce points</a:t>
                      </a:r>
                      <a:endParaRPr lang="ru-RU" sz="1400" dirty="0"/>
                    </a:p>
                  </a:txBody>
                  <a:tcPr/>
                </a:tc>
                <a:tc>
                  <a:txBody>
                    <a:bodyPr/>
                    <a:lstStyle/>
                    <a:p>
                      <a:pPr algn="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491</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429</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493</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8338001"/>
                  </a:ext>
                </a:extLst>
              </a:tr>
              <a:tr h="370840">
                <a:tc>
                  <a:txBody>
                    <a:bodyPr/>
                    <a:lstStyle/>
                    <a:p>
                      <a:r>
                        <a:rPr lang="en-US" sz="1400" dirty="0"/>
                        <a:t>GTSP’s </a:t>
                      </a:r>
                      <a:r>
                        <a:rPr lang="en-US" sz="1400" dirty="0" err="1"/>
                        <a:t>L</a:t>
                      </a:r>
                      <a:r>
                        <a:rPr lang="en-US" sz="1400" baseline="-25000" dirty="0" err="1"/>
                        <a:t>off</a:t>
                      </a:r>
                      <a:r>
                        <a:rPr lang="en-US" sz="1400" dirty="0"/>
                        <a:t>, m</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7.729</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4.743</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4.557</a:t>
                      </a:r>
                    </a:p>
                  </a:txBody>
                  <a:tcPr marL="68580" marR="68580" marT="0" marB="0"/>
                </a:tc>
                <a:extLst>
                  <a:ext uri="{0D108BD9-81ED-4DB2-BD59-A6C34878D82A}">
                    <a16:rowId xmlns:a16="http://schemas.microsoft.com/office/drawing/2014/main" val="1688616078"/>
                  </a:ext>
                </a:extLst>
              </a:tr>
              <a:tr h="370840">
                <a:tc>
                  <a:txBody>
                    <a:bodyPr/>
                    <a:lstStyle/>
                    <a:p>
                      <a:r>
                        <a:rPr lang="en-US" sz="1400" dirty="0"/>
                        <a:t>CCP’s </a:t>
                      </a:r>
                      <a:r>
                        <a:rPr lang="en-US" sz="1400" dirty="0" err="1"/>
                        <a:t>L</a:t>
                      </a:r>
                      <a:r>
                        <a:rPr lang="en-US" sz="1400" baseline="-25000" dirty="0" err="1"/>
                        <a:t>off</a:t>
                      </a:r>
                      <a:r>
                        <a:rPr lang="en-US" sz="1400" dirty="0"/>
                        <a:t>, m</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7.727</a:t>
                      </a:r>
                    </a:p>
                  </a:txBody>
                  <a:tcPr marL="68580" marR="68580" marT="0" marB="0"/>
                </a:tc>
                <a:tc>
                  <a:txBody>
                    <a:bodyPr/>
                    <a:lstStyle/>
                    <a:p>
                      <a:pPr algn="r">
                        <a:lnSpc>
                          <a:spcPct val="107000"/>
                        </a:lnSpc>
                        <a:spcAft>
                          <a:spcPts val="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4.706</a:t>
                      </a:r>
                    </a:p>
                  </a:txBody>
                  <a:tcPr marL="68580" marR="68580" marT="0" marB="0"/>
                </a:tc>
                <a:tc>
                  <a:txBody>
                    <a:bodyPr/>
                    <a:lstStyle/>
                    <a:p>
                      <a:pPr algn="r">
                        <a:lnSpc>
                          <a:spcPct val="107000"/>
                        </a:lnSpc>
                        <a:spcAft>
                          <a:spcPts val="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4.536</a:t>
                      </a:r>
                    </a:p>
                  </a:txBody>
                  <a:tcPr marL="68580" marR="68580" marT="0" marB="0"/>
                </a:tc>
                <a:extLst>
                  <a:ext uri="{0D108BD9-81ED-4DB2-BD59-A6C34878D82A}">
                    <a16:rowId xmlns:a16="http://schemas.microsoft.com/office/drawing/2014/main" val="3971639802"/>
                  </a:ext>
                </a:extLst>
              </a:tr>
            </a:tbl>
          </a:graphicData>
        </a:graphic>
      </p:graphicFrame>
      <p:sp>
        <p:nvSpPr>
          <p:cNvPr id="8" name="TextBox 7">
            <a:extLst>
              <a:ext uri="{FF2B5EF4-FFF2-40B4-BE49-F238E27FC236}">
                <a16:creationId xmlns:a16="http://schemas.microsoft.com/office/drawing/2014/main" id="{C18A90C1-1145-42DC-85C3-5A70862E0FF5}"/>
              </a:ext>
            </a:extLst>
          </p:cNvPr>
          <p:cNvSpPr txBox="1"/>
          <p:nvPr/>
        </p:nvSpPr>
        <p:spPr>
          <a:xfrm>
            <a:off x="5703125" y="1085849"/>
            <a:ext cx="1960986" cy="497508"/>
          </a:xfrm>
          <a:prstGeom prst="rect">
            <a:avLst/>
          </a:prstGeom>
          <a:noFill/>
        </p:spPr>
        <p:txBody>
          <a:bodyPr wrap="none" rtlCol="0">
            <a:spAutoFit/>
          </a:bodyPr>
          <a:lstStyle/>
          <a:p>
            <a:pPr>
              <a:lnSpc>
                <a:spcPct val="150000"/>
              </a:lnSpc>
            </a:pPr>
            <a:r>
              <a:rPr lang="en-US" sz="2000" dirty="0"/>
              <a:t>GTSP (discrete)</a:t>
            </a:r>
            <a:endParaRPr lang="ru-RU" sz="2000" dirty="0"/>
          </a:p>
        </p:txBody>
      </p:sp>
      <p:sp>
        <p:nvSpPr>
          <p:cNvPr id="9" name="TextBox 8">
            <a:extLst>
              <a:ext uri="{FF2B5EF4-FFF2-40B4-BE49-F238E27FC236}">
                <a16:creationId xmlns:a16="http://schemas.microsoft.com/office/drawing/2014/main" id="{BDA46C1C-4A0D-4B63-8B9A-29AF2B4DD0D1}"/>
              </a:ext>
            </a:extLst>
          </p:cNvPr>
          <p:cNvSpPr txBox="1"/>
          <p:nvPr/>
        </p:nvSpPr>
        <p:spPr>
          <a:xfrm>
            <a:off x="5703125" y="6106911"/>
            <a:ext cx="3350789" cy="497508"/>
          </a:xfrm>
          <a:prstGeom prst="rect">
            <a:avLst/>
          </a:prstGeom>
          <a:noFill/>
        </p:spPr>
        <p:txBody>
          <a:bodyPr wrap="none" rtlCol="0">
            <a:spAutoFit/>
          </a:bodyPr>
          <a:lstStyle/>
          <a:p>
            <a:pPr>
              <a:lnSpc>
                <a:spcPct val="150000"/>
              </a:lnSpc>
            </a:pPr>
            <a:r>
              <a:rPr lang="en-US" sz="2000" dirty="0"/>
              <a:t>CCP (continuous + discrete)</a:t>
            </a:r>
            <a:endParaRPr lang="ru-RU" sz="2000" dirty="0"/>
          </a:p>
        </p:txBody>
      </p:sp>
    </p:spTree>
    <p:extLst>
      <p:ext uri="{BB962C8B-B14F-4D97-AF65-F5344CB8AC3E}">
        <p14:creationId xmlns:p14="http://schemas.microsoft.com/office/powerpoint/2010/main" val="1719804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Large scale example</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0" name="Рисунок 9">
            <a:extLst>
              <a:ext uri="{FF2B5EF4-FFF2-40B4-BE49-F238E27FC236}">
                <a16:creationId xmlns:a16="http://schemas.microsoft.com/office/drawing/2014/main" id="{26F7C0E2-0212-4E38-B68F-8A4D210B9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60" y="1629000"/>
            <a:ext cx="8892480" cy="2292118"/>
          </a:xfrm>
          <a:prstGeom prst="rect">
            <a:avLst/>
          </a:prstGeom>
        </p:spPr>
      </p:pic>
      <p:graphicFrame>
        <p:nvGraphicFramePr>
          <p:cNvPr id="11" name="Таблица 11">
            <a:extLst>
              <a:ext uri="{FF2B5EF4-FFF2-40B4-BE49-F238E27FC236}">
                <a16:creationId xmlns:a16="http://schemas.microsoft.com/office/drawing/2014/main" id="{E2D14F33-A681-4F49-803E-CC273AE8AFDB}"/>
              </a:ext>
            </a:extLst>
          </p:cNvPr>
          <p:cNvGraphicFramePr>
            <a:graphicFrameLocks noGrp="1"/>
          </p:cNvGraphicFramePr>
          <p:nvPr>
            <p:extLst>
              <p:ext uri="{D42A27DB-BD31-4B8C-83A1-F6EECF244321}">
                <p14:modId xmlns:p14="http://schemas.microsoft.com/office/powerpoint/2010/main" val="1490422427"/>
              </p:ext>
            </p:extLst>
          </p:nvPr>
        </p:nvGraphicFramePr>
        <p:xfrm>
          <a:off x="4932000" y="4413201"/>
          <a:ext cx="3692303" cy="2225040"/>
        </p:xfrm>
        <a:graphic>
          <a:graphicData uri="http://schemas.openxmlformats.org/drawingml/2006/table">
            <a:tbl>
              <a:tblPr firstRow="1" bandRow="1">
                <a:tableStyleId>{5C22544A-7EE6-4342-B048-85BDC9FD1C3A}</a:tableStyleId>
              </a:tblPr>
              <a:tblGrid>
                <a:gridCol w="2420303">
                  <a:extLst>
                    <a:ext uri="{9D8B030D-6E8A-4147-A177-3AD203B41FA5}">
                      <a16:colId xmlns:a16="http://schemas.microsoft.com/office/drawing/2014/main" val="88902248"/>
                    </a:ext>
                  </a:extLst>
                </a:gridCol>
                <a:gridCol w="1272000">
                  <a:extLst>
                    <a:ext uri="{9D8B030D-6E8A-4147-A177-3AD203B41FA5}">
                      <a16:colId xmlns:a16="http://schemas.microsoft.com/office/drawing/2014/main" val="4209156919"/>
                    </a:ext>
                  </a:extLst>
                </a:gridCol>
              </a:tblGrid>
              <a:tr h="370840">
                <a:tc>
                  <a:txBody>
                    <a:bodyPr/>
                    <a:lstStyle/>
                    <a:p>
                      <a:pPr algn="ctr"/>
                      <a:r>
                        <a:rPr lang="en-US" dirty="0"/>
                        <a:t>Job</a:t>
                      </a:r>
                      <a:endParaRPr lang="ru-RU" dirty="0"/>
                    </a:p>
                  </a:txBody>
                  <a:tcPr/>
                </a:tc>
                <a:tc>
                  <a:txBody>
                    <a:bodyPr/>
                    <a:lstStyle/>
                    <a:p>
                      <a:pPr algn="ctr"/>
                      <a:r>
                        <a:rPr lang="en-US" dirty="0"/>
                        <a:t>20205</a:t>
                      </a:r>
                      <a:endParaRPr lang="ru-RU" dirty="0"/>
                    </a:p>
                  </a:txBody>
                  <a:tcPr/>
                </a:tc>
                <a:extLst>
                  <a:ext uri="{0D108BD9-81ED-4DB2-BD59-A6C34878D82A}">
                    <a16:rowId xmlns:a16="http://schemas.microsoft.com/office/drawing/2014/main" val="115221053"/>
                  </a:ext>
                </a:extLst>
              </a:tr>
              <a:tr h="370840">
                <a:tc>
                  <a:txBody>
                    <a:bodyPr/>
                    <a:lstStyle/>
                    <a:p>
                      <a:r>
                        <a:rPr lang="en-US" dirty="0"/>
                        <a:t># Parts</a:t>
                      </a:r>
                      <a:endParaRPr lang="ru-RU" dirty="0"/>
                    </a:p>
                  </a:txBody>
                  <a:tcPr/>
                </a:tc>
                <a:tc>
                  <a:txBody>
                    <a:bodyPr/>
                    <a:lstStyle/>
                    <a:p>
                      <a:pPr algn="r"/>
                      <a:r>
                        <a:rPr lang="en-US" dirty="0"/>
                        <a:t>115</a:t>
                      </a:r>
                      <a:endParaRPr lang="ru-RU" dirty="0"/>
                    </a:p>
                  </a:txBody>
                  <a:tcPr/>
                </a:tc>
                <a:extLst>
                  <a:ext uri="{0D108BD9-81ED-4DB2-BD59-A6C34878D82A}">
                    <a16:rowId xmlns:a16="http://schemas.microsoft.com/office/drawing/2014/main" val="744711991"/>
                  </a:ext>
                </a:extLst>
              </a:tr>
              <a:tr h="370840">
                <a:tc>
                  <a:txBody>
                    <a:bodyPr/>
                    <a:lstStyle/>
                    <a:p>
                      <a:r>
                        <a:rPr lang="en-US" dirty="0"/>
                        <a:t># Contours</a:t>
                      </a:r>
                      <a:endParaRPr lang="ru-RU" dirty="0"/>
                    </a:p>
                  </a:txBody>
                  <a:tcPr/>
                </a:tc>
                <a:tc>
                  <a:txBody>
                    <a:bodyPr/>
                    <a:lstStyle/>
                    <a:p>
                      <a:pPr algn="r"/>
                      <a:r>
                        <a:rPr lang="en-US" dirty="0"/>
                        <a:t>198</a:t>
                      </a:r>
                      <a:endParaRPr lang="ru-RU" dirty="0"/>
                    </a:p>
                  </a:txBody>
                  <a:tcPr/>
                </a:tc>
                <a:extLst>
                  <a:ext uri="{0D108BD9-81ED-4DB2-BD59-A6C34878D82A}">
                    <a16:rowId xmlns:a16="http://schemas.microsoft.com/office/drawing/2014/main" val="2222249077"/>
                  </a:ext>
                </a:extLst>
              </a:tr>
              <a:tr h="370840">
                <a:tc>
                  <a:txBody>
                    <a:bodyPr/>
                    <a:lstStyle/>
                    <a:p>
                      <a:r>
                        <a:rPr lang="en-US" dirty="0"/>
                        <a:t># GTSP points</a:t>
                      </a:r>
                      <a:endParaRPr lang="ru-RU" dirty="0"/>
                    </a:p>
                  </a:txBody>
                  <a:tcPr/>
                </a:tc>
                <a:tc>
                  <a:txBody>
                    <a:bodyPr/>
                    <a:lstStyle/>
                    <a:p>
                      <a:pPr algn="r"/>
                      <a:r>
                        <a:rPr lang="en-US" dirty="0"/>
                        <a:t>3917</a:t>
                      </a:r>
                      <a:endParaRPr lang="ru-RU" dirty="0"/>
                    </a:p>
                  </a:txBody>
                  <a:tcPr/>
                </a:tc>
                <a:extLst>
                  <a:ext uri="{0D108BD9-81ED-4DB2-BD59-A6C34878D82A}">
                    <a16:rowId xmlns:a16="http://schemas.microsoft.com/office/drawing/2014/main" val="2732319935"/>
                  </a:ext>
                </a:extLst>
              </a:tr>
              <a:tr h="370840">
                <a:tc>
                  <a:txBody>
                    <a:bodyPr/>
                    <a:lstStyle/>
                    <a:p>
                      <a:r>
                        <a:rPr lang="en-US" dirty="0"/>
                        <a:t>GTSP toolpath length</a:t>
                      </a:r>
                      <a:endParaRPr lang="ru-RU" dirty="0"/>
                    </a:p>
                  </a:txBody>
                  <a:tcPr/>
                </a:tc>
                <a:tc>
                  <a:txBody>
                    <a:bodyPr/>
                    <a:lstStyle/>
                    <a:p>
                      <a:pPr algn="r"/>
                      <a:r>
                        <a:rPr lang="en-US" dirty="0"/>
                        <a:t>26.098</a:t>
                      </a:r>
                      <a:endParaRPr lang="ru-RU" dirty="0"/>
                    </a:p>
                  </a:txBody>
                  <a:tcPr/>
                </a:tc>
                <a:extLst>
                  <a:ext uri="{0D108BD9-81ED-4DB2-BD59-A6C34878D82A}">
                    <a16:rowId xmlns:a16="http://schemas.microsoft.com/office/drawing/2014/main" val="1961046929"/>
                  </a:ext>
                </a:extLst>
              </a:tr>
              <a:tr h="370840">
                <a:tc>
                  <a:txBody>
                    <a:bodyPr/>
                    <a:lstStyle/>
                    <a:p>
                      <a:r>
                        <a:rPr lang="en-US" dirty="0"/>
                        <a:t>CCP toolpath length</a:t>
                      </a:r>
                      <a:endParaRPr lang="ru-RU" dirty="0"/>
                    </a:p>
                  </a:txBody>
                  <a:tcPr/>
                </a:tc>
                <a:tc>
                  <a:txBody>
                    <a:bodyPr/>
                    <a:lstStyle/>
                    <a:p>
                      <a:pPr algn="r"/>
                      <a:r>
                        <a:rPr lang="en-US" dirty="0"/>
                        <a:t>25.987</a:t>
                      </a:r>
                      <a:endParaRPr lang="ru-RU" dirty="0"/>
                    </a:p>
                  </a:txBody>
                  <a:tcPr/>
                </a:tc>
                <a:extLst>
                  <a:ext uri="{0D108BD9-81ED-4DB2-BD59-A6C34878D82A}">
                    <a16:rowId xmlns:a16="http://schemas.microsoft.com/office/drawing/2014/main" val="2385757"/>
                  </a:ext>
                </a:extLst>
              </a:tr>
            </a:tbl>
          </a:graphicData>
        </a:graphic>
      </p:graphicFrame>
    </p:spTree>
    <p:extLst>
      <p:ext uri="{BB962C8B-B14F-4D97-AF65-F5344CB8AC3E}">
        <p14:creationId xmlns:p14="http://schemas.microsoft.com/office/powerpoint/2010/main" val="3762444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Using </a:t>
            </a:r>
            <a:r>
              <a:rPr lang="en-US" sz="32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Relax_CCP</a:t>
            </a: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Algorithm for solution of SCCP and GSCCP</a:t>
            </a:r>
            <a:endParaRPr lang="ru-RU"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TextBox 5"/>
          <p:cNvSpPr txBox="1"/>
          <p:nvPr/>
        </p:nvSpPr>
        <p:spPr>
          <a:xfrm>
            <a:off x="252000" y="1732748"/>
            <a:ext cx="2520000" cy="369332"/>
          </a:xfrm>
          <a:prstGeom prst="rect">
            <a:avLst/>
          </a:prstGeom>
          <a:noFill/>
        </p:spPr>
        <p:txBody>
          <a:bodyPr wrap="square" rtlCol="0">
            <a:spAutoFit/>
          </a:bodyPr>
          <a:lstStyle/>
          <a:p>
            <a:pPr lvl="0" indent="180975" eaLnBrk="0" fontAlgn="base" hangingPunct="0">
              <a:spcBef>
                <a:spcPct val="0"/>
              </a:spcBef>
              <a:spcAft>
                <a:spcPct val="0"/>
              </a:spcAft>
            </a:pPr>
            <a:r>
              <a:rPr lang="ru-RU" dirty="0">
                <a:latin typeface="Arial" pitchFamily="34" charset="0"/>
                <a:ea typeface="Times New Roman" pitchFamily="18" charset="0"/>
                <a:cs typeface="Arial" pitchFamily="34" charset="0"/>
              </a:rPr>
              <a:t>(</a:t>
            </a:r>
            <a:r>
              <a:rPr lang="en-US" dirty="0">
                <a:latin typeface="Arial" pitchFamily="34" charset="0"/>
                <a:ea typeface="Times New Roman" pitchFamily="18" charset="0"/>
                <a:cs typeface="Arial" pitchFamily="34" charset="0"/>
              </a:rPr>
              <a:t>a) DP_GTSP</a:t>
            </a:r>
          </a:p>
        </p:txBody>
      </p:sp>
      <p:pic>
        <p:nvPicPr>
          <p:cNvPr id="3079" name="Рисунок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082" y="2145894"/>
            <a:ext cx="4017917" cy="3344013"/>
          </a:xfrm>
          <a:prstGeom prst="rect">
            <a:avLst/>
          </a:prstGeom>
          <a:noFill/>
          <a:extLst>
            <a:ext uri="{909E8E84-426E-40DD-AFC4-6F175D3DCCD1}">
              <a14:hiddenFill xmlns:a14="http://schemas.microsoft.com/office/drawing/2010/main">
                <a:solidFill>
                  <a:srgbClr val="FFFFFF"/>
                </a:solidFill>
              </a14:hiddenFill>
            </a:ext>
          </a:extLst>
        </p:spPr>
      </p:pic>
      <p:pic>
        <p:nvPicPr>
          <p:cNvPr id="3080" name="Рисунок 3" descr="Описание: C:\Users\sansan\Downloads\55_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5064" y="2178779"/>
            <a:ext cx="3931811" cy="324603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80975"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9" name="TextBox 8">
            <a:extLst>
              <a:ext uri="{FF2B5EF4-FFF2-40B4-BE49-F238E27FC236}">
                <a16:creationId xmlns:a16="http://schemas.microsoft.com/office/drawing/2014/main" id="{98C0374E-3E7A-4042-B24B-9D52DFBB3F14}"/>
              </a:ext>
            </a:extLst>
          </p:cNvPr>
          <p:cNvSpPr txBox="1"/>
          <p:nvPr/>
        </p:nvSpPr>
        <p:spPr>
          <a:xfrm>
            <a:off x="764399" y="5881425"/>
            <a:ext cx="7920000" cy="646331"/>
          </a:xfrm>
          <a:prstGeom prst="rect">
            <a:avLst/>
          </a:prstGeom>
          <a:noFill/>
        </p:spPr>
        <p:txBody>
          <a:bodyPr wrap="square" rtlCol="0">
            <a:spAutoFit/>
          </a:bodyPr>
          <a:lstStyle/>
          <a:p>
            <a:pPr lvl="0" indent="180975" algn="ctr" eaLnBrk="0" fontAlgn="base" hangingPunct="0">
              <a:spcBef>
                <a:spcPct val="0"/>
              </a:spcBef>
              <a:spcAft>
                <a:spcPct val="0"/>
              </a:spcAft>
            </a:pPr>
            <a:r>
              <a:rPr lang="en-US" dirty="0">
                <a:latin typeface="Arial" pitchFamily="34" charset="0"/>
                <a:ea typeface="Times New Roman" pitchFamily="18" charset="0"/>
                <a:cs typeface="Arial" pitchFamily="34" charset="0"/>
              </a:rPr>
              <a:t>An example of using the DP_GTSP (a) and </a:t>
            </a:r>
            <a:r>
              <a:rPr lang="en-US" dirty="0" err="1">
                <a:latin typeface="Arial" pitchFamily="34" charset="0"/>
                <a:ea typeface="Times New Roman" pitchFamily="18" charset="0"/>
                <a:cs typeface="Arial" pitchFamily="34" charset="0"/>
              </a:rPr>
              <a:t>Relax_CCP</a:t>
            </a:r>
            <a:r>
              <a:rPr lang="en-US" dirty="0">
                <a:latin typeface="Arial" pitchFamily="34" charset="0"/>
                <a:ea typeface="Times New Roman" pitchFamily="18" charset="0"/>
                <a:cs typeface="Arial" pitchFamily="34" charset="0"/>
              </a:rPr>
              <a:t> (b) algorithms </a:t>
            </a:r>
            <a:r>
              <a:rPr lang="en-US" dirty="0"/>
              <a:t>for solution</a:t>
            </a:r>
            <a:r>
              <a:rPr lang="en-US" dirty="0">
                <a:latin typeface="Arial" pitchFamily="34" charset="0"/>
                <a:ea typeface="Times New Roman" pitchFamily="18" charset="0"/>
                <a:cs typeface="Arial" pitchFamily="34" charset="0"/>
              </a:rPr>
              <a:t> GSCCP</a:t>
            </a:r>
          </a:p>
        </p:txBody>
      </p:sp>
      <p:sp>
        <p:nvSpPr>
          <p:cNvPr id="10" name="TextBox 9">
            <a:extLst>
              <a:ext uri="{FF2B5EF4-FFF2-40B4-BE49-F238E27FC236}">
                <a16:creationId xmlns:a16="http://schemas.microsoft.com/office/drawing/2014/main" id="{FC3077E5-ED89-4377-A9F7-5A2C95689D24}"/>
              </a:ext>
            </a:extLst>
          </p:cNvPr>
          <p:cNvSpPr txBox="1"/>
          <p:nvPr/>
        </p:nvSpPr>
        <p:spPr>
          <a:xfrm>
            <a:off x="4364399" y="1732921"/>
            <a:ext cx="4320000" cy="369332"/>
          </a:xfrm>
          <a:prstGeom prst="rect">
            <a:avLst/>
          </a:prstGeom>
          <a:noFill/>
        </p:spPr>
        <p:txBody>
          <a:bodyPr wrap="square" rtlCol="0">
            <a:spAutoFit/>
          </a:bodyPr>
          <a:lstStyle/>
          <a:p>
            <a:pPr lvl="0" indent="180975" eaLnBrk="0" fontAlgn="base" hangingPunct="0">
              <a:spcBef>
                <a:spcPct val="0"/>
              </a:spcBef>
              <a:spcAft>
                <a:spcPct val="0"/>
              </a:spcAft>
            </a:pPr>
            <a:r>
              <a:rPr lang="en-US" dirty="0">
                <a:latin typeface="Arial" pitchFamily="34" charset="0"/>
                <a:ea typeface="Times New Roman" pitchFamily="18" charset="0"/>
                <a:cs typeface="Arial" pitchFamily="34" charset="0"/>
              </a:rPr>
              <a:t>(b) </a:t>
            </a:r>
            <a:r>
              <a:rPr lang="en-US" dirty="0" err="1">
                <a:latin typeface="Arial" pitchFamily="34" charset="0"/>
                <a:ea typeface="Times New Roman" pitchFamily="18" charset="0"/>
                <a:cs typeface="Arial" pitchFamily="34" charset="0"/>
              </a:rPr>
              <a:t>Relax_CCP</a:t>
            </a:r>
            <a:endParaRPr lang="en-US" dirty="0">
              <a:latin typeface="Arial" pitchFamily="34" charset="0"/>
              <a:ea typeface="Times New Roman" pitchFamily="18" charset="0"/>
              <a:cs typeface="Arial" pitchFamily="34" charset="0"/>
            </a:endParaRPr>
          </a:p>
        </p:txBody>
      </p:sp>
    </p:spTree>
    <p:extLst>
      <p:ext uri="{BB962C8B-B14F-4D97-AF65-F5344CB8AC3E}">
        <p14:creationId xmlns:p14="http://schemas.microsoft.com/office/powerpoint/2010/main" val="622611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Solving GSCCP:</a:t>
            </a:r>
          </a:p>
          <a:p>
            <a:pPr algn="ct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Greedy vs CCP-Relax</a:t>
            </a:r>
            <a:endParaRPr lang="ru-RU"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Rectangle 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80975"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pitchFamily="34" charset="0"/>
              <a:cs typeface="Arial" pitchFamily="34" charset="0"/>
            </a:endParaRPr>
          </a:p>
        </p:txBody>
      </p:sp>
      <p:grpSp>
        <p:nvGrpSpPr>
          <p:cNvPr id="4" name="Группа 3">
            <a:extLst>
              <a:ext uri="{FF2B5EF4-FFF2-40B4-BE49-F238E27FC236}">
                <a16:creationId xmlns:a16="http://schemas.microsoft.com/office/drawing/2014/main" id="{218AB76E-DB6D-4175-8F0B-1F7AF4CFAFCD}"/>
              </a:ext>
            </a:extLst>
          </p:cNvPr>
          <p:cNvGrpSpPr/>
          <p:nvPr/>
        </p:nvGrpSpPr>
        <p:grpSpPr>
          <a:xfrm>
            <a:off x="1692000" y="1494864"/>
            <a:ext cx="5400000" cy="5143377"/>
            <a:chOff x="3719512" y="2533650"/>
            <a:chExt cx="3694613" cy="3519035"/>
          </a:xfrm>
        </p:grpSpPr>
        <p:pic>
          <p:nvPicPr>
            <p:cNvPr id="11" name="Рисунок 10">
              <a:extLst>
                <a:ext uri="{FF2B5EF4-FFF2-40B4-BE49-F238E27FC236}">
                  <a16:creationId xmlns:a16="http://schemas.microsoft.com/office/drawing/2014/main" id="{79502240-B3F7-48AF-BE85-6BC9DBD7DBF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724275" y="2533650"/>
              <a:ext cx="1695450" cy="1790700"/>
            </a:xfrm>
            <a:prstGeom prst="rect">
              <a:avLst/>
            </a:prstGeom>
          </p:spPr>
        </p:pic>
        <p:pic>
          <p:nvPicPr>
            <p:cNvPr id="12" name="Рисунок 11">
              <a:extLst>
                <a:ext uri="{FF2B5EF4-FFF2-40B4-BE49-F238E27FC236}">
                  <a16:creationId xmlns:a16="http://schemas.microsoft.com/office/drawing/2014/main" id="{9CC4F77A-5726-4E6B-A5FC-9CA6F81918BA}"/>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5652000" y="2558097"/>
              <a:ext cx="1762125" cy="1741805"/>
            </a:xfrm>
            <a:prstGeom prst="rect">
              <a:avLst/>
            </a:prstGeom>
          </p:spPr>
        </p:pic>
        <p:pic>
          <p:nvPicPr>
            <p:cNvPr id="13" name="Рисунок 12">
              <a:extLst>
                <a:ext uri="{FF2B5EF4-FFF2-40B4-BE49-F238E27FC236}">
                  <a16:creationId xmlns:a16="http://schemas.microsoft.com/office/drawing/2014/main" id="{6468CA3D-9AC5-4F61-A85E-8CB25830816E}"/>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9512" y="4509000"/>
              <a:ext cx="1704975" cy="1543685"/>
            </a:xfrm>
            <a:prstGeom prst="rect">
              <a:avLst/>
            </a:prstGeom>
            <a:noFill/>
            <a:ln>
              <a:noFill/>
            </a:ln>
          </p:spPr>
        </p:pic>
        <p:pic>
          <p:nvPicPr>
            <p:cNvPr id="14" name="Рисунок 13">
              <a:extLst>
                <a:ext uri="{FF2B5EF4-FFF2-40B4-BE49-F238E27FC236}">
                  <a16:creationId xmlns:a16="http://schemas.microsoft.com/office/drawing/2014/main" id="{E2322907-7E7A-4DD0-AC29-7CACD34B344B}"/>
                </a:ext>
              </a:extLst>
            </p:cNvPr>
            <p:cNvPicPr/>
            <p:nvPr/>
          </p:nvPicPr>
          <p:blipFill rotWithShape="1">
            <a:blip r:embed="rId6"/>
            <a:srcRect r="56838" b="6723"/>
            <a:stretch/>
          </p:blipFill>
          <p:spPr>
            <a:xfrm>
              <a:off x="5652000" y="4445500"/>
              <a:ext cx="1752600" cy="1607185"/>
            </a:xfrm>
            <a:prstGeom prst="rect">
              <a:avLst/>
            </a:prstGeom>
          </p:spPr>
        </p:pic>
      </p:grpSp>
      <p:sp>
        <p:nvSpPr>
          <p:cNvPr id="15" name="TextBox 14">
            <a:extLst>
              <a:ext uri="{FF2B5EF4-FFF2-40B4-BE49-F238E27FC236}">
                <a16:creationId xmlns:a16="http://schemas.microsoft.com/office/drawing/2014/main" id="{CD76649C-C8ED-4A42-92AF-0468482E157B}"/>
              </a:ext>
            </a:extLst>
          </p:cNvPr>
          <p:cNvSpPr txBox="1"/>
          <p:nvPr/>
        </p:nvSpPr>
        <p:spPr>
          <a:xfrm rot="19527415">
            <a:off x="-445996" y="1306931"/>
            <a:ext cx="2657547" cy="738664"/>
          </a:xfrm>
          <a:prstGeom prst="rect">
            <a:avLst/>
          </a:prstGeom>
          <a:noFill/>
        </p:spPr>
        <p:txBody>
          <a:bodyPr wrap="square" rtlCol="0">
            <a:spAutoFit/>
          </a:bodyPr>
          <a:lstStyle/>
          <a:p>
            <a:pPr algn="ctr"/>
            <a:r>
              <a:rPr lang="en-US" sz="1400" i="1" dirty="0"/>
              <a:t>Standard</a:t>
            </a:r>
          </a:p>
          <a:p>
            <a:pPr algn="ctr"/>
            <a:r>
              <a:rPr lang="en-US" sz="1400" i="1" dirty="0"/>
              <a:t>Cutting Technique:</a:t>
            </a:r>
          </a:p>
          <a:p>
            <a:pPr algn="ctr"/>
            <a:r>
              <a:rPr lang="en-US" sz="1400" i="1" dirty="0"/>
              <a:t>45 base segments</a:t>
            </a:r>
            <a:endParaRPr lang="ru-RU" sz="1400" i="1" dirty="0"/>
          </a:p>
        </p:txBody>
      </p:sp>
      <p:sp>
        <p:nvSpPr>
          <p:cNvPr id="16" name="TextBox 15">
            <a:extLst>
              <a:ext uri="{FF2B5EF4-FFF2-40B4-BE49-F238E27FC236}">
                <a16:creationId xmlns:a16="http://schemas.microsoft.com/office/drawing/2014/main" id="{88C24359-2AE8-4F52-AC16-AC7E45E68271}"/>
              </a:ext>
            </a:extLst>
          </p:cNvPr>
          <p:cNvSpPr txBox="1"/>
          <p:nvPr/>
        </p:nvSpPr>
        <p:spPr>
          <a:xfrm rot="2363596">
            <a:off x="6710282" y="1691700"/>
            <a:ext cx="2657547" cy="523220"/>
          </a:xfrm>
          <a:prstGeom prst="rect">
            <a:avLst/>
          </a:prstGeom>
          <a:noFill/>
        </p:spPr>
        <p:txBody>
          <a:bodyPr wrap="square" rtlCol="0">
            <a:spAutoFit/>
          </a:bodyPr>
          <a:lstStyle/>
          <a:p>
            <a:pPr algn="ctr"/>
            <a:r>
              <a:rPr lang="en-US" sz="1400" i="1" dirty="0"/>
              <a:t>Multi-Contour Cutting:</a:t>
            </a:r>
          </a:p>
          <a:p>
            <a:pPr algn="ctr"/>
            <a:r>
              <a:rPr lang="en-US" sz="1400" i="1" dirty="0"/>
              <a:t>39 base segments</a:t>
            </a:r>
            <a:endParaRPr lang="ru-RU" sz="1400" i="1" dirty="0"/>
          </a:p>
        </p:txBody>
      </p:sp>
      <p:sp>
        <p:nvSpPr>
          <p:cNvPr id="5" name="TextBox 4">
            <a:extLst>
              <a:ext uri="{FF2B5EF4-FFF2-40B4-BE49-F238E27FC236}">
                <a16:creationId xmlns:a16="http://schemas.microsoft.com/office/drawing/2014/main" id="{14562105-1DD4-4B50-95B0-EE9E648F7467}"/>
              </a:ext>
            </a:extLst>
          </p:cNvPr>
          <p:cNvSpPr txBox="1"/>
          <p:nvPr/>
        </p:nvSpPr>
        <p:spPr>
          <a:xfrm>
            <a:off x="331739" y="2782235"/>
            <a:ext cx="1080000" cy="923330"/>
          </a:xfrm>
          <a:prstGeom prst="rect">
            <a:avLst/>
          </a:prstGeom>
          <a:noFill/>
        </p:spPr>
        <p:txBody>
          <a:bodyPr wrap="square" rtlCol="0">
            <a:spAutoFit/>
          </a:bodyPr>
          <a:lstStyle/>
          <a:p>
            <a:pPr algn="ctr"/>
            <a:r>
              <a:rPr lang="en-US" dirty="0">
                <a:solidFill>
                  <a:srgbClr val="FF0000"/>
                </a:solidFill>
              </a:rPr>
              <a:t>Greedy</a:t>
            </a:r>
          </a:p>
          <a:p>
            <a:pPr algn="ctr"/>
            <a:r>
              <a:rPr lang="en-US" dirty="0">
                <a:solidFill>
                  <a:srgbClr val="FF0000"/>
                </a:solidFill>
              </a:rPr>
              <a:t>GTSP Solver</a:t>
            </a:r>
            <a:endParaRPr lang="ru-RU" dirty="0">
              <a:solidFill>
                <a:srgbClr val="FF0000"/>
              </a:solidFill>
            </a:endParaRPr>
          </a:p>
        </p:txBody>
      </p:sp>
      <p:sp>
        <p:nvSpPr>
          <p:cNvPr id="18" name="TextBox 17">
            <a:extLst>
              <a:ext uri="{FF2B5EF4-FFF2-40B4-BE49-F238E27FC236}">
                <a16:creationId xmlns:a16="http://schemas.microsoft.com/office/drawing/2014/main" id="{6F090FCD-4035-41B5-8C52-9B8E23F0AEBA}"/>
              </a:ext>
            </a:extLst>
          </p:cNvPr>
          <p:cNvSpPr txBox="1"/>
          <p:nvPr/>
        </p:nvSpPr>
        <p:spPr>
          <a:xfrm>
            <a:off x="342777" y="5229000"/>
            <a:ext cx="1080000" cy="923330"/>
          </a:xfrm>
          <a:prstGeom prst="rect">
            <a:avLst/>
          </a:prstGeom>
          <a:noFill/>
        </p:spPr>
        <p:txBody>
          <a:bodyPr wrap="square" rtlCol="0">
            <a:spAutoFit/>
          </a:bodyPr>
          <a:lstStyle/>
          <a:p>
            <a:pPr algn="ctr"/>
            <a:r>
              <a:rPr lang="en-US" dirty="0">
                <a:solidFill>
                  <a:srgbClr val="00B050"/>
                </a:solidFill>
              </a:rPr>
              <a:t>CCP-Relax</a:t>
            </a:r>
          </a:p>
          <a:p>
            <a:pPr algn="ctr"/>
            <a:r>
              <a:rPr lang="en-US" dirty="0">
                <a:solidFill>
                  <a:srgbClr val="00B050"/>
                </a:solidFill>
              </a:rPr>
              <a:t>Solver</a:t>
            </a:r>
            <a:endParaRPr lang="ru-RU" dirty="0">
              <a:solidFill>
                <a:srgbClr val="00B050"/>
              </a:solidFill>
            </a:endParaRPr>
          </a:p>
        </p:txBody>
      </p:sp>
    </p:spTree>
    <p:extLst>
      <p:ext uri="{BB962C8B-B14F-4D97-AF65-F5344CB8AC3E}">
        <p14:creationId xmlns:p14="http://schemas.microsoft.com/office/powerpoint/2010/main" val="395472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Conclusion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0" name="TextBox 9">
            <a:extLst>
              <a:ext uri="{FF2B5EF4-FFF2-40B4-BE49-F238E27FC236}">
                <a16:creationId xmlns:a16="http://schemas.microsoft.com/office/drawing/2014/main" id="{0C21249D-CE43-4894-8667-2971CD80D354}"/>
              </a:ext>
            </a:extLst>
          </p:cNvPr>
          <p:cNvSpPr txBox="1"/>
          <p:nvPr/>
        </p:nvSpPr>
        <p:spPr>
          <a:xfrm>
            <a:off x="287524" y="1989000"/>
            <a:ext cx="8568952" cy="4524315"/>
          </a:xfrm>
          <a:prstGeom prst="rect">
            <a:avLst/>
          </a:prstGeom>
          <a:noFill/>
        </p:spPr>
        <p:txBody>
          <a:bodyPr wrap="square" rtlCol="0">
            <a:spAutoFit/>
          </a:bodyPr>
          <a:lstStyle/>
          <a:p>
            <a:pPr marL="342900" lvl="0" indent="-342900">
              <a:buFont typeface="Arial" panose="020B0604020202020204" pitchFamily="34" charset="0"/>
              <a:buChar char="•"/>
            </a:pPr>
            <a:r>
              <a:rPr lang="en-US" sz="2400" dirty="0"/>
              <a:t>Continuous Cutting Problem is considered</a:t>
            </a:r>
          </a:p>
          <a:p>
            <a:pPr marL="800100" lvl="1" indent="-342900">
              <a:buFont typeface="Arial" panose="020B0604020202020204" pitchFamily="34" charset="0"/>
              <a:buChar char="•"/>
            </a:pPr>
            <a:r>
              <a:rPr lang="en-US" sz="2400" dirty="0"/>
              <a:t>With Precedence Constraint</a:t>
            </a:r>
            <a:endParaRPr lang="ru-RU" sz="2400" dirty="0"/>
          </a:p>
          <a:p>
            <a:pPr marL="342900" lvl="0" indent="-342900">
              <a:buFont typeface="Arial" panose="020B0604020202020204" pitchFamily="34" charset="0"/>
              <a:buChar char="•"/>
            </a:pPr>
            <a:r>
              <a:rPr lang="en-US" sz="2400" dirty="0"/>
              <a:t>New heuristic for CCP as well as </a:t>
            </a:r>
            <a:r>
              <a:rPr lang="en-US" sz="2400" b="1" dirty="0">
                <a:solidFill>
                  <a:srgbClr val="00B050"/>
                </a:solidFill>
              </a:rPr>
              <a:t>SCCP, GSCCP </a:t>
            </a:r>
            <a:r>
              <a:rPr lang="en-US" sz="2400" dirty="0"/>
              <a:t>is proposed</a:t>
            </a:r>
          </a:p>
          <a:p>
            <a:pPr marL="800100" lvl="1" indent="-342900">
              <a:buFont typeface="Arial" panose="020B0604020202020204" pitchFamily="34" charset="0"/>
              <a:buChar char="•"/>
            </a:pPr>
            <a:r>
              <a:rPr lang="en-US" sz="2400" dirty="0"/>
              <a:t>Both continuous and discrete optimization</a:t>
            </a:r>
          </a:p>
          <a:p>
            <a:pPr marL="800100" lvl="1" indent="-342900">
              <a:buFont typeface="Arial" panose="020B0604020202020204" pitchFamily="34" charset="0"/>
              <a:buChar char="•"/>
            </a:pPr>
            <a:r>
              <a:rPr lang="en-US" sz="2400" dirty="0"/>
              <a:t>Different discrete </a:t>
            </a:r>
            <a:r>
              <a:rPr lang="en-US" sz="2400" dirty="0" err="1"/>
              <a:t>optimizators</a:t>
            </a:r>
            <a:r>
              <a:rPr lang="en-US" sz="2400" dirty="0"/>
              <a:t> allowed</a:t>
            </a:r>
          </a:p>
          <a:p>
            <a:pPr marL="342900" lvl="0" indent="-342900">
              <a:buFont typeface="Arial" panose="020B0604020202020204" pitchFamily="34" charset="0"/>
              <a:buChar char="•"/>
            </a:pPr>
            <a:r>
              <a:rPr lang="en-US" sz="2400" dirty="0"/>
              <a:t>Continuous optimization solution</a:t>
            </a:r>
          </a:p>
          <a:p>
            <a:pPr marL="800100" lvl="1" indent="-342900">
              <a:buFont typeface="Arial" panose="020B0604020202020204" pitchFamily="34" charset="0"/>
              <a:buChar char="•"/>
            </a:pPr>
            <a:r>
              <a:rPr lang="en-US" sz="2400" dirty="0"/>
              <a:t>Local minimum – proved</a:t>
            </a:r>
          </a:p>
          <a:p>
            <a:pPr marL="800100" lvl="1" indent="-342900">
              <a:buFont typeface="Arial" panose="020B0604020202020204" pitchFamily="34" charset="0"/>
              <a:buChar char="•"/>
            </a:pPr>
            <a:r>
              <a:rPr lang="en-US" sz="2400" dirty="0"/>
              <a:t>Global minimum conditions</a:t>
            </a:r>
          </a:p>
          <a:p>
            <a:pPr marL="1257300" lvl="2" indent="-342900">
              <a:buFont typeface="Arial" panose="020B0604020202020204" pitchFamily="34" charset="0"/>
              <a:buChar char="•"/>
            </a:pPr>
            <a:r>
              <a:rPr lang="en-US" sz="2400" dirty="0"/>
              <a:t>Verified easily</a:t>
            </a:r>
          </a:p>
          <a:p>
            <a:pPr marL="342900" indent="-342900">
              <a:buFont typeface="Arial" panose="020B0604020202020204" pitchFamily="34" charset="0"/>
              <a:buChar char="•"/>
            </a:pPr>
            <a:r>
              <a:rPr lang="en-US" sz="2400" dirty="0"/>
              <a:t>Further research</a:t>
            </a:r>
          </a:p>
          <a:p>
            <a:pPr marL="800100" lvl="1" indent="-342900">
              <a:buFont typeface="Arial" panose="020B0604020202020204" pitchFamily="34" charset="0"/>
              <a:buChar char="•"/>
            </a:pPr>
            <a:r>
              <a:rPr lang="en-US" sz="2400" dirty="0"/>
              <a:t>Extra constraints on piercing point positions</a:t>
            </a:r>
          </a:p>
          <a:p>
            <a:pPr marL="800100" lvl="1" indent="-342900">
              <a:buFont typeface="Arial" panose="020B0604020202020204" pitchFamily="34" charset="0"/>
              <a:buChar char="•"/>
            </a:pPr>
            <a:r>
              <a:rPr lang="en-US" sz="2400" dirty="0"/>
              <a:t>Using other GTSP solver for discrete part</a:t>
            </a:r>
          </a:p>
        </p:txBody>
      </p:sp>
    </p:spTree>
    <p:extLst>
      <p:ext uri="{BB962C8B-B14F-4D97-AF65-F5344CB8AC3E}">
        <p14:creationId xmlns:p14="http://schemas.microsoft.com/office/powerpoint/2010/main" val="1142808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868144" y="219759"/>
            <a:ext cx="3024336"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Contacts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TextBox 5"/>
          <p:cNvSpPr txBox="1"/>
          <p:nvPr/>
        </p:nvSpPr>
        <p:spPr>
          <a:xfrm>
            <a:off x="1043608" y="1190097"/>
            <a:ext cx="7056784" cy="646331"/>
          </a:xfrm>
          <a:prstGeom prst="rect">
            <a:avLst/>
          </a:prstGeom>
          <a:noFill/>
        </p:spPr>
        <p:txBody>
          <a:bodyPr wrap="square" rtlCol="0">
            <a:spAutoFit/>
          </a:bodyPr>
          <a:lstStyle/>
          <a:p>
            <a:pPr algn="ctr"/>
            <a:r>
              <a:rPr lang="en-US" sz="3600" dirty="0"/>
              <a:t>Thank you for your attention!</a:t>
            </a:r>
            <a:endParaRPr lang="ru-RU" sz="3600" dirty="0"/>
          </a:p>
        </p:txBody>
      </p:sp>
      <p:sp>
        <p:nvSpPr>
          <p:cNvPr id="9" name="TextBox 8"/>
          <p:cNvSpPr txBox="1"/>
          <p:nvPr/>
        </p:nvSpPr>
        <p:spPr>
          <a:xfrm>
            <a:off x="827584" y="2020594"/>
            <a:ext cx="6552728" cy="2308324"/>
          </a:xfrm>
          <a:prstGeom prst="rect">
            <a:avLst/>
          </a:prstGeom>
          <a:noFill/>
        </p:spPr>
        <p:txBody>
          <a:bodyPr wrap="square" rtlCol="0">
            <a:spAutoFit/>
          </a:bodyPr>
          <a:lstStyle/>
          <a:p>
            <a:pPr>
              <a:lnSpc>
                <a:spcPct val="200000"/>
              </a:lnSpc>
            </a:pPr>
            <a:r>
              <a:rPr lang="en-US" dirty="0"/>
              <a:t>Stanislav </a:t>
            </a:r>
            <a:r>
              <a:rPr lang="en-US" dirty="0" err="1"/>
              <a:t>Ukolov</a:t>
            </a:r>
            <a:endParaRPr lang="en-US" dirty="0"/>
          </a:p>
          <a:p>
            <a:pPr marL="285750" indent="-285750">
              <a:lnSpc>
                <a:spcPct val="200000"/>
              </a:lnSpc>
              <a:buFont typeface="Arial" panose="020B0604020202020204" pitchFamily="34" charset="0"/>
              <a:buChar char="•"/>
            </a:pPr>
            <a:r>
              <a:rPr lang="en-US" dirty="0"/>
              <a:t>Institute of New Materials and Technologies,</a:t>
            </a:r>
            <a:br>
              <a:rPr lang="en-US" dirty="0"/>
            </a:br>
            <a:r>
              <a:rPr lang="en-US" dirty="0"/>
              <a:t>Ural Federal University, Yekaterinburg, Russia</a:t>
            </a:r>
          </a:p>
          <a:p>
            <a:pPr marL="285750" indent="-285750">
              <a:lnSpc>
                <a:spcPct val="200000"/>
              </a:lnSpc>
              <a:buFont typeface="Arial" panose="020B0604020202020204" pitchFamily="34" charset="0"/>
              <a:buChar char="•"/>
            </a:pPr>
            <a:r>
              <a:rPr lang="en-US" dirty="0"/>
              <a:t>s.s.ukolov@urfu.ru</a:t>
            </a:r>
            <a:endParaRPr lang="ru-RU" dirty="0"/>
          </a:p>
        </p:txBody>
      </p:sp>
      <p:pic>
        <p:nvPicPr>
          <p:cNvPr id="11" name="Picture 16" descr="Oxyfuel"/>
          <p:cNvPicPr>
            <a:picLocks noChangeAspect="1" noChangeArrowheads="1"/>
          </p:cNvPicPr>
          <p:nvPr/>
        </p:nvPicPr>
        <p:blipFill>
          <a:blip r:embed="rId3" cstate="print"/>
          <a:srcRect/>
          <a:stretch>
            <a:fillRect/>
          </a:stretch>
        </p:blipFill>
        <p:spPr bwMode="auto">
          <a:xfrm>
            <a:off x="7092000" y="2285846"/>
            <a:ext cx="1449388" cy="1512887"/>
          </a:xfrm>
          <a:prstGeom prst="rect">
            <a:avLst/>
          </a:prstGeom>
          <a:noFill/>
          <a:ln w="9525">
            <a:noFill/>
            <a:miter lim="800000"/>
            <a:headEnd/>
            <a:tailEnd/>
          </a:ln>
        </p:spPr>
      </p:pic>
      <p:sp>
        <p:nvSpPr>
          <p:cNvPr id="10" name="TextBox 9"/>
          <p:cNvSpPr txBox="1"/>
          <p:nvPr/>
        </p:nvSpPr>
        <p:spPr>
          <a:xfrm>
            <a:off x="612000" y="4650220"/>
            <a:ext cx="7632848" cy="830997"/>
          </a:xfrm>
          <a:prstGeom prst="rect">
            <a:avLst/>
          </a:prstGeom>
          <a:noFill/>
        </p:spPr>
        <p:txBody>
          <a:bodyPr wrap="square" rtlCol="0" anchor="ctr">
            <a:spAutoFit/>
          </a:bodyPr>
          <a:lstStyle/>
          <a:p>
            <a:pPr algn="ctr"/>
            <a:r>
              <a:rPr lang="en-US" sz="2400" dirty="0"/>
              <a:t>Intelligent and Fuzzy </a:t>
            </a:r>
            <a:r>
              <a:rPr lang="en-US" sz="2400" dirty="0" smtClean="0"/>
              <a:t>Systems</a:t>
            </a:r>
            <a:br>
              <a:rPr lang="en-US" sz="2400" dirty="0" smtClean="0"/>
            </a:br>
            <a:r>
              <a:rPr lang="en-US" sz="2400" dirty="0" smtClean="0"/>
              <a:t>(INFUS 2024)</a:t>
            </a:r>
            <a:endParaRPr lang="en-US" sz="2400" dirty="0"/>
          </a:p>
        </p:txBody>
      </p:sp>
      <p:sp>
        <p:nvSpPr>
          <p:cNvPr id="14" name="TextBox 13"/>
          <p:cNvSpPr txBox="1"/>
          <p:nvPr/>
        </p:nvSpPr>
        <p:spPr>
          <a:xfrm>
            <a:off x="2721932" y="6093296"/>
            <a:ext cx="3672408" cy="523220"/>
          </a:xfrm>
          <a:prstGeom prst="rect">
            <a:avLst/>
          </a:prstGeom>
          <a:noFill/>
        </p:spPr>
        <p:txBody>
          <a:bodyPr wrap="square" rtlCol="0">
            <a:spAutoFit/>
          </a:bodyPr>
          <a:lstStyle/>
          <a:p>
            <a:pPr algn="ctr"/>
            <a:r>
              <a:rPr lang="en-US" sz="1400" dirty="0" smtClean="0"/>
              <a:t>July 16 – 18, 2024</a:t>
            </a:r>
            <a:endParaRPr lang="en-US" sz="1400" dirty="0"/>
          </a:p>
          <a:p>
            <a:pPr algn="ctr"/>
            <a:r>
              <a:rPr lang="en-US" sz="1400" dirty="0"/>
              <a:t>Istanbul , </a:t>
            </a:r>
            <a:r>
              <a:rPr lang="en-US" sz="1400" dirty="0" smtClean="0"/>
              <a:t>Turkey</a:t>
            </a:r>
            <a:endParaRPr lang="ru-RU" sz="1400" dirty="0"/>
          </a:p>
        </p:txBody>
      </p:sp>
    </p:spTree>
    <p:extLst>
      <p:ext uri="{BB962C8B-B14F-4D97-AF65-F5344CB8AC3E}">
        <p14:creationId xmlns:p14="http://schemas.microsoft.com/office/powerpoint/2010/main" val="27242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200329"/>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Classification of </a:t>
            </a:r>
          </a:p>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tool path routing problems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21">
            <a:extLst>
              <a:ext uri="{FF2B5EF4-FFF2-40B4-BE49-F238E27FC236}">
                <a16:creationId xmlns:a16="http://schemas.microsoft.com/office/drawing/2014/main" id="{387C8F9A-D9F4-452C-9FC5-A2530FCD6295}"/>
              </a:ext>
            </a:extLst>
          </p:cNvPr>
          <p:cNvSpPr>
            <a:spLocks noChangeArrowheads="1"/>
          </p:cNvSpPr>
          <p:nvPr/>
        </p:nvSpPr>
        <p:spPr bwMode="auto">
          <a:xfrm>
            <a:off x="683568" y="18240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pSp>
        <p:nvGrpSpPr>
          <p:cNvPr id="5" name="Группа 46">
            <a:extLst>
              <a:ext uri="{FF2B5EF4-FFF2-40B4-BE49-F238E27FC236}">
                <a16:creationId xmlns:a16="http://schemas.microsoft.com/office/drawing/2014/main" id="{93E40988-704D-48FC-B84B-0DC8773057A7}"/>
              </a:ext>
            </a:extLst>
          </p:cNvPr>
          <p:cNvGrpSpPr>
            <a:grpSpLocks/>
          </p:cNvGrpSpPr>
          <p:nvPr/>
        </p:nvGrpSpPr>
        <p:grpSpPr bwMode="auto">
          <a:xfrm>
            <a:off x="479346" y="1824037"/>
            <a:ext cx="8185307" cy="4485282"/>
            <a:chOff x="0" y="0"/>
            <a:chExt cx="58578" cy="32099"/>
          </a:xfrm>
        </p:grpSpPr>
        <p:sp>
          <p:nvSpPr>
            <p:cNvPr id="24" name="Надпись 65">
              <a:extLst>
                <a:ext uri="{FF2B5EF4-FFF2-40B4-BE49-F238E27FC236}">
                  <a16:creationId xmlns:a16="http://schemas.microsoft.com/office/drawing/2014/main" id="{207C6168-23E5-42A4-9A15-C5CE341ED189}"/>
                </a:ext>
              </a:extLst>
            </p:cNvPr>
            <p:cNvSpPr txBox="1">
              <a:spLocks noChangeArrowheads="1"/>
            </p:cNvSpPr>
            <p:nvPr/>
          </p:nvSpPr>
          <p:spPr bwMode="auto">
            <a:xfrm>
              <a:off x="0" y="0"/>
              <a:ext cx="58483" cy="9048"/>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Continuum of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Прямоугольник: скругленные противолежащие углы 47">
              <a:extLst>
                <a:ext uri="{FF2B5EF4-FFF2-40B4-BE49-F238E27FC236}">
                  <a16:creationId xmlns:a16="http://schemas.microsoft.com/office/drawing/2014/main" id="{5669BCD5-FAF2-4AEC-B3DE-78986D0DF1D0}"/>
                </a:ext>
              </a:extLst>
            </p:cNvPr>
            <p:cNvSpPr>
              <a:spLocks/>
            </p:cNvSpPr>
            <p:nvPr/>
          </p:nvSpPr>
          <p:spPr bwMode="auto">
            <a:xfrm>
              <a:off x="30670" y="2000"/>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7" name="Прямоугольник: скругленные противолежащие углы 48">
              <a:extLst>
                <a:ext uri="{FF2B5EF4-FFF2-40B4-BE49-F238E27FC236}">
                  <a16:creationId xmlns:a16="http://schemas.microsoft.com/office/drawing/2014/main" id="{2490F944-1E0F-4D15-8AAF-87FEE1D2D7FB}"/>
                </a:ext>
              </a:extLst>
            </p:cNvPr>
            <p:cNvSpPr>
              <a:spLocks/>
            </p:cNvSpPr>
            <p:nvPr/>
          </p:nvSpPr>
          <p:spPr bwMode="auto">
            <a:xfrm>
              <a:off x="30099" y="1524"/>
              <a:ext cx="10763" cy="2952"/>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8" name="Прямоугольник: скругленные противолежащие углы 49">
              <a:extLst>
                <a:ext uri="{FF2B5EF4-FFF2-40B4-BE49-F238E27FC236}">
                  <a16:creationId xmlns:a16="http://schemas.microsoft.com/office/drawing/2014/main" id="{7DEA7BBF-4968-4BD5-81D0-13CF369DF0CA}"/>
                </a:ext>
              </a:extLst>
            </p:cNvPr>
            <p:cNvSpPr>
              <a:spLocks/>
            </p:cNvSpPr>
            <p:nvPr/>
          </p:nvSpPr>
          <p:spPr bwMode="auto">
            <a:xfrm>
              <a:off x="1714" y="25527"/>
              <a:ext cx="10763" cy="2952"/>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TSP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9" name="Прямоугольник: скругленные противолежащие углы 50">
              <a:extLst>
                <a:ext uri="{FF2B5EF4-FFF2-40B4-BE49-F238E27FC236}">
                  <a16:creationId xmlns:a16="http://schemas.microsoft.com/office/drawing/2014/main" id="{0A667E30-B318-4C77-9597-01EA5444F374}"/>
                </a:ext>
              </a:extLst>
            </p:cNvPr>
            <p:cNvSpPr>
              <a:spLocks/>
            </p:cNvSpPr>
            <p:nvPr/>
          </p:nvSpPr>
          <p:spPr bwMode="auto">
            <a:xfrm>
              <a:off x="1714" y="14573"/>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GTSP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0" name="Прямоугольник: скругленные противолежащие углы 51">
              <a:extLst>
                <a:ext uri="{FF2B5EF4-FFF2-40B4-BE49-F238E27FC236}">
                  <a16:creationId xmlns:a16="http://schemas.microsoft.com/office/drawing/2014/main" id="{C949C72F-0E96-4E1C-8E6A-02E651F7855D}"/>
                </a:ext>
              </a:extLst>
            </p:cNvPr>
            <p:cNvSpPr>
              <a:spLocks/>
            </p:cNvSpPr>
            <p:nvPr/>
          </p:nvSpPr>
          <p:spPr bwMode="auto">
            <a:xfrm>
              <a:off x="1714"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92D050"/>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1" name="Прямоугольник: скругленные противолежащие углы 52">
              <a:extLst>
                <a:ext uri="{FF2B5EF4-FFF2-40B4-BE49-F238E27FC236}">
                  <a16:creationId xmlns:a16="http://schemas.microsoft.com/office/drawing/2014/main" id="{4888D310-2592-4085-A4B3-789D1B690366}"/>
                </a:ext>
              </a:extLst>
            </p:cNvPr>
            <p:cNvSpPr>
              <a:spLocks/>
            </p:cNvSpPr>
            <p:nvPr/>
          </p:nvSpPr>
          <p:spPr bwMode="auto">
            <a:xfrm>
              <a:off x="21240" y="14573"/>
              <a:ext cx="10764"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2" name="Прямоугольник: скругленные противолежащие углы 53">
              <a:extLst>
                <a:ext uri="{FF2B5EF4-FFF2-40B4-BE49-F238E27FC236}">
                  <a16:creationId xmlns:a16="http://schemas.microsoft.com/office/drawing/2014/main" id="{FA4F80A1-ED0A-43D0-834D-4D24E5380582}"/>
                </a:ext>
              </a:extLst>
            </p:cNvPr>
            <p:cNvSpPr>
              <a:spLocks/>
            </p:cNvSpPr>
            <p:nvPr/>
          </p:nvSpPr>
          <p:spPr bwMode="auto">
            <a:xfrm>
              <a:off x="15621"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chemeClr val="accent3">
                <a:lumMod val="60000"/>
                <a:lumOff val="40000"/>
              </a:schemeClr>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3" name="Прямоугольник: скругленные противолежащие углы 54">
              <a:extLst>
                <a:ext uri="{FF2B5EF4-FFF2-40B4-BE49-F238E27FC236}">
                  <a16:creationId xmlns:a16="http://schemas.microsoft.com/office/drawing/2014/main" id="{1BADABEA-6E54-4843-8E9F-F08D689B5773}"/>
                </a:ext>
              </a:extLst>
            </p:cNvPr>
            <p:cNvSpPr>
              <a:spLocks/>
            </p:cNvSpPr>
            <p:nvPr/>
          </p:nvSpPr>
          <p:spPr bwMode="auto">
            <a:xfrm>
              <a:off x="43719" y="1047"/>
              <a:ext cx="10764"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4" name="Прямоугольник: скругленные противолежащие углы 55">
              <a:extLst>
                <a:ext uri="{FF2B5EF4-FFF2-40B4-BE49-F238E27FC236}">
                  <a16:creationId xmlns:a16="http://schemas.microsoft.com/office/drawing/2014/main" id="{84643612-2BCD-41D5-9F00-C585BFAAF8D8}"/>
                </a:ext>
              </a:extLst>
            </p:cNvPr>
            <p:cNvSpPr>
              <a:spLocks/>
            </p:cNvSpPr>
            <p:nvPr/>
          </p:nvSpPr>
          <p:spPr bwMode="auto">
            <a:xfrm>
              <a:off x="29718"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chemeClr val="accent3">
                <a:lumMod val="75000"/>
              </a:schemeClr>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5" name="Надпись 56">
              <a:extLst>
                <a:ext uri="{FF2B5EF4-FFF2-40B4-BE49-F238E27FC236}">
                  <a16:creationId xmlns:a16="http://schemas.microsoft.com/office/drawing/2014/main" id="{45A24F9F-833F-4C16-9E58-7400D3483988}"/>
                </a:ext>
              </a:extLst>
            </p:cNvPr>
            <p:cNvSpPr txBox="1">
              <a:spLocks noChangeArrowheads="1"/>
            </p:cNvSpPr>
            <p:nvPr/>
          </p:nvSpPr>
          <p:spPr bwMode="auto">
            <a:xfrm>
              <a:off x="0" y="11620"/>
              <a:ext cx="58483" cy="9049"/>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lvl="0" algn="r" eaLnBrk="0" fontAlgn="base" hangingPunct="0">
                <a:spcBef>
                  <a:spcPct val="0"/>
                </a:spcBef>
                <a:spcAft>
                  <a:spcPct val="0"/>
                </a:spcAft>
              </a:pPr>
              <a:r>
                <a:rPr lang="en-US" altLang="ru-RU" sz="1100" dirty="0">
                  <a:latin typeface="Calibri" panose="020F0502020204030204" pitchFamily="34" charset="0"/>
                  <a:ea typeface="Calibri" panose="020F0502020204030204" pitchFamily="34" charset="0"/>
                  <a:cs typeface="Times New Roman" panose="02020603050405020304" pitchFamily="18" charset="0"/>
                </a:rPr>
                <a:t>Finite set of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6" name="Прямая со стрелкой 57">
              <a:extLst>
                <a:ext uri="{FF2B5EF4-FFF2-40B4-BE49-F238E27FC236}">
                  <a16:creationId xmlns:a16="http://schemas.microsoft.com/office/drawing/2014/main" id="{32220700-934A-41C8-9E2F-70C47D2C4B88}"/>
                </a:ext>
              </a:extLst>
            </p:cNvPr>
            <p:cNvSpPr>
              <a:spLocks noChangeShapeType="1"/>
            </p:cNvSpPr>
            <p:nvPr/>
          </p:nvSpPr>
          <p:spPr bwMode="auto">
            <a:xfrm flipH="1" flipV="1">
              <a:off x="7620" y="17621"/>
              <a:ext cx="450" cy="7810"/>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7" name="Прямая со стрелкой 58">
              <a:extLst>
                <a:ext uri="{FF2B5EF4-FFF2-40B4-BE49-F238E27FC236}">
                  <a16:creationId xmlns:a16="http://schemas.microsoft.com/office/drawing/2014/main" id="{348F1729-2FF8-4A60-A818-2F53C0E56851}"/>
                </a:ext>
              </a:extLst>
            </p:cNvPr>
            <p:cNvSpPr>
              <a:spLocks noChangeShapeType="1"/>
            </p:cNvSpPr>
            <p:nvPr/>
          </p:nvSpPr>
          <p:spPr bwMode="auto">
            <a:xfrm flipV="1">
              <a:off x="12477" y="17811"/>
              <a:ext cx="8693" cy="7906"/>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8" name="Прямая со стрелкой 59">
              <a:extLst>
                <a:ext uri="{FF2B5EF4-FFF2-40B4-BE49-F238E27FC236}">
                  <a16:creationId xmlns:a16="http://schemas.microsoft.com/office/drawing/2014/main" id="{8E758F73-78EF-44F6-9B69-F296A412684E}"/>
                </a:ext>
              </a:extLst>
            </p:cNvPr>
            <p:cNvSpPr>
              <a:spLocks noChangeShapeType="1"/>
            </p:cNvSpPr>
            <p:nvPr/>
          </p:nvSpPr>
          <p:spPr bwMode="auto">
            <a:xfrm flipH="1" flipV="1">
              <a:off x="6477" y="4191"/>
              <a:ext cx="736" cy="10382"/>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9" name="Прямая со стрелкой 60">
              <a:extLst>
                <a:ext uri="{FF2B5EF4-FFF2-40B4-BE49-F238E27FC236}">
                  <a16:creationId xmlns:a16="http://schemas.microsoft.com/office/drawing/2014/main" id="{934D194F-5700-4393-8890-352D7CA1AD50}"/>
                </a:ext>
              </a:extLst>
            </p:cNvPr>
            <p:cNvSpPr>
              <a:spLocks noChangeShapeType="1"/>
            </p:cNvSpPr>
            <p:nvPr/>
          </p:nvSpPr>
          <p:spPr bwMode="auto">
            <a:xfrm flipV="1">
              <a:off x="32099" y="4095"/>
              <a:ext cx="11716" cy="10383"/>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0" name="Прямая со стрелкой 61">
              <a:extLst>
                <a:ext uri="{FF2B5EF4-FFF2-40B4-BE49-F238E27FC236}">
                  <a16:creationId xmlns:a16="http://schemas.microsoft.com/office/drawing/2014/main" id="{0A0FAD61-5374-4C33-8C26-65F6E67A01FA}"/>
                </a:ext>
              </a:extLst>
            </p:cNvPr>
            <p:cNvSpPr>
              <a:spLocks noChangeShapeType="1"/>
            </p:cNvSpPr>
            <p:nvPr/>
          </p:nvSpPr>
          <p:spPr bwMode="auto">
            <a:xfrm>
              <a:off x="12668" y="2476"/>
              <a:ext cx="2953" cy="451"/>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1" name="Прямая со стрелкой 62">
              <a:extLst>
                <a:ext uri="{FF2B5EF4-FFF2-40B4-BE49-F238E27FC236}">
                  <a16:creationId xmlns:a16="http://schemas.microsoft.com/office/drawing/2014/main" id="{E1322833-33FA-41DE-A568-D1C637E77823}"/>
                </a:ext>
              </a:extLst>
            </p:cNvPr>
            <p:cNvSpPr>
              <a:spLocks noChangeShapeType="1"/>
            </p:cNvSpPr>
            <p:nvPr/>
          </p:nvSpPr>
          <p:spPr bwMode="auto">
            <a:xfrm>
              <a:off x="26479" y="2571"/>
              <a:ext cx="3239" cy="451"/>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2" name="Прямая со стрелкой 63">
              <a:extLst>
                <a:ext uri="{FF2B5EF4-FFF2-40B4-BE49-F238E27FC236}">
                  <a16:creationId xmlns:a16="http://schemas.microsoft.com/office/drawing/2014/main" id="{105700C1-5430-45F9-A65A-B6781ABE0175}"/>
                </a:ext>
              </a:extLst>
            </p:cNvPr>
            <p:cNvSpPr>
              <a:spLocks noChangeShapeType="1"/>
            </p:cNvSpPr>
            <p:nvPr/>
          </p:nvSpPr>
          <p:spPr bwMode="auto">
            <a:xfrm flipV="1">
              <a:off x="41624" y="2667"/>
              <a:ext cx="2000" cy="857"/>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3" name="Надпись 64">
              <a:extLst>
                <a:ext uri="{FF2B5EF4-FFF2-40B4-BE49-F238E27FC236}">
                  <a16:creationId xmlns:a16="http://schemas.microsoft.com/office/drawing/2014/main" id="{53776993-6DD0-4FF9-BEF4-10746421FAC6}"/>
                </a:ext>
              </a:extLst>
            </p:cNvPr>
            <p:cNvSpPr txBox="1">
              <a:spLocks noChangeArrowheads="1"/>
            </p:cNvSpPr>
            <p:nvPr/>
          </p:nvSpPr>
          <p:spPr bwMode="auto">
            <a:xfrm>
              <a:off x="95" y="23050"/>
              <a:ext cx="58483" cy="9049"/>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Fixed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07833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175432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Definition of tool path (route) by cutting segments</a:t>
            </a:r>
          </a:p>
          <a:p>
            <a:pPr algn="ct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6F8AB30D-26D3-42A0-B424-F9D849011E1F}"/>
                  </a:ext>
                </a:extLst>
              </p:cNvPr>
              <p:cNvSpPr txBox="1"/>
              <p:nvPr/>
            </p:nvSpPr>
            <p:spPr>
              <a:xfrm>
                <a:off x="76989" y="1138799"/>
                <a:ext cx="5282330" cy="3141053"/>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Parts:</a:t>
                </a:r>
              </a:p>
              <a:p>
                <a:pPr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𝐴</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𝐴</m:t>
                        </m:r>
                      </m:e>
                      <m:sub>
                        <m:r>
                          <a:rPr lang="en-US" i="1">
                            <a:solidFill>
                              <a:prstClr val="black"/>
                            </a:solidFill>
                            <a:latin typeface="Cambria Math"/>
                          </a:rPr>
                          <m:t>2</m:t>
                        </m:r>
                      </m:sub>
                    </m:sSub>
                    <m:r>
                      <a:rPr lang="en-US" i="1">
                        <a:solidFill>
                          <a:prstClr val="black"/>
                        </a:solidFill>
                        <a:latin typeface="Cambria Math"/>
                      </a:rPr>
                      <m:t>,</m:t>
                    </m:r>
                  </m:oMath>
                </a14:m>
                <a:r>
                  <a:rPr lang="en-US" dirty="0">
                    <a:solidFill>
                      <a:prstClr val="black"/>
                    </a:solidFill>
                    <a:latin typeface="Arial" charset="0"/>
                    <a:cs typeface="Arial" charset="0"/>
                  </a:rPr>
                  <a:t> …</a:t>
                </a: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𝐴</m:t>
                        </m:r>
                      </m:e>
                      <m:sub>
                        <m:r>
                          <a:rPr lang="en-US" i="1">
                            <a:solidFill>
                              <a:prstClr val="black"/>
                            </a:solidFill>
                            <a:latin typeface="Cambria Math"/>
                          </a:rPr>
                          <m:t>𝑛</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ea typeface="Cambria Math"/>
                      </a:rPr>
                      <m:t>𝑖</m:t>
                    </m:r>
                    <m:r>
                      <a:rPr lang="en-US" i="1">
                        <a:solidFill>
                          <a:prstClr val="black"/>
                        </a:solidFill>
                        <a:latin typeface="Cambria Math"/>
                        <a:ea typeface="Cambria Math"/>
                      </a:rPr>
                      <m:t>=</m:t>
                    </m:r>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a:ea typeface="Cambria Math"/>
                          </a:rPr>
                          <m:t>1, </m:t>
                        </m:r>
                        <m:r>
                          <a:rPr lang="en-US" i="1">
                            <a:solidFill>
                              <a:prstClr val="black"/>
                            </a:solidFill>
                            <a:latin typeface="Cambria Math"/>
                            <a:ea typeface="Cambria Math"/>
                          </a:rPr>
                          <m:t>𝑛</m:t>
                        </m:r>
                      </m:e>
                    </m:acc>
                  </m:oMath>
                </a14:m>
                <a:endParaRPr lang="ru-RU"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Closed contours:</a:t>
                </a:r>
              </a:p>
              <a:p>
                <a:pPr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2</m:t>
                        </m:r>
                      </m:sub>
                    </m:sSub>
                    <m:r>
                      <a:rPr lang="en-US" i="1">
                        <a:solidFill>
                          <a:prstClr val="black"/>
                        </a:solidFill>
                        <a:latin typeface="Cambria Math"/>
                      </a:rPr>
                      <m:t>,</m:t>
                    </m:r>
                  </m:oMath>
                </a14:m>
                <a:r>
                  <a:rPr lang="en-US" dirty="0">
                    <a:solidFill>
                      <a:prstClr val="black"/>
                    </a:solidFill>
                    <a:latin typeface="Arial" charset="0"/>
                    <a:cs typeface="Arial" charset="0"/>
                  </a:rPr>
                  <a:t> …</a:t>
                </a: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𝑁</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rPr>
                      <m:t>𝑗</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𝑁</m:t>
                        </m:r>
                      </m:e>
                    </m:acc>
                    <m:r>
                      <a:rPr lang="en-US" i="1">
                        <a:solidFill>
                          <a:prstClr val="black"/>
                        </a:solidFill>
                        <a:latin typeface="Cambria Math"/>
                      </a:rPr>
                      <m:t>;</m:t>
                    </m:r>
                    <m:r>
                      <a:rPr lang="en-US" i="1">
                        <a:solidFill>
                          <a:prstClr val="black"/>
                        </a:solidFill>
                        <a:latin typeface="Cambria Math"/>
                      </a:rPr>
                      <m:t>𝑁</m:t>
                    </m:r>
                    <m:r>
                      <a:rPr lang="en-US" i="1">
                        <a:solidFill>
                          <a:prstClr val="black"/>
                        </a:solidFill>
                        <a:latin typeface="Cambria Math"/>
                        <a:ea typeface="Cambria Math"/>
                      </a:rPr>
                      <m:t>≥</m:t>
                    </m:r>
                    <m:r>
                      <a:rPr lang="en-US" i="1">
                        <a:solidFill>
                          <a:prstClr val="black"/>
                        </a:solidFill>
                        <a:latin typeface="Cambria Math"/>
                        <a:ea typeface="Cambria Math"/>
                      </a:rPr>
                      <m:t>𝑛</m:t>
                    </m:r>
                  </m:oMath>
                </a14:m>
                <a:endParaRPr lang="ru-RU"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Tool path components:</a:t>
                </a:r>
              </a:p>
              <a:p>
                <a:pPr lvl="1"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𝑀</m:t>
                        </m:r>
                      </m:e>
                      <m:sub>
                        <m:r>
                          <a:rPr lang="en-GB" i="1">
                            <a:solidFill>
                              <a:prstClr val="black"/>
                            </a:solidFill>
                            <a:latin typeface="Cambria Math"/>
                          </a:rPr>
                          <m:t>𝑘</m:t>
                        </m:r>
                      </m:sub>
                    </m:sSub>
                  </m:oMath>
                </a14:m>
                <a:r>
                  <a:rPr lang="en-GB" dirty="0">
                    <a:solidFill>
                      <a:prstClr val="black"/>
                    </a:solidFill>
                    <a:latin typeface="Arial" charset="0"/>
                    <a:cs typeface="Arial" charset="0"/>
                  </a:rPr>
                  <a:t> - pierce points, </a:t>
                </a:r>
                <a14:m>
                  <m:oMath xmlns:m="http://schemas.openxmlformats.org/officeDocument/2006/math">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endParaRPr lang="ru-RU" dirty="0">
                  <a:solidFill>
                    <a:prstClr val="black"/>
                  </a:solidFill>
                  <a:latin typeface="Arial" charset="0"/>
                  <a:cs typeface="Arial" charset="0"/>
                </a:endParaRPr>
              </a:p>
              <a:p>
                <a:pPr lvl="1" fontAlgn="base">
                  <a:spcBef>
                    <a:spcPct val="0"/>
                  </a:spcBef>
                  <a:spcAft>
                    <a:spcPct val="0"/>
                  </a:spcAft>
                </a:pPr>
                <a14:m>
                  <m:oMath xmlns:m="http://schemas.openxmlformats.org/officeDocument/2006/math">
                    <m:sSubSup>
                      <m:sSubSupPr>
                        <m:ctrlPr>
                          <a:rPr lang="en-US" i="1">
                            <a:solidFill>
                              <a:prstClr val="black"/>
                            </a:solidFill>
                            <a:latin typeface="Cambria Math" panose="02040503050406030204" pitchFamily="18" charset="0"/>
                          </a:rPr>
                        </m:ctrlPr>
                      </m:sSubSupPr>
                      <m:e>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GB" i="1">
                                <a:solidFill>
                                  <a:prstClr val="black"/>
                                </a:solidFill>
                                <a:latin typeface="Cambria Math"/>
                              </a:rPr>
                              <m:t>0</m:t>
                            </m:r>
                          </m:sup>
                        </m:sSup>
                      </m:e>
                      <m:sub>
                        <m:r>
                          <a:rPr lang="en-GB" i="1">
                            <a:solidFill>
                              <a:prstClr val="black"/>
                            </a:solidFill>
                            <a:latin typeface="Cambria Math"/>
                          </a:rPr>
                          <m:t>𝑘</m:t>
                        </m:r>
                      </m:sub>
                      <m:sup/>
                    </m:sSubSup>
                  </m:oMath>
                </a14:m>
                <a:r>
                  <a:rPr lang="en-US" dirty="0">
                    <a:solidFill>
                      <a:prstClr val="black"/>
                    </a:solidFill>
                    <a:latin typeface="Arial" charset="0"/>
                    <a:cs typeface="Arial" charset="0"/>
                  </a:rPr>
                  <a:t> - segment entry points</a:t>
                </a:r>
              </a:p>
              <a:p>
                <a:pPr lvl="1" fontAlgn="base">
                  <a:spcBef>
                    <a:spcPct val="0"/>
                  </a:spcBef>
                  <a:spcAft>
                    <a:spcPct val="0"/>
                  </a:spcAft>
                </a:pPr>
                <a14:m>
                  <m:oMath xmlns:m="http://schemas.openxmlformats.org/officeDocument/2006/math">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GB" i="1">
                            <a:solidFill>
                              <a:prstClr val="black"/>
                            </a:solidFill>
                            <a:latin typeface="Cambria Math"/>
                          </a:rPr>
                          <m:t>∗</m:t>
                        </m:r>
                      </m:sup>
                    </m:sSup>
                  </m:oMath>
                </a14:m>
                <a:r>
                  <a:rPr lang="en-US" dirty="0">
                    <a:solidFill>
                      <a:prstClr val="black"/>
                    </a:solidFill>
                    <a:latin typeface="Arial" charset="0"/>
                    <a:cs typeface="Arial" charset="0"/>
                  </a:rPr>
                  <a:t> - tool off points</a:t>
                </a:r>
              </a:p>
              <a:p>
                <a:pPr lvl="1"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p:txBody>
          </p:sp>
        </mc:Choice>
        <mc:Fallback xmlns="">
          <p:sp>
            <p:nvSpPr>
              <p:cNvPr id="70" name="TextBox 69">
                <a:extLst>
                  <a:ext uri="{FF2B5EF4-FFF2-40B4-BE49-F238E27FC236}">
                    <a16:creationId xmlns:a16="http://schemas.microsoft.com/office/drawing/2014/main" id="{6F8AB30D-26D3-42A0-B424-F9D849011E1F}"/>
                  </a:ext>
                </a:extLst>
              </p:cNvPr>
              <p:cNvSpPr txBox="1">
                <a:spLocks noRot="1" noChangeAspect="1" noMove="1" noResize="1" noEditPoints="1" noAdjustHandles="1" noChangeArrowheads="1" noChangeShapeType="1" noTextEdit="1"/>
              </p:cNvSpPr>
              <p:nvPr/>
            </p:nvSpPr>
            <p:spPr>
              <a:xfrm>
                <a:off x="76989" y="1138799"/>
                <a:ext cx="5282330" cy="3141053"/>
              </a:xfrm>
              <a:prstGeom prst="rect">
                <a:avLst/>
              </a:prstGeom>
              <a:blipFill>
                <a:blip r:embed="rId3"/>
                <a:stretch>
                  <a:fillRect l="-1039" t="-1165"/>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B8EF6521-146A-4F7D-A2CC-06E8A7BE7189}"/>
                  </a:ext>
                </a:extLst>
              </p:cNvPr>
              <p:cNvSpPr txBox="1"/>
              <p:nvPr/>
            </p:nvSpPr>
            <p:spPr>
              <a:xfrm>
                <a:off x="3819738" y="1243496"/>
                <a:ext cx="5309156" cy="2636363"/>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Definition 1: </a:t>
                </a:r>
                <a:r>
                  <a:rPr lang="en-US" b="1" dirty="0">
                    <a:solidFill>
                      <a:prstClr val="black"/>
                    </a:solidFill>
                    <a:latin typeface="Arial" charset="0"/>
                    <a:cs typeface="Arial" charset="0"/>
                  </a:rPr>
                  <a:t>Cutting segment</a:t>
                </a:r>
                <a14:m>
                  <m:oMath xmlns:m="http://schemas.openxmlformats.org/officeDocument/2006/math">
                    <m:sSub>
                      <m:sSubPr>
                        <m:ctrlPr>
                          <a:rPr lang="ru-RU" i="1">
                            <a:solidFill>
                              <a:prstClr val="black"/>
                            </a:solidFill>
                            <a:latin typeface="Cambria Math" panose="02040503050406030204" pitchFamily="18" charset="0"/>
                          </a:rPr>
                        </m:ctrlPr>
                      </m:sSubPr>
                      <m:e>
                        <m:r>
                          <a:rPr lang="en-US" i="1" smtClean="0">
                            <a:solidFill>
                              <a:prstClr val="black"/>
                            </a:solidFill>
                            <a:latin typeface="Cambria Math" panose="02040503050406030204" pitchFamily="18" charset="0"/>
                          </a:rPr>
                          <m:t>  </m:t>
                        </m:r>
                        <m:r>
                          <a:rPr lang="en-GB" i="1">
                            <a:solidFill>
                              <a:prstClr val="black"/>
                            </a:solidFill>
                            <a:latin typeface="Cambria Math"/>
                          </a:rPr>
                          <m:t>𝑆</m:t>
                        </m:r>
                      </m:e>
                      <m:sub>
                        <m:r>
                          <a:rPr lang="en-GB" i="1" smtClean="0">
                            <a:solidFill>
                              <a:prstClr val="black"/>
                            </a:solidFill>
                            <a:latin typeface="Cambria Math"/>
                          </a:rPr>
                          <m:t>𝑘</m:t>
                        </m:r>
                      </m:sub>
                    </m:sSub>
                  </m:oMath>
                </a14:m>
                <a:r>
                  <a:rPr lang="en-US" dirty="0">
                    <a:solidFill>
                      <a:prstClr val="black"/>
                    </a:solidFill>
                    <a:latin typeface="Arial" charset="0"/>
                    <a:cs typeface="Arial" charset="0"/>
                  </a:rPr>
                  <a:t> is trajectory between pierce point </a:t>
                </a:r>
                <a14:m>
                  <m:oMath xmlns:m="http://schemas.openxmlformats.org/officeDocument/2006/math">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𝑀</m:t>
                        </m:r>
                      </m:e>
                      <m:sub>
                        <m:r>
                          <a:rPr lang="en-GB" i="1">
                            <a:solidFill>
                              <a:prstClr val="black"/>
                            </a:solidFill>
                            <a:latin typeface="Cambria Math"/>
                          </a:rPr>
                          <m:t>𝑘</m:t>
                        </m:r>
                      </m:sub>
                    </m:sSub>
                  </m:oMath>
                </a14:m>
                <a:r>
                  <a:rPr lang="en-US" dirty="0">
                    <a:solidFill>
                      <a:prstClr val="black"/>
                    </a:solidFill>
                    <a:latin typeface="Arial" charset="0"/>
                    <a:cs typeface="Arial" charset="0"/>
                  </a:rPr>
                  <a:t> and tool off point </a:t>
                </a:r>
                <a14:m>
                  <m:oMath xmlns:m="http://schemas.openxmlformats.org/officeDocument/2006/math">
                    <m:sSubSup>
                      <m:sSubSupPr>
                        <m:ctrlPr>
                          <a:rPr lang="en-US" i="1">
                            <a:solidFill>
                              <a:prstClr val="black"/>
                            </a:solidFill>
                            <a:latin typeface="Cambria Math" panose="02040503050406030204" pitchFamily="18" charset="0"/>
                          </a:rPr>
                        </m:ctrlPr>
                      </m:sSubSupPr>
                      <m:e>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GB" i="1">
                                <a:solidFill>
                                  <a:prstClr val="black"/>
                                </a:solidFill>
                                <a:latin typeface="Cambria Math"/>
                              </a:rPr>
                              <m:t>∗</m:t>
                            </m:r>
                          </m:sup>
                        </m:sSup>
                      </m:e>
                      <m:sub>
                        <m:r>
                          <a:rPr lang="en-GB" i="1">
                            <a:solidFill>
                              <a:prstClr val="black"/>
                            </a:solidFill>
                            <a:latin typeface="Cambria Math"/>
                          </a:rPr>
                          <m:t>𝑘</m:t>
                        </m:r>
                      </m:sub>
                      <m:sup/>
                    </m:sSubSup>
                    <m:r>
                      <a:rPr lang="en-GB" smtClean="0">
                        <a:solidFill>
                          <a:prstClr val="black"/>
                        </a:solidFill>
                        <a:latin typeface="Cambria Math"/>
                      </a:rPr>
                      <m:t>.</m:t>
                    </m:r>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𝑆</m:t>
                        </m:r>
                      </m:e>
                      <m:sub>
                        <m:r>
                          <a:rPr lang="en-GB" i="1" smtClean="0">
                            <a:solidFill>
                              <a:prstClr val="black"/>
                            </a:solidFill>
                            <a:latin typeface="Cambria Math"/>
                          </a:rPr>
                          <m:t>𝑘</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rPr>
                      <m:t>;</m:t>
                    </m:r>
                    <m:r>
                      <a:rPr lang="en-GB" i="1" smtClean="0">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endParaRPr lang="en-US"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Note: Segment </a:t>
                </a:r>
                <a14:m>
                  <m:oMath xmlns:m="http://schemas.openxmlformats.org/officeDocument/2006/math">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𝑆</m:t>
                        </m:r>
                      </m:e>
                      <m:sub>
                        <m:r>
                          <a:rPr lang="en-GB" i="1">
                            <a:solidFill>
                              <a:prstClr val="black"/>
                            </a:solidFill>
                            <a:latin typeface="Cambria Math"/>
                          </a:rPr>
                          <m:t>𝑘</m:t>
                        </m:r>
                      </m:sub>
                    </m:sSub>
                  </m:oMath>
                </a14:m>
                <a:r>
                  <a:rPr lang="en-US" dirty="0">
                    <a:solidFill>
                      <a:prstClr val="black"/>
                    </a:solidFill>
                    <a:latin typeface="Arial" charset="0"/>
                    <a:cs typeface="Arial" charset="0"/>
                  </a:rPr>
                  <a:t> has a direction at every point.</a:t>
                </a: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Definition 2: </a:t>
                </a:r>
                <a14:m>
                  <m:oMath xmlns:m="http://schemas.openxmlformats.org/officeDocument/2006/math">
                    <m:r>
                      <a:rPr lang="en-US" i="1">
                        <a:solidFill>
                          <a:prstClr val="black"/>
                        </a:solidFill>
                        <a:latin typeface="Cambria Math"/>
                      </a:rPr>
                      <m:t>𝑅𝑜𝑢𝑡𝑒</m:t>
                    </m:r>
                    <m:r>
                      <a:rPr lang="en-US" i="1">
                        <a:solidFill>
                          <a:prstClr val="black"/>
                        </a:solidFill>
                        <a:latin typeface="Cambria Math"/>
                      </a:rPr>
                      <m:t>= </m:t>
                    </m:r>
                    <m:d>
                      <m:dPr>
                        <m:begChr m:val="⟨"/>
                        <m:endChr m:val="⟩"/>
                        <m:ctrlPr>
                          <a:rPr lang="en-US" i="1">
                            <a:solidFill>
                              <a:prstClr val="black"/>
                            </a:solidFill>
                            <a:latin typeface="Cambria Math" panose="02040503050406030204" pitchFamily="18" charset="0"/>
                          </a:rPr>
                        </m:ctrlPr>
                      </m:dPr>
                      <m:e>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US" i="1">
                                <a:solidFill>
                                  <a:prstClr val="black"/>
                                </a:solidFill>
                                <a:latin typeface="Cambria Math"/>
                              </a:rPr>
                              <m:t>1</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US" i="1">
                                <a:solidFill>
                                  <a:prstClr val="black"/>
                                </a:solidFill>
                                <a:latin typeface="Cambria Math"/>
                              </a:rPr>
                              <m:t>1</m:t>
                            </m:r>
                          </m:sub>
                        </m:sSub>
                        <m:sSubSup>
                          <m:sSubSupPr>
                            <m:ctrlPr>
                              <a:rPr lang="en-US" i="1">
                                <a:solidFill>
                                  <a:prstClr val="black"/>
                                </a:solidFill>
                                <a:latin typeface="Cambria Math" panose="02040503050406030204" pitchFamily="18" charset="0"/>
                              </a:rPr>
                            </m:ctrlPr>
                          </m:sSubSupPr>
                          <m:e>
                            <m:r>
                              <a:rPr lang="en-US" i="1">
                                <a:solidFill>
                                  <a:prstClr val="black"/>
                                </a:solidFill>
                                <a:latin typeface="Cambria Math"/>
                              </a:rPr>
                              <m:t>𝑀</m:t>
                            </m:r>
                          </m:e>
                          <m:sub>
                            <m:r>
                              <a:rPr lang="en-US" i="1">
                                <a:solidFill>
                                  <a:prstClr val="black"/>
                                </a:solidFill>
                                <a:latin typeface="Cambria Math"/>
                              </a:rPr>
                              <m:t>1</m:t>
                            </m:r>
                          </m:sub>
                          <m:sup>
                            <m:r>
                              <a:rPr lang="en-US" i="1">
                                <a:solidFill>
                                  <a:prstClr val="black"/>
                                </a:solidFill>
                                <a:latin typeface="Cambria Math"/>
                              </a:rPr>
                              <m:t>∗</m:t>
                            </m:r>
                          </m:sup>
                        </m:sSubSup>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US" i="1">
                                <a:solidFill>
                                  <a:prstClr val="black"/>
                                </a:solidFill>
                                <a:latin typeface="Cambria Math"/>
                              </a:rPr>
                              <m:t>2</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GB" i="1">
                                <a:solidFill>
                                  <a:prstClr val="black"/>
                                </a:solidFill>
                                <a:latin typeface="Cambria Math"/>
                              </a:rPr>
                              <m:t>2</m:t>
                            </m:r>
                          </m:sub>
                        </m:sSub>
                        <m:sSubSup>
                          <m:sSubSupPr>
                            <m:ctrlPr>
                              <a:rPr lang="en-US" i="1">
                                <a:solidFill>
                                  <a:prstClr val="black"/>
                                </a:solidFill>
                                <a:latin typeface="Cambria Math" panose="02040503050406030204" pitchFamily="18" charset="0"/>
                              </a:rPr>
                            </m:ctrlPr>
                          </m:sSubSupPr>
                          <m:e>
                            <m:r>
                              <a:rPr lang="en-US" i="1">
                                <a:solidFill>
                                  <a:prstClr val="black"/>
                                </a:solidFill>
                                <a:latin typeface="Cambria Math"/>
                              </a:rPr>
                              <m:t>𝑀</m:t>
                            </m:r>
                          </m:e>
                          <m:sub>
                            <m:r>
                              <a:rPr lang="en-US" i="1">
                                <a:solidFill>
                                  <a:prstClr val="black"/>
                                </a:solidFill>
                                <a:latin typeface="Cambria Math"/>
                              </a:rPr>
                              <m:t>2</m:t>
                            </m:r>
                          </m:sub>
                          <m:sup>
                            <m:r>
                              <a:rPr lang="en-US" i="1">
                                <a:solidFill>
                                  <a:prstClr val="black"/>
                                </a:solidFill>
                                <a:latin typeface="Cambria Math"/>
                              </a:rPr>
                              <m:t>∗</m:t>
                            </m:r>
                          </m:sup>
                        </m:sSubSup>
                        <m:r>
                          <a:rPr lang="en-US" i="1">
                            <a:solidFill>
                              <a:prstClr val="black"/>
                            </a:solidFill>
                            <a:latin typeface="Cambria Math"/>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US" i="1">
                                <a:solidFill>
                                  <a:prstClr val="black"/>
                                </a:solidFill>
                                <a:latin typeface="Cambria Math"/>
                              </a:rPr>
                              <m:t>𝐾</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GB" i="1">
                                <a:solidFill>
                                  <a:prstClr val="black"/>
                                </a:solidFill>
                                <a:latin typeface="Cambria Math"/>
                              </a:rPr>
                              <m:t>𝐾</m:t>
                            </m:r>
                          </m:sub>
                        </m:sSub>
                        <m:sSubSup>
                          <m:sSubSupPr>
                            <m:ctrlPr>
                              <a:rPr lang="en-US" i="1">
                                <a:solidFill>
                                  <a:prstClr val="black"/>
                                </a:solidFill>
                                <a:latin typeface="Cambria Math" panose="02040503050406030204" pitchFamily="18" charset="0"/>
                              </a:rPr>
                            </m:ctrlPr>
                          </m:sSubSupPr>
                          <m:e>
                            <m:r>
                              <a:rPr lang="en-US" i="1">
                                <a:solidFill>
                                  <a:prstClr val="black"/>
                                </a:solidFill>
                                <a:latin typeface="Cambria Math"/>
                              </a:rPr>
                              <m:t>𝑀</m:t>
                            </m:r>
                          </m:e>
                          <m:sub>
                            <m:r>
                              <a:rPr lang="en-US" i="1">
                                <a:solidFill>
                                  <a:prstClr val="black"/>
                                </a:solidFill>
                                <a:latin typeface="Cambria Math"/>
                              </a:rPr>
                              <m:t>𝐾</m:t>
                            </m:r>
                          </m:sub>
                          <m:sup>
                            <m:r>
                              <a:rPr lang="en-US" i="1">
                                <a:solidFill>
                                  <a:prstClr val="black"/>
                                </a:solidFill>
                                <a:latin typeface="Cambria Math"/>
                              </a:rPr>
                              <m:t>∗</m:t>
                            </m:r>
                          </m:sup>
                        </m:sSubSup>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1</m:t>
                            </m:r>
                          </m:sub>
                        </m:sSub>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2</m:t>
                            </m:r>
                          </m:sub>
                        </m:sSub>
                        <m:r>
                          <a:rPr lang="en-US" i="1">
                            <a:solidFill>
                              <a:prstClr val="black"/>
                            </a:solidFill>
                            <a:latin typeface="Cambria Math"/>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𝐾</m:t>
                            </m:r>
                          </m:sub>
                        </m:sSub>
                      </m:e>
                    </m:d>
                  </m:oMath>
                </a14:m>
                <a:r>
                  <a:rPr lang="en-GB" dirty="0">
                    <a:solidFill>
                      <a:prstClr val="black"/>
                    </a:solidFill>
                    <a:latin typeface="Arial" charset="0"/>
                    <a:cs typeface="Arial" charset="0"/>
                  </a:rPr>
                  <a:t>,</a:t>
                </a:r>
              </a:p>
              <a:p>
                <a:pPr fontAlgn="base">
                  <a:spcBef>
                    <a:spcPct val="0"/>
                  </a:spcBef>
                  <a:spcAft>
                    <a:spcPct val="0"/>
                  </a:spcAft>
                </a:pPr>
                <a:r>
                  <a:rPr lang="en-GB" dirty="0">
                    <a:solidFill>
                      <a:prstClr val="black"/>
                    </a:solidFill>
                    <a:latin typeface="Arial" charset="0"/>
                    <a:cs typeface="Arial" charset="0"/>
                  </a:rPr>
                  <a:t>where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1</m:t>
                        </m:r>
                      </m:sub>
                    </m:sSub>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2</m:t>
                        </m:r>
                      </m:sub>
                    </m:sSub>
                    <m:r>
                      <a:rPr lang="en-US" i="1">
                        <a:solidFill>
                          <a:prstClr val="black"/>
                        </a:solidFill>
                        <a:latin typeface="Cambria Math"/>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𝐾</m:t>
                        </m:r>
                      </m:sub>
                    </m:sSub>
                  </m:oMath>
                </a14:m>
                <a:r>
                  <a:rPr lang="en-GB" dirty="0">
                    <a:solidFill>
                      <a:prstClr val="black"/>
                    </a:solidFill>
                    <a:latin typeface="Arial" charset="0"/>
                    <a:cs typeface="Arial" charset="0"/>
                  </a:rPr>
                  <a:t> - sequence of segments cutting.</a:t>
                </a:r>
                <a:endParaRPr lang="ru-RU"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p:txBody>
          </p:sp>
        </mc:Choice>
        <mc:Fallback xmlns="">
          <p:sp>
            <p:nvSpPr>
              <p:cNvPr id="71" name="TextBox 70">
                <a:extLst>
                  <a:ext uri="{FF2B5EF4-FFF2-40B4-BE49-F238E27FC236}">
                    <a16:creationId xmlns:a16="http://schemas.microsoft.com/office/drawing/2014/main" id="{B8EF6521-146A-4F7D-A2CC-06E8A7BE7189}"/>
                  </a:ext>
                </a:extLst>
              </p:cNvPr>
              <p:cNvSpPr txBox="1">
                <a:spLocks noRot="1" noChangeAspect="1" noMove="1" noResize="1" noEditPoints="1" noAdjustHandles="1" noChangeArrowheads="1" noChangeShapeType="1" noTextEdit="1"/>
              </p:cNvSpPr>
              <p:nvPr/>
            </p:nvSpPr>
            <p:spPr>
              <a:xfrm>
                <a:off x="3819738" y="1243496"/>
                <a:ext cx="5309156" cy="2636363"/>
              </a:xfrm>
              <a:prstGeom prst="rect">
                <a:avLst/>
              </a:prstGeom>
              <a:blipFill>
                <a:blip r:embed="rId4"/>
                <a:stretch>
                  <a:fillRect l="-1033" t="-1389"/>
                </a:stretch>
              </a:blipFill>
            </p:spPr>
            <p:txBody>
              <a:bodyPr/>
              <a:lstStyle/>
              <a:p>
                <a:r>
                  <a:rPr lang="ru-RU">
                    <a:noFill/>
                  </a:rPr>
                  <a:t> </a:t>
                </a:r>
              </a:p>
            </p:txBody>
          </p:sp>
        </mc:Fallback>
      </mc:AlternateContent>
      <p:pic>
        <p:nvPicPr>
          <p:cNvPr id="72" name="Рисунок 71">
            <a:extLst>
              <a:ext uri="{FF2B5EF4-FFF2-40B4-BE49-F238E27FC236}">
                <a16:creationId xmlns:a16="http://schemas.microsoft.com/office/drawing/2014/main" id="{5B87E546-CCB7-4169-9EEE-8689071A2EF0}"/>
              </a:ext>
            </a:extLst>
          </p:cNvPr>
          <p:cNvPicPr/>
          <p:nvPr/>
        </p:nvPicPr>
        <p:blipFill>
          <a:blip r:embed="rId5" cstate="print"/>
          <a:srcRect/>
          <a:stretch>
            <a:fillRect/>
          </a:stretch>
        </p:blipFill>
        <p:spPr bwMode="auto">
          <a:xfrm>
            <a:off x="66578" y="3984556"/>
            <a:ext cx="5472608" cy="2857301"/>
          </a:xfrm>
          <a:prstGeom prst="rect">
            <a:avLst/>
          </a:prstGeom>
          <a:noFill/>
          <a:ln w="9525">
            <a:noFill/>
            <a:miter lim="800000"/>
            <a:headEnd/>
            <a:tailEnd/>
          </a:ln>
        </p:spPr>
      </p:pic>
      <p:sp>
        <p:nvSpPr>
          <p:cNvPr id="73" name="TextBox 72">
            <a:extLst>
              <a:ext uri="{FF2B5EF4-FFF2-40B4-BE49-F238E27FC236}">
                <a16:creationId xmlns:a16="http://schemas.microsoft.com/office/drawing/2014/main" id="{E47A2197-FAE3-49AD-96B0-B2A4512D65A5}"/>
              </a:ext>
            </a:extLst>
          </p:cNvPr>
          <p:cNvSpPr txBox="1"/>
          <p:nvPr/>
        </p:nvSpPr>
        <p:spPr>
          <a:xfrm>
            <a:off x="5539186" y="5786923"/>
            <a:ext cx="3502882" cy="646331"/>
          </a:xfrm>
          <a:prstGeom prst="rect">
            <a:avLst/>
          </a:prstGeom>
          <a:noFill/>
        </p:spPr>
        <p:txBody>
          <a:bodyPr wrap="none" rtlCol="0">
            <a:spAutoFit/>
          </a:bodyPr>
          <a:lstStyle/>
          <a:p>
            <a:pPr algn="ctr" fontAlgn="base">
              <a:spcBef>
                <a:spcPct val="0"/>
              </a:spcBef>
              <a:spcAft>
                <a:spcPct val="0"/>
              </a:spcAft>
            </a:pPr>
            <a:r>
              <a:rPr lang="en-GB" sz="1200" dirty="0">
                <a:solidFill>
                  <a:prstClr val="black"/>
                </a:solidFill>
                <a:latin typeface="Arial" charset="0"/>
                <a:cs typeface="Arial" charset="0"/>
              </a:rPr>
              <a:t>Example of route containing 24 cutting segments</a:t>
            </a:r>
          </a:p>
          <a:p>
            <a:pPr algn="ctr" fontAlgn="base">
              <a:spcBef>
                <a:spcPct val="0"/>
              </a:spcBef>
              <a:spcAft>
                <a:spcPct val="0"/>
              </a:spcAft>
            </a:pPr>
            <a:r>
              <a:rPr lang="en-GB" sz="1200" dirty="0">
                <a:solidFill>
                  <a:prstClr val="black"/>
                </a:solidFill>
                <a:latin typeface="Arial" charset="0"/>
                <a:cs typeface="Arial" charset="0"/>
              </a:rPr>
              <a:t>n = 24, N = 30, K = 24</a:t>
            </a:r>
          </a:p>
          <a:p>
            <a:pPr algn="ctr" fontAlgn="base">
              <a:spcBef>
                <a:spcPct val="0"/>
              </a:spcBef>
              <a:spcAft>
                <a:spcPct val="0"/>
              </a:spcAft>
            </a:pPr>
            <a:r>
              <a:rPr lang="en-GB" sz="1200" dirty="0">
                <a:solidFill>
                  <a:prstClr val="black"/>
                </a:solidFill>
                <a:latin typeface="Arial" charset="0"/>
                <a:cs typeface="Arial" charset="0"/>
              </a:rPr>
              <a:t>Brown parts are cut by one cutting segment</a:t>
            </a:r>
            <a:endParaRPr lang="ru-RU" sz="1200" dirty="0">
              <a:solidFill>
                <a:prstClr val="black"/>
              </a:solidFill>
              <a:latin typeface="Arial" charset="0"/>
              <a:cs typeface="Arial" charset="0"/>
            </a:endParaRPr>
          </a:p>
        </p:txBody>
      </p:sp>
    </p:spTree>
    <p:extLst>
      <p:ext uri="{BB962C8B-B14F-4D97-AF65-F5344CB8AC3E}">
        <p14:creationId xmlns:p14="http://schemas.microsoft.com/office/powerpoint/2010/main" val="18919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138499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Definition the Cutting path (Route) by using concept the basic cutting segment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C388880-3193-4746-A764-2F11E57F4475}"/>
                  </a:ext>
                </a:extLst>
              </p:cNvPr>
              <p:cNvSpPr txBox="1"/>
              <p:nvPr/>
            </p:nvSpPr>
            <p:spPr>
              <a:xfrm>
                <a:off x="0" y="1629000"/>
                <a:ext cx="8757445" cy="3970831"/>
              </a:xfrm>
              <a:prstGeom prst="rect">
                <a:avLst/>
              </a:prstGeom>
              <a:noFill/>
            </p:spPr>
            <p:txBody>
              <a:bodyPr wrap="square" rtlCol="0">
                <a:spAutoFit/>
              </a:bodyPr>
              <a:lstStyle/>
              <a:p>
                <a:pPr fontAlgn="base">
                  <a:spcBef>
                    <a:spcPct val="0"/>
                  </a:spcBef>
                  <a:spcAft>
                    <a:spcPct val="0"/>
                  </a:spcAft>
                </a:pPr>
                <a:r>
                  <a:rPr lang="en-GB" dirty="0">
                    <a:solidFill>
                      <a:prstClr val="black"/>
                    </a:solidFill>
                    <a:latin typeface="Arial" charset="0"/>
                    <a:cs typeface="Arial" charset="0"/>
                  </a:rPr>
                  <a:t>Definition 3: </a:t>
                </a:r>
                <a:r>
                  <a:rPr lang="en-GB" b="1" dirty="0">
                    <a:solidFill>
                      <a:prstClr val="black"/>
                    </a:solidFill>
                    <a:latin typeface="Arial" charset="0"/>
                    <a:cs typeface="Arial" charset="0"/>
                  </a:rPr>
                  <a:t>Basic segment</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oMath>
                </a14:m>
                <a:r>
                  <a:rPr lang="en-GB" dirty="0">
                    <a:solidFill>
                      <a:prstClr val="black"/>
                    </a:solidFill>
                    <a:latin typeface="Arial" charset="0"/>
                    <a:cs typeface="Arial" charset="0"/>
                  </a:rPr>
                  <a:t> is part of cutting segment </a:t>
                </a:r>
                <a14:m>
                  <m:oMath xmlns:m="http://schemas.openxmlformats.org/officeDocument/2006/math">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oMath>
                </a14:m>
                <a:r>
                  <a:rPr lang="en-GB" dirty="0">
                    <a:solidFill>
                      <a:prstClr val="black"/>
                    </a:solidFill>
                    <a:latin typeface="Arial" charset="0"/>
                    <a:cs typeface="Arial" charset="0"/>
                  </a:rPr>
                  <a:t> without lead-in and lead-out</a:t>
                </a:r>
              </a:p>
              <a:p>
                <a:pPr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r>
                        <a:rPr lang="en-GB" dirty="0">
                          <a:solidFill>
                            <a:prstClr val="black"/>
                          </a:solidFill>
                          <a:latin typeface="Cambria Math"/>
                          <a:ea typeface="Cambria Math"/>
                        </a:rPr>
                        <m:t>=</m:t>
                      </m:r>
                      <m:acc>
                        <m:accPr>
                          <m:chr m:val="⃗"/>
                          <m:ctrlPr>
                            <a:rPr lang="en-GB" i="1" dirty="0">
                              <a:solidFill>
                                <a:prstClr val="black"/>
                              </a:solidFill>
                              <a:latin typeface="Cambria Math" panose="02040503050406030204" pitchFamily="18" charset="0"/>
                              <a:ea typeface="Cambria Math"/>
                            </a:rPr>
                          </m:ctrlPr>
                        </m:accPr>
                        <m:e>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GB" i="1">
                                  <a:solidFill>
                                    <a:prstClr val="black"/>
                                  </a:solidFill>
                                  <a:latin typeface="Cambria Math"/>
                                </a:rPr>
                                <m:t>𝑘</m:t>
                              </m:r>
                            </m:sub>
                          </m:sSub>
                          <m:sSup>
                            <m:sSupPr>
                              <m:ctrlPr>
                                <a:rPr lang="en-US" i="1">
                                  <a:solidFill>
                                    <a:prstClr val="black"/>
                                  </a:solidFill>
                                  <a:latin typeface="Cambria Math" panose="02040503050406030204" pitchFamily="18" charset="0"/>
                                </a:rPr>
                              </m:ctrlPr>
                            </m:sSupPr>
                            <m:e>
                              <m:sSubSup>
                                <m:sSubSupPr>
                                  <m:ctrlPr>
                                    <a:rPr lang="en-GB" i="1">
                                      <a:solidFill>
                                        <a:prstClr val="black"/>
                                      </a:solidFill>
                                      <a:latin typeface="Cambria Math" panose="02040503050406030204" pitchFamily="18" charset="0"/>
                                    </a:rPr>
                                  </m:ctrlPr>
                                </m:sSubSupPr>
                                <m:e>
                                  <m:r>
                                    <a:rPr lang="en-GB" i="1">
                                      <a:solidFill>
                                        <a:prstClr val="black"/>
                                      </a:solidFill>
                                      <a:latin typeface="Cambria Math"/>
                                    </a:rPr>
                                    <m:t>𝐿𝑒𝑎𝑑</m:t>
                                  </m:r>
                                </m:e>
                                <m:sub>
                                  <m:r>
                                    <a:rPr lang="en-GB" i="1">
                                      <a:solidFill>
                                        <a:prstClr val="black"/>
                                      </a:solidFill>
                                      <a:latin typeface="Cambria Math"/>
                                    </a:rPr>
                                    <m:t>𝑖𝑛</m:t>
                                  </m:r>
                                </m:sub>
                                <m:sup/>
                              </m:sSubSup>
                              <m:r>
                                <a:rPr lang="en-US" i="1">
                                  <a:solidFill>
                                    <a:prstClr val="black"/>
                                  </a:solidFill>
                                  <a:latin typeface="Cambria Math"/>
                                </a:rPr>
                                <m:t>𝐵</m:t>
                              </m:r>
                            </m:e>
                            <m:sup>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GB" i="1">
                                      <a:solidFill>
                                        <a:prstClr val="black"/>
                                      </a:solidFill>
                                      <a:latin typeface="Cambria Math"/>
                                    </a:rPr>
                                    <m:t>𝑘</m:t>
                                  </m:r>
                                </m:sub>
                              </m:sSub>
                            </m:sup>
                          </m:sSup>
                          <m:sSubSup>
                            <m:sSubSupPr>
                              <m:ctrlPr>
                                <a:rPr lang="en-GB" i="1">
                                  <a:solidFill>
                                    <a:prstClr val="black"/>
                                  </a:solidFill>
                                  <a:latin typeface="Cambria Math" panose="02040503050406030204" pitchFamily="18" charset="0"/>
                                </a:rPr>
                              </m:ctrlPr>
                            </m:sSubSupPr>
                            <m:e>
                              <m:r>
                                <a:rPr lang="en-GB" i="1">
                                  <a:solidFill>
                                    <a:prstClr val="black"/>
                                  </a:solidFill>
                                  <a:latin typeface="Cambria Math"/>
                                </a:rPr>
                                <m:t>𝐿𝑒𝑎𝑑</m:t>
                              </m:r>
                            </m:e>
                            <m:sub>
                              <m:r>
                                <a:rPr lang="en-GB" i="1">
                                  <a:solidFill>
                                    <a:prstClr val="black"/>
                                  </a:solidFill>
                                  <a:latin typeface="Cambria Math"/>
                                </a:rPr>
                                <m:t>𝑜𝑢𝑡</m:t>
                              </m:r>
                            </m:sub>
                            <m:sup/>
                          </m:sSubSup>
                          <m:sSubSup>
                            <m:sSubSupPr>
                              <m:ctrlPr>
                                <a:rPr lang="en-US" i="1">
                                  <a:solidFill>
                                    <a:prstClr val="black"/>
                                  </a:solidFill>
                                  <a:latin typeface="Cambria Math" panose="02040503050406030204" pitchFamily="18" charset="0"/>
                                </a:rPr>
                              </m:ctrlPr>
                            </m:sSubSupPr>
                            <m:e>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US" i="1">
                                      <a:solidFill>
                                        <a:prstClr val="black"/>
                                      </a:solidFill>
                                      <a:latin typeface="Cambria Math"/>
                                    </a:rPr>
                                    <m:t>∗</m:t>
                                  </m:r>
                                </m:sup>
                              </m:sSup>
                            </m:e>
                            <m:sub>
                              <m:r>
                                <a:rPr lang="en-GB" i="1">
                                  <a:solidFill>
                                    <a:prstClr val="black"/>
                                  </a:solidFill>
                                  <a:latin typeface="Cambria Math"/>
                                </a:rPr>
                                <m:t>𝑘</m:t>
                              </m:r>
                            </m:sub>
                            <m:sup/>
                          </m:sSubSup>
                        </m:e>
                      </m:acc>
                    </m:oMath>
                  </m:oMathPara>
                </a14:m>
                <a:endParaRPr lang="en-GB" dirty="0">
                  <a:solidFill>
                    <a:prstClr val="black"/>
                  </a:solidFill>
                  <a:latin typeface="Arial" charset="0"/>
                  <a:cs typeface="Arial" charset="0"/>
                </a:endParaRPr>
              </a:p>
              <a:p>
                <a:pPr fontAlgn="base">
                  <a:spcBef>
                    <a:spcPct val="0"/>
                  </a:spcBef>
                  <a:spcAft>
                    <a:spcPct val="0"/>
                  </a:spcAft>
                </a:pPr>
                <a:r>
                  <a:rPr lang="en-GB" dirty="0">
                    <a:solidFill>
                      <a:prstClr val="black"/>
                    </a:solidFill>
                    <a:latin typeface="Arial" charset="0"/>
                    <a:cs typeface="Arial" charset="0"/>
                  </a:rPr>
                  <a:t>Note: Basic segment has no direction.</a:t>
                </a:r>
              </a:p>
              <a:p>
                <a:pPr fontAlgn="base">
                  <a:spcBef>
                    <a:spcPct val="0"/>
                  </a:spcBef>
                  <a:spcAft>
                    <a:spcPct val="0"/>
                  </a:spcAft>
                </a:pPr>
                <a:endParaRPr lang="en-GB" dirty="0">
                  <a:solidFill>
                    <a:prstClr val="black"/>
                  </a:solidFill>
                  <a:latin typeface="Arial" charset="0"/>
                  <a:cs typeface="Arial" charset="0"/>
                </a:endParaRPr>
              </a:p>
              <a:p>
                <a:pPr fontAlgn="base">
                  <a:spcBef>
                    <a:spcPct val="0"/>
                  </a:spcBef>
                  <a:spcAft>
                    <a:spcPct val="0"/>
                  </a:spcAft>
                </a:pPr>
                <a:r>
                  <a:rPr lang="en-GB" dirty="0">
                    <a:solidFill>
                      <a:prstClr val="black"/>
                    </a:solidFill>
                    <a:latin typeface="Arial" charset="0"/>
                    <a:cs typeface="Arial" charset="0"/>
                  </a:rPr>
                  <a:t>When basis segment contains one or more closed contours, direction of cutting (“+” for clockwise, “-” for counter clockwise) must be specified for each of them.</a:t>
                </a:r>
              </a:p>
              <a:p>
                <a:pPr fontAlgn="base">
                  <a:spcBef>
                    <a:spcPct val="0"/>
                  </a:spcBef>
                  <a:spcAft>
                    <a:spcPct val="0"/>
                  </a:spcAft>
                </a:pPr>
                <a:r>
                  <a:rPr lang="en-GB" dirty="0">
                    <a:solidFill>
                      <a:prstClr val="black"/>
                    </a:solidFill>
                    <a:latin typeface="Arial" charset="0"/>
                    <a:cs typeface="Arial" charset="0"/>
                  </a:rPr>
                  <a:t>Every basic segments contains list </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GB" i="1" smtClean="0">
                            <a:solidFill>
                              <a:prstClr val="black"/>
                            </a:solidFill>
                            <a:latin typeface="Cambria Math"/>
                            <a:ea typeface="Cambria Math"/>
                          </a:rPr>
                          <m:t>𝐿</m:t>
                        </m:r>
                        <m:r>
                          <a:rPr lang="en-GB" i="1" smtClean="0">
                            <a:solidFill>
                              <a:prstClr val="black"/>
                            </a:solidFill>
                            <a:latin typeface="Cambria Math"/>
                            <a:ea typeface="Cambria Math"/>
                          </a:rPr>
                          <m:t>(</m:t>
                        </m:r>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smtClean="0">
                        <a:solidFill>
                          <a:prstClr val="black"/>
                        </a:solidFill>
                        <a:latin typeface="Cambria Math"/>
                        <a:ea typeface="Cambria Math"/>
                      </a:rPr>
                      <m:t>)</m:t>
                    </m:r>
                    <m:r>
                      <a:rPr lang="en-US" i="1">
                        <a:solidFill>
                          <a:prstClr val="black"/>
                        </a:solidFill>
                        <a:latin typeface="Cambria Math"/>
                        <a:ea typeface="Cambria Math"/>
                      </a:rPr>
                      <m:t> </m:t>
                    </m:r>
                  </m:oMath>
                </a14:m>
                <a:r>
                  <a:rPr lang="en-GB" dirty="0">
                    <a:solidFill>
                      <a:prstClr val="black"/>
                    </a:solidFill>
                    <a:latin typeface="Arial" charset="0"/>
                    <a:cs typeface="Arial" charset="0"/>
                  </a:rPr>
                  <a:t>of its closed contours (may be empty). </a:t>
                </a:r>
                <a14:m>
                  <m:oMath xmlns:m="http://schemas.openxmlformats.org/officeDocument/2006/math">
                    <m:d>
                      <m:dPr>
                        <m:begChr m:val="|"/>
                        <m:endChr m:val="|"/>
                        <m:ctrlPr>
                          <a:rPr lang="ru-RU" i="1" smtClean="0">
                            <a:solidFill>
                              <a:prstClr val="black"/>
                            </a:solidFill>
                            <a:latin typeface="Cambria Math" panose="02040503050406030204" pitchFamily="18" charset="0"/>
                            <a:ea typeface="Cambria Math"/>
                          </a:rPr>
                        </m:ctrlPr>
                      </m:dPr>
                      <m:e>
                        <m:sSup>
                          <m:sSupPr>
                            <m:ctrlPr>
                              <a:rPr lang="ru-RU" i="1">
                                <a:solidFill>
                                  <a:prstClr val="black"/>
                                </a:solidFill>
                                <a:latin typeface="Cambria Math" panose="02040503050406030204" pitchFamily="18" charset="0"/>
                                <a:ea typeface="Cambria Math"/>
                              </a:rPr>
                            </m:ctrlPr>
                          </m:sSupPr>
                          <m:e>
                            <m:r>
                              <a:rPr lang="en-GB" i="1">
                                <a:solidFill>
                                  <a:prstClr val="black"/>
                                </a:solidFill>
                                <a:latin typeface="Cambria Math"/>
                                <a:ea typeface="Cambria Math"/>
                              </a:rPr>
                              <m:t>𝐿</m:t>
                            </m:r>
                            <m:r>
                              <a:rPr lang="en-GB" i="1">
                                <a:solidFill>
                                  <a:prstClr val="black"/>
                                </a:solidFill>
                                <a:latin typeface="Cambria Math"/>
                                <a:ea typeface="Cambria Math"/>
                              </a:rPr>
                              <m:t>(</m:t>
                            </m:r>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ea typeface="Cambria Math"/>
                          </a:rPr>
                          <m:t>)</m:t>
                        </m:r>
                      </m:e>
                    </m:d>
                  </m:oMath>
                </a14:m>
                <a:r>
                  <a:rPr lang="en-GB" dirty="0">
                    <a:solidFill>
                      <a:prstClr val="black"/>
                    </a:solidFill>
                    <a:latin typeface="Arial" charset="0"/>
                    <a:cs typeface="Arial" charset="0"/>
                  </a:rPr>
                  <a:t> is length of this list.</a:t>
                </a:r>
              </a:p>
              <a:p>
                <a:pPr fontAlgn="base">
                  <a:spcBef>
                    <a:spcPct val="0"/>
                  </a:spcBef>
                  <a:spcAft>
                    <a:spcPct val="0"/>
                  </a:spcAft>
                </a:pPr>
                <a:endParaRPr lang="en-GB" dirty="0">
                  <a:solidFill>
                    <a:prstClr val="black"/>
                  </a:solidFill>
                  <a:latin typeface="Arial" charset="0"/>
                  <a:cs typeface="Arial" charset="0"/>
                </a:endParaRPr>
              </a:p>
              <a:p>
                <a:pPr algn="ctr" fontAlgn="base">
                  <a:spcBef>
                    <a:spcPct val="0"/>
                  </a:spcBef>
                  <a:spcAft>
                    <a:spcPct val="0"/>
                  </a:spcAft>
                </a:pPr>
                <a14:m>
                  <m:oMathPara xmlns:m="http://schemas.openxmlformats.org/officeDocument/2006/math">
                    <m:oMathParaPr>
                      <m:jc m:val="centerGroup"/>
                    </m:oMathParaPr>
                    <m:oMath xmlns:m="http://schemas.openxmlformats.org/officeDocument/2006/math">
                      <m:r>
                        <a:rPr lang="en-US" b="1" i="1">
                          <a:solidFill>
                            <a:prstClr val="black"/>
                          </a:solidFill>
                          <a:latin typeface="Cambria Math"/>
                        </a:rPr>
                        <m:t>𝑹𝒐𝒖𝒕𝒆</m:t>
                      </m:r>
                      <m:r>
                        <a:rPr lang="en-US" b="1" i="1">
                          <a:solidFill>
                            <a:prstClr val="black"/>
                          </a:solidFill>
                          <a:latin typeface="Cambria Math"/>
                        </a:rPr>
                        <m:t>= </m:t>
                      </m:r>
                      <m:d>
                        <m:dPr>
                          <m:begChr m:val="⟨"/>
                          <m:endChr m:val="⟩"/>
                          <m:ctrlPr>
                            <a:rPr lang="en-US" b="1" i="1">
                              <a:solidFill>
                                <a:prstClr val="black"/>
                              </a:solidFill>
                              <a:latin typeface="Cambria Math" panose="02040503050406030204" pitchFamily="18" charset="0"/>
                            </a:rPr>
                          </m:ctrlPr>
                        </m:dPr>
                        <m:e>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𝑴</m:t>
                              </m:r>
                            </m:e>
                            <m:sub>
                              <m:r>
                                <a:rPr lang="en-US" b="1" i="1">
                                  <a:solidFill>
                                    <a:prstClr val="black"/>
                                  </a:solidFill>
                                  <a:latin typeface="Cambria Math"/>
                                </a:rPr>
                                <m:t>𝟏</m:t>
                              </m:r>
                            </m:sub>
                          </m:sSub>
                          <m:sSup>
                            <m:sSupPr>
                              <m:ctrlPr>
                                <a:rPr lang="en-US" b="1" i="1">
                                  <a:solidFill>
                                    <a:prstClr val="black"/>
                                  </a:solidFill>
                                  <a:latin typeface="Cambria Math" panose="02040503050406030204" pitchFamily="18" charset="0"/>
                                </a:rPr>
                              </m:ctrlPr>
                            </m:sSupPr>
                            <m:e>
                              <m:r>
                                <a:rPr lang="en-US" b="1" i="1">
                                  <a:solidFill>
                                    <a:prstClr val="black"/>
                                  </a:solidFill>
                                  <a:latin typeface="Cambria Math"/>
                                </a:rPr>
                                <m:t>𝑩</m:t>
                              </m:r>
                            </m:e>
                            <m:sup>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𝑺</m:t>
                                  </m:r>
                                </m:e>
                                <m:sub>
                                  <m:r>
                                    <a:rPr lang="en-US" b="1" i="1">
                                      <a:solidFill>
                                        <a:prstClr val="black"/>
                                      </a:solidFill>
                                      <a:latin typeface="Cambria Math"/>
                                    </a:rPr>
                                    <m:t>𝟏</m:t>
                                  </m:r>
                                </m:sub>
                              </m:sSub>
                            </m:sup>
                          </m:sSup>
                          <m:sSubSup>
                            <m:sSubSupPr>
                              <m:ctrlPr>
                                <a:rPr lang="en-US" b="1" i="1">
                                  <a:solidFill>
                                    <a:prstClr val="black"/>
                                  </a:solidFill>
                                  <a:latin typeface="Cambria Math" panose="02040503050406030204" pitchFamily="18" charset="0"/>
                                </a:rPr>
                              </m:ctrlPr>
                            </m:sSubSupPr>
                            <m:e>
                              <m:r>
                                <a:rPr lang="en-US" b="1" i="1">
                                  <a:solidFill>
                                    <a:prstClr val="black"/>
                                  </a:solidFill>
                                  <a:latin typeface="Cambria Math"/>
                                </a:rPr>
                                <m:t>𝑴</m:t>
                              </m:r>
                            </m:e>
                            <m:sub>
                              <m:r>
                                <a:rPr lang="en-US" b="1" i="1">
                                  <a:solidFill>
                                    <a:prstClr val="black"/>
                                  </a:solidFill>
                                  <a:latin typeface="Cambria Math"/>
                                </a:rPr>
                                <m:t>𝟏</m:t>
                              </m:r>
                            </m:sub>
                            <m:sup>
                              <m:r>
                                <a:rPr lang="en-US" b="1" i="1">
                                  <a:solidFill>
                                    <a:prstClr val="black"/>
                                  </a:solidFill>
                                  <a:latin typeface="Cambria Math"/>
                                </a:rPr>
                                <m:t>∗</m:t>
                              </m:r>
                            </m:sup>
                          </m:sSubSup>
                          <m:sSubSup>
                            <m:sSubSupPr>
                              <m:ctrlPr>
                                <a:rPr lang="en-US" b="1" i="1" smtClean="0">
                                  <a:solidFill>
                                    <a:prstClr val="black"/>
                                  </a:solidFill>
                                  <a:latin typeface="Cambria Math" panose="02040503050406030204" pitchFamily="18" charset="0"/>
                                </a:rPr>
                              </m:ctrlPr>
                            </m:sSubSupPr>
                            <m:e>
                              <m:r>
                                <a:rPr lang="en-GB" b="1" i="1" smtClean="0">
                                  <a:solidFill>
                                    <a:prstClr val="black"/>
                                  </a:solidFill>
                                  <a:latin typeface="Cambria Math"/>
                                </a:rPr>
                                <m:t>𝒑</m:t>
                              </m:r>
                            </m:e>
                            <m:sub>
                              <m:r>
                                <a:rPr lang="en-GB" b="1" i="1" smtClean="0">
                                  <a:solidFill>
                                    <a:prstClr val="black"/>
                                  </a:solidFill>
                                  <a:latin typeface="Cambria Math"/>
                                </a:rPr>
                                <m:t>𝟏</m:t>
                              </m:r>
                              <m:r>
                                <a:rPr lang="en-GB" b="1" i="1" smtClean="0">
                                  <a:solidFill>
                                    <a:prstClr val="black"/>
                                  </a:solidFill>
                                  <a:latin typeface="Cambria Math"/>
                                </a:rPr>
                                <m:t> </m:t>
                              </m:r>
                            </m:sub>
                            <m:sup>
                              <m:r>
                                <a:rPr lang="en-GB" b="1" i="1" smtClean="0">
                                  <a:solidFill>
                                    <a:prstClr val="black"/>
                                  </a:solidFill>
                                  <a:latin typeface="Cambria Math"/>
                                </a:rPr>
                                <m:t>𝟏</m:t>
                              </m:r>
                            </m:sup>
                          </m:sSubSup>
                          <m:r>
                            <a:rPr lang="en-GB" b="1" i="1" smtClean="0">
                              <a:solidFill>
                                <a:prstClr val="black"/>
                              </a:solidFill>
                              <a:latin typeface="Cambria Math"/>
                            </a:rPr>
                            <m:t>…</m:t>
                          </m:r>
                          <m:sSubSup>
                            <m:sSubSupPr>
                              <m:ctrlPr>
                                <a:rPr lang="en-US" b="1" i="1">
                                  <a:solidFill>
                                    <a:prstClr val="black"/>
                                  </a:solidFill>
                                  <a:latin typeface="Cambria Math" panose="02040503050406030204" pitchFamily="18" charset="0"/>
                                </a:rPr>
                              </m:ctrlPr>
                            </m:sSubSupPr>
                            <m:e>
                              <m:r>
                                <a:rPr lang="en-GB" b="1" i="1" smtClean="0">
                                  <a:solidFill>
                                    <a:prstClr val="black"/>
                                  </a:solidFill>
                                  <a:latin typeface="Cambria Math"/>
                                </a:rPr>
                                <m:t>𝒑</m:t>
                              </m:r>
                            </m:e>
                            <m:sub>
                              <m:r>
                                <a:rPr lang="en-GB" b="1" i="1" smtClean="0">
                                  <a:solidFill>
                                    <a:prstClr val="black"/>
                                  </a:solidFill>
                                  <a:latin typeface="Cambria Math"/>
                                </a:rPr>
                                <m:t>𝟏</m:t>
                              </m:r>
                            </m:sub>
                            <m:sup>
                              <m:d>
                                <m:dPr>
                                  <m:begChr m:val="|"/>
                                  <m:endChr m:val="|"/>
                                  <m:ctrlPr>
                                    <a:rPr lang="ru-RU" b="1" i="1">
                                      <a:solidFill>
                                        <a:prstClr val="black"/>
                                      </a:solidFill>
                                      <a:latin typeface="Cambria Math" panose="02040503050406030204" pitchFamily="18" charset="0"/>
                                      <a:ea typeface="Cambria Math"/>
                                    </a:rPr>
                                  </m:ctrlPr>
                                </m:dPr>
                                <m:e>
                                  <m:sSup>
                                    <m:sSupPr>
                                      <m:ctrlPr>
                                        <a:rPr lang="ru-RU" b="1" i="1">
                                          <a:solidFill>
                                            <a:prstClr val="black"/>
                                          </a:solidFill>
                                          <a:latin typeface="Cambria Math" panose="02040503050406030204" pitchFamily="18" charset="0"/>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panose="02040503050406030204" pitchFamily="18" charset="0"/>
                                              <a:ea typeface="Cambria Math"/>
                                            </a:rPr>
                                          </m:ctrlPr>
                                        </m:sSubPr>
                                        <m:e>
                                          <m:r>
                                            <a:rPr lang="en-US" b="1" i="1">
                                              <a:solidFill>
                                                <a:prstClr val="black"/>
                                              </a:solidFill>
                                              <a:latin typeface="Cambria Math"/>
                                              <a:ea typeface="Cambria Math"/>
                                            </a:rPr>
                                            <m:t>𝑺</m:t>
                                          </m:r>
                                        </m:e>
                                        <m:sub>
                                          <m:r>
                                            <a:rPr lang="en-GB" b="1" i="1">
                                              <a:solidFill>
                                                <a:prstClr val="black"/>
                                              </a:solidFill>
                                              <a:latin typeface="Cambria Math"/>
                                              <a:ea typeface="Cambria Math"/>
                                            </a:rPr>
                                            <m:t>𝟏</m:t>
                                          </m:r>
                                        </m:sub>
                                      </m:sSub>
                                    </m:sup>
                                  </m:sSup>
                                  <m:r>
                                    <a:rPr lang="en-GB" b="1" i="1">
                                      <a:solidFill>
                                        <a:prstClr val="black"/>
                                      </a:solidFill>
                                      <a:latin typeface="Cambria Math"/>
                                      <a:ea typeface="Cambria Math"/>
                                    </a:rPr>
                                    <m:t>)</m:t>
                                  </m:r>
                                </m:e>
                              </m:d>
                            </m:sup>
                          </m:sSubSup>
                          <m:r>
                            <a:rPr lang="en-US" b="1" i="1">
                              <a:solidFill>
                                <a:prstClr val="black"/>
                              </a:solidFill>
                              <a:latin typeface="Cambria Math"/>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𝑴</m:t>
                              </m:r>
                            </m:e>
                            <m:sub>
                              <m:r>
                                <a:rPr lang="en-US" b="1" i="1">
                                  <a:solidFill>
                                    <a:prstClr val="black"/>
                                  </a:solidFill>
                                  <a:latin typeface="Cambria Math"/>
                                </a:rPr>
                                <m:t>𝟐</m:t>
                              </m:r>
                            </m:sub>
                          </m:sSub>
                          <m:sSup>
                            <m:sSupPr>
                              <m:ctrlPr>
                                <a:rPr lang="en-US" b="1" i="1">
                                  <a:solidFill>
                                    <a:prstClr val="black"/>
                                  </a:solidFill>
                                  <a:latin typeface="Cambria Math" panose="02040503050406030204" pitchFamily="18" charset="0"/>
                                </a:rPr>
                              </m:ctrlPr>
                            </m:sSupPr>
                            <m:e>
                              <m:r>
                                <a:rPr lang="en-US" b="1" i="1">
                                  <a:solidFill>
                                    <a:prstClr val="black"/>
                                  </a:solidFill>
                                  <a:latin typeface="Cambria Math"/>
                                </a:rPr>
                                <m:t>𝑩</m:t>
                              </m:r>
                            </m:e>
                            <m:sup>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𝑺</m:t>
                                  </m:r>
                                </m:e>
                                <m:sub>
                                  <m:r>
                                    <a:rPr lang="en-GB" b="1" i="1" smtClean="0">
                                      <a:solidFill>
                                        <a:prstClr val="black"/>
                                      </a:solidFill>
                                      <a:latin typeface="Cambria Math"/>
                                    </a:rPr>
                                    <m:t>𝟐</m:t>
                                  </m:r>
                                </m:sub>
                              </m:sSub>
                            </m:sup>
                          </m:sSup>
                          <m:sSubSup>
                            <m:sSubSupPr>
                              <m:ctrlPr>
                                <a:rPr lang="en-US" b="1" i="1">
                                  <a:solidFill>
                                    <a:prstClr val="black"/>
                                  </a:solidFill>
                                  <a:latin typeface="Cambria Math" panose="02040503050406030204" pitchFamily="18" charset="0"/>
                                </a:rPr>
                              </m:ctrlPr>
                            </m:sSubSupPr>
                            <m:e>
                              <m:r>
                                <a:rPr lang="en-US" b="1" i="1">
                                  <a:solidFill>
                                    <a:prstClr val="black"/>
                                  </a:solidFill>
                                  <a:latin typeface="Cambria Math"/>
                                </a:rPr>
                                <m:t>𝑴</m:t>
                              </m:r>
                            </m:e>
                            <m:sub>
                              <m:r>
                                <a:rPr lang="en-US" b="1" i="1">
                                  <a:solidFill>
                                    <a:prstClr val="black"/>
                                  </a:solidFill>
                                  <a:latin typeface="Cambria Math"/>
                                </a:rPr>
                                <m:t>𝟐</m:t>
                              </m:r>
                            </m:sub>
                            <m:sup>
                              <m:r>
                                <a:rPr lang="en-US" b="1" i="1">
                                  <a:solidFill>
                                    <a:prstClr val="black"/>
                                  </a:solidFill>
                                  <a:latin typeface="Cambria Math"/>
                                </a:rPr>
                                <m:t>∗</m:t>
                              </m:r>
                            </m:sup>
                          </m:sSubSup>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𝟐</m:t>
                              </m:r>
                            </m:sub>
                            <m:sup>
                              <m:r>
                                <a:rPr lang="en-GB" b="1" i="1" smtClean="0">
                                  <a:solidFill>
                                    <a:prstClr val="black"/>
                                  </a:solidFill>
                                  <a:latin typeface="Cambria Math"/>
                                </a:rPr>
                                <m:t>𝟏</m:t>
                              </m:r>
                            </m:sup>
                          </m:sSubSup>
                          <m:r>
                            <a:rPr lang="en-GB" b="1" i="1">
                              <a:solidFill>
                                <a:prstClr val="black"/>
                              </a:solidFill>
                              <a:latin typeface="Cambria Math"/>
                            </a:rPr>
                            <m:t>…</m:t>
                          </m:r>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𝟐</m:t>
                              </m:r>
                            </m:sub>
                            <m:sup>
                              <m:d>
                                <m:dPr>
                                  <m:begChr m:val="|"/>
                                  <m:endChr m:val="|"/>
                                  <m:ctrlPr>
                                    <a:rPr lang="ru-RU" b="1" i="1">
                                      <a:solidFill>
                                        <a:prstClr val="black"/>
                                      </a:solidFill>
                                      <a:latin typeface="Cambria Math" panose="02040503050406030204" pitchFamily="18" charset="0"/>
                                      <a:ea typeface="Cambria Math"/>
                                    </a:rPr>
                                  </m:ctrlPr>
                                </m:dPr>
                                <m:e>
                                  <m:sSup>
                                    <m:sSupPr>
                                      <m:ctrlPr>
                                        <a:rPr lang="ru-RU" b="1" i="1">
                                          <a:solidFill>
                                            <a:prstClr val="black"/>
                                          </a:solidFill>
                                          <a:latin typeface="Cambria Math" panose="02040503050406030204" pitchFamily="18" charset="0"/>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panose="02040503050406030204" pitchFamily="18" charset="0"/>
                                              <a:ea typeface="Cambria Math"/>
                                            </a:rPr>
                                          </m:ctrlPr>
                                        </m:sSubPr>
                                        <m:e>
                                          <m:r>
                                            <a:rPr lang="en-US" b="1" i="1">
                                              <a:solidFill>
                                                <a:prstClr val="black"/>
                                              </a:solidFill>
                                              <a:latin typeface="Cambria Math"/>
                                              <a:ea typeface="Cambria Math"/>
                                            </a:rPr>
                                            <m:t>𝑺</m:t>
                                          </m:r>
                                        </m:e>
                                        <m:sub>
                                          <m:r>
                                            <a:rPr lang="en-GB" b="1" i="1" smtClean="0">
                                              <a:solidFill>
                                                <a:prstClr val="black"/>
                                              </a:solidFill>
                                              <a:latin typeface="Cambria Math"/>
                                              <a:ea typeface="Cambria Math"/>
                                            </a:rPr>
                                            <m:t>𝟐</m:t>
                                          </m:r>
                                        </m:sub>
                                      </m:sSub>
                                    </m:sup>
                                  </m:sSup>
                                  <m:r>
                                    <a:rPr lang="en-GB" b="1" i="1">
                                      <a:solidFill>
                                        <a:prstClr val="black"/>
                                      </a:solidFill>
                                      <a:latin typeface="Cambria Math"/>
                                      <a:ea typeface="Cambria Math"/>
                                    </a:rPr>
                                    <m:t>)</m:t>
                                  </m:r>
                                </m:e>
                              </m:d>
                            </m:sup>
                          </m:sSubSup>
                          <m:r>
                            <a:rPr lang="en-US" b="1" i="1">
                              <a:solidFill>
                                <a:prstClr val="black"/>
                              </a:solidFill>
                              <a:latin typeface="Cambria Math"/>
                            </a:rPr>
                            <m:t>, …</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𝑴</m:t>
                              </m:r>
                            </m:e>
                            <m:sub>
                              <m:r>
                                <a:rPr lang="en-US" b="1" i="1">
                                  <a:solidFill>
                                    <a:prstClr val="black"/>
                                  </a:solidFill>
                                  <a:latin typeface="Cambria Math"/>
                                </a:rPr>
                                <m:t>𝑲</m:t>
                              </m:r>
                            </m:sub>
                          </m:sSub>
                          <m:sSup>
                            <m:sSupPr>
                              <m:ctrlPr>
                                <a:rPr lang="en-US" b="1" i="1">
                                  <a:solidFill>
                                    <a:prstClr val="black"/>
                                  </a:solidFill>
                                  <a:latin typeface="Cambria Math" panose="02040503050406030204" pitchFamily="18" charset="0"/>
                                </a:rPr>
                              </m:ctrlPr>
                            </m:sSupPr>
                            <m:e>
                              <m:r>
                                <a:rPr lang="en-US" b="1" i="1">
                                  <a:solidFill>
                                    <a:prstClr val="black"/>
                                  </a:solidFill>
                                  <a:latin typeface="Cambria Math"/>
                                </a:rPr>
                                <m:t>𝑩</m:t>
                              </m:r>
                            </m:e>
                            <m:sup>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𝑺</m:t>
                                  </m:r>
                                </m:e>
                                <m:sub>
                                  <m:r>
                                    <a:rPr lang="en-GB" b="1" i="1" smtClean="0">
                                      <a:solidFill>
                                        <a:prstClr val="black"/>
                                      </a:solidFill>
                                      <a:latin typeface="Cambria Math"/>
                                    </a:rPr>
                                    <m:t>𝑲</m:t>
                                  </m:r>
                                </m:sub>
                              </m:sSub>
                            </m:sup>
                          </m:sSup>
                          <m:sSubSup>
                            <m:sSubSupPr>
                              <m:ctrlPr>
                                <a:rPr lang="en-US" b="1" i="1">
                                  <a:solidFill>
                                    <a:prstClr val="black"/>
                                  </a:solidFill>
                                  <a:latin typeface="Cambria Math" panose="02040503050406030204" pitchFamily="18" charset="0"/>
                                </a:rPr>
                              </m:ctrlPr>
                            </m:sSubSupPr>
                            <m:e>
                              <m:r>
                                <a:rPr lang="en-US" b="1" i="1">
                                  <a:solidFill>
                                    <a:prstClr val="black"/>
                                  </a:solidFill>
                                  <a:latin typeface="Cambria Math"/>
                                </a:rPr>
                                <m:t>𝑴</m:t>
                              </m:r>
                            </m:e>
                            <m:sub>
                              <m:r>
                                <a:rPr lang="en-US" b="1" i="1">
                                  <a:solidFill>
                                    <a:prstClr val="black"/>
                                  </a:solidFill>
                                  <a:latin typeface="Cambria Math"/>
                                </a:rPr>
                                <m:t>𝑲</m:t>
                              </m:r>
                            </m:sub>
                            <m:sup>
                              <m:r>
                                <a:rPr lang="en-US" b="1" i="1">
                                  <a:solidFill>
                                    <a:prstClr val="black"/>
                                  </a:solidFill>
                                  <a:latin typeface="Cambria Math"/>
                                </a:rPr>
                                <m:t>∗</m:t>
                              </m:r>
                            </m:sup>
                          </m:sSubSup>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𝑲</m:t>
                              </m:r>
                            </m:sub>
                            <m:sup>
                              <m:r>
                                <a:rPr lang="en-GB" b="1" i="1">
                                  <a:solidFill>
                                    <a:prstClr val="black"/>
                                  </a:solidFill>
                                  <a:latin typeface="Cambria Math"/>
                                </a:rPr>
                                <m:t>𝟏</m:t>
                              </m:r>
                            </m:sup>
                          </m:sSubSup>
                          <m:r>
                            <a:rPr lang="en-GB" b="1" i="1">
                              <a:solidFill>
                                <a:prstClr val="black"/>
                              </a:solidFill>
                              <a:latin typeface="Cambria Math"/>
                            </a:rPr>
                            <m:t>…</m:t>
                          </m:r>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𝑲</m:t>
                              </m:r>
                            </m:sub>
                            <m:sup>
                              <m:d>
                                <m:dPr>
                                  <m:begChr m:val="|"/>
                                  <m:endChr m:val="|"/>
                                  <m:ctrlPr>
                                    <a:rPr lang="ru-RU" b="1" i="1">
                                      <a:solidFill>
                                        <a:prstClr val="black"/>
                                      </a:solidFill>
                                      <a:latin typeface="Cambria Math" panose="02040503050406030204" pitchFamily="18" charset="0"/>
                                      <a:ea typeface="Cambria Math"/>
                                    </a:rPr>
                                  </m:ctrlPr>
                                </m:dPr>
                                <m:e>
                                  <m:sSup>
                                    <m:sSupPr>
                                      <m:ctrlPr>
                                        <a:rPr lang="ru-RU" b="1" i="1">
                                          <a:solidFill>
                                            <a:prstClr val="black"/>
                                          </a:solidFill>
                                          <a:latin typeface="Cambria Math" panose="02040503050406030204" pitchFamily="18" charset="0"/>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panose="02040503050406030204" pitchFamily="18" charset="0"/>
                                              <a:ea typeface="Cambria Math"/>
                                            </a:rPr>
                                          </m:ctrlPr>
                                        </m:sSubPr>
                                        <m:e>
                                          <m:r>
                                            <a:rPr lang="en-US" b="1" i="1">
                                              <a:solidFill>
                                                <a:prstClr val="black"/>
                                              </a:solidFill>
                                              <a:latin typeface="Cambria Math"/>
                                              <a:ea typeface="Cambria Math"/>
                                            </a:rPr>
                                            <m:t>𝑺</m:t>
                                          </m:r>
                                        </m:e>
                                        <m:sub>
                                          <m:r>
                                            <a:rPr lang="en-GB" b="1" i="1" smtClean="0">
                                              <a:solidFill>
                                                <a:prstClr val="black"/>
                                              </a:solidFill>
                                              <a:latin typeface="Cambria Math"/>
                                              <a:ea typeface="Cambria Math"/>
                                            </a:rPr>
                                            <m:t>𝑲</m:t>
                                          </m:r>
                                        </m:sub>
                                      </m:sSub>
                                    </m:sup>
                                  </m:sSup>
                                  <m:r>
                                    <a:rPr lang="en-GB" b="1" i="1">
                                      <a:solidFill>
                                        <a:prstClr val="black"/>
                                      </a:solidFill>
                                      <a:latin typeface="Cambria Math"/>
                                      <a:ea typeface="Cambria Math"/>
                                    </a:rPr>
                                    <m:t>)</m:t>
                                  </m:r>
                                </m:e>
                              </m:d>
                            </m:sup>
                          </m:sSubSup>
                          <m:r>
                            <a:rPr lang="en-US" b="1" i="1">
                              <a:solidFill>
                                <a:prstClr val="black"/>
                              </a:solidFill>
                              <a:latin typeface="Cambria Math"/>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𝒊</m:t>
                              </m:r>
                            </m:e>
                            <m:sub>
                              <m:r>
                                <a:rPr lang="en-US" b="1" i="1">
                                  <a:solidFill>
                                    <a:prstClr val="black"/>
                                  </a:solidFill>
                                  <a:latin typeface="Cambria Math"/>
                                </a:rPr>
                                <m:t>𝟏</m:t>
                              </m:r>
                            </m:sub>
                          </m:sSub>
                          <m:r>
                            <a:rPr lang="en-US" b="1" i="1">
                              <a:solidFill>
                                <a:prstClr val="black"/>
                              </a:solidFill>
                              <a:latin typeface="Cambria Math"/>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𝒊</m:t>
                              </m:r>
                            </m:e>
                            <m:sub>
                              <m:r>
                                <a:rPr lang="en-US" b="1" i="1">
                                  <a:solidFill>
                                    <a:prstClr val="black"/>
                                  </a:solidFill>
                                  <a:latin typeface="Cambria Math"/>
                                </a:rPr>
                                <m:t>𝟐</m:t>
                              </m:r>
                            </m:sub>
                          </m:sSub>
                          <m:r>
                            <a:rPr lang="en-US" b="1" i="1">
                              <a:solidFill>
                                <a:prstClr val="black"/>
                              </a:solidFill>
                              <a:latin typeface="Cambria Math"/>
                            </a:rPr>
                            <m:t>, …</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𝒊</m:t>
                              </m:r>
                            </m:e>
                            <m:sub>
                              <m:r>
                                <a:rPr lang="en-US" b="1" i="1">
                                  <a:solidFill>
                                    <a:prstClr val="black"/>
                                  </a:solidFill>
                                  <a:latin typeface="Cambria Math"/>
                                </a:rPr>
                                <m:t>𝑲</m:t>
                              </m:r>
                            </m:sub>
                          </m:sSub>
                        </m:e>
                      </m:d>
                    </m:oMath>
                  </m:oMathPara>
                </a14:m>
                <a:endParaRPr lang="en-GB" b="1" dirty="0">
                  <a:solidFill>
                    <a:prstClr val="black"/>
                  </a:solidFill>
                  <a:latin typeface="Arial" charset="0"/>
                  <a:cs typeface="Arial" charset="0"/>
                </a:endParaRPr>
              </a:p>
              <a:p>
                <a:pPr fontAlgn="base">
                  <a:spcBef>
                    <a:spcPct val="0"/>
                  </a:spcBef>
                  <a:spcAft>
                    <a:spcPct val="0"/>
                  </a:spcAft>
                </a:pPr>
                <a:r>
                  <a:rPr lang="en-GB" b="1" dirty="0">
                    <a:solidFill>
                      <a:prstClr val="black"/>
                    </a:solidFill>
                    <a:latin typeface="Arial" charset="0"/>
                    <a:cs typeface="Arial" charset="0"/>
                  </a:rPr>
                  <a:t>where </a:t>
                </a:r>
                <a14:m>
                  <m:oMath xmlns:m="http://schemas.openxmlformats.org/officeDocument/2006/math">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𝒌</m:t>
                        </m:r>
                      </m:sub>
                      <m:sup>
                        <m:r>
                          <a:rPr lang="en-GB" b="1" i="1" smtClean="0">
                            <a:solidFill>
                              <a:prstClr val="black"/>
                            </a:solidFill>
                            <a:latin typeface="Cambria Math"/>
                          </a:rPr>
                          <m:t>𝒓</m:t>
                        </m:r>
                      </m:sup>
                    </m:sSubSup>
                    <m:r>
                      <a:rPr lang="en-GB" b="1" i="1" smtClean="0">
                        <a:solidFill>
                          <a:prstClr val="black"/>
                        </a:solidFill>
                        <a:latin typeface="Cambria Math"/>
                      </a:rPr>
                      <m:t>=</m:t>
                    </m:r>
                    <m:r>
                      <a:rPr lang="en-GB" b="1" i="1" smtClean="0">
                        <a:solidFill>
                          <a:prstClr val="black"/>
                        </a:solidFill>
                        <a:latin typeface="Cambria Math"/>
                        <a:ea typeface="Cambria Math"/>
                      </a:rPr>
                      <m:t>±</m:t>
                    </m:r>
                    <m:r>
                      <a:rPr lang="en-GB" b="1" i="1" smtClean="0">
                        <a:solidFill>
                          <a:prstClr val="black"/>
                        </a:solidFill>
                        <a:latin typeface="Cambria Math"/>
                        <a:ea typeface="Cambria Math"/>
                      </a:rPr>
                      <m:t>𝟏</m:t>
                    </m:r>
                    <m:r>
                      <a:rPr lang="en-GB" b="1" i="1" smtClean="0">
                        <a:solidFill>
                          <a:prstClr val="black"/>
                        </a:solidFill>
                        <a:latin typeface="Cambria Math"/>
                        <a:ea typeface="Cambria Math"/>
                      </a:rPr>
                      <m:t> </m:t>
                    </m:r>
                  </m:oMath>
                </a14:m>
                <a:r>
                  <a:rPr lang="en-GB" b="1" dirty="0">
                    <a:solidFill>
                      <a:prstClr val="black"/>
                    </a:solidFill>
                    <a:latin typeface="Arial" charset="0"/>
                    <a:cs typeface="Arial" charset="0"/>
                  </a:rPr>
                  <a:t>(cutting direction).</a:t>
                </a:r>
                <a:endParaRPr lang="ru-RU" b="1" dirty="0">
                  <a:solidFill>
                    <a:prstClr val="black"/>
                  </a:solidFill>
                  <a:latin typeface="Arial" charset="0"/>
                  <a:cs typeface="Arial" charset="0"/>
                </a:endParaRPr>
              </a:p>
            </p:txBody>
          </p:sp>
        </mc:Choice>
        <mc:Fallback xmlns="">
          <p:sp>
            <p:nvSpPr>
              <p:cNvPr id="4" name="TextBox 3">
                <a:extLst>
                  <a:ext uri="{FF2B5EF4-FFF2-40B4-BE49-F238E27FC236}">
                    <a16:creationId xmlns:a16="http://schemas.microsoft.com/office/drawing/2014/main" id="{BC388880-3193-4746-A764-2F11E57F4475}"/>
                  </a:ext>
                </a:extLst>
              </p:cNvPr>
              <p:cNvSpPr txBox="1">
                <a:spLocks noRot="1" noChangeAspect="1" noMove="1" noResize="1" noEditPoints="1" noAdjustHandles="1" noChangeArrowheads="1" noChangeShapeType="1" noTextEdit="1"/>
              </p:cNvSpPr>
              <p:nvPr/>
            </p:nvSpPr>
            <p:spPr>
              <a:xfrm>
                <a:off x="0" y="1629000"/>
                <a:ext cx="8757445" cy="3970831"/>
              </a:xfrm>
              <a:prstGeom prst="rect">
                <a:avLst/>
              </a:prstGeom>
              <a:blipFill>
                <a:blip r:embed="rId3"/>
                <a:stretch>
                  <a:fillRect l="-557" t="-613" r="-2575" b="-2761"/>
                </a:stretch>
              </a:blipFill>
            </p:spPr>
            <p:txBody>
              <a:bodyPr/>
              <a:lstStyle/>
              <a:p>
                <a:r>
                  <a:rPr lang="ru-RU">
                    <a:noFill/>
                  </a:rPr>
                  <a:t> </a:t>
                </a:r>
              </a:p>
            </p:txBody>
          </p:sp>
        </mc:Fallback>
      </mc:AlternateContent>
      <p:sp>
        <p:nvSpPr>
          <p:cNvPr id="5" name="TextBox 4">
            <a:extLst>
              <a:ext uri="{FF2B5EF4-FFF2-40B4-BE49-F238E27FC236}">
                <a16:creationId xmlns:a16="http://schemas.microsoft.com/office/drawing/2014/main" id="{BC788CFD-95D4-4C67-8EAD-3217760599F8}"/>
              </a:ext>
            </a:extLst>
          </p:cNvPr>
          <p:cNvSpPr txBox="1"/>
          <p:nvPr/>
        </p:nvSpPr>
        <p:spPr>
          <a:xfrm>
            <a:off x="500034" y="857232"/>
            <a:ext cx="8143932"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spTree>
    <p:extLst>
      <p:ext uri="{BB962C8B-B14F-4D97-AF65-F5344CB8AC3E}">
        <p14:creationId xmlns:p14="http://schemas.microsoft.com/office/powerpoint/2010/main" val="766859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Non-standard cutting techniques</a:t>
            </a:r>
            <a:endPar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Box 4">
            <a:extLst>
              <a:ext uri="{FF2B5EF4-FFF2-40B4-BE49-F238E27FC236}">
                <a16:creationId xmlns:a16="http://schemas.microsoft.com/office/drawing/2014/main" id="{BC788CFD-95D4-4C67-8EAD-3217760599F8}"/>
              </a:ext>
            </a:extLst>
          </p:cNvPr>
          <p:cNvSpPr txBox="1"/>
          <p:nvPr/>
        </p:nvSpPr>
        <p:spPr>
          <a:xfrm>
            <a:off x="500034" y="857232"/>
            <a:ext cx="8143932"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sp>
        <p:nvSpPr>
          <p:cNvPr id="4" name="TextBox 3"/>
          <p:cNvSpPr txBox="1"/>
          <p:nvPr/>
        </p:nvSpPr>
        <p:spPr>
          <a:xfrm>
            <a:off x="252000" y="1226564"/>
            <a:ext cx="8640000" cy="923330"/>
          </a:xfrm>
          <a:prstGeom prst="rect">
            <a:avLst/>
          </a:prstGeom>
          <a:noFill/>
        </p:spPr>
        <p:txBody>
          <a:bodyPr wrap="square" rtlCol="0">
            <a:spAutoFit/>
          </a:bodyPr>
          <a:lstStyle/>
          <a:p>
            <a:pPr marL="285750" lvl="0" indent="-285750" hangingPunct="0">
              <a:buFont typeface="Arial" panose="020B0604020202020204" pitchFamily="34" charset="0"/>
              <a:buChar char="•"/>
            </a:pPr>
            <a:r>
              <a:rPr lang="en-US" b="1" dirty="0"/>
              <a:t>Multi-contour cutting</a:t>
            </a:r>
            <a:r>
              <a:rPr lang="en-US" dirty="0"/>
              <a:t> - several contours are combined into one</a:t>
            </a:r>
            <a:endParaRPr lang="ru-RU" dirty="0"/>
          </a:p>
          <a:p>
            <a:pPr marL="285750" lvl="0" indent="-285750" hangingPunct="0">
              <a:buFont typeface="Arial" panose="020B0604020202020204" pitchFamily="34" charset="0"/>
              <a:buChar char="•"/>
            </a:pPr>
            <a:r>
              <a:rPr lang="en-US" b="1" dirty="0"/>
              <a:t>Multi-segment cutting</a:t>
            </a:r>
            <a:r>
              <a:rPr lang="en-US" dirty="0"/>
              <a:t> - one of the contours is divided into several parts</a:t>
            </a:r>
            <a:endParaRPr lang="ru-RU" dirty="0"/>
          </a:p>
          <a:p>
            <a:endParaRPr lang="ru-RU" dirty="0"/>
          </a:p>
        </p:txBody>
      </p:sp>
      <p:pic>
        <p:nvPicPr>
          <p:cNvPr id="9" name="Рисунок 8" descr="Изображение выглядит как снимок экрана, линия, диаграмма, текст&#10;&#10;Автоматически созданное описание"/>
          <p:cNvPicPr/>
          <p:nvPr/>
        </p:nvPicPr>
        <p:blipFill>
          <a:blip r:embed="rId3">
            <a:extLst>
              <a:ext uri="{28A0092B-C50C-407E-A947-70E740481C1C}">
                <a14:useLocalDpi xmlns:a14="http://schemas.microsoft.com/office/drawing/2010/main" val="0"/>
              </a:ext>
            </a:extLst>
          </a:blip>
          <a:srcRect/>
          <a:stretch>
            <a:fillRect/>
          </a:stretch>
        </p:blipFill>
        <p:spPr bwMode="auto">
          <a:xfrm>
            <a:off x="972000" y="2083796"/>
            <a:ext cx="6586942" cy="2938392"/>
          </a:xfrm>
          <a:prstGeom prst="rect">
            <a:avLst/>
          </a:prstGeom>
          <a:noFill/>
          <a:ln>
            <a:noFill/>
          </a:ln>
        </p:spPr>
      </p:pic>
      <p:sp>
        <p:nvSpPr>
          <p:cNvPr id="7" name="TextBox 6"/>
          <p:cNvSpPr txBox="1"/>
          <p:nvPr/>
        </p:nvSpPr>
        <p:spPr>
          <a:xfrm>
            <a:off x="2052000" y="4652856"/>
            <a:ext cx="5458546" cy="369332"/>
          </a:xfrm>
          <a:prstGeom prst="rect">
            <a:avLst/>
          </a:prstGeom>
          <a:noFill/>
        </p:spPr>
        <p:txBody>
          <a:bodyPr wrap="none" rtlCol="0">
            <a:spAutoFit/>
          </a:bodyPr>
          <a:lstStyle/>
          <a:p>
            <a:r>
              <a:rPr lang="en-US" dirty="0"/>
              <a:t>Multi-contour cutting of two parts using a “bridge”</a:t>
            </a:r>
            <a:endParaRPr lang="ru-RU" dirty="0"/>
          </a:p>
        </p:txBody>
      </p:sp>
      <p:sp>
        <p:nvSpPr>
          <p:cNvPr id="8" name="TextBox 7"/>
          <p:cNvSpPr txBox="1"/>
          <p:nvPr/>
        </p:nvSpPr>
        <p:spPr>
          <a:xfrm>
            <a:off x="251999" y="5288340"/>
            <a:ext cx="8774371" cy="1815882"/>
          </a:xfrm>
          <a:prstGeom prst="rect">
            <a:avLst/>
          </a:prstGeom>
          <a:noFill/>
        </p:spPr>
        <p:txBody>
          <a:bodyPr wrap="square" rtlCol="0">
            <a:spAutoFit/>
          </a:bodyPr>
          <a:lstStyle/>
          <a:p>
            <a:pPr hangingPunct="0"/>
            <a:r>
              <a:rPr lang="en-US" sz="1400" dirty="0"/>
              <a:t>In this study, bridges of zero width were used, so when adding one “bridge” to the nesting layout</a:t>
            </a:r>
            <a:endParaRPr lang="ru-RU" sz="1400" dirty="0"/>
          </a:p>
          <a:p>
            <a:pPr marL="285750" lvl="0" indent="-285750" hangingPunct="0">
              <a:buFont typeface="Arial" panose="020B0604020202020204" pitchFamily="34" charset="0"/>
              <a:buChar char="•"/>
            </a:pPr>
            <a:r>
              <a:rPr lang="en-US" sz="1400" dirty="0"/>
              <a:t>The number of circuits is reduced by 1</a:t>
            </a:r>
            <a:endParaRPr lang="ru-RU" sz="1400" dirty="0"/>
          </a:p>
          <a:p>
            <a:pPr marL="285750" lvl="0" indent="-285750" hangingPunct="0">
              <a:buFont typeface="Arial" panose="020B0604020202020204" pitchFamily="34" charset="0"/>
              <a:buChar char="•"/>
            </a:pPr>
            <a:r>
              <a:rPr lang="en-US" sz="1400" dirty="0"/>
              <a:t>The number of insertion points </a:t>
            </a:r>
            <a:r>
              <a:rPr lang="en-US" sz="1400" dirty="0" err="1"/>
              <a:t>N</a:t>
            </a:r>
            <a:r>
              <a:rPr lang="en-US" sz="1400" baseline="-25000" dirty="0" err="1"/>
              <a:t>pt</a:t>
            </a:r>
            <a:r>
              <a:rPr lang="en-US" sz="1400" dirty="0"/>
              <a:t> is reduced by 1 either</a:t>
            </a:r>
            <a:endParaRPr lang="ru-RU" sz="1400" dirty="0"/>
          </a:p>
          <a:p>
            <a:pPr marL="285750" lvl="0" indent="-285750" hangingPunct="0">
              <a:buFont typeface="Arial" panose="020B0604020202020204" pitchFamily="34" charset="0"/>
              <a:buChar char="•"/>
            </a:pPr>
            <a:r>
              <a:rPr lang="en-US" sz="1400" dirty="0"/>
              <a:t>The tool stroke length L</a:t>
            </a:r>
            <a:r>
              <a:rPr lang="en-US" sz="1400" baseline="-25000" dirty="0"/>
              <a:t>on</a:t>
            </a:r>
            <a:r>
              <a:rPr lang="en-US" sz="1400" dirty="0"/>
              <a:t> is increased by double bridge length (which is usually chosen as the minimum)</a:t>
            </a:r>
            <a:endParaRPr lang="ru-RU" sz="1400" dirty="0"/>
          </a:p>
          <a:p>
            <a:pPr hangingPunct="0"/>
            <a:r>
              <a:rPr lang="en-US" sz="1400" dirty="0"/>
              <a:t>In the practical use of bridges, the stroke length L</a:t>
            </a:r>
            <a:r>
              <a:rPr lang="en-US" sz="1400" baseline="-25000" dirty="0"/>
              <a:t>on</a:t>
            </a:r>
            <a:r>
              <a:rPr lang="en-US" sz="1400" dirty="0"/>
              <a:t> may even decrease, depending on the geometry of the bridge.</a:t>
            </a:r>
            <a:endParaRPr lang="ru-RU" sz="1400" dirty="0"/>
          </a:p>
          <a:p>
            <a:endParaRPr lang="ru-RU" sz="1400" dirty="0"/>
          </a:p>
        </p:txBody>
      </p:sp>
    </p:spTree>
    <p:extLst>
      <p:ext uri="{BB962C8B-B14F-4D97-AF65-F5344CB8AC3E}">
        <p14:creationId xmlns:p14="http://schemas.microsoft.com/office/powerpoint/2010/main" val="539921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 of non-trivial cutting segment</a:t>
            </a:r>
          </a:p>
        </p:txBody>
      </p:sp>
      <p:sp>
        <p:nvSpPr>
          <p:cNvPr id="5" name="TextBox 4">
            <a:extLst>
              <a:ext uri="{FF2B5EF4-FFF2-40B4-BE49-F238E27FC236}">
                <a16:creationId xmlns:a16="http://schemas.microsoft.com/office/drawing/2014/main" id="{BC788CFD-95D4-4C67-8EAD-3217760599F8}"/>
              </a:ext>
            </a:extLst>
          </p:cNvPr>
          <p:cNvSpPr txBox="1"/>
          <p:nvPr/>
        </p:nvSpPr>
        <p:spPr>
          <a:xfrm>
            <a:off x="500034" y="857232"/>
            <a:ext cx="8143932"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pic>
        <p:nvPicPr>
          <p:cNvPr id="6" name="Рисунок 5">
            <a:extLst>
              <a:ext uri="{FF2B5EF4-FFF2-40B4-BE49-F238E27FC236}">
                <a16:creationId xmlns:a16="http://schemas.microsoft.com/office/drawing/2014/main" id="{E4FCCDCD-C763-4C81-9A6E-79A077A5DBD3}"/>
              </a:ext>
            </a:extLst>
          </p:cNvPr>
          <p:cNvPicPr/>
          <p:nvPr/>
        </p:nvPicPr>
        <p:blipFill>
          <a:blip r:embed="rId3" cstate="print"/>
          <a:srcRect/>
          <a:stretch>
            <a:fillRect/>
          </a:stretch>
        </p:blipFill>
        <p:spPr bwMode="auto">
          <a:xfrm>
            <a:off x="1332000" y="1989000"/>
            <a:ext cx="5978880" cy="2977880"/>
          </a:xfrm>
          <a:prstGeom prst="rect">
            <a:avLst/>
          </a:prstGeom>
          <a:noFill/>
          <a:ln w="9525">
            <a:noFill/>
            <a:miter lim="800000"/>
            <a:headEnd/>
            <a:tailEnd/>
          </a:ln>
        </p:spPr>
      </p:pic>
      <p:sp>
        <p:nvSpPr>
          <p:cNvPr id="2" name="TextBox 1">
            <a:extLst>
              <a:ext uri="{FF2B5EF4-FFF2-40B4-BE49-F238E27FC236}">
                <a16:creationId xmlns:a16="http://schemas.microsoft.com/office/drawing/2014/main" id="{3290EF9C-B3FE-4B1B-B511-4279247B9AD1}"/>
              </a:ext>
            </a:extLst>
          </p:cNvPr>
          <p:cNvSpPr txBox="1"/>
          <p:nvPr/>
        </p:nvSpPr>
        <p:spPr>
          <a:xfrm flipH="1">
            <a:off x="972000" y="5539103"/>
            <a:ext cx="7200000" cy="923330"/>
          </a:xfrm>
          <a:prstGeom prst="rect">
            <a:avLst/>
          </a:prstGeom>
          <a:noFill/>
        </p:spPr>
        <p:txBody>
          <a:bodyPr wrap="square" rtlCol="0">
            <a:spAutoFit/>
          </a:bodyPr>
          <a:lstStyle/>
          <a:p>
            <a:pPr algn="ctr"/>
            <a:r>
              <a:rPr lang="en-US" dirty="0"/>
              <a:t>Cutting of six pentagons </a:t>
            </a:r>
          </a:p>
          <a:p>
            <a:pPr algn="ctr"/>
            <a:r>
              <a:rPr lang="en-US" dirty="0"/>
              <a:t>using single cutting segment </a:t>
            </a:r>
          </a:p>
          <a:p>
            <a:pPr algn="ctr"/>
            <a:r>
              <a:rPr lang="en-US" dirty="0"/>
              <a:t>and combined</a:t>
            </a:r>
            <a:r>
              <a:rPr lang="ru-RU" dirty="0"/>
              <a:t> </a:t>
            </a:r>
            <a:r>
              <a:rPr lang="en-US" dirty="0"/>
              <a:t>cut technique</a:t>
            </a:r>
            <a:endParaRPr lang="ru-RU" dirty="0"/>
          </a:p>
        </p:txBody>
      </p:sp>
    </p:spTree>
    <p:extLst>
      <p:ext uri="{BB962C8B-B14F-4D97-AF65-F5344CB8AC3E}">
        <p14:creationId xmlns:p14="http://schemas.microsoft.com/office/powerpoint/2010/main" val="101577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SCCP, GSCCP</a:t>
            </a:r>
          </a:p>
        </p:txBody>
      </p:sp>
      <p:sp>
        <p:nvSpPr>
          <p:cNvPr id="4" name="Номер слайда 1">
            <a:extLst>
              <a:ext uri="{FF2B5EF4-FFF2-40B4-BE49-F238E27FC236}">
                <a16:creationId xmlns:a16="http://schemas.microsoft.com/office/drawing/2014/main" id="{43226B77-A606-423A-AE5A-890B891C305A}"/>
              </a:ext>
            </a:extLst>
          </p:cNvPr>
          <p:cNvSpPr>
            <a:spLocks noGrp="1"/>
          </p:cNvSpPr>
          <p:nvPr>
            <p:ph type="sldNum" sz="quarter" idx="12"/>
          </p:nvPr>
        </p:nvSpPr>
        <p:spPr>
          <a:xfrm>
            <a:off x="8748715" y="6597650"/>
            <a:ext cx="387350" cy="260350"/>
          </a:xfrm>
        </p:spPr>
        <p:txBody>
          <a:bodyPr/>
          <a:lstStyle/>
          <a:p>
            <a:pPr>
              <a:defRPr/>
            </a:pPr>
            <a:fld id="{C1AB2C6B-DB8B-40DC-9A23-FD08F3F8D09E}" type="slidenum">
              <a:rPr lang="ru-RU" smtClean="0">
                <a:solidFill>
                  <a:prstClr val="black">
                    <a:tint val="75000"/>
                  </a:prstClr>
                </a:solidFill>
              </a:rPr>
              <a:pPr>
                <a:defRPr/>
              </a:pPr>
              <a:t>8</a:t>
            </a:fld>
            <a:endParaRPr lang="ru-RU">
              <a:solidFill>
                <a:prstClr val="black">
                  <a:tint val="75000"/>
                </a:prstClr>
              </a:solidFill>
            </a:endParaRPr>
          </a:p>
        </p:txBody>
      </p:sp>
      <mc:AlternateContent xmlns:mc="http://schemas.openxmlformats.org/markup-compatibility/2006" xmlns:a14="http://schemas.microsoft.com/office/drawing/2010/main">
        <mc:Choice Requires="a14">
          <p:sp>
            <p:nvSpPr>
              <p:cNvPr id="5" name="Прямоугольник 4">
                <a:extLst>
                  <a:ext uri="{FF2B5EF4-FFF2-40B4-BE49-F238E27FC236}">
                    <a16:creationId xmlns:a16="http://schemas.microsoft.com/office/drawing/2014/main" id="{B4224758-E082-4003-A9AF-50A7EDCB8C2F}"/>
                  </a:ext>
                </a:extLst>
              </p:cNvPr>
              <p:cNvSpPr/>
              <p:nvPr/>
            </p:nvSpPr>
            <p:spPr>
              <a:xfrm>
                <a:off x="113716" y="965467"/>
                <a:ext cx="9036496" cy="924997"/>
              </a:xfrm>
              <a:prstGeom prst="rect">
                <a:avLst/>
              </a:prstGeom>
            </p:spPr>
            <p:txBody>
              <a:bodyPr wrap="square">
                <a:spAutoFit/>
              </a:bodyPr>
              <a:lstStyle/>
              <a:p>
                <a:pPr fontAlgn="base">
                  <a:spcBef>
                    <a:spcPct val="0"/>
                  </a:spcBef>
                  <a:spcAft>
                    <a:spcPct val="0"/>
                  </a:spcAft>
                </a:pPr>
                <a:r>
                  <a:rPr lang="en-GB" dirty="0">
                    <a:solidFill>
                      <a:prstClr val="black"/>
                    </a:solidFill>
                    <a:latin typeface="Arial" charset="0"/>
                    <a:cs typeface="Arial" charset="0"/>
                  </a:rPr>
                  <a:t>Definition </a:t>
                </a:r>
                <a:r>
                  <a:rPr lang="ru-RU" dirty="0">
                    <a:solidFill>
                      <a:prstClr val="black"/>
                    </a:solidFill>
                    <a:latin typeface="Arial" charset="0"/>
                    <a:cs typeface="Arial" charset="0"/>
                  </a:rPr>
                  <a:t>4</a:t>
                </a:r>
                <a:r>
                  <a:rPr lang="en-GB" dirty="0">
                    <a:solidFill>
                      <a:prstClr val="black"/>
                    </a:solidFill>
                    <a:latin typeface="Arial" charset="0"/>
                    <a:cs typeface="Arial" charset="0"/>
                  </a:rPr>
                  <a:t>: </a:t>
                </a:r>
                <a:r>
                  <a:rPr lang="en-US" dirty="0">
                    <a:solidFill>
                      <a:prstClr val="black"/>
                    </a:solidFill>
                    <a:latin typeface="Arial" charset="0"/>
                    <a:cs typeface="Arial" charset="0"/>
                  </a:rPr>
                  <a:t>SCCP</a:t>
                </a:r>
                <a:r>
                  <a:rPr lang="en-GB" dirty="0">
                    <a:solidFill>
                      <a:prstClr val="black"/>
                    </a:solidFill>
                    <a:latin typeface="Arial" charset="0"/>
                    <a:cs typeface="Arial" charset="0"/>
                  </a:rPr>
                  <a:t>(Segment Continuous Cutting Problem) is a problem with fixed number K and fixed set of Basic segments </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endParaRPr lang="ru-RU" dirty="0">
                  <a:solidFill>
                    <a:prstClr val="black"/>
                  </a:solidFill>
                  <a:latin typeface="Arial" charset="0"/>
                  <a:cs typeface="Arial" charset="0"/>
                </a:endParaRPr>
              </a:p>
              <a:p>
                <a:pPr fontAlgn="base">
                  <a:spcBef>
                    <a:spcPct val="0"/>
                  </a:spcBef>
                  <a:spcAft>
                    <a:spcPct val="0"/>
                  </a:spcAft>
                </a:pPr>
                <a:endParaRPr lang="ru-RU" b="1" dirty="0">
                  <a:solidFill>
                    <a:prstClr val="black"/>
                  </a:solidFill>
                  <a:latin typeface="Arial" charset="0"/>
                  <a:cs typeface="Arial" charset="0"/>
                </a:endParaRPr>
              </a:p>
            </p:txBody>
          </p:sp>
        </mc:Choice>
        <mc:Fallback xmlns="">
          <p:sp>
            <p:nvSpPr>
              <p:cNvPr id="5" name="Прямоугольник 4">
                <a:extLst>
                  <a:ext uri="{FF2B5EF4-FFF2-40B4-BE49-F238E27FC236}">
                    <a16:creationId xmlns:a16="http://schemas.microsoft.com/office/drawing/2014/main" id="{B4224758-E082-4003-A9AF-50A7EDCB8C2F}"/>
                  </a:ext>
                </a:extLst>
              </p:cNvPr>
              <p:cNvSpPr>
                <a:spLocks noRot="1" noChangeAspect="1" noMove="1" noResize="1" noEditPoints="1" noAdjustHandles="1" noChangeArrowheads="1" noChangeShapeType="1" noTextEdit="1"/>
              </p:cNvSpPr>
              <p:nvPr/>
            </p:nvSpPr>
            <p:spPr>
              <a:xfrm>
                <a:off x="113716" y="965467"/>
                <a:ext cx="9036496" cy="924997"/>
              </a:xfrm>
              <a:prstGeom prst="rect">
                <a:avLst/>
              </a:prstGeom>
              <a:blipFill>
                <a:blip r:embed="rId4"/>
                <a:stretch>
                  <a:fillRect l="-607" t="-3289"/>
                </a:stretch>
              </a:blipFill>
            </p:spPr>
            <p:txBody>
              <a:bodyPr/>
              <a:lstStyle/>
              <a:p>
                <a:r>
                  <a:rPr lang="ru-RU">
                    <a:noFill/>
                  </a:rPr>
                  <a:t> </a:t>
                </a:r>
              </a:p>
            </p:txBody>
          </p:sp>
        </mc:Fallback>
      </mc:AlternateContent>
      <p:grpSp>
        <p:nvGrpSpPr>
          <p:cNvPr id="6" name="Полотно 1488">
            <a:extLst>
              <a:ext uri="{FF2B5EF4-FFF2-40B4-BE49-F238E27FC236}">
                <a16:creationId xmlns:a16="http://schemas.microsoft.com/office/drawing/2014/main" id="{C8E54F07-27FA-48FD-9A82-65DAC3B49642}"/>
              </a:ext>
            </a:extLst>
          </p:cNvPr>
          <p:cNvGrpSpPr/>
          <p:nvPr/>
        </p:nvGrpSpPr>
        <p:grpSpPr>
          <a:xfrm>
            <a:off x="1785919" y="1772816"/>
            <a:ext cx="7000923" cy="3942200"/>
            <a:chOff x="6127" y="4265"/>
            <a:chExt cx="6632798" cy="3479345"/>
          </a:xfrm>
        </p:grpSpPr>
        <p:sp>
          <p:nvSpPr>
            <p:cNvPr id="7" name="Прямоугольник 6">
              <a:extLst>
                <a:ext uri="{FF2B5EF4-FFF2-40B4-BE49-F238E27FC236}">
                  <a16:creationId xmlns:a16="http://schemas.microsoft.com/office/drawing/2014/main" id="{516ECF04-66DF-4340-9440-DBA717AAC66E}"/>
                </a:ext>
              </a:extLst>
            </p:cNvPr>
            <p:cNvSpPr/>
            <p:nvPr/>
          </p:nvSpPr>
          <p:spPr>
            <a:xfrm>
              <a:off x="4090035" y="1791335"/>
              <a:ext cx="2548890" cy="1692275"/>
            </a:xfrm>
            <a:prstGeom prst="rect">
              <a:avLst/>
            </a:prstGeom>
            <a:noFill/>
          </p:spPr>
        </p:sp>
        <p:sp>
          <p:nvSpPr>
            <p:cNvPr id="8" name="Oval 563">
              <a:extLst>
                <a:ext uri="{FF2B5EF4-FFF2-40B4-BE49-F238E27FC236}">
                  <a16:creationId xmlns:a16="http://schemas.microsoft.com/office/drawing/2014/main" id="{4C1BCE99-7A45-45C9-B310-BB0744AB8950}"/>
                </a:ext>
              </a:extLst>
            </p:cNvPr>
            <p:cNvSpPr>
              <a:spLocks noChangeAspect="1" noChangeArrowheads="1"/>
            </p:cNvSpPr>
            <p:nvPr/>
          </p:nvSpPr>
          <p:spPr bwMode="auto">
            <a:xfrm rot="15977889">
              <a:off x="1267121" y="494688"/>
              <a:ext cx="1136181" cy="1258994"/>
            </a:xfrm>
            <a:prstGeom prst="ellipse">
              <a:avLst/>
            </a:prstGeom>
            <a:noFill/>
            <a:ln w="31750">
              <a:solidFill>
                <a:srgbClr val="FFC000"/>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9" name="Oval 564">
              <a:extLst>
                <a:ext uri="{FF2B5EF4-FFF2-40B4-BE49-F238E27FC236}">
                  <a16:creationId xmlns:a16="http://schemas.microsoft.com/office/drawing/2014/main" id="{4F3BE3DB-B0BF-4D09-8DED-088C46312F08}"/>
                </a:ext>
              </a:extLst>
            </p:cNvPr>
            <p:cNvSpPr>
              <a:spLocks noChangeArrowheads="1"/>
            </p:cNvSpPr>
            <p:nvPr/>
          </p:nvSpPr>
          <p:spPr bwMode="auto">
            <a:xfrm>
              <a:off x="782675" y="1661351"/>
              <a:ext cx="16517" cy="14929"/>
            </a:xfrm>
            <a:prstGeom prst="ellipse">
              <a:avLst/>
            </a:pr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10" name="AutoShape 565">
              <a:extLst>
                <a:ext uri="{FF2B5EF4-FFF2-40B4-BE49-F238E27FC236}">
                  <a16:creationId xmlns:a16="http://schemas.microsoft.com/office/drawing/2014/main" id="{6F022E3F-2815-44C3-936C-912153D0C856}"/>
                </a:ext>
              </a:extLst>
            </p:cNvPr>
            <p:cNvCxnSpPr>
              <a:cxnSpLocks noChangeShapeType="1"/>
            </p:cNvCxnSpPr>
            <p:nvPr/>
          </p:nvCxnSpPr>
          <p:spPr bwMode="auto">
            <a:xfrm>
              <a:off x="1807773" y="753899"/>
              <a:ext cx="533" cy="10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 name="AutoShape 566">
              <a:extLst>
                <a:ext uri="{FF2B5EF4-FFF2-40B4-BE49-F238E27FC236}">
                  <a16:creationId xmlns:a16="http://schemas.microsoft.com/office/drawing/2014/main" id="{A7355464-90F3-4C2A-B6CE-A079C53BB56A}"/>
                </a:ext>
              </a:extLst>
            </p:cNvPr>
            <p:cNvCxnSpPr>
              <a:cxnSpLocks noChangeShapeType="1"/>
            </p:cNvCxnSpPr>
            <p:nvPr/>
          </p:nvCxnSpPr>
          <p:spPr bwMode="auto">
            <a:xfrm>
              <a:off x="1807773" y="753899"/>
              <a:ext cx="533" cy="10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 name="Freeform 567">
              <a:extLst>
                <a:ext uri="{FF2B5EF4-FFF2-40B4-BE49-F238E27FC236}">
                  <a16:creationId xmlns:a16="http://schemas.microsoft.com/office/drawing/2014/main" id="{64E57C27-8615-4A1E-871F-DC2282CCAD06}"/>
                </a:ext>
              </a:extLst>
            </p:cNvPr>
            <p:cNvSpPr>
              <a:spLocks noChangeAspect="1"/>
            </p:cNvSpPr>
            <p:nvPr/>
          </p:nvSpPr>
          <p:spPr bwMode="auto">
            <a:xfrm>
              <a:off x="1298421" y="648332"/>
              <a:ext cx="1091696" cy="951705"/>
            </a:xfrm>
            <a:custGeom>
              <a:avLst/>
              <a:gdLst>
                <a:gd name="T0" fmla="*/ 2147483647 w 1713"/>
                <a:gd name="T1" fmla="*/ 2147483647 h 1562"/>
                <a:gd name="T2" fmla="*/ 2147483647 w 1713"/>
                <a:gd name="T3" fmla="*/ 2147483647 h 1562"/>
                <a:gd name="T4" fmla="*/ 2147483647 w 1713"/>
                <a:gd name="T5" fmla="*/ 2147483647 h 1562"/>
                <a:gd name="T6" fmla="*/ 2147483647 w 1713"/>
                <a:gd name="T7" fmla="*/ 2147483647 h 1562"/>
                <a:gd name="T8" fmla="*/ 2147483647 w 1713"/>
                <a:gd name="T9" fmla="*/ 2147483647 h 1562"/>
                <a:gd name="T10" fmla="*/ 2147483647 w 1713"/>
                <a:gd name="T11" fmla="*/ 2147483647 h 1562"/>
                <a:gd name="T12" fmla="*/ 2147483647 w 1713"/>
                <a:gd name="T13" fmla="*/ 2147483647 h 1562"/>
                <a:gd name="T14" fmla="*/ 2147483647 w 1713"/>
                <a:gd name="T15" fmla="*/ 2147483647 h 1562"/>
                <a:gd name="T16" fmla="*/ 2147483647 w 1713"/>
                <a:gd name="T17" fmla="*/ 2147483647 h 1562"/>
                <a:gd name="T18" fmla="*/ 2147483647 w 1713"/>
                <a:gd name="T19" fmla="*/ 2147483647 h 1562"/>
                <a:gd name="T20" fmla="*/ 0 w 1713"/>
                <a:gd name="T21" fmla="*/ 2147483647 h 1562"/>
                <a:gd name="T22" fmla="*/ 2147483647 w 1713"/>
                <a:gd name="T23" fmla="*/ 2147483647 h 1562"/>
                <a:gd name="T24" fmla="*/ 2147483647 w 1713"/>
                <a:gd name="T25" fmla="*/ 2147483647 h 1562"/>
                <a:gd name="T26" fmla="*/ 2147483647 w 1713"/>
                <a:gd name="T27" fmla="*/ 2147483647 h 1562"/>
                <a:gd name="T28" fmla="*/ 2147483647 w 1713"/>
                <a:gd name="T29" fmla="*/ 2147483647 h 1562"/>
                <a:gd name="T30" fmla="*/ 2147483647 w 1713"/>
                <a:gd name="T31" fmla="*/ 2147483647 h 1562"/>
                <a:gd name="T32" fmla="*/ 2147483647 w 1713"/>
                <a:gd name="T33" fmla="*/ 2147483647 h 1562"/>
                <a:gd name="T34" fmla="*/ 2147483647 w 1713"/>
                <a:gd name="T35" fmla="*/ 2147483647 h 1562"/>
                <a:gd name="T36" fmla="*/ 2147483647 w 1713"/>
                <a:gd name="T37" fmla="*/ 2147483647 h 1562"/>
                <a:gd name="T38" fmla="*/ 2147483647 w 1713"/>
                <a:gd name="T39" fmla="*/ 2147483647 h 1562"/>
                <a:gd name="T40" fmla="*/ 2147483647 w 1713"/>
                <a:gd name="T41" fmla="*/ 2147483647 h 1562"/>
                <a:gd name="T42" fmla="*/ 2147483647 w 1713"/>
                <a:gd name="T43" fmla="*/ 2147483647 h 1562"/>
                <a:gd name="T44" fmla="*/ 2147483647 w 1713"/>
                <a:gd name="T45" fmla="*/ 2147483647 h 1562"/>
                <a:gd name="T46" fmla="*/ 2147483647 w 1713"/>
                <a:gd name="T47" fmla="*/ 2147483647 h 1562"/>
                <a:gd name="T48" fmla="*/ 2147483647 w 1713"/>
                <a:gd name="T49" fmla="*/ 2147483647 h 1562"/>
                <a:gd name="T50" fmla="*/ 2147483647 w 1713"/>
                <a:gd name="T51" fmla="*/ 2147483647 h 1562"/>
                <a:gd name="T52" fmla="*/ 2147483647 w 1713"/>
                <a:gd name="T53" fmla="*/ 2147483647 h 1562"/>
                <a:gd name="T54" fmla="*/ 2147483647 w 1713"/>
                <a:gd name="T55" fmla="*/ 2147483647 h 1562"/>
                <a:gd name="T56" fmla="*/ 2147483647 w 1713"/>
                <a:gd name="T57" fmla="*/ 2147483647 h 1562"/>
                <a:gd name="T58" fmla="*/ 2147483647 w 1713"/>
                <a:gd name="T59" fmla="*/ 2147483647 h 1562"/>
                <a:gd name="T60" fmla="*/ 2147483647 w 1713"/>
                <a:gd name="T61" fmla="*/ 2147483647 h 1562"/>
                <a:gd name="T62" fmla="*/ 2147483647 w 1713"/>
                <a:gd name="T63" fmla="*/ 2147483647 h 1562"/>
                <a:gd name="T64" fmla="*/ 2147483647 w 1713"/>
                <a:gd name="T65" fmla="*/ 2147483647 h 1562"/>
                <a:gd name="T66" fmla="*/ 2147483647 w 1713"/>
                <a:gd name="T67" fmla="*/ 2147483647 h 1562"/>
                <a:gd name="T68" fmla="*/ 2147483647 w 1713"/>
                <a:gd name="T69" fmla="*/ 2147483647 h 1562"/>
                <a:gd name="T70" fmla="*/ 2147483647 w 1713"/>
                <a:gd name="T71" fmla="*/ 2147483647 h 1562"/>
                <a:gd name="T72" fmla="*/ 2147483647 w 1713"/>
                <a:gd name="T73" fmla="*/ 2147483647 h 1562"/>
                <a:gd name="T74" fmla="*/ 2147483647 w 1713"/>
                <a:gd name="T75" fmla="*/ 2147483647 h 1562"/>
                <a:gd name="T76" fmla="*/ 2147483647 w 1713"/>
                <a:gd name="T77" fmla="*/ 2147483647 h 1562"/>
                <a:gd name="T78" fmla="*/ 2147483647 w 1713"/>
                <a:gd name="T79" fmla="*/ 2147483647 h 1562"/>
                <a:gd name="T80" fmla="*/ 2147483647 w 1713"/>
                <a:gd name="T81" fmla="*/ 2147483647 h 1562"/>
                <a:gd name="T82" fmla="*/ 2147483647 w 1713"/>
                <a:gd name="T83" fmla="*/ 2147483647 h 1562"/>
                <a:gd name="T84" fmla="*/ 2147483647 w 1713"/>
                <a:gd name="T85" fmla="*/ 2147483647 h 1562"/>
                <a:gd name="T86" fmla="*/ 2147483647 w 1713"/>
                <a:gd name="T87" fmla="*/ 2147483647 h 1562"/>
                <a:gd name="T88" fmla="*/ 2147483647 w 1713"/>
                <a:gd name="T89" fmla="*/ 2147483647 h 1562"/>
                <a:gd name="T90" fmla="*/ 2147483647 w 1713"/>
                <a:gd name="T91" fmla="*/ 2147483647 h 1562"/>
                <a:gd name="T92" fmla="*/ 2147483647 w 1713"/>
                <a:gd name="T93" fmla="*/ 2147483647 h 1562"/>
                <a:gd name="T94" fmla="*/ 2147483647 w 1713"/>
                <a:gd name="T95" fmla="*/ 2147483647 h 1562"/>
                <a:gd name="T96" fmla="*/ 2147483647 w 1713"/>
                <a:gd name="T97" fmla="*/ 2147483647 h 1562"/>
                <a:gd name="T98" fmla="*/ 2147483647 w 1713"/>
                <a:gd name="T99" fmla="*/ 2147483647 h 1562"/>
                <a:gd name="T100" fmla="*/ 2147483647 w 1713"/>
                <a:gd name="T101" fmla="*/ 2147483647 h 1562"/>
                <a:gd name="T102" fmla="*/ 2147483647 w 1713"/>
                <a:gd name="T103" fmla="*/ 2147483647 h 1562"/>
                <a:gd name="T104" fmla="*/ 2147483647 w 1713"/>
                <a:gd name="T105" fmla="*/ 2147483647 h 1562"/>
                <a:gd name="T106" fmla="*/ 2147483647 w 1713"/>
                <a:gd name="T107" fmla="*/ 2147483647 h 1562"/>
                <a:gd name="T108" fmla="*/ 2147483647 w 1713"/>
                <a:gd name="T109" fmla="*/ 2147483647 h 1562"/>
                <a:gd name="T110" fmla="*/ 2147483647 w 1713"/>
                <a:gd name="T111" fmla="*/ 2147483647 h 15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713" h="1562">
                  <a:moveTo>
                    <a:pt x="493" y="77"/>
                  </a:moveTo>
                  <a:lnTo>
                    <a:pt x="473" y="87"/>
                  </a:lnTo>
                  <a:lnTo>
                    <a:pt x="453" y="97"/>
                  </a:lnTo>
                  <a:lnTo>
                    <a:pt x="432" y="107"/>
                  </a:lnTo>
                  <a:lnTo>
                    <a:pt x="412" y="119"/>
                  </a:lnTo>
                  <a:lnTo>
                    <a:pt x="392" y="129"/>
                  </a:lnTo>
                  <a:lnTo>
                    <a:pt x="373" y="141"/>
                  </a:lnTo>
                  <a:lnTo>
                    <a:pt x="354" y="154"/>
                  </a:lnTo>
                  <a:lnTo>
                    <a:pt x="336" y="167"/>
                  </a:lnTo>
                  <a:lnTo>
                    <a:pt x="318" y="180"/>
                  </a:lnTo>
                  <a:lnTo>
                    <a:pt x="299" y="194"/>
                  </a:lnTo>
                  <a:lnTo>
                    <a:pt x="282" y="207"/>
                  </a:lnTo>
                  <a:lnTo>
                    <a:pt x="265" y="223"/>
                  </a:lnTo>
                  <a:lnTo>
                    <a:pt x="249" y="238"/>
                  </a:lnTo>
                  <a:lnTo>
                    <a:pt x="233" y="253"/>
                  </a:lnTo>
                  <a:lnTo>
                    <a:pt x="217" y="269"/>
                  </a:lnTo>
                  <a:lnTo>
                    <a:pt x="202" y="285"/>
                  </a:lnTo>
                  <a:lnTo>
                    <a:pt x="187" y="301"/>
                  </a:lnTo>
                  <a:lnTo>
                    <a:pt x="173" y="318"/>
                  </a:lnTo>
                  <a:lnTo>
                    <a:pt x="159" y="335"/>
                  </a:lnTo>
                  <a:lnTo>
                    <a:pt x="146" y="352"/>
                  </a:lnTo>
                  <a:lnTo>
                    <a:pt x="134" y="370"/>
                  </a:lnTo>
                  <a:lnTo>
                    <a:pt x="122" y="388"/>
                  </a:lnTo>
                  <a:lnTo>
                    <a:pt x="110" y="407"/>
                  </a:lnTo>
                  <a:lnTo>
                    <a:pt x="99" y="426"/>
                  </a:lnTo>
                  <a:lnTo>
                    <a:pt x="88" y="444"/>
                  </a:lnTo>
                  <a:lnTo>
                    <a:pt x="78" y="463"/>
                  </a:lnTo>
                  <a:lnTo>
                    <a:pt x="69" y="483"/>
                  </a:lnTo>
                  <a:lnTo>
                    <a:pt x="60" y="502"/>
                  </a:lnTo>
                  <a:lnTo>
                    <a:pt x="52" y="522"/>
                  </a:lnTo>
                  <a:lnTo>
                    <a:pt x="44" y="542"/>
                  </a:lnTo>
                  <a:lnTo>
                    <a:pt x="37" y="562"/>
                  </a:lnTo>
                  <a:lnTo>
                    <a:pt x="30" y="582"/>
                  </a:lnTo>
                  <a:lnTo>
                    <a:pt x="25" y="603"/>
                  </a:lnTo>
                  <a:lnTo>
                    <a:pt x="20" y="623"/>
                  </a:lnTo>
                  <a:lnTo>
                    <a:pt x="15" y="645"/>
                  </a:lnTo>
                  <a:lnTo>
                    <a:pt x="11" y="665"/>
                  </a:lnTo>
                  <a:lnTo>
                    <a:pt x="8" y="686"/>
                  </a:lnTo>
                  <a:lnTo>
                    <a:pt x="5" y="707"/>
                  </a:lnTo>
                  <a:lnTo>
                    <a:pt x="2" y="729"/>
                  </a:lnTo>
                  <a:lnTo>
                    <a:pt x="1" y="749"/>
                  </a:lnTo>
                  <a:lnTo>
                    <a:pt x="0" y="770"/>
                  </a:lnTo>
                  <a:lnTo>
                    <a:pt x="0" y="791"/>
                  </a:lnTo>
                  <a:lnTo>
                    <a:pt x="0" y="813"/>
                  </a:lnTo>
                  <a:lnTo>
                    <a:pt x="1" y="833"/>
                  </a:lnTo>
                  <a:lnTo>
                    <a:pt x="3" y="855"/>
                  </a:lnTo>
                  <a:lnTo>
                    <a:pt x="5" y="876"/>
                  </a:lnTo>
                  <a:lnTo>
                    <a:pt x="7" y="897"/>
                  </a:lnTo>
                  <a:lnTo>
                    <a:pt x="12" y="917"/>
                  </a:lnTo>
                  <a:lnTo>
                    <a:pt x="15" y="938"/>
                  </a:lnTo>
                  <a:lnTo>
                    <a:pt x="20" y="958"/>
                  </a:lnTo>
                  <a:lnTo>
                    <a:pt x="26" y="979"/>
                  </a:lnTo>
                  <a:lnTo>
                    <a:pt x="31" y="999"/>
                  </a:lnTo>
                  <a:lnTo>
                    <a:pt x="38" y="1019"/>
                  </a:lnTo>
                  <a:lnTo>
                    <a:pt x="45" y="1039"/>
                  </a:lnTo>
                  <a:lnTo>
                    <a:pt x="53" y="1059"/>
                  </a:lnTo>
                  <a:lnTo>
                    <a:pt x="61" y="1078"/>
                  </a:lnTo>
                  <a:lnTo>
                    <a:pt x="69" y="1098"/>
                  </a:lnTo>
                  <a:lnTo>
                    <a:pt x="79" y="1117"/>
                  </a:lnTo>
                  <a:lnTo>
                    <a:pt x="89" y="1136"/>
                  </a:lnTo>
                  <a:lnTo>
                    <a:pt x="100" y="1155"/>
                  </a:lnTo>
                  <a:lnTo>
                    <a:pt x="110" y="1173"/>
                  </a:lnTo>
                  <a:lnTo>
                    <a:pt x="122" y="1191"/>
                  </a:lnTo>
                  <a:lnTo>
                    <a:pt x="135" y="1209"/>
                  </a:lnTo>
                  <a:lnTo>
                    <a:pt x="147" y="1226"/>
                  </a:lnTo>
                  <a:lnTo>
                    <a:pt x="160" y="1243"/>
                  </a:lnTo>
                  <a:lnTo>
                    <a:pt x="174" y="1261"/>
                  </a:lnTo>
                  <a:lnTo>
                    <a:pt x="188" y="1277"/>
                  </a:lnTo>
                  <a:lnTo>
                    <a:pt x="203" y="1293"/>
                  </a:lnTo>
                  <a:lnTo>
                    <a:pt x="218" y="1309"/>
                  </a:lnTo>
                  <a:lnTo>
                    <a:pt x="234" y="1324"/>
                  </a:lnTo>
                  <a:lnTo>
                    <a:pt x="250" y="1339"/>
                  </a:lnTo>
                  <a:lnTo>
                    <a:pt x="266" y="1354"/>
                  </a:lnTo>
                  <a:lnTo>
                    <a:pt x="283" y="1368"/>
                  </a:lnTo>
                  <a:lnTo>
                    <a:pt x="301" y="1382"/>
                  </a:lnTo>
                  <a:lnTo>
                    <a:pt x="319" y="1394"/>
                  </a:lnTo>
                  <a:lnTo>
                    <a:pt x="337" y="1407"/>
                  </a:lnTo>
                  <a:lnTo>
                    <a:pt x="356" y="1420"/>
                  </a:lnTo>
                  <a:lnTo>
                    <a:pt x="375" y="1432"/>
                  </a:lnTo>
                  <a:lnTo>
                    <a:pt x="393" y="1443"/>
                  </a:lnTo>
                  <a:lnTo>
                    <a:pt x="413" y="1455"/>
                  </a:lnTo>
                  <a:lnTo>
                    <a:pt x="433" y="1464"/>
                  </a:lnTo>
                  <a:lnTo>
                    <a:pt x="453" y="1474"/>
                  </a:lnTo>
                  <a:lnTo>
                    <a:pt x="474" y="1484"/>
                  </a:lnTo>
                  <a:lnTo>
                    <a:pt x="495" y="1492"/>
                  </a:lnTo>
                  <a:lnTo>
                    <a:pt x="516" y="1501"/>
                  </a:lnTo>
                  <a:lnTo>
                    <a:pt x="537" y="1509"/>
                  </a:lnTo>
                  <a:lnTo>
                    <a:pt x="559" y="1516"/>
                  </a:lnTo>
                  <a:lnTo>
                    <a:pt x="581" y="1524"/>
                  </a:lnTo>
                  <a:lnTo>
                    <a:pt x="602" y="1529"/>
                  </a:lnTo>
                  <a:lnTo>
                    <a:pt x="625" y="1535"/>
                  </a:lnTo>
                  <a:lnTo>
                    <a:pt x="647" y="1541"/>
                  </a:lnTo>
                  <a:lnTo>
                    <a:pt x="669" y="1545"/>
                  </a:lnTo>
                  <a:lnTo>
                    <a:pt x="693" y="1550"/>
                  </a:lnTo>
                  <a:lnTo>
                    <a:pt x="715" y="1552"/>
                  </a:lnTo>
                  <a:lnTo>
                    <a:pt x="738" y="1556"/>
                  </a:lnTo>
                  <a:lnTo>
                    <a:pt x="762" y="1558"/>
                  </a:lnTo>
                  <a:lnTo>
                    <a:pt x="784" y="1560"/>
                  </a:lnTo>
                  <a:lnTo>
                    <a:pt x="808" y="1561"/>
                  </a:lnTo>
                  <a:lnTo>
                    <a:pt x="830" y="1562"/>
                  </a:lnTo>
                  <a:lnTo>
                    <a:pt x="853" y="1562"/>
                  </a:lnTo>
                  <a:lnTo>
                    <a:pt x="876" y="1561"/>
                  </a:lnTo>
                  <a:lnTo>
                    <a:pt x="900" y="1560"/>
                  </a:lnTo>
                  <a:lnTo>
                    <a:pt x="923" y="1559"/>
                  </a:lnTo>
                  <a:lnTo>
                    <a:pt x="946" y="1556"/>
                  </a:lnTo>
                  <a:lnTo>
                    <a:pt x="969" y="1554"/>
                  </a:lnTo>
                  <a:lnTo>
                    <a:pt x="991" y="1550"/>
                  </a:lnTo>
                  <a:lnTo>
                    <a:pt x="1014" y="1547"/>
                  </a:lnTo>
                  <a:lnTo>
                    <a:pt x="1037" y="1542"/>
                  </a:lnTo>
                  <a:lnTo>
                    <a:pt x="1060" y="1537"/>
                  </a:lnTo>
                  <a:lnTo>
                    <a:pt x="1082" y="1531"/>
                  </a:lnTo>
                  <a:lnTo>
                    <a:pt x="1104" y="1526"/>
                  </a:lnTo>
                  <a:lnTo>
                    <a:pt x="1127" y="1519"/>
                  </a:lnTo>
                  <a:lnTo>
                    <a:pt x="1148" y="1512"/>
                  </a:lnTo>
                  <a:lnTo>
                    <a:pt x="1170" y="1504"/>
                  </a:lnTo>
                  <a:lnTo>
                    <a:pt x="1191" y="1496"/>
                  </a:lnTo>
                  <a:lnTo>
                    <a:pt x="1212" y="1487"/>
                  </a:lnTo>
                  <a:lnTo>
                    <a:pt x="1233" y="1478"/>
                  </a:lnTo>
                  <a:lnTo>
                    <a:pt x="1254" y="1468"/>
                  </a:lnTo>
                  <a:lnTo>
                    <a:pt x="1274" y="1458"/>
                  </a:lnTo>
                  <a:lnTo>
                    <a:pt x="1294" y="1448"/>
                  </a:lnTo>
                  <a:lnTo>
                    <a:pt x="1314" y="1436"/>
                  </a:lnTo>
                  <a:lnTo>
                    <a:pt x="1333" y="1424"/>
                  </a:lnTo>
                  <a:lnTo>
                    <a:pt x="1352" y="1412"/>
                  </a:lnTo>
                  <a:lnTo>
                    <a:pt x="1371" y="1400"/>
                  </a:lnTo>
                  <a:lnTo>
                    <a:pt x="1390" y="1386"/>
                  </a:lnTo>
                  <a:lnTo>
                    <a:pt x="1407" y="1373"/>
                  </a:lnTo>
                  <a:lnTo>
                    <a:pt x="1425" y="1359"/>
                  </a:lnTo>
                  <a:lnTo>
                    <a:pt x="1442" y="1345"/>
                  </a:lnTo>
                  <a:lnTo>
                    <a:pt x="1458" y="1330"/>
                  </a:lnTo>
                  <a:lnTo>
                    <a:pt x="1475" y="1315"/>
                  </a:lnTo>
                  <a:lnTo>
                    <a:pt x="1490" y="1299"/>
                  </a:lnTo>
                  <a:lnTo>
                    <a:pt x="1506" y="1283"/>
                  </a:lnTo>
                  <a:lnTo>
                    <a:pt x="1521" y="1267"/>
                  </a:lnTo>
                  <a:lnTo>
                    <a:pt x="1535" y="1250"/>
                  </a:lnTo>
                  <a:lnTo>
                    <a:pt x="1549" y="1233"/>
                  </a:lnTo>
                  <a:lnTo>
                    <a:pt x="1562" y="1216"/>
                  </a:lnTo>
                  <a:lnTo>
                    <a:pt x="1575" y="1198"/>
                  </a:lnTo>
                  <a:lnTo>
                    <a:pt x="1588" y="1180"/>
                  </a:lnTo>
                  <a:lnTo>
                    <a:pt x="1600" y="1161"/>
                  </a:lnTo>
                  <a:lnTo>
                    <a:pt x="1611" y="1144"/>
                  </a:lnTo>
                  <a:lnTo>
                    <a:pt x="1621" y="1125"/>
                  </a:lnTo>
                  <a:lnTo>
                    <a:pt x="1631" y="1105"/>
                  </a:lnTo>
                  <a:lnTo>
                    <a:pt x="1641" y="1085"/>
                  </a:lnTo>
                  <a:lnTo>
                    <a:pt x="1650" y="1067"/>
                  </a:lnTo>
                  <a:lnTo>
                    <a:pt x="1658" y="1046"/>
                  </a:lnTo>
                  <a:lnTo>
                    <a:pt x="1666" y="1027"/>
                  </a:lnTo>
                  <a:lnTo>
                    <a:pt x="1674" y="1007"/>
                  </a:lnTo>
                  <a:lnTo>
                    <a:pt x="1681" y="987"/>
                  </a:lnTo>
                  <a:lnTo>
                    <a:pt x="1686" y="966"/>
                  </a:lnTo>
                  <a:lnTo>
                    <a:pt x="1692" y="945"/>
                  </a:lnTo>
                  <a:lnTo>
                    <a:pt x="1697" y="925"/>
                  </a:lnTo>
                  <a:lnTo>
                    <a:pt x="1701" y="904"/>
                  </a:lnTo>
                  <a:lnTo>
                    <a:pt x="1704" y="883"/>
                  </a:lnTo>
                  <a:lnTo>
                    <a:pt x="1708" y="863"/>
                  </a:lnTo>
                  <a:lnTo>
                    <a:pt x="1710" y="842"/>
                  </a:lnTo>
                  <a:lnTo>
                    <a:pt x="1712" y="820"/>
                  </a:lnTo>
                  <a:lnTo>
                    <a:pt x="1712" y="799"/>
                  </a:lnTo>
                  <a:lnTo>
                    <a:pt x="1713" y="778"/>
                  </a:lnTo>
                  <a:lnTo>
                    <a:pt x="1713" y="757"/>
                  </a:lnTo>
                  <a:lnTo>
                    <a:pt x="1712" y="736"/>
                  </a:lnTo>
                  <a:lnTo>
                    <a:pt x="1711" y="715"/>
                  </a:lnTo>
                  <a:lnTo>
                    <a:pt x="1709" y="694"/>
                  </a:lnTo>
                  <a:lnTo>
                    <a:pt x="1706" y="673"/>
                  </a:lnTo>
                  <a:lnTo>
                    <a:pt x="1703" y="653"/>
                  </a:lnTo>
                  <a:lnTo>
                    <a:pt x="1700" y="632"/>
                  </a:lnTo>
                  <a:lnTo>
                    <a:pt x="1695" y="611"/>
                  </a:lnTo>
                  <a:lnTo>
                    <a:pt x="1690" y="590"/>
                  </a:lnTo>
                  <a:lnTo>
                    <a:pt x="1684" y="570"/>
                  </a:lnTo>
                  <a:lnTo>
                    <a:pt x="1677" y="550"/>
                  </a:lnTo>
                  <a:lnTo>
                    <a:pt x="1671" y="529"/>
                  </a:lnTo>
                  <a:lnTo>
                    <a:pt x="1664" y="510"/>
                  </a:lnTo>
                  <a:lnTo>
                    <a:pt x="1655" y="490"/>
                  </a:lnTo>
                  <a:lnTo>
                    <a:pt x="1647" y="471"/>
                  </a:lnTo>
                  <a:lnTo>
                    <a:pt x="1637" y="451"/>
                  </a:lnTo>
                  <a:lnTo>
                    <a:pt x="1628" y="432"/>
                  </a:lnTo>
                  <a:lnTo>
                    <a:pt x="1617" y="414"/>
                  </a:lnTo>
                  <a:lnTo>
                    <a:pt x="1606" y="395"/>
                  </a:lnTo>
                  <a:lnTo>
                    <a:pt x="1595" y="377"/>
                  </a:lnTo>
                  <a:lnTo>
                    <a:pt x="1583" y="359"/>
                  </a:lnTo>
                  <a:lnTo>
                    <a:pt x="1571" y="341"/>
                  </a:lnTo>
                  <a:lnTo>
                    <a:pt x="1558" y="324"/>
                  </a:lnTo>
                  <a:lnTo>
                    <a:pt x="1543" y="307"/>
                  </a:lnTo>
                  <a:lnTo>
                    <a:pt x="1529" y="291"/>
                  </a:lnTo>
                  <a:lnTo>
                    <a:pt x="1515" y="274"/>
                  </a:lnTo>
                  <a:lnTo>
                    <a:pt x="1500" y="259"/>
                  </a:lnTo>
                  <a:lnTo>
                    <a:pt x="1484" y="243"/>
                  </a:lnTo>
                  <a:lnTo>
                    <a:pt x="1468" y="228"/>
                  </a:lnTo>
                  <a:lnTo>
                    <a:pt x="1452" y="213"/>
                  </a:lnTo>
                  <a:lnTo>
                    <a:pt x="1435" y="199"/>
                  </a:lnTo>
                  <a:lnTo>
                    <a:pt x="1418" y="185"/>
                  </a:lnTo>
                  <a:lnTo>
                    <a:pt x="1400" y="172"/>
                  </a:lnTo>
                  <a:lnTo>
                    <a:pt x="1382" y="159"/>
                  </a:lnTo>
                  <a:lnTo>
                    <a:pt x="1364" y="146"/>
                  </a:lnTo>
                  <a:lnTo>
                    <a:pt x="1345" y="135"/>
                  </a:lnTo>
                  <a:lnTo>
                    <a:pt x="1326" y="123"/>
                  </a:lnTo>
                  <a:lnTo>
                    <a:pt x="1306" y="111"/>
                  </a:lnTo>
                  <a:lnTo>
                    <a:pt x="1287" y="101"/>
                  </a:lnTo>
                  <a:lnTo>
                    <a:pt x="1267" y="91"/>
                  </a:lnTo>
                  <a:lnTo>
                    <a:pt x="1246" y="81"/>
                  </a:lnTo>
                  <a:lnTo>
                    <a:pt x="1226" y="72"/>
                  </a:lnTo>
                  <a:lnTo>
                    <a:pt x="1204" y="64"/>
                  </a:lnTo>
                  <a:lnTo>
                    <a:pt x="1182" y="55"/>
                  </a:lnTo>
                  <a:lnTo>
                    <a:pt x="1162" y="48"/>
                  </a:lnTo>
                  <a:lnTo>
                    <a:pt x="1139" y="41"/>
                  </a:lnTo>
                  <a:lnTo>
                    <a:pt x="1118" y="34"/>
                  </a:lnTo>
                  <a:lnTo>
                    <a:pt x="1095" y="29"/>
                  </a:lnTo>
                  <a:lnTo>
                    <a:pt x="1074" y="23"/>
                  </a:lnTo>
                  <a:lnTo>
                    <a:pt x="1051" y="18"/>
                  </a:lnTo>
                  <a:lnTo>
                    <a:pt x="1028" y="14"/>
                  </a:lnTo>
                  <a:lnTo>
                    <a:pt x="1006" y="10"/>
                  </a:lnTo>
                  <a:lnTo>
                    <a:pt x="983" y="7"/>
                  </a:lnTo>
                  <a:lnTo>
                    <a:pt x="960" y="5"/>
                  </a:lnTo>
                  <a:lnTo>
                    <a:pt x="937" y="3"/>
                  </a:lnTo>
                  <a:lnTo>
                    <a:pt x="914" y="1"/>
                  </a:lnTo>
                  <a:lnTo>
                    <a:pt x="890" y="1"/>
                  </a:lnTo>
                  <a:lnTo>
                    <a:pt x="867" y="0"/>
                  </a:lnTo>
                  <a:lnTo>
                    <a:pt x="844" y="1"/>
                  </a:lnTo>
                  <a:lnTo>
                    <a:pt x="821" y="1"/>
                  </a:lnTo>
                  <a:lnTo>
                    <a:pt x="798" y="3"/>
                  </a:lnTo>
                  <a:lnTo>
                    <a:pt x="775" y="5"/>
                  </a:lnTo>
                  <a:lnTo>
                    <a:pt x="752" y="7"/>
                  </a:lnTo>
                  <a:lnTo>
                    <a:pt x="729" y="10"/>
                  </a:lnTo>
                  <a:lnTo>
                    <a:pt x="707" y="14"/>
                  </a:lnTo>
                  <a:lnTo>
                    <a:pt x="684" y="18"/>
                  </a:lnTo>
                  <a:lnTo>
                    <a:pt x="661" y="23"/>
                  </a:lnTo>
                  <a:lnTo>
                    <a:pt x="493" y="77"/>
                  </a:lnTo>
                  <a:close/>
                </a:path>
              </a:pathLst>
            </a:custGeom>
            <a:solidFill>
              <a:srgbClr val="A5A5A5"/>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nvGrpSpPr>
            <p:cNvPr id="13" name="Group 568">
              <a:extLst>
                <a:ext uri="{FF2B5EF4-FFF2-40B4-BE49-F238E27FC236}">
                  <a16:creationId xmlns:a16="http://schemas.microsoft.com/office/drawing/2014/main" id="{FC4B229D-4962-45A9-81AA-44D3D6856F67}"/>
                </a:ext>
              </a:extLst>
            </p:cNvPr>
            <p:cNvGrpSpPr>
              <a:grpSpLocks noChangeAspect="1"/>
            </p:cNvGrpSpPr>
            <p:nvPr/>
          </p:nvGrpSpPr>
          <p:grpSpPr bwMode="auto">
            <a:xfrm rot="15977889">
              <a:off x="1214204" y="458032"/>
              <a:ext cx="101302" cy="116149"/>
              <a:chOff x="7588" y="959"/>
              <a:chExt cx="833" cy="809"/>
            </a:xfrm>
          </p:grpSpPr>
          <p:sp>
            <p:nvSpPr>
              <p:cNvPr id="46" name="Freeform 569">
                <a:extLst>
                  <a:ext uri="{FF2B5EF4-FFF2-40B4-BE49-F238E27FC236}">
                    <a16:creationId xmlns:a16="http://schemas.microsoft.com/office/drawing/2014/main" id="{0FC9EFA9-D2CB-4285-86FB-207291DF4852}"/>
                  </a:ext>
                </a:extLst>
              </p:cNvPr>
              <p:cNvSpPr>
                <a:spLocks noChangeAspect="1"/>
              </p:cNvSpPr>
              <p:nvPr/>
            </p:nvSpPr>
            <p:spPr bwMode="auto">
              <a:xfrm>
                <a:off x="7588" y="1364"/>
                <a:ext cx="833" cy="404"/>
              </a:xfrm>
              <a:custGeom>
                <a:avLst/>
                <a:gdLst>
                  <a:gd name="T0" fmla="*/ 0 w 1666"/>
                  <a:gd name="T1" fmla="*/ 0 h 809"/>
                  <a:gd name="T2" fmla="*/ 1 w 1666"/>
                  <a:gd name="T3" fmla="*/ 3 h 809"/>
                  <a:gd name="T4" fmla="*/ 1 w 1666"/>
                  <a:gd name="T5" fmla="*/ 6 h 809"/>
                  <a:gd name="T6" fmla="*/ 2 w 1666"/>
                  <a:gd name="T7" fmla="*/ 9 h 809"/>
                  <a:gd name="T8" fmla="*/ 2 w 1666"/>
                  <a:gd name="T9" fmla="*/ 12 h 809"/>
                  <a:gd name="T10" fmla="*/ 3 w 1666"/>
                  <a:gd name="T11" fmla="*/ 15 h 809"/>
                  <a:gd name="T12" fmla="*/ 4 w 1666"/>
                  <a:gd name="T13" fmla="*/ 19 h 809"/>
                  <a:gd name="T14" fmla="*/ 6 w 1666"/>
                  <a:gd name="T15" fmla="*/ 21 h 809"/>
                  <a:gd name="T16" fmla="*/ 7 w 1666"/>
                  <a:gd name="T17" fmla="*/ 24 h 809"/>
                  <a:gd name="T18" fmla="*/ 9 w 1666"/>
                  <a:gd name="T19" fmla="*/ 27 h 809"/>
                  <a:gd name="T20" fmla="*/ 11 w 1666"/>
                  <a:gd name="T21" fmla="*/ 30 h 809"/>
                  <a:gd name="T22" fmla="*/ 13 w 1666"/>
                  <a:gd name="T23" fmla="*/ 32 h 809"/>
                  <a:gd name="T24" fmla="*/ 15 w 1666"/>
                  <a:gd name="T25" fmla="*/ 35 h 809"/>
                  <a:gd name="T26" fmla="*/ 18 w 1666"/>
                  <a:gd name="T27" fmla="*/ 37 h 809"/>
                  <a:gd name="T28" fmla="*/ 20 w 1666"/>
                  <a:gd name="T29" fmla="*/ 39 h 809"/>
                  <a:gd name="T30" fmla="*/ 23 w 1666"/>
                  <a:gd name="T31" fmla="*/ 41 h 809"/>
                  <a:gd name="T32" fmla="*/ 26 w 1666"/>
                  <a:gd name="T33" fmla="*/ 43 h 809"/>
                  <a:gd name="T34" fmla="*/ 29 w 1666"/>
                  <a:gd name="T35" fmla="*/ 44 h 809"/>
                  <a:gd name="T36" fmla="*/ 31 w 1666"/>
                  <a:gd name="T37" fmla="*/ 46 h 809"/>
                  <a:gd name="T38" fmla="*/ 35 w 1666"/>
                  <a:gd name="T39" fmla="*/ 47 h 809"/>
                  <a:gd name="T40" fmla="*/ 38 w 1666"/>
                  <a:gd name="T41" fmla="*/ 48 h 809"/>
                  <a:gd name="T42" fmla="*/ 41 w 1666"/>
                  <a:gd name="T43" fmla="*/ 49 h 809"/>
                  <a:gd name="T44" fmla="*/ 44 w 1666"/>
                  <a:gd name="T45" fmla="*/ 49 h 809"/>
                  <a:gd name="T46" fmla="*/ 48 w 1666"/>
                  <a:gd name="T47" fmla="*/ 50 h 809"/>
                  <a:gd name="T48" fmla="*/ 51 w 1666"/>
                  <a:gd name="T49" fmla="*/ 50 h 809"/>
                  <a:gd name="T50" fmla="*/ 54 w 1666"/>
                  <a:gd name="T51" fmla="*/ 50 h 809"/>
                  <a:gd name="T52" fmla="*/ 58 w 1666"/>
                  <a:gd name="T53" fmla="*/ 50 h 809"/>
                  <a:gd name="T54" fmla="*/ 61 w 1666"/>
                  <a:gd name="T55" fmla="*/ 49 h 809"/>
                  <a:gd name="T56" fmla="*/ 64 w 1666"/>
                  <a:gd name="T57" fmla="*/ 49 h 809"/>
                  <a:gd name="T58" fmla="*/ 67 w 1666"/>
                  <a:gd name="T59" fmla="*/ 48 h 809"/>
                  <a:gd name="T60" fmla="*/ 71 w 1666"/>
                  <a:gd name="T61" fmla="*/ 47 h 809"/>
                  <a:gd name="T62" fmla="*/ 74 w 1666"/>
                  <a:gd name="T63" fmla="*/ 46 h 809"/>
                  <a:gd name="T64" fmla="*/ 77 w 1666"/>
                  <a:gd name="T65" fmla="*/ 44 h 809"/>
                  <a:gd name="T66" fmla="*/ 80 w 1666"/>
                  <a:gd name="T67" fmla="*/ 43 h 809"/>
                  <a:gd name="T68" fmla="*/ 82 w 1666"/>
                  <a:gd name="T69" fmla="*/ 41 h 809"/>
                  <a:gd name="T70" fmla="*/ 85 w 1666"/>
                  <a:gd name="T71" fmla="*/ 39 h 809"/>
                  <a:gd name="T72" fmla="*/ 88 w 1666"/>
                  <a:gd name="T73" fmla="*/ 37 h 809"/>
                  <a:gd name="T74" fmla="*/ 90 w 1666"/>
                  <a:gd name="T75" fmla="*/ 35 h 809"/>
                  <a:gd name="T76" fmla="*/ 92 w 1666"/>
                  <a:gd name="T77" fmla="*/ 32 h 809"/>
                  <a:gd name="T78" fmla="*/ 94 w 1666"/>
                  <a:gd name="T79" fmla="*/ 30 h 809"/>
                  <a:gd name="T80" fmla="*/ 96 w 1666"/>
                  <a:gd name="T81" fmla="*/ 27 h 809"/>
                  <a:gd name="T82" fmla="*/ 98 w 1666"/>
                  <a:gd name="T83" fmla="*/ 24 h 809"/>
                  <a:gd name="T84" fmla="*/ 99 w 1666"/>
                  <a:gd name="T85" fmla="*/ 21 h 809"/>
                  <a:gd name="T86" fmla="*/ 101 w 1666"/>
                  <a:gd name="T87" fmla="*/ 19 h 809"/>
                  <a:gd name="T88" fmla="*/ 102 w 1666"/>
                  <a:gd name="T89" fmla="*/ 15 h 809"/>
                  <a:gd name="T90" fmla="*/ 103 w 1666"/>
                  <a:gd name="T91" fmla="*/ 12 h 809"/>
                  <a:gd name="T92" fmla="*/ 104 w 1666"/>
                  <a:gd name="T93" fmla="*/ 9 h 809"/>
                  <a:gd name="T94" fmla="*/ 104 w 1666"/>
                  <a:gd name="T95" fmla="*/ 6 h 809"/>
                  <a:gd name="T96" fmla="*/ 104 w 1666"/>
                  <a:gd name="T97" fmla="*/ 3 h 809"/>
                  <a:gd name="T98" fmla="*/ 105 w 1666"/>
                  <a:gd name="T99" fmla="*/ 0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0" y="0"/>
                    </a:moveTo>
                    <a:lnTo>
                      <a:pt x="2" y="52"/>
                    </a:lnTo>
                    <a:lnTo>
                      <a:pt x="7" y="103"/>
                    </a:lnTo>
                    <a:lnTo>
                      <a:pt x="17" y="155"/>
                    </a:lnTo>
                    <a:lnTo>
                      <a:pt x="29" y="206"/>
                    </a:lnTo>
                    <a:lnTo>
                      <a:pt x="44" y="255"/>
                    </a:lnTo>
                    <a:lnTo>
                      <a:pt x="63" y="304"/>
                    </a:lnTo>
                    <a:lnTo>
                      <a:pt x="83" y="351"/>
                    </a:lnTo>
                    <a:lnTo>
                      <a:pt x="108" y="397"/>
                    </a:lnTo>
                    <a:lnTo>
                      <a:pt x="137" y="441"/>
                    </a:lnTo>
                    <a:lnTo>
                      <a:pt x="167" y="484"/>
                    </a:lnTo>
                    <a:lnTo>
                      <a:pt x="200" y="525"/>
                    </a:lnTo>
                    <a:lnTo>
                      <a:pt x="236" y="564"/>
                    </a:lnTo>
                    <a:lnTo>
                      <a:pt x="274" y="600"/>
                    </a:lnTo>
                    <a:lnTo>
                      <a:pt x="315" y="632"/>
                    </a:lnTo>
                    <a:lnTo>
                      <a:pt x="357" y="663"/>
                    </a:lnTo>
                    <a:lnTo>
                      <a:pt x="402" y="693"/>
                    </a:lnTo>
                    <a:lnTo>
                      <a:pt x="449" y="717"/>
                    </a:lnTo>
                    <a:lnTo>
                      <a:pt x="496" y="740"/>
                    </a:lnTo>
                    <a:lnTo>
                      <a:pt x="547" y="760"/>
                    </a:lnTo>
                    <a:lnTo>
                      <a:pt x="597" y="776"/>
                    </a:lnTo>
                    <a:lnTo>
                      <a:pt x="649" y="789"/>
                    </a:lnTo>
                    <a:lnTo>
                      <a:pt x="701" y="799"/>
                    </a:lnTo>
                    <a:lnTo>
                      <a:pt x="753" y="806"/>
                    </a:lnTo>
                    <a:lnTo>
                      <a:pt x="807" y="809"/>
                    </a:lnTo>
                    <a:lnTo>
                      <a:pt x="861" y="809"/>
                    </a:lnTo>
                    <a:lnTo>
                      <a:pt x="913" y="806"/>
                    </a:lnTo>
                    <a:lnTo>
                      <a:pt x="967" y="799"/>
                    </a:lnTo>
                    <a:lnTo>
                      <a:pt x="1019" y="789"/>
                    </a:lnTo>
                    <a:lnTo>
                      <a:pt x="1071" y="776"/>
                    </a:lnTo>
                    <a:lnTo>
                      <a:pt x="1121" y="760"/>
                    </a:lnTo>
                    <a:lnTo>
                      <a:pt x="1170" y="740"/>
                    </a:lnTo>
                    <a:lnTo>
                      <a:pt x="1219" y="717"/>
                    </a:lnTo>
                    <a:lnTo>
                      <a:pt x="1266" y="693"/>
                    </a:lnTo>
                    <a:lnTo>
                      <a:pt x="1310" y="663"/>
                    </a:lnTo>
                    <a:lnTo>
                      <a:pt x="1353" y="632"/>
                    </a:lnTo>
                    <a:lnTo>
                      <a:pt x="1394" y="600"/>
                    </a:lnTo>
                    <a:lnTo>
                      <a:pt x="1432" y="564"/>
                    </a:lnTo>
                    <a:lnTo>
                      <a:pt x="1468" y="525"/>
                    </a:lnTo>
                    <a:lnTo>
                      <a:pt x="1501" y="484"/>
                    </a:lnTo>
                    <a:lnTo>
                      <a:pt x="1532" y="441"/>
                    </a:lnTo>
                    <a:lnTo>
                      <a:pt x="1560" y="397"/>
                    </a:lnTo>
                    <a:lnTo>
                      <a:pt x="1584" y="351"/>
                    </a:lnTo>
                    <a:lnTo>
                      <a:pt x="1605" y="304"/>
                    </a:lnTo>
                    <a:lnTo>
                      <a:pt x="1624" y="255"/>
                    </a:lnTo>
                    <a:lnTo>
                      <a:pt x="1639" y="206"/>
                    </a:lnTo>
                    <a:lnTo>
                      <a:pt x="1651" y="155"/>
                    </a:lnTo>
                    <a:lnTo>
                      <a:pt x="1659" y="103"/>
                    </a:lnTo>
                    <a:lnTo>
                      <a:pt x="1664" y="52"/>
                    </a:lnTo>
                    <a:lnTo>
                      <a:pt x="1666" y="0"/>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7" name="Freeform 570">
                <a:extLst>
                  <a:ext uri="{FF2B5EF4-FFF2-40B4-BE49-F238E27FC236}">
                    <a16:creationId xmlns:a16="http://schemas.microsoft.com/office/drawing/2014/main" id="{EAF8DC90-D03E-43FC-98E8-D18FDE77DD7F}"/>
                  </a:ext>
                </a:extLst>
              </p:cNvPr>
              <p:cNvSpPr>
                <a:spLocks noChangeAspect="1"/>
              </p:cNvSpPr>
              <p:nvPr/>
            </p:nvSpPr>
            <p:spPr bwMode="auto">
              <a:xfrm>
                <a:off x="7588" y="959"/>
                <a:ext cx="833" cy="405"/>
              </a:xfrm>
              <a:custGeom>
                <a:avLst/>
                <a:gdLst>
                  <a:gd name="T0" fmla="*/ 105 w 1666"/>
                  <a:gd name="T1" fmla="*/ 51 h 809"/>
                  <a:gd name="T2" fmla="*/ 104 w 1666"/>
                  <a:gd name="T3" fmla="*/ 48 h 809"/>
                  <a:gd name="T4" fmla="*/ 104 w 1666"/>
                  <a:gd name="T5" fmla="*/ 45 h 809"/>
                  <a:gd name="T6" fmla="*/ 104 w 1666"/>
                  <a:gd name="T7" fmla="*/ 41 h 809"/>
                  <a:gd name="T8" fmla="*/ 103 w 1666"/>
                  <a:gd name="T9" fmla="*/ 38 h 809"/>
                  <a:gd name="T10" fmla="*/ 102 w 1666"/>
                  <a:gd name="T11" fmla="*/ 35 h 809"/>
                  <a:gd name="T12" fmla="*/ 101 w 1666"/>
                  <a:gd name="T13" fmla="*/ 32 h 809"/>
                  <a:gd name="T14" fmla="*/ 99 w 1666"/>
                  <a:gd name="T15" fmla="*/ 29 h 809"/>
                  <a:gd name="T16" fmla="*/ 98 w 1666"/>
                  <a:gd name="T17" fmla="*/ 26 h 809"/>
                  <a:gd name="T18" fmla="*/ 96 w 1666"/>
                  <a:gd name="T19" fmla="*/ 23 h 809"/>
                  <a:gd name="T20" fmla="*/ 94 w 1666"/>
                  <a:gd name="T21" fmla="*/ 21 h 809"/>
                  <a:gd name="T22" fmla="*/ 92 w 1666"/>
                  <a:gd name="T23" fmla="*/ 18 h 809"/>
                  <a:gd name="T24" fmla="*/ 90 w 1666"/>
                  <a:gd name="T25" fmla="*/ 16 h 809"/>
                  <a:gd name="T26" fmla="*/ 88 w 1666"/>
                  <a:gd name="T27" fmla="*/ 14 h 809"/>
                  <a:gd name="T28" fmla="*/ 85 w 1666"/>
                  <a:gd name="T29" fmla="*/ 11 h 809"/>
                  <a:gd name="T30" fmla="*/ 82 w 1666"/>
                  <a:gd name="T31" fmla="*/ 10 h 809"/>
                  <a:gd name="T32" fmla="*/ 80 w 1666"/>
                  <a:gd name="T33" fmla="*/ 8 h 809"/>
                  <a:gd name="T34" fmla="*/ 77 w 1666"/>
                  <a:gd name="T35" fmla="*/ 6 h 809"/>
                  <a:gd name="T36" fmla="*/ 74 w 1666"/>
                  <a:gd name="T37" fmla="*/ 5 h 809"/>
                  <a:gd name="T38" fmla="*/ 71 w 1666"/>
                  <a:gd name="T39" fmla="*/ 4 h 809"/>
                  <a:gd name="T40" fmla="*/ 67 w 1666"/>
                  <a:gd name="T41" fmla="*/ 3 h 809"/>
                  <a:gd name="T42" fmla="*/ 64 w 1666"/>
                  <a:gd name="T43" fmla="*/ 2 h 809"/>
                  <a:gd name="T44" fmla="*/ 61 w 1666"/>
                  <a:gd name="T45" fmla="*/ 1 h 809"/>
                  <a:gd name="T46" fmla="*/ 58 w 1666"/>
                  <a:gd name="T47" fmla="*/ 1 h 809"/>
                  <a:gd name="T48" fmla="*/ 54 w 1666"/>
                  <a:gd name="T49" fmla="*/ 0 h 809"/>
                  <a:gd name="T50" fmla="*/ 51 w 1666"/>
                  <a:gd name="T51" fmla="*/ 0 h 809"/>
                  <a:gd name="T52" fmla="*/ 48 w 1666"/>
                  <a:gd name="T53" fmla="*/ 1 h 809"/>
                  <a:gd name="T54" fmla="*/ 44 w 1666"/>
                  <a:gd name="T55" fmla="*/ 1 h 809"/>
                  <a:gd name="T56" fmla="*/ 41 w 1666"/>
                  <a:gd name="T57" fmla="*/ 2 h 809"/>
                  <a:gd name="T58" fmla="*/ 38 w 1666"/>
                  <a:gd name="T59" fmla="*/ 3 h 809"/>
                  <a:gd name="T60" fmla="*/ 35 w 1666"/>
                  <a:gd name="T61" fmla="*/ 4 h 809"/>
                  <a:gd name="T62" fmla="*/ 31 w 1666"/>
                  <a:gd name="T63" fmla="*/ 5 h 809"/>
                  <a:gd name="T64" fmla="*/ 29 w 1666"/>
                  <a:gd name="T65" fmla="*/ 6 h 809"/>
                  <a:gd name="T66" fmla="*/ 26 w 1666"/>
                  <a:gd name="T67" fmla="*/ 8 h 809"/>
                  <a:gd name="T68" fmla="*/ 23 w 1666"/>
                  <a:gd name="T69" fmla="*/ 10 h 809"/>
                  <a:gd name="T70" fmla="*/ 20 w 1666"/>
                  <a:gd name="T71" fmla="*/ 11 h 809"/>
                  <a:gd name="T72" fmla="*/ 18 w 1666"/>
                  <a:gd name="T73" fmla="*/ 14 h 809"/>
                  <a:gd name="T74" fmla="*/ 15 w 1666"/>
                  <a:gd name="T75" fmla="*/ 16 h 809"/>
                  <a:gd name="T76" fmla="*/ 13 w 1666"/>
                  <a:gd name="T77" fmla="*/ 18 h 809"/>
                  <a:gd name="T78" fmla="*/ 11 w 1666"/>
                  <a:gd name="T79" fmla="*/ 21 h 809"/>
                  <a:gd name="T80" fmla="*/ 9 w 1666"/>
                  <a:gd name="T81" fmla="*/ 23 h 809"/>
                  <a:gd name="T82" fmla="*/ 7 w 1666"/>
                  <a:gd name="T83" fmla="*/ 26 h 809"/>
                  <a:gd name="T84" fmla="*/ 6 w 1666"/>
                  <a:gd name="T85" fmla="*/ 29 h 809"/>
                  <a:gd name="T86" fmla="*/ 4 w 1666"/>
                  <a:gd name="T87" fmla="*/ 32 h 809"/>
                  <a:gd name="T88" fmla="*/ 3 w 1666"/>
                  <a:gd name="T89" fmla="*/ 35 h 809"/>
                  <a:gd name="T90" fmla="*/ 2 w 1666"/>
                  <a:gd name="T91" fmla="*/ 38 h 809"/>
                  <a:gd name="T92" fmla="*/ 2 w 1666"/>
                  <a:gd name="T93" fmla="*/ 41 h 809"/>
                  <a:gd name="T94" fmla="*/ 1 w 1666"/>
                  <a:gd name="T95" fmla="*/ 45 h 809"/>
                  <a:gd name="T96" fmla="*/ 1 w 1666"/>
                  <a:gd name="T97" fmla="*/ 48 h 809"/>
                  <a:gd name="T98" fmla="*/ 0 w 1666"/>
                  <a:gd name="T99" fmla="*/ 51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1666" y="809"/>
                    </a:moveTo>
                    <a:lnTo>
                      <a:pt x="1664" y="757"/>
                    </a:lnTo>
                    <a:lnTo>
                      <a:pt x="1659" y="706"/>
                    </a:lnTo>
                    <a:lnTo>
                      <a:pt x="1651" y="654"/>
                    </a:lnTo>
                    <a:lnTo>
                      <a:pt x="1639" y="603"/>
                    </a:lnTo>
                    <a:lnTo>
                      <a:pt x="1624" y="554"/>
                    </a:lnTo>
                    <a:lnTo>
                      <a:pt x="1605" y="505"/>
                    </a:lnTo>
                    <a:lnTo>
                      <a:pt x="1584" y="457"/>
                    </a:lnTo>
                    <a:lnTo>
                      <a:pt x="1560" y="412"/>
                    </a:lnTo>
                    <a:lnTo>
                      <a:pt x="1532" y="368"/>
                    </a:lnTo>
                    <a:lnTo>
                      <a:pt x="1501" y="325"/>
                    </a:lnTo>
                    <a:lnTo>
                      <a:pt x="1468" y="284"/>
                    </a:lnTo>
                    <a:lnTo>
                      <a:pt x="1432" y="245"/>
                    </a:lnTo>
                    <a:lnTo>
                      <a:pt x="1394" y="209"/>
                    </a:lnTo>
                    <a:lnTo>
                      <a:pt x="1353" y="176"/>
                    </a:lnTo>
                    <a:lnTo>
                      <a:pt x="1310" y="145"/>
                    </a:lnTo>
                    <a:lnTo>
                      <a:pt x="1266" y="116"/>
                    </a:lnTo>
                    <a:lnTo>
                      <a:pt x="1219" y="91"/>
                    </a:lnTo>
                    <a:lnTo>
                      <a:pt x="1170" y="68"/>
                    </a:lnTo>
                    <a:lnTo>
                      <a:pt x="1121" y="49"/>
                    </a:lnTo>
                    <a:lnTo>
                      <a:pt x="1071" y="33"/>
                    </a:lnTo>
                    <a:lnTo>
                      <a:pt x="1019" y="19"/>
                    </a:lnTo>
                    <a:lnTo>
                      <a:pt x="967" y="10"/>
                    </a:lnTo>
                    <a:lnTo>
                      <a:pt x="913" y="3"/>
                    </a:lnTo>
                    <a:lnTo>
                      <a:pt x="861" y="0"/>
                    </a:lnTo>
                    <a:lnTo>
                      <a:pt x="807" y="0"/>
                    </a:lnTo>
                    <a:lnTo>
                      <a:pt x="753" y="3"/>
                    </a:lnTo>
                    <a:lnTo>
                      <a:pt x="701" y="10"/>
                    </a:lnTo>
                    <a:lnTo>
                      <a:pt x="649" y="19"/>
                    </a:lnTo>
                    <a:lnTo>
                      <a:pt x="597" y="33"/>
                    </a:lnTo>
                    <a:lnTo>
                      <a:pt x="547" y="49"/>
                    </a:lnTo>
                    <a:lnTo>
                      <a:pt x="496" y="68"/>
                    </a:lnTo>
                    <a:lnTo>
                      <a:pt x="449" y="91"/>
                    </a:lnTo>
                    <a:lnTo>
                      <a:pt x="402" y="116"/>
                    </a:lnTo>
                    <a:lnTo>
                      <a:pt x="357" y="145"/>
                    </a:lnTo>
                    <a:lnTo>
                      <a:pt x="315" y="176"/>
                    </a:lnTo>
                    <a:lnTo>
                      <a:pt x="274" y="209"/>
                    </a:lnTo>
                    <a:lnTo>
                      <a:pt x="236" y="245"/>
                    </a:lnTo>
                    <a:lnTo>
                      <a:pt x="200" y="284"/>
                    </a:lnTo>
                    <a:lnTo>
                      <a:pt x="167" y="325"/>
                    </a:lnTo>
                    <a:lnTo>
                      <a:pt x="137" y="368"/>
                    </a:lnTo>
                    <a:lnTo>
                      <a:pt x="108" y="412"/>
                    </a:lnTo>
                    <a:lnTo>
                      <a:pt x="83" y="457"/>
                    </a:lnTo>
                    <a:lnTo>
                      <a:pt x="63" y="505"/>
                    </a:lnTo>
                    <a:lnTo>
                      <a:pt x="44" y="554"/>
                    </a:lnTo>
                    <a:lnTo>
                      <a:pt x="29" y="603"/>
                    </a:lnTo>
                    <a:lnTo>
                      <a:pt x="17" y="654"/>
                    </a:lnTo>
                    <a:lnTo>
                      <a:pt x="7" y="706"/>
                    </a:lnTo>
                    <a:lnTo>
                      <a:pt x="2" y="757"/>
                    </a:lnTo>
                    <a:lnTo>
                      <a:pt x="0" y="809"/>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14" name="Freeform 572">
              <a:extLst>
                <a:ext uri="{FF2B5EF4-FFF2-40B4-BE49-F238E27FC236}">
                  <a16:creationId xmlns:a16="http://schemas.microsoft.com/office/drawing/2014/main" id="{9B84B704-88E1-490E-9B8B-1E1D29B11120}"/>
                </a:ext>
              </a:extLst>
            </p:cNvPr>
            <p:cNvSpPr>
              <a:spLocks noChangeAspect="1"/>
            </p:cNvSpPr>
            <p:nvPr/>
          </p:nvSpPr>
          <p:spPr bwMode="auto">
            <a:xfrm rot="15977889">
              <a:off x="1459059" y="699288"/>
              <a:ext cx="759764" cy="871119"/>
            </a:xfrm>
            <a:custGeom>
              <a:avLst/>
              <a:gdLst>
                <a:gd name="T0" fmla="*/ 2147483647 w 1945"/>
                <a:gd name="T1" fmla="*/ 2147483647 h 1892"/>
                <a:gd name="T2" fmla="*/ 2147483647 w 1945"/>
                <a:gd name="T3" fmla="*/ 2147483647 h 1892"/>
                <a:gd name="T4" fmla="*/ 2147483647 w 1945"/>
                <a:gd name="T5" fmla="*/ 2147483647 h 1892"/>
                <a:gd name="T6" fmla="*/ 2147483647 w 1945"/>
                <a:gd name="T7" fmla="*/ 2147483647 h 1892"/>
                <a:gd name="T8" fmla="*/ 2147483647 w 1945"/>
                <a:gd name="T9" fmla="*/ 2147483647 h 1892"/>
                <a:gd name="T10" fmla="*/ 2147483647 w 1945"/>
                <a:gd name="T11" fmla="*/ 2147483647 h 1892"/>
                <a:gd name="T12" fmla="*/ 2147483647 w 1945"/>
                <a:gd name="T13" fmla="*/ 2147483647 h 1892"/>
                <a:gd name="T14" fmla="*/ 2147483647 w 1945"/>
                <a:gd name="T15" fmla="*/ 2147483647 h 1892"/>
                <a:gd name="T16" fmla="*/ 2147483647 w 1945"/>
                <a:gd name="T17" fmla="*/ 2147483647 h 1892"/>
                <a:gd name="T18" fmla="*/ 2147483647 w 1945"/>
                <a:gd name="T19" fmla="*/ 2147483647 h 1892"/>
                <a:gd name="T20" fmla="*/ 2147483647 w 1945"/>
                <a:gd name="T21" fmla="*/ 0 h 1892"/>
                <a:gd name="T22" fmla="*/ 2147483647 w 1945"/>
                <a:gd name="T23" fmla="*/ 2147483647 h 1892"/>
                <a:gd name="T24" fmla="*/ 2147483647 w 1945"/>
                <a:gd name="T25" fmla="*/ 2147483647 h 1892"/>
                <a:gd name="T26" fmla="*/ 2147483647 w 1945"/>
                <a:gd name="T27" fmla="*/ 2147483647 h 1892"/>
                <a:gd name="T28" fmla="*/ 2147483647 w 1945"/>
                <a:gd name="T29" fmla="*/ 2147483647 h 1892"/>
                <a:gd name="T30" fmla="*/ 2147483647 w 1945"/>
                <a:gd name="T31" fmla="*/ 2147483647 h 1892"/>
                <a:gd name="T32" fmla="*/ 2147483647 w 1945"/>
                <a:gd name="T33" fmla="*/ 2147483647 h 1892"/>
                <a:gd name="T34" fmla="*/ 2147483647 w 1945"/>
                <a:gd name="T35" fmla="*/ 2147483647 h 1892"/>
                <a:gd name="T36" fmla="*/ 2147483647 w 1945"/>
                <a:gd name="T37" fmla="*/ 2147483647 h 1892"/>
                <a:gd name="T38" fmla="*/ 2147483647 w 1945"/>
                <a:gd name="T39" fmla="*/ 2147483647 h 1892"/>
                <a:gd name="T40" fmla="*/ 2147483647 w 1945"/>
                <a:gd name="T41" fmla="*/ 2147483647 h 1892"/>
                <a:gd name="T42" fmla="*/ 2147483647 w 1945"/>
                <a:gd name="T43" fmla="*/ 2147483647 h 1892"/>
                <a:gd name="T44" fmla="*/ 2147483647 w 1945"/>
                <a:gd name="T45" fmla="*/ 2147483647 h 1892"/>
                <a:gd name="T46" fmla="*/ 2147483647 w 1945"/>
                <a:gd name="T47" fmla="*/ 2147483647 h 1892"/>
                <a:gd name="T48" fmla="*/ 2147483647 w 1945"/>
                <a:gd name="T49" fmla="*/ 2147483647 h 1892"/>
                <a:gd name="T50" fmla="*/ 0 w 1945"/>
                <a:gd name="T51" fmla="*/ 2147483647 h 1892"/>
                <a:gd name="T52" fmla="*/ 2147483647 w 1945"/>
                <a:gd name="T53" fmla="*/ 2147483647 h 1892"/>
                <a:gd name="T54" fmla="*/ 2147483647 w 1945"/>
                <a:gd name="T55" fmla="*/ 2147483647 h 1892"/>
                <a:gd name="T56" fmla="*/ 2147483647 w 1945"/>
                <a:gd name="T57" fmla="*/ 2147483647 h 1892"/>
                <a:gd name="T58" fmla="*/ 2147483647 w 1945"/>
                <a:gd name="T59" fmla="*/ 2147483647 h 1892"/>
                <a:gd name="T60" fmla="*/ 2147483647 w 1945"/>
                <a:gd name="T61" fmla="*/ 2147483647 h 1892"/>
                <a:gd name="T62" fmla="*/ 2147483647 w 1945"/>
                <a:gd name="T63" fmla="*/ 2147483647 h 1892"/>
                <a:gd name="T64" fmla="*/ 2147483647 w 1945"/>
                <a:gd name="T65" fmla="*/ 2147483647 h 1892"/>
                <a:gd name="T66" fmla="*/ 2147483647 w 1945"/>
                <a:gd name="T67" fmla="*/ 2147483647 h 1892"/>
                <a:gd name="T68" fmla="*/ 2147483647 w 1945"/>
                <a:gd name="T69" fmla="*/ 2147483647 h 1892"/>
                <a:gd name="T70" fmla="*/ 2147483647 w 1945"/>
                <a:gd name="T71" fmla="*/ 2147483647 h 1892"/>
                <a:gd name="T72" fmla="*/ 2147483647 w 1945"/>
                <a:gd name="T73" fmla="*/ 2147483647 h 1892"/>
                <a:gd name="T74" fmla="*/ 2147483647 w 1945"/>
                <a:gd name="T75" fmla="*/ 2147483647 h 1892"/>
                <a:gd name="T76" fmla="*/ 2147483647 w 1945"/>
                <a:gd name="T77" fmla="*/ 2147483647 h 1892"/>
                <a:gd name="T78" fmla="*/ 2147483647 w 1945"/>
                <a:gd name="T79" fmla="*/ 2147483647 h 1892"/>
                <a:gd name="T80" fmla="*/ 2147483647 w 1945"/>
                <a:gd name="T81" fmla="*/ 2147483647 h 1892"/>
                <a:gd name="T82" fmla="*/ 2147483647 w 1945"/>
                <a:gd name="T83" fmla="*/ 2147483647 h 1892"/>
                <a:gd name="T84" fmla="*/ 2147483647 w 1945"/>
                <a:gd name="T85" fmla="*/ 2147483647 h 1892"/>
                <a:gd name="T86" fmla="*/ 2147483647 w 1945"/>
                <a:gd name="T87" fmla="*/ 2147483647 h 1892"/>
                <a:gd name="T88" fmla="*/ 2147483647 w 1945"/>
                <a:gd name="T89" fmla="*/ 2147483647 h 1892"/>
                <a:gd name="T90" fmla="*/ 2147483647 w 1945"/>
                <a:gd name="T91" fmla="*/ 2147483647 h 1892"/>
                <a:gd name="T92" fmla="*/ 2147483647 w 1945"/>
                <a:gd name="T93" fmla="*/ 2147483647 h 1892"/>
                <a:gd name="T94" fmla="*/ 2147483647 w 1945"/>
                <a:gd name="T95" fmla="*/ 2147483647 h 1892"/>
                <a:gd name="T96" fmla="*/ 2147483647 w 1945"/>
                <a:gd name="T97" fmla="*/ 2147483647 h 1892"/>
                <a:gd name="T98" fmla="*/ 2147483647 w 1945"/>
                <a:gd name="T99" fmla="*/ 2147483647 h 1892"/>
                <a:gd name="T100" fmla="*/ 2147483647 w 1945"/>
                <a:gd name="T101" fmla="*/ 2147483647 h 1892"/>
                <a:gd name="T102" fmla="*/ 2147483647 w 1945"/>
                <a:gd name="T103" fmla="*/ 2147483647 h 1892"/>
                <a:gd name="T104" fmla="*/ 2147483647 w 1945"/>
                <a:gd name="T105" fmla="*/ 2147483647 h 1892"/>
                <a:gd name="T106" fmla="*/ 2147483647 w 1945"/>
                <a:gd name="T107" fmla="*/ 2147483647 h 1892"/>
                <a:gd name="T108" fmla="*/ 2147483647 w 1945"/>
                <a:gd name="T109" fmla="*/ 2147483647 h 1892"/>
                <a:gd name="T110" fmla="*/ 2147483647 w 1945"/>
                <a:gd name="T111" fmla="*/ 2147483647 h 18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945" h="1892">
                  <a:moveTo>
                    <a:pt x="1876" y="596"/>
                  </a:moveTo>
                  <a:lnTo>
                    <a:pt x="1866" y="573"/>
                  </a:lnTo>
                  <a:lnTo>
                    <a:pt x="1855" y="550"/>
                  </a:lnTo>
                  <a:lnTo>
                    <a:pt x="1844" y="526"/>
                  </a:lnTo>
                  <a:lnTo>
                    <a:pt x="1832" y="503"/>
                  </a:lnTo>
                  <a:lnTo>
                    <a:pt x="1820" y="481"/>
                  </a:lnTo>
                  <a:lnTo>
                    <a:pt x="1806" y="459"/>
                  </a:lnTo>
                  <a:lnTo>
                    <a:pt x="1793" y="437"/>
                  </a:lnTo>
                  <a:lnTo>
                    <a:pt x="1778" y="416"/>
                  </a:lnTo>
                  <a:lnTo>
                    <a:pt x="1763" y="395"/>
                  </a:lnTo>
                  <a:lnTo>
                    <a:pt x="1747" y="374"/>
                  </a:lnTo>
                  <a:lnTo>
                    <a:pt x="1731" y="354"/>
                  </a:lnTo>
                  <a:lnTo>
                    <a:pt x="1715" y="335"/>
                  </a:lnTo>
                  <a:lnTo>
                    <a:pt x="1698" y="315"/>
                  </a:lnTo>
                  <a:lnTo>
                    <a:pt x="1680" y="296"/>
                  </a:lnTo>
                  <a:lnTo>
                    <a:pt x="1661" y="278"/>
                  </a:lnTo>
                  <a:lnTo>
                    <a:pt x="1642" y="260"/>
                  </a:lnTo>
                  <a:lnTo>
                    <a:pt x="1623" y="243"/>
                  </a:lnTo>
                  <a:lnTo>
                    <a:pt x="1603" y="226"/>
                  </a:lnTo>
                  <a:lnTo>
                    <a:pt x="1583" y="210"/>
                  </a:lnTo>
                  <a:lnTo>
                    <a:pt x="1563" y="194"/>
                  </a:lnTo>
                  <a:lnTo>
                    <a:pt x="1542" y="179"/>
                  </a:lnTo>
                  <a:lnTo>
                    <a:pt x="1520" y="164"/>
                  </a:lnTo>
                  <a:lnTo>
                    <a:pt x="1498" y="150"/>
                  </a:lnTo>
                  <a:lnTo>
                    <a:pt x="1476" y="136"/>
                  </a:lnTo>
                  <a:lnTo>
                    <a:pt x="1453" y="124"/>
                  </a:lnTo>
                  <a:lnTo>
                    <a:pt x="1430" y="111"/>
                  </a:lnTo>
                  <a:lnTo>
                    <a:pt x="1407" y="99"/>
                  </a:lnTo>
                  <a:lnTo>
                    <a:pt x="1383" y="88"/>
                  </a:lnTo>
                  <a:lnTo>
                    <a:pt x="1359" y="78"/>
                  </a:lnTo>
                  <a:lnTo>
                    <a:pt x="1335" y="68"/>
                  </a:lnTo>
                  <a:lnTo>
                    <a:pt x="1310" y="59"/>
                  </a:lnTo>
                  <a:lnTo>
                    <a:pt x="1286" y="50"/>
                  </a:lnTo>
                  <a:lnTo>
                    <a:pt x="1261" y="43"/>
                  </a:lnTo>
                  <a:lnTo>
                    <a:pt x="1236" y="35"/>
                  </a:lnTo>
                  <a:lnTo>
                    <a:pt x="1210" y="29"/>
                  </a:lnTo>
                  <a:lnTo>
                    <a:pt x="1185" y="23"/>
                  </a:lnTo>
                  <a:lnTo>
                    <a:pt x="1159" y="18"/>
                  </a:lnTo>
                  <a:lnTo>
                    <a:pt x="1133" y="13"/>
                  </a:lnTo>
                  <a:lnTo>
                    <a:pt x="1107" y="9"/>
                  </a:lnTo>
                  <a:lnTo>
                    <a:pt x="1081" y="6"/>
                  </a:lnTo>
                  <a:lnTo>
                    <a:pt x="1055" y="4"/>
                  </a:lnTo>
                  <a:lnTo>
                    <a:pt x="1029" y="2"/>
                  </a:lnTo>
                  <a:lnTo>
                    <a:pt x="1002" y="0"/>
                  </a:lnTo>
                  <a:lnTo>
                    <a:pt x="977" y="0"/>
                  </a:lnTo>
                  <a:lnTo>
                    <a:pt x="950" y="0"/>
                  </a:lnTo>
                  <a:lnTo>
                    <a:pt x="924" y="1"/>
                  </a:lnTo>
                  <a:lnTo>
                    <a:pt x="898" y="3"/>
                  </a:lnTo>
                  <a:lnTo>
                    <a:pt x="871" y="5"/>
                  </a:lnTo>
                  <a:lnTo>
                    <a:pt x="845" y="8"/>
                  </a:lnTo>
                  <a:lnTo>
                    <a:pt x="819" y="12"/>
                  </a:lnTo>
                  <a:lnTo>
                    <a:pt x="793" y="16"/>
                  </a:lnTo>
                  <a:lnTo>
                    <a:pt x="768" y="21"/>
                  </a:lnTo>
                  <a:lnTo>
                    <a:pt x="742" y="27"/>
                  </a:lnTo>
                  <a:lnTo>
                    <a:pt x="717" y="33"/>
                  </a:lnTo>
                  <a:lnTo>
                    <a:pt x="692" y="41"/>
                  </a:lnTo>
                  <a:lnTo>
                    <a:pt x="667" y="48"/>
                  </a:lnTo>
                  <a:lnTo>
                    <a:pt x="642" y="57"/>
                  </a:lnTo>
                  <a:lnTo>
                    <a:pt x="617" y="65"/>
                  </a:lnTo>
                  <a:lnTo>
                    <a:pt x="593" y="75"/>
                  </a:lnTo>
                  <a:lnTo>
                    <a:pt x="569" y="86"/>
                  </a:lnTo>
                  <a:lnTo>
                    <a:pt x="545" y="96"/>
                  </a:lnTo>
                  <a:lnTo>
                    <a:pt x="522" y="108"/>
                  </a:lnTo>
                  <a:lnTo>
                    <a:pt x="499" y="120"/>
                  </a:lnTo>
                  <a:lnTo>
                    <a:pt x="476" y="133"/>
                  </a:lnTo>
                  <a:lnTo>
                    <a:pt x="453" y="146"/>
                  </a:lnTo>
                  <a:lnTo>
                    <a:pt x="431" y="160"/>
                  </a:lnTo>
                  <a:lnTo>
                    <a:pt x="410" y="175"/>
                  </a:lnTo>
                  <a:lnTo>
                    <a:pt x="389" y="189"/>
                  </a:lnTo>
                  <a:lnTo>
                    <a:pt x="368" y="205"/>
                  </a:lnTo>
                  <a:lnTo>
                    <a:pt x="347" y="221"/>
                  </a:lnTo>
                  <a:lnTo>
                    <a:pt x="328" y="238"/>
                  </a:lnTo>
                  <a:lnTo>
                    <a:pt x="308" y="255"/>
                  </a:lnTo>
                  <a:lnTo>
                    <a:pt x="289" y="273"/>
                  </a:lnTo>
                  <a:lnTo>
                    <a:pt x="271" y="291"/>
                  </a:lnTo>
                  <a:lnTo>
                    <a:pt x="253" y="310"/>
                  </a:lnTo>
                  <a:lnTo>
                    <a:pt x="235" y="329"/>
                  </a:lnTo>
                  <a:lnTo>
                    <a:pt x="219" y="349"/>
                  </a:lnTo>
                  <a:lnTo>
                    <a:pt x="202" y="369"/>
                  </a:lnTo>
                  <a:lnTo>
                    <a:pt x="187" y="389"/>
                  </a:lnTo>
                  <a:lnTo>
                    <a:pt x="171" y="410"/>
                  </a:lnTo>
                  <a:lnTo>
                    <a:pt x="157" y="431"/>
                  </a:lnTo>
                  <a:lnTo>
                    <a:pt x="143" y="453"/>
                  </a:lnTo>
                  <a:lnTo>
                    <a:pt x="129" y="475"/>
                  </a:lnTo>
                  <a:lnTo>
                    <a:pt x="117" y="497"/>
                  </a:lnTo>
                  <a:lnTo>
                    <a:pt x="104" y="520"/>
                  </a:lnTo>
                  <a:lnTo>
                    <a:pt x="93" y="543"/>
                  </a:lnTo>
                  <a:lnTo>
                    <a:pt x="82" y="566"/>
                  </a:lnTo>
                  <a:lnTo>
                    <a:pt x="72" y="589"/>
                  </a:lnTo>
                  <a:lnTo>
                    <a:pt x="62" y="613"/>
                  </a:lnTo>
                  <a:lnTo>
                    <a:pt x="53" y="637"/>
                  </a:lnTo>
                  <a:lnTo>
                    <a:pt x="45" y="662"/>
                  </a:lnTo>
                  <a:lnTo>
                    <a:pt x="37" y="686"/>
                  </a:lnTo>
                  <a:lnTo>
                    <a:pt x="31" y="711"/>
                  </a:lnTo>
                  <a:lnTo>
                    <a:pt x="25" y="735"/>
                  </a:lnTo>
                  <a:lnTo>
                    <a:pt x="19" y="760"/>
                  </a:lnTo>
                  <a:lnTo>
                    <a:pt x="14" y="786"/>
                  </a:lnTo>
                  <a:lnTo>
                    <a:pt x="10" y="811"/>
                  </a:lnTo>
                  <a:lnTo>
                    <a:pt x="7" y="836"/>
                  </a:lnTo>
                  <a:lnTo>
                    <a:pt x="4" y="861"/>
                  </a:lnTo>
                  <a:lnTo>
                    <a:pt x="2" y="887"/>
                  </a:lnTo>
                  <a:lnTo>
                    <a:pt x="1" y="912"/>
                  </a:lnTo>
                  <a:lnTo>
                    <a:pt x="0" y="938"/>
                  </a:lnTo>
                  <a:lnTo>
                    <a:pt x="0" y="964"/>
                  </a:lnTo>
                  <a:lnTo>
                    <a:pt x="1" y="989"/>
                  </a:lnTo>
                  <a:lnTo>
                    <a:pt x="3" y="1015"/>
                  </a:lnTo>
                  <a:lnTo>
                    <a:pt x="5" y="1040"/>
                  </a:lnTo>
                  <a:lnTo>
                    <a:pt x="8" y="1066"/>
                  </a:lnTo>
                  <a:lnTo>
                    <a:pt x="11" y="1091"/>
                  </a:lnTo>
                  <a:lnTo>
                    <a:pt x="16" y="1116"/>
                  </a:lnTo>
                  <a:lnTo>
                    <a:pt x="21" y="1141"/>
                  </a:lnTo>
                  <a:lnTo>
                    <a:pt x="27" y="1166"/>
                  </a:lnTo>
                  <a:lnTo>
                    <a:pt x="33" y="1191"/>
                  </a:lnTo>
                  <a:lnTo>
                    <a:pt x="40" y="1215"/>
                  </a:lnTo>
                  <a:lnTo>
                    <a:pt x="48" y="1240"/>
                  </a:lnTo>
                  <a:lnTo>
                    <a:pt x="57" y="1264"/>
                  </a:lnTo>
                  <a:lnTo>
                    <a:pt x="65" y="1288"/>
                  </a:lnTo>
                  <a:lnTo>
                    <a:pt x="75" y="1311"/>
                  </a:lnTo>
                  <a:lnTo>
                    <a:pt x="86" y="1335"/>
                  </a:lnTo>
                  <a:lnTo>
                    <a:pt x="97" y="1358"/>
                  </a:lnTo>
                  <a:lnTo>
                    <a:pt x="109" y="1381"/>
                  </a:lnTo>
                  <a:lnTo>
                    <a:pt x="121" y="1403"/>
                  </a:lnTo>
                  <a:lnTo>
                    <a:pt x="134" y="1425"/>
                  </a:lnTo>
                  <a:lnTo>
                    <a:pt x="148" y="1447"/>
                  </a:lnTo>
                  <a:lnTo>
                    <a:pt x="162" y="1469"/>
                  </a:lnTo>
                  <a:lnTo>
                    <a:pt x="177" y="1490"/>
                  </a:lnTo>
                  <a:lnTo>
                    <a:pt x="192" y="1511"/>
                  </a:lnTo>
                  <a:lnTo>
                    <a:pt x="208" y="1531"/>
                  </a:lnTo>
                  <a:lnTo>
                    <a:pt x="225" y="1551"/>
                  </a:lnTo>
                  <a:lnTo>
                    <a:pt x="242" y="1570"/>
                  </a:lnTo>
                  <a:lnTo>
                    <a:pt x="259" y="1589"/>
                  </a:lnTo>
                  <a:lnTo>
                    <a:pt x="277" y="1608"/>
                  </a:lnTo>
                  <a:lnTo>
                    <a:pt x="296" y="1626"/>
                  </a:lnTo>
                  <a:lnTo>
                    <a:pt x="315" y="1643"/>
                  </a:lnTo>
                  <a:lnTo>
                    <a:pt x="335" y="1660"/>
                  </a:lnTo>
                  <a:lnTo>
                    <a:pt x="355" y="1676"/>
                  </a:lnTo>
                  <a:lnTo>
                    <a:pt x="375" y="1692"/>
                  </a:lnTo>
                  <a:lnTo>
                    <a:pt x="396" y="1708"/>
                  </a:lnTo>
                  <a:lnTo>
                    <a:pt x="418" y="1723"/>
                  </a:lnTo>
                  <a:lnTo>
                    <a:pt x="439" y="1737"/>
                  </a:lnTo>
                  <a:lnTo>
                    <a:pt x="461" y="1751"/>
                  </a:lnTo>
                  <a:lnTo>
                    <a:pt x="484" y="1764"/>
                  </a:lnTo>
                  <a:lnTo>
                    <a:pt x="507" y="1777"/>
                  </a:lnTo>
                  <a:lnTo>
                    <a:pt x="530" y="1788"/>
                  </a:lnTo>
                  <a:lnTo>
                    <a:pt x="554" y="1800"/>
                  </a:lnTo>
                  <a:lnTo>
                    <a:pt x="578" y="1811"/>
                  </a:lnTo>
                  <a:lnTo>
                    <a:pt x="602" y="1821"/>
                  </a:lnTo>
                  <a:lnTo>
                    <a:pt x="626" y="1830"/>
                  </a:lnTo>
                  <a:lnTo>
                    <a:pt x="651" y="1839"/>
                  </a:lnTo>
                  <a:lnTo>
                    <a:pt x="676" y="1847"/>
                  </a:lnTo>
                  <a:lnTo>
                    <a:pt x="701" y="1854"/>
                  </a:lnTo>
                  <a:lnTo>
                    <a:pt x="726" y="1861"/>
                  </a:lnTo>
                  <a:lnTo>
                    <a:pt x="752" y="1867"/>
                  </a:lnTo>
                  <a:lnTo>
                    <a:pt x="777" y="1873"/>
                  </a:lnTo>
                  <a:lnTo>
                    <a:pt x="803" y="1877"/>
                  </a:lnTo>
                  <a:lnTo>
                    <a:pt x="829" y="1882"/>
                  </a:lnTo>
                  <a:lnTo>
                    <a:pt x="855" y="1885"/>
                  </a:lnTo>
                  <a:lnTo>
                    <a:pt x="881" y="1888"/>
                  </a:lnTo>
                  <a:lnTo>
                    <a:pt x="907" y="1890"/>
                  </a:lnTo>
                  <a:lnTo>
                    <a:pt x="934" y="1891"/>
                  </a:lnTo>
                  <a:lnTo>
                    <a:pt x="960" y="1892"/>
                  </a:lnTo>
                  <a:lnTo>
                    <a:pt x="986" y="1892"/>
                  </a:lnTo>
                  <a:lnTo>
                    <a:pt x="1012" y="1891"/>
                  </a:lnTo>
                  <a:lnTo>
                    <a:pt x="1038" y="1890"/>
                  </a:lnTo>
                  <a:lnTo>
                    <a:pt x="1065" y="1888"/>
                  </a:lnTo>
                  <a:lnTo>
                    <a:pt x="1091" y="1885"/>
                  </a:lnTo>
                  <a:lnTo>
                    <a:pt x="1117" y="1882"/>
                  </a:lnTo>
                  <a:lnTo>
                    <a:pt x="1143" y="1877"/>
                  </a:lnTo>
                  <a:lnTo>
                    <a:pt x="1168" y="1873"/>
                  </a:lnTo>
                  <a:lnTo>
                    <a:pt x="1194" y="1867"/>
                  </a:lnTo>
                  <a:lnTo>
                    <a:pt x="1220" y="1861"/>
                  </a:lnTo>
                  <a:lnTo>
                    <a:pt x="1245" y="1854"/>
                  </a:lnTo>
                  <a:lnTo>
                    <a:pt x="1270" y="1847"/>
                  </a:lnTo>
                  <a:lnTo>
                    <a:pt x="1295" y="1839"/>
                  </a:lnTo>
                  <a:lnTo>
                    <a:pt x="1320" y="1829"/>
                  </a:lnTo>
                  <a:lnTo>
                    <a:pt x="1344" y="1820"/>
                  </a:lnTo>
                  <a:lnTo>
                    <a:pt x="1368" y="1810"/>
                  </a:lnTo>
                  <a:lnTo>
                    <a:pt x="1392" y="1799"/>
                  </a:lnTo>
                  <a:lnTo>
                    <a:pt x="1416" y="1788"/>
                  </a:lnTo>
                  <a:lnTo>
                    <a:pt x="1439" y="1776"/>
                  </a:lnTo>
                  <a:lnTo>
                    <a:pt x="1462" y="1764"/>
                  </a:lnTo>
                  <a:lnTo>
                    <a:pt x="1484" y="1751"/>
                  </a:lnTo>
                  <a:lnTo>
                    <a:pt x="1506" y="1737"/>
                  </a:lnTo>
                  <a:lnTo>
                    <a:pt x="1528" y="1722"/>
                  </a:lnTo>
                  <a:lnTo>
                    <a:pt x="1549" y="1708"/>
                  </a:lnTo>
                  <a:lnTo>
                    <a:pt x="1570" y="1692"/>
                  </a:lnTo>
                  <a:lnTo>
                    <a:pt x="1591" y="1676"/>
                  </a:lnTo>
                  <a:lnTo>
                    <a:pt x="1611" y="1660"/>
                  </a:lnTo>
                  <a:lnTo>
                    <a:pt x="1631" y="1643"/>
                  </a:lnTo>
                  <a:lnTo>
                    <a:pt x="1649" y="1625"/>
                  </a:lnTo>
                  <a:lnTo>
                    <a:pt x="1668" y="1607"/>
                  </a:lnTo>
                  <a:lnTo>
                    <a:pt x="1686" y="1589"/>
                  </a:lnTo>
                  <a:lnTo>
                    <a:pt x="1704" y="1569"/>
                  </a:lnTo>
                  <a:lnTo>
                    <a:pt x="1721" y="1550"/>
                  </a:lnTo>
                  <a:lnTo>
                    <a:pt x="1737" y="1530"/>
                  </a:lnTo>
                  <a:lnTo>
                    <a:pt x="1753" y="1510"/>
                  </a:lnTo>
                  <a:lnTo>
                    <a:pt x="1769" y="1489"/>
                  </a:lnTo>
                  <a:lnTo>
                    <a:pt x="1783" y="1468"/>
                  </a:lnTo>
                  <a:lnTo>
                    <a:pt x="1798" y="1447"/>
                  </a:lnTo>
                  <a:lnTo>
                    <a:pt x="1811" y="1425"/>
                  </a:lnTo>
                  <a:lnTo>
                    <a:pt x="1824" y="1402"/>
                  </a:lnTo>
                  <a:lnTo>
                    <a:pt x="1837" y="1380"/>
                  </a:lnTo>
                  <a:lnTo>
                    <a:pt x="1849" y="1357"/>
                  </a:lnTo>
                  <a:lnTo>
                    <a:pt x="1860" y="1334"/>
                  </a:lnTo>
                  <a:lnTo>
                    <a:pt x="1870" y="1311"/>
                  </a:lnTo>
                  <a:lnTo>
                    <a:pt x="1880" y="1287"/>
                  </a:lnTo>
                  <a:lnTo>
                    <a:pt x="1889" y="1263"/>
                  </a:lnTo>
                  <a:lnTo>
                    <a:pt x="1897" y="1239"/>
                  </a:lnTo>
                  <a:lnTo>
                    <a:pt x="1905" y="1214"/>
                  </a:lnTo>
                  <a:lnTo>
                    <a:pt x="1912" y="1190"/>
                  </a:lnTo>
                  <a:lnTo>
                    <a:pt x="1919" y="1165"/>
                  </a:lnTo>
                  <a:lnTo>
                    <a:pt x="1924" y="1140"/>
                  </a:lnTo>
                  <a:lnTo>
                    <a:pt x="1929" y="1115"/>
                  </a:lnTo>
                  <a:lnTo>
                    <a:pt x="1934" y="1090"/>
                  </a:lnTo>
                  <a:lnTo>
                    <a:pt x="1938" y="1065"/>
                  </a:lnTo>
                  <a:lnTo>
                    <a:pt x="1940" y="1039"/>
                  </a:lnTo>
                  <a:lnTo>
                    <a:pt x="1942" y="1014"/>
                  </a:lnTo>
                  <a:lnTo>
                    <a:pt x="1944" y="988"/>
                  </a:lnTo>
                  <a:lnTo>
                    <a:pt x="1945" y="963"/>
                  </a:lnTo>
                  <a:lnTo>
                    <a:pt x="1945" y="937"/>
                  </a:lnTo>
                  <a:lnTo>
                    <a:pt x="1944" y="912"/>
                  </a:lnTo>
                  <a:lnTo>
                    <a:pt x="1943" y="886"/>
                  </a:lnTo>
                  <a:lnTo>
                    <a:pt x="1941" y="861"/>
                  </a:lnTo>
                  <a:lnTo>
                    <a:pt x="1938" y="835"/>
                  </a:lnTo>
                  <a:lnTo>
                    <a:pt x="1935" y="810"/>
                  </a:lnTo>
                  <a:lnTo>
                    <a:pt x="1931" y="785"/>
                  </a:lnTo>
                  <a:lnTo>
                    <a:pt x="1876" y="596"/>
                  </a:lnTo>
                  <a:close/>
                </a:path>
              </a:pathLst>
            </a:custGeom>
            <a:solidFill>
              <a:srgbClr val="FFFFFF"/>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15" name="Oval 573">
              <a:extLst>
                <a:ext uri="{FF2B5EF4-FFF2-40B4-BE49-F238E27FC236}">
                  <a16:creationId xmlns:a16="http://schemas.microsoft.com/office/drawing/2014/main" id="{78395ACC-FF4E-4847-8885-B5E439B22C62}"/>
                </a:ext>
              </a:extLst>
            </p:cNvPr>
            <p:cNvSpPr>
              <a:spLocks noChangeAspect="1" noChangeArrowheads="1"/>
            </p:cNvSpPr>
            <p:nvPr/>
          </p:nvSpPr>
          <p:spPr bwMode="auto">
            <a:xfrm rot="15977889">
              <a:off x="1545967" y="792520"/>
              <a:ext cx="582219" cy="664928"/>
            </a:xfrm>
            <a:prstGeom prst="ellipse">
              <a:avLst/>
            </a:prstGeom>
            <a:noFill/>
            <a:ln w="31750">
              <a:solidFill>
                <a:srgbClr val="F79646"/>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nvGrpSpPr>
            <p:cNvPr id="16" name="Group 574">
              <a:extLst>
                <a:ext uri="{FF2B5EF4-FFF2-40B4-BE49-F238E27FC236}">
                  <a16:creationId xmlns:a16="http://schemas.microsoft.com/office/drawing/2014/main" id="{E075C549-BA2E-4A74-94E2-4EA275797E58}"/>
                </a:ext>
              </a:extLst>
            </p:cNvPr>
            <p:cNvGrpSpPr>
              <a:grpSpLocks noChangeAspect="1"/>
            </p:cNvGrpSpPr>
            <p:nvPr/>
          </p:nvGrpSpPr>
          <p:grpSpPr bwMode="auto">
            <a:xfrm rot="5622111">
              <a:off x="1745393" y="977879"/>
              <a:ext cx="121029" cy="139592"/>
              <a:chOff x="7588" y="959"/>
              <a:chExt cx="833" cy="809"/>
            </a:xfrm>
          </p:grpSpPr>
          <p:sp>
            <p:nvSpPr>
              <p:cNvPr id="44" name="Freeform 575">
                <a:extLst>
                  <a:ext uri="{FF2B5EF4-FFF2-40B4-BE49-F238E27FC236}">
                    <a16:creationId xmlns:a16="http://schemas.microsoft.com/office/drawing/2014/main" id="{24213B05-BA52-4EDD-8435-08E35BF0E41F}"/>
                  </a:ext>
                </a:extLst>
              </p:cNvPr>
              <p:cNvSpPr>
                <a:spLocks noChangeAspect="1"/>
              </p:cNvSpPr>
              <p:nvPr/>
            </p:nvSpPr>
            <p:spPr bwMode="auto">
              <a:xfrm>
                <a:off x="7588" y="1364"/>
                <a:ext cx="833" cy="404"/>
              </a:xfrm>
              <a:custGeom>
                <a:avLst/>
                <a:gdLst>
                  <a:gd name="T0" fmla="*/ 0 w 1666"/>
                  <a:gd name="T1" fmla="*/ 0 h 809"/>
                  <a:gd name="T2" fmla="*/ 1 w 1666"/>
                  <a:gd name="T3" fmla="*/ 3 h 809"/>
                  <a:gd name="T4" fmla="*/ 1 w 1666"/>
                  <a:gd name="T5" fmla="*/ 6 h 809"/>
                  <a:gd name="T6" fmla="*/ 2 w 1666"/>
                  <a:gd name="T7" fmla="*/ 9 h 809"/>
                  <a:gd name="T8" fmla="*/ 2 w 1666"/>
                  <a:gd name="T9" fmla="*/ 12 h 809"/>
                  <a:gd name="T10" fmla="*/ 3 w 1666"/>
                  <a:gd name="T11" fmla="*/ 15 h 809"/>
                  <a:gd name="T12" fmla="*/ 4 w 1666"/>
                  <a:gd name="T13" fmla="*/ 19 h 809"/>
                  <a:gd name="T14" fmla="*/ 6 w 1666"/>
                  <a:gd name="T15" fmla="*/ 21 h 809"/>
                  <a:gd name="T16" fmla="*/ 7 w 1666"/>
                  <a:gd name="T17" fmla="*/ 24 h 809"/>
                  <a:gd name="T18" fmla="*/ 9 w 1666"/>
                  <a:gd name="T19" fmla="*/ 27 h 809"/>
                  <a:gd name="T20" fmla="*/ 11 w 1666"/>
                  <a:gd name="T21" fmla="*/ 30 h 809"/>
                  <a:gd name="T22" fmla="*/ 13 w 1666"/>
                  <a:gd name="T23" fmla="*/ 32 h 809"/>
                  <a:gd name="T24" fmla="*/ 15 w 1666"/>
                  <a:gd name="T25" fmla="*/ 35 h 809"/>
                  <a:gd name="T26" fmla="*/ 18 w 1666"/>
                  <a:gd name="T27" fmla="*/ 37 h 809"/>
                  <a:gd name="T28" fmla="*/ 20 w 1666"/>
                  <a:gd name="T29" fmla="*/ 39 h 809"/>
                  <a:gd name="T30" fmla="*/ 23 w 1666"/>
                  <a:gd name="T31" fmla="*/ 41 h 809"/>
                  <a:gd name="T32" fmla="*/ 26 w 1666"/>
                  <a:gd name="T33" fmla="*/ 43 h 809"/>
                  <a:gd name="T34" fmla="*/ 29 w 1666"/>
                  <a:gd name="T35" fmla="*/ 44 h 809"/>
                  <a:gd name="T36" fmla="*/ 31 w 1666"/>
                  <a:gd name="T37" fmla="*/ 46 h 809"/>
                  <a:gd name="T38" fmla="*/ 35 w 1666"/>
                  <a:gd name="T39" fmla="*/ 47 h 809"/>
                  <a:gd name="T40" fmla="*/ 38 w 1666"/>
                  <a:gd name="T41" fmla="*/ 48 h 809"/>
                  <a:gd name="T42" fmla="*/ 41 w 1666"/>
                  <a:gd name="T43" fmla="*/ 49 h 809"/>
                  <a:gd name="T44" fmla="*/ 44 w 1666"/>
                  <a:gd name="T45" fmla="*/ 49 h 809"/>
                  <a:gd name="T46" fmla="*/ 48 w 1666"/>
                  <a:gd name="T47" fmla="*/ 50 h 809"/>
                  <a:gd name="T48" fmla="*/ 51 w 1666"/>
                  <a:gd name="T49" fmla="*/ 50 h 809"/>
                  <a:gd name="T50" fmla="*/ 54 w 1666"/>
                  <a:gd name="T51" fmla="*/ 50 h 809"/>
                  <a:gd name="T52" fmla="*/ 58 w 1666"/>
                  <a:gd name="T53" fmla="*/ 50 h 809"/>
                  <a:gd name="T54" fmla="*/ 61 w 1666"/>
                  <a:gd name="T55" fmla="*/ 49 h 809"/>
                  <a:gd name="T56" fmla="*/ 64 w 1666"/>
                  <a:gd name="T57" fmla="*/ 49 h 809"/>
                  <a:gd name="T58" fmla="*/ 67 w 1666"/>
                  <a:gd name="T59" fmla="*/ 48 h 809"/>
                  <a:gd name="T60" fmla="*/ 71 w 1666"/>
                  <a:gd name="T61" fmla="*/ 47 h 809"/>
                  <a:gd name="T62" fmla="*/ 74 w 1666"/>
                  <a:gd name="T63" fmla="*/ 46 h 809"/>
                  <a:gd name="T64" fmla="*/ 77 w 1666"/>
                  <a:gd name="T65" fmla="*/ 44 h 809"/>
                  <a:gd name="T66" fmla="*/ 80 w 1666"/>
                  <a:gd name="T67" fmla="*/ 43 h 809"/>
                  <a:gd name="T68" fmla="*/ 82 w 1666"/>
                  <a:gd name="T69" fmla="*/ 41 h 809"/>
                  <a:gd name="T70" fmla="*/ 85 w 1666"/>
                  <a:gd name="T71" fmla="*/ 39 h 809"/>
                  <a:gd name="T72" fmla="*/ 88 w 1666"/>
                  <a:gd name="T73" fmla="*/ 37 h 809"/>
                  <a:gd name="T74" fmla="*/ 90 w 1666"/>
                  <a:gd name="T75" fmla="*/ 35 h 809"/>
                  <a:gd name="T76" fmla="*/ 92 w 1666"/>
                  <a:gd name="T77" fmla="*/ 32 h 809"/>
                  <a:gd name="T78" fmla="*/ 94 w 1666"/>
                  <a:gd name="T79" fmla="*/ 30 h 809"/>
                  <a:gd name="T80" fmla="*/ 96 w 1666"/>
                  <a:gd name="T81" fmla="*/ 27 h 809"/>
                  <a:gd name="T82" fmla="*/ 98 w 1666"/>
                  <a:gd name="T83" fmla="*/ 24 h 809"/>
                  <a:gd name="T84" fmla="*/ 99 w 1666"/>
                  <a:gd name="T85" fmla="*/ 21 h 809"/>
                  <a:gd name="T86" fmla="*/ 101 w 1666"/>
                  <a:gd name="T87" fmla="*/ 19 h 809"/>
                  <a:gd name="T88" fmla="*/ 102 w 1666"/>
                  <a:gd name="T89" fmla="*/ 15 h 809"/>
                  <a:gd name="T90" fmla="*/ 103 w 1666"/>
                  <a:gd name="T91" fmla="*/ 12 h 809"/>
                  <a:gd name="T92" fmla="*/ 104 w 1666"/>
                  <a:gd name="T93" fmla="*/ 9 h 809"/>
                  <a:gd name="T94" fmla="*/ 104 w 1666"/>
                  <a:gd name="T95" fmla="*/ 6 h 809"/>
                  <a:gd name="T96" fmla="*/ 104 w 1666"/>
                  <a:gd name="T97" fmla="*/ 3 h 809"/>
                  <a:gd name="T98" fmla="*/ 105 w 1666"/>
                  <a:gd name="T99" fmla="*/ 0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0" y="0"/>
                    </a:moveTo>
                    <a:lnTo>
                      <a:pt x="2" y="52"/>
                    </a:lnTo>
                    <a:lnTo>
                      <a:pt x="7" y="103"/>
                    </a:lnTo>
                    <a:lnTo>
                      <a:pt x="17" y="155"/>
                    </a:lnTo>
                    <a:lnTo>
                      <a:pt x="29" y="206"/>
                    </a:lnTo>
                    <a:lnTo>
                      <a:pt x="44" y="255"/>
                    </a:lnTo>
                    <a:lnTo>
                      <a:pt x="63" y="304"/>
                    </a:lnTo>
                    <a:lnTo>
                      <a:pt x="83" y="351"/>
                    </a:lnTo>
                    <a:lnTo>
                      <a:pt x="108" y="397"/>
                    </a:lnTo>
                    <a:lnTo>
                      <a:pt x="137" y="441"/>
                    </a:lnTo>
                    <a:lnTo>
                      <a:pt x="167" y="484"/>
                    </a:lnTo>
                    <a:lnTo>
                      <a:pt x="200" y="525"/>
                    </a:lnTo>
                    <a:lnTo>
                      <a:pt x="236" y="564"/>
                    </a:lnTo>
                    <a:lnTo>
                      <a:pt x="274" y="600"/>
                    </a:lnTo>
                    <a:lnTo>
                      <a:pt x="315" y="632"/>
                    </a:lnTo>
                    <a:lnTo>
                      <a:pt x="357" y="663"/>
                    </a:lnTo>
                    <a:lnTo>
                      <a:pt x="402" y="693"/>
                    </a:lnTo>
                    <a:lnTo>
                      <a:pt x="449" y="717"/>
                    </a:lnTo>
                    <a:lnTo>
                      <a:pt x="496" y="740"/>
                    </a:lnTo>
                    <a:lnTo>
                      <a:pt x="547" y="760"/>
                    </a:lnTo>
                    <a:lnTo>
                      <a:pt x="597" y="776"/>
                    </a:lnTo>
                    <a:lnTo>
                      <a:pt x="649" y="789"/>
                    </a:lnTo>
                    <a:lnTo>
                      <a:pt x="701" y="799"/>
                    </a:lnTo>
                    <a:lnTo>
                      <a:pt x="753" y="806"/>
                    </a:lnTo>
                    <a:lnTo>
                      <a:pt x="807" y="809"/>
                    </a:lnTo>
                    <a:lnTo>
                      <a:pt x="861" y="809"/>
                    </a:lnTo>
                    <a:lnTo>
                      <a:pt x="913" y="806"/>
                    </a:lnTo>
                    <a:lnTo>
                      <a:pt x="967" y="799"/>
                    </a:lnTo>
                    <a:lnTo>
                      <a:pt x="1019" y="789"/>
                    </a:lnTo>
                    <a:lnTo>
                      <a:pt x="1071" y="776"/>
                    </a:lnTo>
                    <a:lnTo>
                      <a:pt x="1121" y="760"/>
                    </a:lnTo>
                    <a:lnTo>
                      <a:pt x="1170" y="740"/>
                    </a:lnTo>
                    <a:lnTo>
                      <a:pt x="1219" y="717"/>
                    </a:lnTo>
                    <a:lnTo>
                      <a:pt x="1266" y="693"/>
                    </a:lnTo>
                    <a:lnTo>
                      <a:pt x="1310" y="663"/>
                    </a:lnTo>
                    <a:lnTo>
                      <a:pt x="1353" y="632"/>
                    </a:lnTo>
                    <a:lnTo>
                      <a:pt x="1394" y="600"/>
                    </a:lnTo>
                    <a:lnTo>
                      <a:pt x="1432" y="564"/>
                    </a:lnTo>
                    <a:lnTo>
                      <a:pt x="1468" y="525"/>
                    </a:lnTo>
                    <a:lnTo>
                      <a:pt x="1501" y="484"/>
                    </a:lnTo>
                    <a:lnTo>
                      <a:pt x="1532" y="441"/>
                    </a:lnTo>
                    <a:lnTo>
                      <a:pt x="1560" y="397"/>
                    </a:lnTo>
                    <a:lnTo>
                      <a:pt x="1584" y="351"/>
                    </a:lnTo>
                    <a:lnTo>
                      <a:pt x="1605" y="304"/>
                    </a:lnTo>
                    <a:lnTo>
                      <a:pt x="1624" y="255"/>
                    </a:lnTo>
                    <a:lnTo>
                      <a:pt x="1639" y="206"/>
                    </a:lnTo>
                    <a:lnTo>
                      <a:pt x="1651" y="155"/>
                    </a:lnTo>
                    <a:lnTo>
                      <a:pt x="1659" y="103"/>
                    </a:lnTo>
                    <a:lnTo>
                      <a:pt x="1664" y="52"/>
                    </a:lnTo>
                    <a:lnTo>
                      <a:pt x="1666" y="0"/>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5" name="Freeform 576">
                <a:extLst>
                  <a:ext uri="{FF2B5EF4-FFF2-40B4-BE49-F238E27FC236}">
                    <a16:creationId xmlns:a16="http://schemas.microsoft.com/office/drawing/2014/main" id="{8D8C1CF9-8B2B-4EDE-AD1F-9B9326D52945}"/>
                  </a:ext>
                </a:extLst>
              </p:cNvPr>
              <p:cNvSpPr>
                <a:spLocks noChangeAspect="1"/>
              </p:cNvSpPr>
              <p:nvPr/>
            </p:nvSpPr>
            <p:spPr bwMode="auto">
              <a:xfrm>
                <a:off x="7588" y="959"/>
                <a:ext cx="833" cy="405"/>
              </a:xfrm>
              <a:custGeom>
                <a:avLst/>
                <a:gdLst>
                  <a:gd name="T0" fmla="*/ 105 w 1666"/>
                  <a:gd name="T1" fmla="*/ 51 h 809"/>
                  <a:gd name="T2" fmla="*/ 104 w 1666"/>
                  <a:gd name="T3" fmla="*/ 48 h 809"/>
                  <a:gd name="T4" fmla="*/ 104 w 1666"/>
                  <a:gd name="T5" fmla="*/ 45 h 809"/>
                  <a:gd name="T6" fmla="*/ 104 w 1666"/>
                  <a:gd name="T7" fmla="*/ 41 h 809"/>
                  <a:gd name="T8" fmla="*/ 103 w 1666"/>
                  <a:gd name="T9" fmla="*/ 38 h 809"/>
                  <a:gd name="T10" fmla="*/ 102 w 1666"/>
                  <a:gd name="T11" fmla="*/ 35 h 809"/>
                  <a:gd name="T12" fmla="*/ 101 w 1666"/>
                  <a:gd name="T13" fmla="*/ 32 h 809"/>
                  <a:gd name="T14" fmla="*/ 99 w 1666"/>
                  <a:gd name="T15" fmla="*/ 29 h 809"/>
                  <a:gd name="T16" fmla="*/ 98 w 1666"/>
                  <a:gd name="T17" fmla="*/ 26 h 809"/>
                  <a:gd name="T18" fmla="*/ 96 w 1666"/>
                  <a:gd name="T19" fmla="*/ 23 h 809"/>
                  <a:gd name="T20" fmla="*/ 94 w 1666"/>
                  <a:gd name="T21" fmla="*/ 21 h 809"/>
                  <a:gd name="T22" fmla="*/ 92 w 1666"/>
                  <a:gd name="T23" fmla="*/ 18 h 809"/>
                  <a:gd name="T24" fmla="*/ 90 w 1666"/>
                  <a:gd name="T25" fmla="*/ 16 h 809"/>
                  <a:gd name="T26" fmla="*/ 88 w 1666"/>
                  <a:gd name="T27" fmla="*/ 14 h 809"/>
                  <a:gd name="T28" fmla="*/ 85 w 1666"/>
                  <a:gd name="T29" fmla="*/ 11 h 809"/>
                  <a:gd name="T30" fmla="*/ 82 w 1666"/>
                  <a:gd name="T31" fmla="*/ 10 h 809"/>
                  <a:gd name="T32" fmla="*/ 80 w 1666"/>
                  <a:gd name="T33" fmla="*/ 8 h 809"/>
                  <a:gd name="T34" fmla="*/ 77 w 1666"/>
                  <a:gd name="T35" fmla="*/ 6 h 809"/>
                  <a:gd name="T36" fmla="*/ 74 w 1666"/>
                  <a:gd name="T37" fmla="*/ 5 h 809"/>
                  <a:gd name="T38" fmla="*/ 71 w 1666"/>
                  <a:gd name="T39" fmla="*/ 4 h 809"/>
                  <a:gd name="T40" fmla="*/ 67 w 1666"/>
                  <a:gd name="T41" fmla="*/ 3 h 809"/>
                  <a:gd name="T42" fmla="*/ 64 w 1666"/>
                  <a:gd name="T43" fmla="*/ 2 h 809"/>
                  <a:gd name="T44" fmla="*/ 61 w 1666"/>
                  <a:gd name="T45" fmla="*/ 1 h 809"/>
                  <a:gd name="T46" fmla="*/ 58 w 1666"/>
                  <a:gd name="T47" fmla="*/ 1 h 809"/>
                  <a:gd name="T48" fmla="*/ 54 w 1666"/>
                  <a:gd name="T49" fmla="*/ 0 h 809"/>
                  <a:gd name="T50" fmla="*/ 51 w 1666"/>
                  <a:gd name="T51" fmla="*/ 0 h 809"/>
                  <a:gd name="T52" fmla="*/ 48 w 1666"/>
                  <a:gd name="T53" fmla="*/ 1 h 809"/>
                  <a:gd name="T54" fmla="*/ 44 w 1666"/>
                  <a:gd name="T55" fmla="*/ 1 h 809"/>
                  <a:gd name="T56" fmla="*/ 41 w 1666"/>
                  <a:gd name="T57" fmla="*/ 2 h 809"/>
                  <a:gd name="T58" fmla="*/ 38 w 1666"/>
                  <a:gd name="T59" fmla="*/ 3 h 809"/>
                  <a:gd name="T60" fmla="*/ 35 w 1666"/>
                  <a:gd name="T61" fmla="*/ 4 h 809"/>
                  <a:gd name="T62" fmla="*/ 31 w 1666"/>
                  <a:gd name="T63" fmla="*/ 5 h 809"/>
                  <a:gd name="T64" fmla="*/ 29 w 1666"/>
                  <a:gd name="T65" fmla="*/ 6 h 809"/>
                  <a:gd name="T66" fmla="*/ 26 w 1666"/>
                  <a:gd name="T67" fmla="*/ 8 h 809"/>
                  <a:gd name="T68" fmla="*/ 23 w 1666"/>
                  <a:gd name="T69" fmla="*/ 10 h 809"/>
                  <a:gd name="T70" fmla="*/ 20 w 1666"/>
                  <a:gd name="T71" fmla="*/ 11 h 809"/>
                  <a:gd name="T72" fmla="*/ 18 w 1666"/>
                  <a:gd name="T73" fmla="*/ 14 h 809"/>
                  <a:gd name="T74" fmla="*/ 15 w 1666"/>
                  <a:gd name="T75" fmla="*/ 16 h 809"/>
                  <a:gd name="T76" fmla="*/ 13 w 1666"/>
                  <a:gd name="T77" fmla="*/ 18 h 809"/>
                  <a:gd name="T78" fmla="*/ 11 w 1666"/>
                  <a:gd name="T79" fmla="*/ 21 h 809"/>
                  <a:gd name="T80" fmla="*/ 9 w 1666"/>
                  <a:gd name="T81" fmla="*/ 23 h 809"/>
                  <a:gd name="T82" fmla="*/ 7 w 1666"/>
                  <a:gd name="T83" fmla="*/ 26 h 809"/>
                  <a:gd name="T84" fmla="*/ 6 w 1666"/>
                  <a:gd name="T85" fmla="*/ 29 h 809"/>
                  <a:gd name="T86" fmla="*/ 4 w 1666"/>
                  <a:gd name="T87" fmla="*/ 32 h 809"/>
                  <a:gd name="T88" fmla="*/ 3 w 1666"/>
                  <a:gd name="T89" fmla="*/ 35 h 809"/>
                  <a:gd name="T90" fmla="*/ 2 w 1666"/>
                  <a:gd name="T91" fmla="*/ 38 h 809"/>
                  <a:gd name="T92" fmla="*/ 2 w 1666"/>
                  <a:gd name="T93" fmla="*/ 41 h 809"/>
                  <a:gd name="T94" fmla="*/ 1 w 1666"/>
                  <a:gd name="T95" fmla="*/ 45 h 809"/>
                  <a:gd name="T96" fmla="*/ 1 w 1666"/>
                  <a:gd name="T97" fmla="*/ 48 h 809"/>
                  <a:gd name="T98" fmla="*/ 0 w 1666"/>
                  <a:gd name="T99" fmla="*/ 51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1666" y="809"/>
                    </a:moveTo>
                    <a:lnTo>
                      <a:pt x="1664" y="757"/>
                    </a:lnTo>
                    <a:lnTo>
                      <a:pt x="1659" y="706"/>
                    </a:lnTo>
                    <a:lnTo>
                      <a:pt x="1651" y="654"/>
                    </a:lnTo>
                    <a:lnTo>
                      <a:pt x="1639" y="603"/>
                    </a:lnTo>
                    <a:lnTo>
                      <a:pt x="1624" y="554"/>
                    </a:lnTo>
                    <a:lnTo>
                      <a:pt x="1605" y="505"/>
                    </a:lnTo>
                    <a:lnTo>
                      <a:pt x="1584" y="457"/>
                    </a:lnTo>
                    <a:lnTo>
                      <a:pt x="1560" y="412"/>
                    </a:lnTo>
                    <a:lnTo>
                      <a:pt x="1532" y="368"/>
                    </a:lnTo>
                    <a:lnTo>
                      <a:pt x="1501" y="325"/>
                    </a:lnTo>
                    <a:lnTo>
                      <a:pt x="1468" y="284"/>
                    </a:lnTo>
                    <a:lnTo>
                      <a:pt x="1432" y="245"/>
                    </a:lnTo>
                    <a:lnTo>
                      <a:pt x="1394" y="209"/>
                    </a:lnTo>
                    <a:lnTo>
                      <a:pt x="1353" y="176"/>
                    </a:lnTo>
                    <a:lnTo>
                      <a:pt x="1310" y="145"/>
                    </a:lnTo>
                    <a:lnTo>
                      <a:pt x="1266" y="116"/>
                    </a:lnTo>
                    <a:lnTo>
                      <a:pt x="1219" y="91"/>
                    </a:lnTo>
                    <a:lnTo>
                      <a:pt x="1170" y="68"/>
                    </a:lnTo>
                    <a:lnTo>
                      <a:pt x="1121" y="49"/>
                    </a:lnTo>
                    <a:lnTo>
                      <a:pt x="1071" y="33"/>
                    </a:lnTo>
                    <a:lnTo>
                      <a:pt x="1019" y="19"/>
                    </a:lnTo>
                    <a:lnTo>
                      <a:pt x="967" y="10"/>
                    </a:lnTo>
                    <a:lnTo>
                      <a:pt x="913" y="3"/>
                    </a:lnTo>
                    <a:lnTo>
                      <a:pt x="861" y="0"/>
                    </a:lnTo>
                    <a:lnTo>
                      <a:pt x="807" y="0"/>
                    </a:lnTo>
                    <a:lnTo>
                      <a:pt x="753" y="3"/>
                    </a:lnTo>
                    <a:lnTo>
                      <a:pt x="701" y="10"/>
                    </a:lnTo>
                    <a:lnTo>
                      <a:pt x="649" y="19"/>
                    </a:lnTo>
                    <a:lnTo>
                      <a:pt x="597" y="33"/>
                    </a:lnTo>
                    <a:lnTo>
                      <a:pt x="547" y="49"/>
                    </a:lnTo>
                    <a:lnTo>
                      <a:pt x="496" y="68"/>
                    </a:lnTo>
                    <a:lnTo>
                      <a:pt x="449" y="91"/>
                    </a:lnTo>
                    <a:lnTo>
                      <a:pt x="402" y="116"/>
                    </a:lnTo>
                    <a:lnTo>
                      <a:pt x="357" y="145"/>
                    </a:lnTo>
                    <a:lnTo>
                      <a:pt x="315" y="176"/>
                    </a:lnTo>
                    <a:lnTo>
                      <a:pt x="274" y="209"/>
                    </a:lnTo>
                    <a:lnTo>
                      <a:pt x="236" y="245"/>
                    </a:lnTo>
                    <a:lnTo>
                      <a:pt x="200" y="284"/>
                    </a:lnTo>
                    <a:lnTo>
                      <a:pt x="167" y="325"/>
                    </a:lnTo>
                    <a:lnTo>
                      <a:pt x="137" y="368"/>
                    </a:lnTo>
                    <a:lnTo>
                      <a:pt x="108" y="412"/>
                    </a:lnTo>
                    <a:lnTo>
                      <a:pt x="83" y="457"/>
                    </a:lnTo>
                    <a:lnTo>
                      <a:pt x="63" y="505"/>
                    </a:lnTo>
                    <a:lnTo>
                      <a:pt x="44" y="554"/>
                    </a:lnTo>
                    <a:lnTo>
                      <a:pt x="29" y="603"/>
                    </a:lnTo>
                    <a:lnTo>
                      <a:pt x="17" y="654"/>
                    </a:lnTo>
                    <a:lnTo>
                      <a:pt x="7" y="706"/>
                    </a:lnTo>
                    <a:lnTo>
                      <a:pt x="2" y="757"/>
                    </a:lnTo>
                    <a:lnTo>
                      <a:pt x="0" y="809"/>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17" name="Oval 578">
              <a:extLst>
                <a:ext uri="{FF2B5EF4-FFF2-40B4-BE49-F238E27FC236}">
                  <a16:creationId xmlns:a16="http://schemas.microsoft.com/office/drawing/2014/main" id="{44757EB3-8F4E-4466-A0A3-5104CF91212D}"/>
                </a:ext>
              </a:extLst>
            </p:cNvPr>
            <p:cNvSpPr>
              <a:spLocks noChangeArrowheads="1"/>
            </p:cNvSpPr>
            <p:nvPr/>
          </p:nvSpPr>
          <p:spPr bwMode="auto">
            <a:xfrm rot="12784123">
              <a:off x="60739" y="363087"/>
              <a:ext cx="1076778" cy="890390"/>
            </a:xfrm>
            <a:prstGeom prst="ellipse">
              <a:avLst/>
            </a:prstGeom>
            <a:noFill/>
            <a:ln w="31750">
              <a:solidFill>
                <a:srgbClr val="FFC000"/>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18" name="AutoShape 580">
              <a:extLst>
                <a:ext uri="{FF2B5EF4-FFF2-40B4-BE49-F238E27FC236}">
                  <a16:creationId xmlns:a16="http://schemas.microsoft.com/office/drawing/2014/main" id="{6393EE5A-12F3-4362-9244-B075CCB7B366}"/>
                </a:ext>
              </a:extLst>
            </p:cNvPr>
            <p:cNvCxnSpPr>
              <a:cxnSpLocks noChangeShapeType="1"/>
            </p:cNvCxnSpPr>
            <p:nvPr/>
          </p:nvCxnSpPr>
          <p:spPr bwMode="auto">
            <a:xfrm flipH="1">
              <a:off x="1109811" y="736305"/>
              <a:ext cx="274922" cy="23459"/>
            </a:xfrm>
            <a:prstGeom prst="straightConnector1">
              <a:avLst/>
            </a:prstGeom>
            <a:noFill/>
            <a:ln w="31750">
              <a:solidFill>
                <a:srgbClr val="FFC000"/>
              </a:solidFill>
              <a:prstDash val="dash"/>
              <a:round/>
              <a:headEnd/>
              <a:tailEnd/>
            </a:ln>
            <a:extLst>
              <a:ext uri="{909E8E84-426E-40DD-AFC4-6F175D3DCCD1}">
                <a14:hiddenFill xmlns:a14="http://schemas.microsoft.com/office/drawing/2010/main">
                  <a:noFill/>
                </a14:hiddenFill>
              </a:ext>
            </a:extLst>
          </p:spPr>
        </p:cxnSp>
        <p:sp>
          <p:nvSpPr>
            <p:cNvPr id="19" name="Freeform 581">
              <a:extLst>
                <a:ext uri="{FF2B5EF4-FFF2-40B4-BE49-F238E27FC236}">
                  <a16:creationId xmlns:a16="http://schemas.microsoft.com/office/drawing/2014/main" id="{A6EE695C-B496-4F9B-AFF4-A9448E0CCD8B}"/>
                </a:ext>
              </a:extLst>
            </p:cNvPr>
            <p:cNvSpPr>
              <a:spLocks/>
            </p:cNvSpPr>
            <p:nvPr/>
          </p:nvSpPr>
          <p:spPr bwMode="auto">
            <a:xfrm rot="12784123">
              <a:off x="159838" y="440397"/>
              <a:ext cx="888169" cy="731506"/>
            </a:xfrm>
            <a:custGeom>
              <a:avLst/>
              <a:gdLst>
                <a:gd name="T0" fmla="*/ 2147483647 w 1817"/>
                <a:gd name="T1" fmla="*/ 2147483647 h 1720"/>
                <a:gd name="T2" fmla="*/ 2147483647 w 1817"/>
                <a:gd name="T3" fmla="*/ 2147483647 h 1720"/>
                <a:gd name="T4" fmla="*/ 2147483647 w 1817"/>
                <a:gd name="T5" fmla="*/ 2147483647 h 1720"/>
                <a:gd name="T6" fmla="*/ 2147483647 w 1817"/>
                <a:gd name="T7" fmla="*/ 2147483647 h 1720"/>
                <a:gd name="T8" fmla="*/ 2147483647 w 1817"/>
                <a:gd name="T9" fmla="*/ 2147483647 h 1720"/>
                <a:gd name="T10" fmla="*/ 2147483647 w 1817"/>
                <a:gd name="T11" fmla="*/ 2147483647 h 1720"/>
                <a:gd name="T12" fmla="*/ 2147483647 w 1817"/>
                <a:gd name="T13" fmla="*/ 2147483647 h 1720"/>
                <a:gd name="T14" fmla="*/ 2147483647 w 1817"/>
                <a:gd name="T15" fmla="*/ 2147483647 h 1720"/>
                <a:gd name="T16" fmla="*/ 2147483647 w 1817"/>
                <a:gd name="T17" fmla="*/ 2147483647 h 1720"/>
                <a:gd name="T18" fmla="*/ 2147483647 w 1817"/>
                <a:gd name="T19" fmla="*/ 2147483647 h 1720"/>
                <a:gd name="T20" fmla="*/ 2147483647 w 1817"/>
                <a:gd name="T21" fmla="*/ 0 h 1720"/>
                <a:gd name="T22" fmla="*/ 2147483647 w 1817"/>
                <a:gd name="T23" fmla="*/ 2147483647 h 1720"/>
                <a:gd name="T24" fmla="*/ 2147483647 w 1817"/>
                <a:gd name="T25" fmla="*/ 2147483647 h 1720"/>
                <a:gd name="T26" fmla="*/ 2147483647 w 1817"/>
                <a:gd name="T27" fmla="*/ 2147483647 h 1720"/>
                <a:gd name="T28" fmla="*/ 2147483647 w 1817"/>
                <a:gd name="T29" fmla="*/ 2147483647 h 1720"/>
                <a:gd name="T30" fmla="*/ 2147483647 w 1817"/>
                <a:gd name="T31" fmla="*/ 2147483647 h 1720"/>
                <a:gd name="T32" fmla="*/ 2147483647 w 1817"/>
                <a:gd name="T33" fmla="*/ 2147483647 h 1720"/>
                <a:gd name="T34" fmla="*/ 2147483647 w 1817"/>
                <a:gd name="T35" fmla="*/ 2147483647 h 1720"/>
                <a:gd name="T36" fmla="*/ 2147483647 w 1817"/>
                <a:gd name="T37" fmla="*/ 2147483647 h 1720"/>
                <a:gd name="T38" fmla="*/ 2147483647 w 1817"/>
                <a:gd name="T39" fmla="*/ 2147483647 h 1720"/>
                <a:gd name="T40" fmla="*/ 2147483647 w 1817"/>
                <a:gd name="T41" fmla="*/ 2147483647 h 1720"/>
                <a:gd name="T42" fmla="*/ 2147483647 w 1817"/>
                <a:gd name="T43" fmla="*/ 2147483647 h 1720"/>
                <a:gd name="T44" fmla="*/ 2147483647 w 1817"/>
                <a:gd name="T45" fmla="*/ 2147483647 h 1720"/>
                <a:gd name="T46" fmla="*/ 2147483647 w 1817"/>
                <a:gd name="T47" fmla="*/ 2147483647 h 1720"/>
                <a:gd name="T48" fmla="*/ 2147483647 w 1817"/>
                <a:gd name="T49" fmla="*/ 2147483647 h 1720"/>
                <a:gd name="T50" fmla="*/ 0 w 1817"/>
                <a:gd name="T51" fmla="*/ 2147483647 h 1720"/>
                <a:gd name="T52" fmla="*/ 2147483647 w 1817"/>
                <a:gd name="T53" fmla="*/ 2147483647 h 1720"/>
                <a:gd name="T54" fmla="*/ 2147483647 w 1817"/>
                <a:gd name="T55" fmla="*/ 2147483647 h 1720"/>
                <a:gd name="T56" fmla="*/ 2147483647 w 1817"/>
                <a:gd name="T57" fmla="*/ 2147483647 h 1720"/>
                <a:gd name="T58" fmla="*/ 2147483647 w 1817"/>
                <a:gd name="T59" fmla="*/ 2147483647 h 1720"/>
                <a:gd name="T60" fmla="*/ 2147483647 w 1817"/>
                <a:gd name="T61" fmla="*/ 2147483647 h 1720"/>
                <a:gd name="T62" fmla="*/ 2147483647 w 1817"/>
                <a:gd name="T63" fmla="*/ 2147483647 h 1720"/>
                <a:gd name="T64" fmla="*/ 2147483647 w 1817"/>
                <a:gd name="T65" fmla="*/ 2147483647 h 1720"/>
                <a:gd name="T66" fmla="*/ 2147483647 w 1817"/>
                <a:gd name="T67" fmla="*/ 2147483647 h 1720"/>
                <a:gd name="T68" fmla="*/ 2147483647 w 1817"/>
                <a:gd name="T69" fmla="*/ 2147483647 h 1720"/>
                <a:gd name="T70" fmla="*/ 2147483647 w 1817"/>
                <a:gd name="T71" fmla="*/ 2147483647 h 1720"/>
                <a:gd name="T72" fmla="*/ 2147483647 w 1817"/>
                <a:gd name="T73" fmla="*/ 2147483647 h 1720"/>
                <a:gd name="T74" fmla="*/ 2147483647 w 1817"/>
                <a:gd name="T75" fmla="*/ 2147483647 h 1720"/>
                <a:gd name="T76" fmla="*/ 2147483647 w 1817"/>
                <a:gd name="T77" fmla="*/ 2147483647 h 1720"/>
                <a:gd name="T78" fmla="*/ 2147483647 w 1817"/>
                <a:gd name="T79" fmla="*/ 2147483647 h 1720"/>
                <a:gd name="T80" fmla="*/ 2147483647 w 1817"/>
                <a:gd name="T81" fmla="*/ 2147483647 h 1720"/>
                <a:gd name="T82" fmla="*/ 2147483647 w 1817"/>
                <a:gd name="T83" fmla="*/ 2147483647 h 1720"/>
                <a:gd name="T84" fmla="*/ 2147483647 w 1817"/>
                <a:gd name="T85" fmla="*/ 2147483647 h 1720"/>
                <a:gd name="T86" fmla="*/ 2147483647 w 1817"/>
                <a:gd name="T87" fmla="*/ 2147483647 h 1720"/>
                <a:gd name="T88" fmla="*/ 2147483647 w 1817"/>
                <a:gd name="T89" fmla="*/ 2147483647 h 1720"/>
                <a:gd name="T90" fmla="*/ 2147483647 w 1817"/>
                <a:gd name="T91" fmla="*/ 2147483647 h 1720"/>
                <a:gd name="T92" fmla="*/ 2147483647 w 1817"/>
                <a:gd name="T93" fmla="*/ 2147483647 h 1720"/>
                <a:gd name="T94" fmla="*/ 2147483647 w 1817"/>
                <a:gd name="T95" fmla="*/ 2147483647 h 1720"/>
                <a:gd name="T96" fmla="*/ 2147483647 w 1817"/>
                <a:gd name="T97" fmla="*/ 2147483647 h 1720"/>
                <a:gd name="T98" fmla="*/ 2147483647 w 1817"/>
                <a:gd name="T99" fmla="*/ 2147483647 h 1720"/>
                <a:gd name="T100" fmla="*/ 2147483647 w 1817"/>
                <a:gd name="T101" fmla="*/ 2147483647 h 1720"/>
                <a:gd name="T102" fmla="*/ 2147483647 w 1817"/>
                <a:gd name="T103" fmla="*/ 2147483647 h 1720"/>
                <a:gd name="T104" fmla="*/ 2147483647 w 1817"/>
                <a:gd name="T105" fmla="*/ 2147483647 h 1720"/>
                <a:gd name="T106" fmla="*/ 2147483647 w 1817"/>
                <a:gd name="T107" fmla="*/ 2147483647 h 1720"/>
                <a:gd name="T108" fmla="*/ 2147483647 w 1817"/>
                <a:gd name="T109" fmla="*/ 2147483647 h 1720"/>
                <a:gd name="T110" fmla="*/ 2147483647 w 1817"/>
                <a:gd name="T111" fmla="*/ 2147483647 h 172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817" h="1720">
                  <a:moveTo>
                    <a:pt x="1753" y="542"/>
                  </a:moveTo>
                  <a:lnTo>
                    <a:pt x="1743" y="521"/>
                  </a:lnTo>
                  <a:lnTo>
                    <a:pt x="1733" y="500"/>
                  </a:lnTo>
                  <a:lnTo>
                    <a:pt x="1723" y="478"/>
                  </a:lnTo>
                  <a:lnTo>
                    <a:pt x="1712" y="458"/>
                  </a:lnTo>
                  <a:lnTo>
                    <a:pt x="1700" y="438"/>
                  </a:lnTo>
                  <a:lnTo>
                    <a:pt x="1687" y="417"/>
                  </a:lnTo>
                  <a:lnTo>
                    <a:pt x="1675" y="397"/>
                  </a:lnTo>
                  <a:lnTo>
                    <a:pt x="1661" y="378"/>
                  </a:lnTo>
                  <a:lnTo>
                    <a:pt x="1647" y="359"/>
                  </a:lnTo>
                  <a:lnTo>
                    <a:pt x="1632" y="340"/>
                  </a:lnTo>
                  <a:lnTo>
                    <a:pt x="1617" y="322"/>
                  </a:lnTo>
                  <a:lnTo>
                    <a:pt x="1602" y="304"/>
                  </a:lnTo>
                  <a:lnTo>
                    <a:pt x="1586" y="287"/>
                  </a:lnTo>
                  <a:lnTo>
                    <a:pt x="1569" y="270"/>
                  </a:lnTo>
                  <a:lnTo>
                    <a:pt x="1552" y="253"/>
                  </a:lnTo>
                  <a:lnTo>
                    <a:pt x="1534" y="237"/>
                  </a:lnTo>
                  <a:lnTo>
                    <a:pt x="1516" y="221"/>
                  </a:lnTo>
                  <a:lnTo>
                    <a:pt x="1498" y="206"/>
                  </a:lnTo>
                  <a:lnTo>
                    <a:pt x="1479" y="191"/>
                  </a:lnTo>
                  <a:lnTo>
                    <a:pt x="1460" y="176"/>
                  </a:lnTo>
                  <a:lnTo>
                    <a:pt x="1440" y="163"/>
                  </a:lnTo>
                  <a:lnTo>
                    <a:pt x="1420" y="149"/>
                  </a:lnTo>
                  <a:lnTo>
                    <a:pt x="1400" y="136"/>
                  </a:lnTo>
                  <a:lnTo>
                    <a:pt x="1379" y="124"/>
                  </a:lnTo>
                  <a:lnTo>
                    <a:pt x="1358" y="113"/>
                  </a:lnTo>
                  <a:lnTo>
                    <a:pt x="1336" y="101"/>
                  </a:lnTo>
                  <a:lnTo>
                    <a:pt x="1314" y="90"/>
                  </a:lnTo>
                  <a:lnTo>
                    <a:pt x="1292" y="80"/>
                  </a:lnTo>
                  <a:lnTo>
                    <a:pt x="1270" y="71"/>
                  </a:lnTo>
                  <a:lnTo>
                    <a:pt x="1247" y="62"/>
                  </a:lnTo>
                  <a:lnTo>
                    <a:pt x="1224" y="54"/>
                  </a:lnTo>
                  <a:lnTo>
                    <a:pt x="1201" y="46"/>
                  </a:lnTo>
                  <a:lnTo>
                    <a:pt x="1178" y="39"/>
                  </a:lnTo>
                  <a:lnTo>
                    <a:pt x="1154" y="32"/>
                  </a:lnTo>
                  <a:lnTo>
                    <a:pt x="1131" y="26"/>
                  </a:lnTo>
                  <a:lnTo>
                    <a:pt x="1107" y="21"/>
                  </a:lnTo>
                  <a:lnTo>
                    <a:pt x="1083" y="16"/>
                  </a:lnTo>
                  <a:lnTo>
                    <a:pt x="1059" y="12"/>
                  </a:lnTo>
                  <a:lnTo>
                    <a:pt x="1034" y="8"/>
                  </a:lnTo>
                  <a:lnTo>
                    <a:pt x="1010" y="5"/>
                  </a:lnTo>
                  <a:lnTo>
                    <a:pt x="986" y="3"/>
                  </a:lnTo>
                  <a:lnTo>
                    <a:pt x="961" y="2"/>
                  </a:lnTo>
                  <a:lnTo>
                    <a:pt x="936" y="0"/>
                  </a:lnTo>
                  <a:lnTo>
                    <a:pt x="912" y="0"/>
                  </a:lnTo>
                  <a:lnTo>
                    <a:pt x="888" y="0"/>
                  </a:lnTo>
                  <a:lnTo>
                    <a:pt x="863" y="1"/>
                  </a:lnTo>
                  <a:lnTo>
                    <a:pt x="839" y="3"/>
                  </a:lnTo>
                  <a:lnTo>
                    <a:pt x="814" y="5"/>
                  </a:lnTo>
                  <a:lnTo>
                    <a:pt x="790" y="7"/>
                  </a:lnTo>
                  <a:lnTo>
                    <a:pt x="765" y="11"/>
                  </a:lnTo>
                  <a:lnTo>
                    <a:pt x="741" y="15"/>
                  </a:lnTo>
                  <a:lnTo>
                    <a:pt x="717" y="19"/>
                  </a:lnTo>
                  <a:lnTo>
                    <a:pt x="693" y="25"/>
                  </a:lnTo>
                  <a:lnTo>
                    <a:pt x="670" y="30"/>
                  </a:lnTo>
                  <a:lnTo>
                    <a:pt x="646" y="37"/>
                  </a:lnTo>
                  <a:lnTo>
                    <a:pt x="623" y="44"/>
                  </a:lnTo>
                  <a:lnTo>
                    <a:pt x="600" y="51"/>
                  </a:lnTo>
                  <a:lnTo>
                    <a:pt x="577" y="60"/>
                  </a:lnTo>
                  <a:lnTo>
                    <a:pt x="554" y="68"/>
                  </a:lnTo>
                  <a:lnTo>
                    <a:pt x="531" y="78"/>
                  </a:lnTo>
                  <a:lnTo>
                    <a:pt x="509" y="88"/>
                  </a:lnTo>
                  <a:lnTo>
                    <a:pt x="487" y="98"/>
                  </a:lnTo>
                  <a:lnTo>
                    <a:pt x="466" y="109"/>
                  </a:lnTo>
                  <a:lnTo>
                    <a:pt x="444" y="121"/>
                  </a:lnTo>
                  <a:lnTo>
                    <a:pt x="424" y="133"/>
                  </a:lnTo>
                  <a:lnTo>
                    <a:pt x="403" y="145"/>
                  </a:lnTo>
                  <a:lnTo>
                    <a:pt x="383" y="159"/>
                  </a:lnTo>
                  <a:lnTo>
                    <a:pt x="363" y="172"/>
                  </a:lnTo>
                  <a:lnTo>
                    <a:pt x="344" y="186"/>
                  </a:lnTo>
                  <a:lnTo>
                    <a:pt x="324" y="201"/>
                  </a:lnTo>
                  <a:lnTo>
                    <a:pt x="306" y="216"/>
                  </a:lnTo>
                  <a:lnTo>
                    <a:pt x="288" y="232"/>
                  </a:lnTo>
                  <a:lnTo>
                    <a:pt x="270" y="248"/>
                  </a:lnTo>
                  <a:lnTo>
                    <a:pt x="253" y="265"/>
                  </a:lnTo>
                  <a:lnTo>
                    <a:pt x="236" y="282"/>
                  </a:lnTo>
                  <a:lnTo>
                    <a:pt x="220" y="299"/>
                  </a:lnTo>
                  <a:lnTo>
                    <a:pt x="204" y="317"/>
                  </a:lnTo>
                  <a:lnTo>
                    <a:pt x="189" y="335"/>
                  </a:lnTo>
                  <a:lnTo>
                    <a:pt x="174" y="354"/>
                  </a:lnTo>
                  <a:lnTo>
                    <a:pt x="160" y="373"/>
                  </a:lnTo>
                  <a:lnTo>
                    <a:pt x="146" y="392"/>
                  </a:lnTo>
                  <a:lnTo>
                    <a:pt x="133" y="412"/>
                  </a:lnTo>
                  <a:lnTo>
                    <a:pt x="121" y="432"/>
                  </a:lnTo>
                  <a:lnTo>
                    <a:pt x="109" y="452"/>
                  </a:lnTo>
                  <a:lnTo>
                    <a:pt x="97" y="472"/>
                  </a:lnTo>
                  <a:lnTo>
                    <a:pt x="87" y="493"/>
                  </a:lnTo>
                  <a:lnTo>
                    <a:pt x="77" y="515"/>
                  </a:lnTo>
                  <a:lnTo>
                    <a:pt x="67" y="536"/>
                  </a:lnTo>
                  <a:lnTo>
                    <a:pt x="58" y="557"/>
                  </a:lnTo>
                  <a:lnTo>
                    <a:pt x="50" y="579"/>
                  </a:lnTo>
                  <a:lnTo>
                    <a:pt x="42" y="601"/>
                  </a:lnTo>
                  <a:lnTo>
                    <a:pt x="35" y="624"/>
                  </a:lnTo>
                  <a:lnTo>
                    <a:pt x="29" y="646"/>
                  </a:lnTo>
                  <a:lnTo>
                    <a:pt x="23" y="669"/>
                  </a:lnTo>
                  <a:lnTo>
                    <a:pt x="18" y="691"/>
                  </a:lnTo>
                  <a:lnTo>
                    <a:pt x="13" y="714"/>
                  </a:lnTo>
                  <a:lnTo>
                    <a:pt x="9" y="737"/>
                  </a:lnTo>
                  <a:lnTo>
                    <a:pt x="6" y="760"/>
                  </a:lnTo>
                  <a:lnTo>
                    <a:pt x="4" y="783"/>
                  </a:lnTo>
                  <a:lnTo>
                    <a:pt x="2" y="806"/>
                  </a:lnTo>
                  <a:lnTo>
                    <a:pt x="1" y="829"/>
                  </a:lnTo>
                  <a:lnTo>
                    <a:pt x="0" y="853"/>
                  </a:lnTo>
                  <a:lnTo>
                    <a:pt x="0" y="876"/>
                  </a:lnTo>
                  <a:lnTo>
                    <a:pt x="1" y="899"/>
                  </a:lnTo>
                  <a:lnTo>
                    <a:pt x="2" y="922"/>
                  </a:lnTo>
                  <a:lnTo>
                    <a:pt x="5" y="945"/>
                  </a:lnTo>
                  <a:lnTo>
                    <a:pt x="7" y="969"/>
                  </a:lnTo>
                  <a:lnTo>
                    <a:pt x="11" y="992"/>
                  </a:lnTo>
                  <a:lnTo>
                    <a:pt x="15" y="1014"/>
                  </a:lnTo>
                  <a:lnTo>
                    <a:pt x="20" y="1037"/>
                  </a:lnTo>
                  <a:lnTo>
                    <a:pt x="25" y="1060"/>
                  </a:lnTo>
                  <a:lnTo>
                    <a:pt x="31" y="1082"/>
                  </a:lnTo>
                  <a:lnTo>
                    <a:pt x="38" y="1105"/>
                  </a:lnTo>
                  <a:lnTo>
                    <a:pt x="45" y="1127"/>
                  </a:lnTo>
                  <a:lnTo>
                    <a:pt x="53" y="1149"/>
                  </a:lnTo>
                  <a:lnTo>
                    <a:pt x="61" y="1171"/>
                  </a:lnTo>
                  <a:lnTo>
                    <a:pt x="70" y="1192"/>
                  </a:lnTo>
                  <a:lnTo>
                    <a:pt x="80" y="1213"/>
                  </a:lnTo>
                  <a:lnTo>
                    <a:pt x="91" y="1234"/>
                  </a:lnTo>
                  <a:lnTo>
                    <a:pt x="102" y="1255"/>
                  </a:lnTo>
                  <a:lnTo>
                    <a:pt x="113" y="1276"/>
                  </a:lnTo>
                  <a:lnTo>
                    <a:pt x="125" y="1296"/>
                  </a:lnTo>
                  <a:lnTo>
                    <a:pt x="138" y="1316"/>
                  </a:lnTo>
                  <a:lnTo>
                    <a:pt x="151" y="1335"/>
                  </a:lnTo>
                  <a:lnTo>
                    <a:pt x="165" y="1354"/>
                  </a:lnTo>
                  <a:lnTo>
                    <a:pt x="180" y="1373"/>
                  </a:lnTo>
                  <a:lnTo>
                    <a:pt x="195" y="1392"/>
                  </a:lnTo>
                  <a:lnTo>
                    <a:pt x="210" y="1410"/>
                  </a:lnTo>
                  <a:lnTo>
                    <a:pt x="226" y="1427"/>
                  </a:lnTo>
                  <a:lnTo>
                    <a:pt x="242" y="1445"/>
                  </a:lnTo>
                  <a:lnTo>
                    <a:pt x="259" y="1461"/>
                  </a:lnTo>
                  <a:lnTo>
                    <a:pt x="277" y="1478"/>
                  </a:lnTo>
                  <a:lnTo>
                    <a:pt x="294" y="1494"/>
                  </a:lnTo>
                  <a:lnTo>
                    <a:pt x="313" y="1509"/>
                  </a:lnTo>
                  <a:lnTo>
                    <a:pt x="331" y="1524"/>
                  </a:lnTo>
                  <a:lnTo>
                    <a:pt x="351" y="1539"/>
                  </a:lnTo>
                  <a:lnTo>
                    <a:pt x="370" y="1553"/>
                  </a:lnTo>
                  <a:lnTo>
                    <a:pt x="390" y="1566"/>
                  </a:lnTo>
                  <a:lnTo>
                    <a:pt x="411" y="1579"/>
                  </a:lnTo>
                  <a:lnTo>
                    <a:pt x="431" y="1592"/>
                  </a:lnTo>
                  <a:lnTo>
                    <a:pt x="452" y="1604"/>
                  </a:lnTo>
                  <a:lnTo>
                    <a:pt x="474" y="1615"/>
                  </a:lnTo>
                  <a:lnTo>
                    <a:pt x="495" y="1626"/>
                  </a:lnTo>
                  <a:lnTo>
                    <a:pt x="517" y="1636"/>
                  </a:lnTo>
                  <a:lnTo>
                    <a:pt x="540" y="1646"/>
                  </a:lnTo>
                  <a:lnTo>
                    <a:pt x="562" y="1655"/>
                  </a:lnTo>
                  <a:lnTo>
                    <a:pt x="585" y="1664"/>
                  </a:lnTo>
                  <a:lnTo>
                    <a:pt x="608" y="1671"/>
                  </a:lnTo>
                  <a:lnTo>
                    <a:pt x="631" y="1679"/>
                  </a:lnTo>
                  <a:lnTo>
                    <a:pt x="655" y="1686"/>
                  </a:lnTo>
                  <a:lnTo>
                    <a:pt x="678" y="1692"/>
                  </a:lnTo>
                  <a:lnTo>
                    <a:pt x="702" y="1698"/>
                  </a:lnTo>
                  <a:lnTo>
                    <a:pt x="726" y="1702"/>
                  </a:lnTo>
                  <a:lnTo>
                    <a:pt x="750" y="1707"/>
                  </a:lnTo>
                  <a:lnTo>
                    <a:pt x="775" y="1711"/>
                  </a:lnTo>
                  <a:lnTo>
                    <a:pt x="799" y="1714"/>
                  </a:lnTo>
                  <a:lnTo>
                    <a:pt x="823" y="1716"/>
                  </a:lnTo>
                  <a:lnTo>
                    <a:pt x="848" y="1718"/>
                  </a:lnTo>
                  <a:lnTo>
                    <a:pt x="872" y="1719"/>
                  </a:lnTo>
                  <a:lnTo>
                    <a:pt x="897" y="1720"/>
                  </a:lnTo>
                  <a:lnTo>
                    <a:pt x="921" y="1720"/>
                  </a:lnTo>
                  <a:lnTo>
                    <a:pt x="946" y="1719"/>
                  </a:lnTo>
                  <a:lnTo>
                    <a:pt x="970" y="1718"/>
                  </a:lnTo>
                  <a:lnTo>
                    <a:pt x="995" y="1716"/>
                  </a:lnTo>
                  <a:lnTo>
                    <a:pt x="1019" y="1714"/>
                  </a:lnTo>
                  <a:lnTo>
                    <a:pt x="1043" y="1711"/>
                  </a:lnTo>
                  <a:lnTo>
                    <a:pt x="1067" y="1707"/>
                  </a:lnTo>
                  <a:lnTo>
                    <a:pt x="1091" y="1702"/>
                  </a:lnTo>
                  <a:lnTo>
                    <a:pt x="1115" y="1697"/>
                  </a:lnTo>
                  <a:lnTo>
                    <a:pt x="1139" y="1692"/>
                  </a:lnTo>
                  <a:lnTo>
                    <a:pt x="1163" y="1686"/>
                  </a:lnTo>
                  <a:lnTo>
                    <a:pt x="1187" y="1679"/>
                  </a:lnTo>
                  <a:lnTo>
                    <a:pt x="1210" y="1671"/>
                  </a:lnTo>
                  <a:lnTo>
                    <a:pt x="1233" y="1663"/>
                  </a:lnTo>
                  <a:lnTo>
                    <a:pt x="1255" y="1655"/>
                  </a:lnTo>
                  <a:lnTo>
                    <a:pt x="1278" y="1646"/>
                  </a:lnTo>
                  <a:lnTo>
                    <a:pt x="1300" y="1636"/>
                  </a:lnTo>
                  <a:lnTo>
                    <a:pt x="1322" y="1625"/>
                  </a:lnTo>
                  <a:lnTo>
                    <a:pt x="1344" y="1615"/>
                  </a:lnTo>
                  <a:lnTo>
                    <a:pt x="1366" y="1603"/>
                  </a:lnTo>
                  <a:lnTo>
                    <a:pt x="1387" y="1592"/>
                  </a:lnTo>
                  <a:lnTo>
                    <a:pt x="1407" y="1579"/>
                  </a:lnTo>
                  <a:lnTo>
                    <a:pt x="1427" y="1566"/>
                  </a:lnTo>
                  <a:lnTo>
                    <a:pt x="1447" y="1552"/>
                  </a:lnTo>
                  <a:lnTo>
                    <a:pt x="1467" y="1538"/>
                  </a:lnTo>
                  <a:lnTo>
                    <a:pt x="1486" y="1524"/>
                  </a:lnTo>
                  <a:lnTo>
                    <a:pt x="1505" y="1509"/>
                  </a:lnTo>
                  <a:lnTo>
                    <a:pt x="1523" y="1493"/>
                  </a:lnTo>
                  <a:lnTo>
                    <a:pt x="1541" y="1477"/>
                  </a:lnTo>
                  <a:lnTo>
                    <a:pt x="1558" y="1461"/>
                  </a:lnTo>
                  <a:lnTo>
                    <a:pt x="1575" y="1444"/>
                  </a:lnTo>
                  <a:lnTo>
                    <a:pt x="1592" y="1427"/>
                  </a:lnTo>
                  <a:lnTo>
                    <a:pt x="1608" y="1409"/>
                  </a:lnTo>
                  <a:lnTo>
                    <a:pt x="1623" y="1391"/>
                  </a:lnTo>
                  <a:lnTo>
                    <a:pt x="1638" y="1373"/>
                  </a:lnTo>
                  <a:lnTo>
                    <a:pt x="1652" y="1354"/>
                  </a:lnTo>
                  <a:lnTo>
                    <a:pt x="1666" y="1335"/>
                  </a:lnTo>
                  <a:lnTo>
                    <a:pt x="1679" y="1315"/>
                  </a:lnTo>
                  <a:lnTo>
                    <a:pt x="1692" y="1295"/>
                  </a:lnTo>
                  <a:lnTo>
                    <a:pt x="1704" y="1275"/>
                  </a:lnTo>
                  <a:lnTo>
                    <a:pt x="1716" y="1255"/>
                  </a:lnTo>
                  <a:lnTo>
                    <a:pt x="1727" y="1234"/>
                  </a:lnTo>
                  <a:lnTo>
                    <a:pt x="1737" y="1213"/>
                  </a:lnTo>
                  <a:lnTo>
                    <a:pt x="1747" y="1192"/>
                  </a:lnTo>
                  <a:lnTo>
                    <a:pt x="1756" y="1170"/>
                  </a:lnTo>
                  <a:lnTo>
                    <a:pt x="1765" y="1148"/>
                  </a:lnTo>
                  <a:lnTo>
                    <a:pt x="1772" y="1126"/>
                  </a:lnTo>
                  <a:lnTo>
                    <a:pt x="1780" y="1104"/>
                  </a:lnTo>
                  <a:lnTo>
                    <a:pt x="1787" y="1082"/>
                  </a:lnTo>
                  <a:lnTo>
                    <a:pt x="1792" y="1059"/>
                  </a:lnTo>
                  <a:lnTo>
                    <a:pt x="1798" y="1037"/>
                  </a:lnTo>
                  <a:lnTo>
                    <a:pt x="1802" y="1014"/>
                  </a:lnTo>
                  <a:lnTo>
                    <a:pt x="1806" y="991"/>
                  </a:lnTo>
                  <a:lnTo>
                    <a:pt x="1810" y="968"/>
                  </a:lnTo>
                  <a:lnTo>
                    <a:pt x="1813" y="945"/>
                  </a:lnTo>
                  <a:lnTo>
                    <a:pt x="1815" y="922"/>
                  </a:lnTo>
                  <a:lnTo>
                    <a:pt x="1816" y="898"/>
                  </a:lnTo>
                  <a:lnTo>
                    <a:pt x="1817" y="875"/>
                  </a:lnTo>
                  <a:lnTo>
                    <a:pt x="1817" y="852"/>
                  </a:lnTo>
                  <a:lnTo>
                    <a:pt x="1816" y="829"/>
                  </a:lnTo>
                  <a:lnTo>
                    <a:pt x="1815" y="805"/>
                  </a:lnTo>
                  <a:lnTo>
                    <a:pt x="1813" y="783"/>
                  </a:lnTo>
                  <a:lnTo>
                    <a:pt x="1811" y="759"/>
                  </a:lnTo>
                  <a:lnTo>
                    <a:pt x="1808" y="736"/>
                  </a:lnTo>
                  <a:lnTo>
                    <a:pt x="1804" y="714"/>
                  </a:lnTo>
                  <a:lnTo>
                    <a:pt x="1753" y="542"/>
                  </a:lnTo>
                  <a:close/>
                </a:path>
              </a:pathLst>
            </a:custGeom>
            <a:solidFill>
              <a:srgbClr val="A5A5A5"/>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20" name="AutoShape 582">
              <a:extLst>
                <a:ext uri="{FF2B5EF4-FFF2-40B4-BE49-F238E27FC236}">
                  <a16:creationId xmlns:a16="http://schemas.microsoft.com/office/drawing/2014/main" id="{0E0AC42F-F00E-4C52-B1CE-AB67480A1069}"/>
                </a:ext>
              </a:extLst>
            </p:cNvPr>
            <p:cNvSpPr>
              <a:spLocks noChangeArrowheads="1"/>
            </p:cNvSpPr>
            <p:nvPr/>
          </p:nvSpPr>
          <p:spPr bwMode="auto">
            <a:xfrm>
              <a:off x="650542" y="1416094"/>
              <a:ext cx="613780" cy="210601"/>
            </a:xfrm>
            <a:prstGeom prst="wedgeRectCallout">
              <a:avLst>
                <a:gd name="adj1" fmla="val 131856"/>
                <a:gd name="adj2" fmla="val -269495"/>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GB" sz="750">
                  <a:solidFill>
                    <a:prstClr val="black"/>
                  </a:solidFill>
                  <a:latin typeface="Times New Roman"/>
                  <a:ea typeface="Times New Roman"/>
                  <a:cs typeface="Arial" charset="0"/>
                </a:rPr>
                <a:t>Lead-</a:t>
              </a:r>
              <a:r>
                <a:rPr lang="en-US" sz="750">
                  <a:solidFill>
                    <a:prstClr val="black"/>
                  </a:solidFill>
                  <a:latin typeface="Times New Roman"/>
                  <a:ea typeface="Times New Roman"/>
                  <a:cs typeface="Arial" charset="0"/>
                </a:rPr>
                <a:t>in 1</a:t>
              </a:r>
              <a:endParaRPr lang="ru-RU" sz="1200">
                <a:solidFill>
                  <a:prstClr val="black"/>
                </a:solidFill>
                <a:latin typeface="Times New Roman"/>
                <a:ea typeface="Times New Roman"/>
                <a:cs typeface="Arial" charset="0"/>
              </a:endParaRPr>
            </a:p>
          </p:txBody>
        </p:sp>
        <p:cxnSp>
          <p:nvCxnSpPr>
            <p:cNvPr id="21" name="AutoShape 585">
              <a:extLst>
                <a:ext uri="{FF2B5EF4-FFF2-40B4-BE49-F238E27FC236}">
                  <a16:creationId xmlns:a16="http://schemas.microsoft.com/office/drawing/2014/main" id="{2999E8CB-3C91-4868-A636-924A64107F73}"/>
                </a:ext>
              </a:extLst>
            </p:cNvPr>
            <p:cNvCxnSpPr>
              <a:cxnSpLocks noChangeShapeType="1"/>
            </p:cNvCxnSpPr>
            <p:nvPr/>
          </p:nvCxnSpPr>
          <p:spPr bwMode="auto">
            <a:xfrm>
              <a:off x="1286699" y="568890"/>
              <a:ext cx="103362" cy="161550"/>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22" name="AutoShape 586">
              <a:extLst>
                <a:ext uri="{FF2B5EF4-FFF2-40B4-BE49-F238E27FC236}">
                  <a16:creationId xmlns:a16="http://schemas.microsoft.com/office/drawing/2014/main" id="{4EEB2CF4-65E1-4A18-8585-CC91F0EE282B}"/>
                </a:ext>
              </a:extLst>
            </p:cNvPr>
            <p:cNvCxnSpPr>
              <a:cxnSpLocks noChangeShapeType="1"/>
            </p:cNvCxnSpPr>
            <p:nvPr/>
          </p:nvCxnSpPr>
          <p:spPr bwMode="auto">
            <a:xfrm>
              <a:off x="1260592" y="513441"/>
              <a:ext cx="604189" cy="364687"/>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nvGrpSpPr>
            <p:cNvPr id="23" name="Group 593">
              <a:extLst>
                <a:ext uri="{FF2B5EF4-FFF2-40B4-BE49-F238E27FC236}">
                  <a16:creationId xmlns:a16="http://schemas.microsoft.com/office/drawing/2014/main" id="{FEC36220-2C80-4A1D-A8D3-6F6B5A512DB6}"/>
                </a:ext>
              </a:extLst>
            </p:cNvPr>
            <p:cNvGrpSpPr>
              <a:grpSpLocks noChangeAspect="1"/>
            </p:cNvGrpSpPr>
            <p:nvPr/>
          </p:nvGrpSpPr>
          <p:grpSpPr bwMode="auto">
            <a:xfrm rot="15977889">
              <a:off x="11696" y="1497164"/>
              <a:ext cx="71445" cy="82583"/>
              <a:chOff x="5512" y="12280"/>
              <a:chExt cx="522" cy="538"/>
            </a:xfrm>
          </p:grpSpPr>
          <p:sp>
            <p:nvSpPr>
              <p:cNvPr id="42" name="Freeform 594">
                <a:extLst>
                  <a:ext uri="{FF2B5EF4-FFF2-40B4-BE49-F238E27FC236}">
                    <a16:creationId xmlns:a16="http://schemas.microsoft.com/office/drawing/2014/main" id="{E3231369-A40B-4FF7-A95D-7C2D2E960FC7}"/>
                  </a:ext>
                </a:extLst>
              </p:cNvPr>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noFill/>
              <a:ln w="6985">
                <a:solidFill>
                  <a:srgbClr val="000000"/>
                </a:solidFill>
                <a:round/>
                <a:headEnd/>
                <a:tailEnd/>
              </a:ln>
              <a:extLst>
                <a:ext uri="{909E8E84-426E-40DD-AFC4-6F175D3DCCD1}">
                  <a14:hiddenFill xmlns:a14="http://schemas.microsoft.com/office/drawing/2010/main">
                    <a:solidFill>
                      <a:srgbClr val="548DD4"/>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3" name="Freeform 595">
                <a:extLst>
                  <a:ext uri="{FF2B5EF4-FFF2-40B4-BE49-F238E27FC236}">
                    <a16:creationId xmlns:a16="http://schemas.microsoft.com/office/drawing/2014/main" id="{D16F3EB5-7303-462E-9C08-657514411673}"/>
                  </a:ext>
                </a:extLst>
              </p:cNvPr>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noFill/>
              <a:ln w="6985">
                <a:solidFill>
                  <a:srgbClr val="000000"/>
                </a:solidFill>
                <a:round/>
                <a:headEnd/>
                <a:tailEnd/>
              </a:ln>
              <a:extLst>
                <a:ext uri="{909E8E84-426E-40DD-AFC4-6F175D3DCCD1}">
                  <a14:hiddenFill xmlns:a14="http://schemas.microsoft.com/office/drawing/2010/main">
                    <a:solidFill>
                      <a:srgbClr val="548DD4"/>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grpSp>
          <p:nvGrpSpPr>
            <p:cNvPr id="24" name="Group 599">
              <a:extLst>
                <a:ext uri="{FF2B5EF4-FFF2-40B4-BE49-F238E27FC236}">
                  <a16:creationId xmlns:a16="http://schemas.microsoft.com/office/drawing/2014/main" id="{8BF52B79-B365-4D5D-8AFD-78658FE6701E}"/>
                </a:ext>
              </a:extLst>
            </p:cNvPr>
            <p:cNvGrpSpPr>
              <a:grpSpLocks noChangeAspect="1"/>
            </p:cNvGrpSpPr>
            <p:nvPr/>
          </p:nvGrpSpPr>
          <p:grpSpPr bwMode="auto">
            <a:xfrm rot="15977889">
              <a:off x="1063434" y="547592"/>
              <a:ext cx="70378" cy="82583"/>
              <a:chOff x="5512" y="12280"/>
              <a:chExt cx="522" cy="538"/>
            </a:xfrm>
          </p:grpSpPr>
          <p:sp>
            <p:nvSpPr>
              <p:cNvPr id="40" name="Freeform 600">
                <a:extLst>
                  <a:ext uri="{FF2B5EF4-FFF2-40B4-BE49-F238E27FC236}">
                    <a16:creationId xmlns:a16="http://schemas.microsoft.com/office/drawing/2014/main" id="{CD84928D-27C8-4254-A0F7-8E30F18FCE66}"/>
                  </a:ext>
                </a:extLst>
              </p:cNvPr>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1" name="Freeform 601">
                <a:extLst>
                  <a:ext uri="{FF2B5EF4-FFF2-40B4-BE49-F238E27FC236}">
                    <a16:creationId xmlns:a16="http://schemas.microsoft.com/office/drawing/2014/main" id="{B0900721-6951-4992-A257-DBD3951BF6C1}"/>
                  </a:ext>
                </a:extLst>
              </p:cNvPr>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grpSp>
          <p:nvGrpSpPr>
            <p:cNvPr id="25" name="Group 602">
              <a:extLst>
                <a:ext uri="{FF2B5EF4-FFF2-40B4-BE49-F238E27FC236}">
                  <a16:creationId xmlns:a16="http://schemas.microsoft.com/office/drawing/2014/main" id="{8C9949E5-9F06-466F-AAB1-2143C20F280B}"/>
                </a:ext>
              </a:extLst>
            </p:cNvPr>
            <p:cNvGrpSpPr>
              <a:grpSpLocks noChangeAspect="1"/>
            </p:cNvGrpSpPr>
            <p:nvPr/>
          </p:nvGrpSpPr>
          <p:grpSpPr bwMode="auto">
            <a:xfrm rot="15977889">
              <a:off x="1820002" y="849898"/>
              <a:ext cx="70378" cy="82050"/>
              <a:chOff x="5512" y="12280"/>
              <a:chExt cx="522" cy="538"/>
            </a:xfrm>
          </p:grpSpPr>
          <p:sp>
            <p:nvSpPr>
              <p:cNvPr id="38" name="Freeform 603">
                <a:extLst>
                  <a:ext uri="{FF2B5EF4-FFF2-40B4-BE49-F238E27FC236}">
                    <a16:creationId xmlns:a16="http://schemas.microsoft.com/office/drawing/2014/main" id="{9387AD5B-1FDD-455E-8048-2A3A577A165B}"/>
                  </a:ext>
                </a:extLst>
              </p:cNvPr>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39" name="Freeform 604">
                <a:extLst>
                  <a:ext uri="{FF2B5EF4-FFF2-40B4-BE49-F238E27FC236}">
                    <a16:creationId xmlns:a16="http://schemas.microsoft.com/office/drawing/2014/main" id="{BCF771E7-41E7-4077-8A65-473032EED8FE}"/>
                  </a:ext>
                </a:extLst>
              </p:cNvPr>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26" name="AutoShape 1340">
              <a:extLst>
                <a:ext uri="{FF2B5EF4-FFF2-40B4-BE49-F238E27FC236}">
                  <a16:creationId xmlns:a16="http://schemas.microsoft.com/office/drawing/2014/main" id="{59027220-8A81-4406-84D1-7F031E8FCC15}"/>
                </a:ext>
              </a:extLst>
            </p:cNvPr>
            <p:cNvSpPr>
              <a:spLocks noChangeAspect="1" noChangeArrowheads="1"/>
            </p:cNvSpPr>
            <p:nvPr/>
          </p:nvSpPr>
          <p:spPr bwMode="auto">
            <a:xfrm>
              <a:off x="1367684" y="701116"/>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27" name="AutoShape 1341">
              <a:extLst>
                <a:ext uri="{FF2B5EF4-FFF2-40B4-BE49-F238E27FC236}">
                  <a16:creationId xmlns:a16="http://schemas.microsoft.com/office/drawing/2014/main" id="{19E65BC1-F388-40CE-9EBC-1D2E1B63C5A7}"/>
                </a:ext>
              </a:extLst>
            </p:cNvPr>
            <p:cNvSpPr>
              <a:spLocks noChangeAspect="1" noChangeArrowheads="1"/>
            </p:cNvSpPr>
            <p:nvPr/>
          </p:nvSpPr>
          <p:spPr bwMode="auto">
            <a:xfrm>
              <a:off x="1676705" y="837074"/>
              <a:ext cx="52214" cy="52250"/>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28" name="AutoShape 598">
              <a:extLst>
                <a:ext uri="{FF2B5EF4-FFF2-40B4-BE49-F238E27FC236}">
                  <a16:creationId xmlns:a16="http://schemas.microsoft.com/office/drawing/2014/main" id="{72B06CB2-EDB9-46A5-B44E-012730063B84}"/>
                </a:ext>
              </a:extLst>
            </p:cNvPr>
            <p:cNvCxnSpPr>
              <a:cxnSpLocks noChangeShapeType="1"/>
            </p:cNvCxnSpPr>
            <p:nvPr/>
          </p:nvCxnSpPr>
          <p:spPr bwMode="auto">
            <a:xfrm flipV="1">
              <a:off x="49017" y="610477"/>
              <a:ext cx="1014441" cy="895189"/>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29" name="AutoShape 1343">
              <a:extLst>
                <a:ext uri="{FF2B5EF4-FFF2-40B4-BE49-F238E27FC236}">
                  <a16:creationId xmlns:a16="http://schemas.microsoft.com/office/drawing/2014/main" id="{ED7C8776-7B8A-4D19-97F0-AA69BEE68557}"/>
                </a:ext>
              </a:extLst>
            </p:cNvPr>
            <p:cNvSpPr>
              <a:spLocks noChangeAspect="1" noChangeArrowheads="1"/>
            </p:cNvSpPr>
            <p:nvPr/>
          </p:nvSpPr>
          <p:spPr bwMode="auto">
            <a:xfrm>
              <a:off x="1057598" y="733639"/>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30" name="AutoShape 597">
              <a:extLst>
                <a:ext uri="{FF2B5EF4-FFF2-40B4-BE49-F238E27FC236}">
                  <a16:creationId xmlns:a16="http://schemas.microsoft.com/office/drawing/2014/main" id="{F924FBC9-B9E7-47C4-BB4E-8DB58110862F}"/>
                </a:ext>
              </a:extLst>
            </p:cNvPr>
            <p:cNvCxnSpPr>
              <a:cxnSpLocks noChangeShapeType="1"/>
            </p:cNvCxnSpPr>
            <p:nvPr/>
          </p:nvCxnSpPr>
          <p:spPr bwMode="auto">
            <a:xfrm flipH="1" flipV="1">
              <a:off x="1712402" y="879727"/>
              <a:ext cx="50083" cy="114098"/>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31" name="AutoShape 597">
              <a:extLst>
                <a:ext uri="{FF2B5EF4-FFF2-40B4-BE49-F238E27FC236}">
                  <a16:creationId xmlns:a16="http://schemas.microsoft.com/office/drawing/2014/main" id="{1B4DF252-EC96-4408-BEAB-DC59481EC663}"/>
                </a:ext>
              </a:extLst>
            </p:cNvPr>
            <p:cNvCxnSpPr>
              <a:cxnSpLocks noChangeShapeType="1"/>
            </p:cNvCxnSpPr>
            <p:nvPr/>
          </p:nvCxnSpPr>
          <p:spPr bwMode="auto">
            <a:xfrm flipV="1">
              <a:off x="1084237" y="598748"/>
              <a:ext cx="10656" cy="134891"/>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32" name="AutoShape 596">
              <a:extLst>
                <a:ext uri="{FF2B5EF4-FFF2-40B4-BE49-F238E27FC236}">
                  <a16:creationId xmlns:a16="http://schemas.microsoft.com/office/drawing/2014/main" id="{FFFAE565-43E6-44CC-974B-1F6EBB927D00}"/>
                </a:ext>
              </a:extLst>
            </p:cNvPr>
            <p:cNvCxnSpPr>
              <a:cxnSpLocks noChangeShapeType="1"/>
            </p:cNvCxnSpPr>
            <p:nvPr/>
          </p:nvCxnSpPr>
          <p:spPr bwMode="auto">
            <a:xfrm flipH="1">
              <a:off x="91641" y="1039677"/>
              <a:ext cx="1707074" cy="502244"/>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cxnSp>
          <p:nvCxnSpPr>
            <p:cNvPr id="33" name="AutoShape 597">
              <a:extLst>
                <a:ext uri="{FF2B5EF4-FFF2-40B4-BE49-F238E27FC236}">
                  <a16:creationId xmlns:a16="http://schemas.microsoft.com/office/drawing/2014/main" id="{451486DA-DE1E-4239-86F2-80780F51D3F6}"/>
                </a:ext>
              </a:extLst>
            </p:cNvPr>
            <p:cNvCxnSpPr>
              <a:cxnSpLocks noChangeShapeType="1"/>
            </p:cNvCxnSpPr>
            <p:nvPr/>
          </p:nvCxnSpPr>
          <p:spPr bwMode="auto">
            <a:xfrm>
              <a:off x="1731050" y="874929"/>
              <a:ext cx="107625" cy="17061"/>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sp>
          <p:nvSpPr>
            <p:cNvPr id="34" name="AutoShape 1404">
              <a:extLst>
                <a:ext uri="{FF2B5EF4-FFF2-40B4-BE49-F238E27FC236}">
                  <a16:creationId xmlns:a16="http://schemas.microsoft.com/office/drawing/2014/main" id="{BF5E8975-7BDD-47D4-AB47-C94EA368A647}"/>
                </a:ext>
              </a:extLst>
            </p:cNvPr>
            <p:cNvSpPr>
              <a:spLocks noChangeAspect="1" noChangeArrowheads="1"/>
            </p:cNvSpPr>
            <p:nvPr/>
          </p:nvSpPr>
          <p:spPr bwMode="auto">
            <a:xfrm>
              <a:off x="1057065" y="733639"/>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35" name="AutoShape 583">
              <a:extLst>
                <a:ext uri="{FF2B5EF4-FFF2-40B4-BE49-F238E27FC236}">
                  <a16:creationId xmlns:a16="http://schemas.microsoft.com/office/drawing/2014/main" id="{1AD8E8E9-A5BB-468A-BFA2-073CD3B0BFA1}"/>
                </a:ext>
              </a:extLst>
            </p:cNvPr>
            <p:cNvSpPr>
              <a:spLocks noChangeArrowheads="1"/>
            </p:cNvSpPr>
            <p:nvPr/>
          </p:nvSpPr>
          <p:spPr bwMode="auto">
            <a:xfrm>
              <a:off x="1895684" y="221798"/>
              <a:ext cx="653206" cy="245257"/>
            </a:xfrm>
            <a:prstGeom prst="wedgeRectCallout">
              <a:avLst>
                <a:gd name="adj1" fmla="val -70880"/>
                <a:gd name="adj2" fmla="val 211088"/>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Lead-out 1</a:t>
              </a:r>
              <a:endParaRPr lang="ru-RU" sz="1200">
                <a:solidFill>
                  <a:prstClr val="black"/>
                </a:solidFill>
                <a:latin typeface="Times New Roman"/>
                <a:ea typeface="Times New Roman"/>
                <a:cs typeface="Arial" charset="0"/>
              </a:endParaRPr>
            </a:p>
          </p:txBody>
        </p:sp>
        <p:sp>
          <p:nvSpPr>
            <p:cNvPr id="36" name="AutoShape 583">
              <a:extLst>
                <a:ext uri="{FF2B5EF4-FFF2-40B4-BE49-F238E27FC236}">
                  <a16:creationId xmlns:a16="http://schemas.microsoft.com/office/drawing/2014/main" id="{D6956413-D57A-405A-A6B5-A699CA317E36}"/>
                </a:ext>
              </a:extLst>
            </p:cNvPr>
            <p:cNvSpPr>
              <a:spLocks noChangeArrowheads="1"/>
            </p:cNvSpPr>
            <p:nvPr/>
          </p:nvSpPr>
          <p:spPr bwMode="auto">
            <a:xfrm flipH="1">
              <a:off x="91641" y="4265"/>
              <a:ext cx="691035" cy="217533"/>
            </a:xfrm>
            <a:prstGeom prst="wedgeRectCallout">
              <a:avLst>
                <a:gd name="adj1" fmla="val -92407"/>
                <a:gd name="adj2" fmla="val 256616"/>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Lead-out 2</a:t>
              </a:r>
              <a:endParaRPr lang="ru-RU" sz="1200">
                <a:solidFill>
                  <a:prstClr val="black"/>
                </a:solidFill>
                <a:latin typeface="Times New Roman"/>
                <a:ea typeface="Times New Roman"/>
                <a:cs typeface="Arial" charset="0"/>
              </a:endParaRPr>
            </a:p>
          </p:txBody>
        </p:sp>
        <p:sp>
          <p:nvSpPr>
            <p:cNvPr id="37" name="AutoShape 583">
              <a:extLst>
                <a:ext uri="{FF2B5EF4-FFF2-40B4-BE49-F238E27FC236}">
                  <a16:creationId xmlns:a16="http://schemas.microsoft.com/office/drawing/2014/main" id="{F5595A09-E20B-45CD-984D-D77B5B2D8ECF}"/>
                </a:ext>
              </a:extLst>
            </p:cNvPr>
            <p:cNvSpPr>
              <a:spLocks noChangeArrowheads="1"/>
            </p:cNvSpPr>
            <p:nvPr/>
          </p:nvSpPr>
          <p:spPr bwMode="auto">
            <a:xfrm>
              <a:off x="1260592" y="4265"/>
              <a:ext cx="615378" cy="217533"/>
            </a:xfrm>
            <a:prstGeom prst="wedgeRectCallout">
              <a:avLst>
                <a:gd name="adj1" fmla="val -40648"/>
                <a:gd name="adj2" fmla="val 230394"/>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Lead-in 2</a:t>
              </a:r>
              <a:endParaRPr lang="ru-RU" sz="1200">
                <a:solidFill>
                  <a:prstClr val="black"/>
                </a:solidFill>
                <a:latin typeface="Times New Roman"/>
                <a:ea typeface="Times New Roman"/>
                <a:cs typeface="Arial" charset="0"/>
              </a:endParaRPr>
            </a:p>
          </p:txBody>
        </p:sp>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83A38F9-50E8-401C-976C-0C2DDB4A1521}"/>
                  </a:ext>
                </a:extLst>
              </p:cNvPr>
              <p:cNvSpPr txBox="1"/>
              <p:nvPr/>
            </p:nvSpPr>
            <p:spPr>
              <a:xfrm>
                <a:off x="107504" y="3732624"/>
                <a:ext cx="8933707" cy="1501565"/>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In Fig. two basic segments are allocated with dashed lines of orange and yellow color.</a:t>
                </a: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GB" i="1" smtClean="0">
                            <a:solidFill>
                              <a:prstClr val="black"/>
                            </a:solidFill>
                            <a:latin typeface="Cambria Math"/>
                          </a:rPr>
                          <m:t>𝑁𝑜𝑡𝑒</m:t>
                        </m:r>
                        <m:r>
                          <a:rPr lang="en-GB" i="1" smtClean="0">
                            <a:solidFill>
                              <a:prstClr val="black"/>
                            </a:solidFill>
                            <a:latin typeface="Cambria Math"/>
                          </a:rPr>
                          <m:t>: </m:t>
                        </m:r>
                        <m:r>
                          <a:rPr lang="en-GB" i="1" smtClean="0">
                            <a:solidFill>
                              <a:prstClr val="black"/>
                            </a:solidFill>
                            <a:latin typeface="Cambria Math"/>
                          </a:rPr>
                          <m:t>𝐼𝑓</m:t>
                        </m:r>
                        <m:r>
                          <a:rPr lang="en-GB" i="1" smtClean="0">
                            <a:solidFill>
                              <a:prstClr val="black"/>
                            </a:solidFill>
                            <a:latin typeface="Cambria Math"/>
                          </a:rPr>
                          <m:t> </m:t>
                        </m:r>
                        <m:r>
                          <a:rPr lang="en-GB" i="1" smtClean="0">
                            <a:solidFill>
                              <a:prstClr val="black"/>
                            </a:solidFill>
                            <a:latin typeface="Cambria Math"/>
                          </a:rPr>
                          <m:t>𝑎𝑙𝑙</m:t>
                        </m:r>
                        <m:r>
                          <a:rPr lang="en-GB" i="1" smtClean="0">
                            <a:solidFill>
                              <a:prstClr val="black"/>
                            </a:solidFill>
                            <a:latin typeface="Cambria Math"/>
                          </a:rPr>
                          <m:t> </m:t>
                        </m:r>
                        <m:r>
                          <a:rPr lang="en-GB" i="1" smtClean="0">
                            <a:solidFill>
                              <a:prstClr val="black"/>
                            </a:solidFill>
                            <a:latin typeface="Cambria Math"/>
                          </a:rPr>
                          <m:t>𝑐𝑜𝑛𝑡𝑜𝑢𝑟𝑠</m:t>
                        </m:r>
                        <m:r>
                          <a:rPr lang="en-GB" i="1" smtClean="0">
                            <a:solidFill>
                              <a:prstClr val="black"/>
                            </a:solidFill>
                            <a:latin typeface="Cambria Math"/>
                          </a:rPr>
                          <m:t> </m:t>
                        </m:r>
                        <m:r>
                          <a:rPr lang="en-GB" i="1" smtClean="0">
                            <a:solidFill>
                              <a:prstClr val="black"/>
                            </a:solidFill>
                            <a:latin typeface="Cambria Math"/>
                          </a:rPr>
                          <m:t>𝑜𝑓</m:t>
                        </m:r>
                        <m:r>
                          <a:rPr lang="en-GB" i="1" smtClean="0">
                            <a:solidFill>
                              <a:prstClr val="black"/>
                            </a:solidFill>
                            <a:latin typeface="Cambria Math"/>
                          </a:rPr>
                          <m:t> </m:t>
                        </m:r>
                        <m:r>
                          <a:rPr lang="en-GB" i="1" smtClean="0">
                            <a:solidFill>
                              <a:prstClr val="black"/>
                            </a:solidFill>
                            <a:latin typeface="Cambria Math"/>
                          </a:rPr>
                          <m:t>𝑝𝑎𝑟𝑡𝑠</m:t>
                        </m:r>
                        <m:r>
                          <a:rPr lang="en-GB" i="1" smtClean="0">
                            <a:solidFill>
                              <a:prstClr val="black"/>
                            </a:solidFill>
                            <a:latin typeface="Cambria Math"/>
                          </a:rPr>
                          <m:t> </m:t>
                        </m:r>
                        <m:r>
                          <a:rPr lang="en-US" i="1">
                            <a:solidFill>
                              <a:prstClr val="black"/>
                            </a:solidFill>
                            <a:latin typeface="Cambria Math"/>
                          </a:rPr>
                          <m:t>𝐶</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2</m:t>
                        </m:r>
                      </m:sub>
                    </m:sSub>
                    <m:r>
                      <a:rPr lang="en-US" i="1">
                        <a:solidFill>
                          <a:prstClr val="black"/>
                        </a:solidFill>
                        <a:latin typeface="Cambria Math"/>
                      </a:rPr>
                      <m:t>,</m:t>
                    </m:r>
                  </m:oMath>
                </a14:m>
                <a:r>
                  <a:rPr lang="en-US" i="1" dirty="0">
                    <a:solidFill>
                      <a:prstClr val="black"/>
                    </a:solidFill>
                    <a:latin typeface="Arial" pitchFamily="34" charset="0"/>
                    <a:cs typeface="Arial" pitchFamily="34" charset="0"/>
                  </a:rPr>
                  <a:t> …</a:t>
                </a: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𝑁</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rPr>
                      <m:t>𝑗</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𝑁</m:t>
                        </m:r>
                      </m:e>
                    </m:acc>
                    <m:r>
                      <a:rPr lang="en-GB" i="1" smtClean="0">
                        <a:solidFill>
                          <a:prstClr val="black"/>
                        </a:solidFill>
                        <a:latin typeface="Cambria Math"/>
                      </a:rPr>
                      <m:t> </m:t>
                    </m:r>
                  </m:oMath>
                </a14:m>
                <a:r>
                  <a:rPr lang="en-US" i="1" dirty="0">
                    <a:solidFill>
                      <a:prstClr val="black"/>
                    </a:solidFill>
                    <a:latin typeface="Arial" pitchFamily="34" charset="0"/>
                    <a:cs typeface="Arial" pitchFamily="34" charset="0"/>
                  </a:rPr>
                  <a:t>are </a:t>
                </a:r>
                <a:r>
                  <a:rPr lang="en-GB" i="1" dirty="0">
                    <a:solidFill>
                      <a:prstClr val="black"/>
                    </a:solidFill>
                    <a:latin typeface="Arial" pitchFamily="34" charset="0"/>
                    <a:cs typeface="Arial" pitchFamily="34" charset="0"/>
                  </a:rPr>
                  <a:t>Basic segments </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r>
                  <a:rPr lang="en-US" i="1" dirty="0">
                    <a:solidFill>
                      <a:prstClr val="black"/>
                    </a:solidFill>
                    <a:latin typeface="Arial" pitchFamily="34" charset="0"/>
                    <a:cs typeface="Arial" pitchFamily="34" charset="0"/>
                  </a:rPr>
                  <a:t> and N=K then SCCP is equivalent to CCP</a:t>
                </a:r>
              </a:p>
              <a:p>
                <a:pPr fontAlgn="base">
                  <a:spcBef>
                    <a:spcPct val="0"/>
                  </a:spcBef>
                  <a:spcAft>
                    <a:spcPct val="0"/>
                  </a:spcAft>
                </a:pPr>
                <a:endParaRPr lang="ru-RU" dirty="0">
                  <a:solidFill>
                    <a:prstClr val="black"/>
                  </a:solidFill>
                  <a:latin typeface="Arial" charset="0"/>
                  <a:cs typeface="Arial" charset="0"/>
                </a:endParaRPr>
              </a:p>
            </p:txBody>
          </p:sp>
        </mc:Choice>
        <mc:Fallback xmlns="">
          <p:sp>
            <p:nvSpPr>
              <p:cNvPr id="48" name="TextBox 47">
                <a:extLst>
                  <a:ext uri="{FF2B5EF4-FFF2-40B4-BE49-F238E27FC236}">
                    <a16:creationId xmlns:a16="http://schemas.microsoft.com/office/drawing/2014/main" id="{C83A38F9-50E8-401C-976C-0C2DDB4A1521}"/>
                  </a:ext>
                </a:extLst>
              </p:cNvPr>
              <p:cNvSpPr txBox="1">
                <a:spLocks noRot="1" noChangeAspect="1" noMove="1" noResize="1" noEditPoints="1" noAdjustHandles="1" noChangeArrowheads="1" noChangeShapeType="1" noTextEdit="1"/>
              </p:cNvSpPr>
              <p:nvPr/>
            </p:nvSpPr>
            <p:spPr>
              <a:xfrm>
                <a:off x="107504" y="3732624"/>
                <a:ext cx="8933707" cy="1501565"/>
              </a:xfrm>
              <a:prstGeom prst="rect">
                <a:avLst/>
              </a:prstGeom>
              <a:blipFill>
                <a:blip r:embed="rId5"/>
                <a:stretch>
                  <a:fillRect l="-614" t="-2024"/>
                </a:stretch>
              </a:blipFill>
            </p:spPr>
            <p:txBody>
              <a:bodyPr/>
              <a:lstStyle/>
              <a:p>
                <a:r>
                  <a:rPr lang="ru-RU">
                    <a:noFill/>
                  </a:rPr>
                  <a:t> </a:t>
                </a:r>
              </a:p>
            </p:txBody>
          </p:sp>
        </mc:Fallback>
      </mc:AlternateContent>
      <p:sp>
        <p:nvSpPr>
          <p:cNvPr id="49" name="TextBox 48">
            <a:extLst>
              <a:ext uri="{FF2B5EF4-FFF2-40B4-BE49-F238E27FC236}">
                <a16:creationId xmlns:a16="http://schemas.microsoft.com/office/drawing/2014/main" id="{AAE20AB7-64EA-490D-8597-432E2A213F40}"/>
              </a:ext>
            </a:extLst>
          </p:cNvPr>
          <p:cNvSpPr txBox="1"/>
          <p:nvPr/>
        </p:nvSpPr>
        <p:spPr>
          <a:xfrm>
            <a:off x="1214414" y="5000636"/>
            <a:ext cx="5786478"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sp>
        <p:nvSpPr>
          <p:cNvPr id="50" name="Прямоугольник 49">
            <a:extLst>
              <a:ext uri="{FF2B5EF4-FFF2-40B4-BE49-F238E27FC236}">
                <a16:creationId xmlns:a16="http://schemas.microsoft.com/office/drawing/2014/main" id="{86E4E8FC-5304-40B0-9FC9-43FC406CAE8A}"/>
              </a:ext>
            </a:extLst>
          </p:cNvPr>
          <p:cNvSpPr/>
          <p:nvPr/>
        </p:nvSpPr>
        <p:spPr>
          <a:xfrm>
            <a:off x="142844" y="4714884"/>
            <a:ext cx="9001156" cy="2031325"/>
          </a:xfrm>
          <a:prstGeom prst="rect">
            <a:avLst/>
          </a:prstGeom>
        </p:spPr>
        <p:txBody>
          <a:bodyPr wrap="square">
            <a:spAutoFit/>
          </a:bodyPr>
          <a:lstStyle/>
          <a:p>
            <a:pPr algn="just" fontAlgn="base">
              <a:spcBef>
                <a:spcPct val="0"/>
              </a:spcBef>
              <a:spcAft>
                <a:spcPct val="0"/>
              </a:spcAft>
            </a:pPr>
            <a:endParaRPr lang="en-US" i="1" dirty="0">
              <a:solidFill>
                <a:prstClr val="black"/>
              </a:solidFill>
              <a:latin typeface="Arial" charset="0"/>
              <a:cs typeface="Arial" charset="0"/>
            </a:endParaRPr>
          </a:p>
          <a:p>
            <a:pPr algn="just" fontAlgn="base">
              <a:spcBef>
                <a:spcPct val="0"/>
              </a:spcBef>
              <a:spcAft>
                <a:spcPct val="0"/>
              </a:spcAft>
            </a:pPr>
            <a:r>
              <a:rPr lang="en-US" b="1" i="1" dirty="0">
                <a:solidFill>
                  <a:prstClr val="black"/>
                </a:solidFill>
                <a:latin typeface="Arial" charset="0"/>
                <a:cs typeface="Arial" charset="0"/>
              </a:rPr>
              <a:t>Definition 5: GSCCP (Generalized SCCP) is  </a:t>
            </a:r>
            <a:r>
              <a:rPr lang="en-US" b="1" dirty="0">
                <a:solidFill>
                  <a:prstClr val="black"/>
                </a:solidFill>
                <a:latin typeface="Arial" charset="0"/>
                <a:cs typeface="Arial" charset="0"/>
              </a:rPr>
              <a:t>{ </a:t>
            </a:r>
            <a:r>
              <a:rPr lang="en-US" b="1" dirty="0" err="1">
                <a:solidFill>
                  <a:prstClr val="black"/>
                </a:solidFill>
                <a:latin typeface="Arial" charset="0"/>
                <a:cs typeface="Arial" charset="0"/>
              </a:rPr>
              <a:t>S</a:t>
            </a:r>
            <a:r>
              <a:rPr lang="en-US" b="1" i="1" dirty="0" err="1">
                <a:solidFill>
                  <a:prstClr val="black"/>
                </a:solidFill>
                <a:latin typeface="Arial" charset="0"/>
                <a:cs typeface="Arial" charset="0"/>
              </a:rPr>
              <a:t>CCP</a:t>
            </a:r>
            <a:r>
              <a:rPr lang="en-US" b="1" i="1" baseline="-25000" dirty="0" err="1">
                <a:solidFill>
                  <a:prstClr val="black"/>
                </a:solidFill>
                <a:latin typeface="Arial" charset="0"/>
                <a:cs typeface="Arial" charset="0"/>
              </a:rPr>
              <a:t>i</a:t>
            </a:r>
            <a:r>
              <a:rPr lang="en-US" b="1" i="1" dirty="0">
                <a:solidFill>
                  <a:prstClr val="black"/>
                </a:solidFill>
                <a:latin typeface="Arial" charset="0"/>
                <a:cs typeface="Arial" charset="0"/>
              </a:rPr>
              <a:t>  </a:t>
            </a:r>
            <a:r>
              <a:rPr lang="en-US" b="1" i="1" dirty="0" err="1">
                <a:solidFill>
                  <a:prstClr val="black"/>
                </a:solidFill>
                <a:latin typeface="Arial" charset="0"/>
                <a:cs typeface="Arial" charset="0"/>
              </a:rPr>
              <a:t>i</a:t>
            </a:r>
            <a:r>
              <a:rPr lang="en-US" b="1" i="1" dirty="0">
                <a:solidFill>
                  <a:prstClr val="black"/>
                </a:solidFill>
                <a:latin typeface="Arial" charset="0"/>
                <a:cs typeface="Arial" charset="0"/>
              </a:rPr>
              <a:t>=1,2,…,T </a:t>
            </a:r>
            <a:r>
              <a:rPr lang="en-US" b="1" dirty="0">
                <a:solidFill>
                  <a:prstClr val="black"/>
                </a:solidFill>
                <a:latin typeface="Arial" charset="0"/>
                <a:cs typeface="Arial" charset="0"/>
              </a:rPr>
              <a:t>}</a:t>
            </a:r>
          </a:p>
          <a:p>
            <a:pPr algn="just" fontAlgn="base">
              <a:spcBef>
                <a:spcPct val="0"/>
              </a:spcBef>
              <a:spcAft>
                <a:spcPct val="0"/>
              </a:spcAft>
            </a:pPr>
            <a:endParaRPr lang="en-US" b="1" dirty="0">
              <a:solidFill>
                <a:prstClr val="black"/>
              </a:solidFill>
              <a:latin typeface="Arial" charset="0"/>
              <a:cs typeface="Arial" charset="0"/>
            </a:endParaRPr>
          </a:p>
          <a:p>
            <a:pPr algn="just" fontAlgn="base">
              <a:spcBef>
                <a:spcPct val="0"/>
              </a:spcBef>
              <a:spcAft>
                <a:spcPct val="0"/>
              </a:spcAft>
            </a:pPr>
            <a:r>
              <a:rPr lang="en-US" dirty="0">
                <a:solidFill>
                  <a:prstClr val="black"/>
                </a:solidFill>
                <a:latin typeface="Arial" charset="0"/>
                <a:cs typeface="Arial" charset="0"/>
              </a:rPr>
              <a:t>Thus, by introducing the class of GSCCP, we have significantly expanded the existing classification of tool path problem for CNC sheet cutting machines. Actually SCCP and GSCCP are subclasses ICP containing all tasks with finite sets of basic cutting segments, i.e. </a:t>
            </a:r>
            <a:r>
              <a:rPr lang="en-US" b="1" i="1" dirty="0">
                <a:solidFill>
                  <a:prstClr val="black"/>
                </a:solidFill>
                <a:latin typeface="Arial" charset="0"/>
                <a:cs typeface="Arial" charset="0"/>
              </a:rPr>
              <a:t>CCP </a:t>
            </a:r>
            <a:r>
              <a:rPr lang="ru-RU" b="1" i="1" dirty="0">
                <a:solidFill>
                  <a:prstClr val="black"/>
                </a:solidFill>
                <a:latin typeface="Arial" charset="0"/>
                <a:cs typeface="Arial" charset="0"/>
              </a:rPr>
              <a:t>    </a:t>
            </a:r>
            <a:r>
              <a:rPr lang="en-US" b="1" i="1" dirty="0">
                <a:solidFill>
                  <a:prstClr val="black"/>
                </a:solidFill>
                <a:latin typeface="Arial" charset="0"/>
                <a:cs typeface="Arial" charset="0"/>
              </a:rPr>
              <a:t>SCCP </a:t>
            </a:r>
            <a:r>
              <a:rPr lang="ru-RU" b="1" i="1" dirty="0">
                <a:solidFill>
                  <a:prstClr val="black"/>
                </a:solidFill>
                <a:latin typeface="Arial" charset="0"/>
                <a:cs typeface="Arial" charset="0"/>
              </a:rPr>
              <a:t>  </a:t>
            </a:r>
            <a:r>
              <a:rPr lang="en-US" b="1" i="1" dirty="0">
                <a:solidFill>
                  <a:prstClr val="black"/>
                </a:solidFill>
                <a:latin typeface="Arial" charset="0"/>
                <a:cs typeface="Arial" charset="0"/>
              </a:rPr>
              <a:t>GSCCP </a:t>
            </a:r>
            <a:r>
              <a:rPr lang="ru-RU" b="1" i="1" dirty="0">
                <a:solidFill>
                  <a:prstClr val="black"/>
                </a:solidFill>
                <a:latin typeface="Arial" charset="0"/>
                <a:cs typeface="Arial" charset="0"/>
              </a:rPr>
              <a:t>   </a:t>
            </a:r>
            <a:r>
              <a:rPr lang="en-US" b="1" i="1" dirty="0">
                <a:solidFill>
                  <a:prstClr val="black"/>
                </a:solidFill>
                <a:latin typeface="Arial" charset="0"/>
                <a:cs typeface="Arial" charset="0"/>
              </a:rPr>
              <a:t>ICP </a:t>
            </a:r>
            <a:endParaRPr lang="ru-RU" b="1" dirty="0">
              <a:solidFill>
                <a:prstClr val="black"/>
              </a:solidFill>
              <a:latin typeface="Arial" charset="0"/>
              <a:cs typeface="Arial" charset="0"/>
            </a:endParaRPr>
          </a:p>
        </p:txBody>
      </p:sp>
      <p:graphicFrame>
        <p:nvGraphicFramePr>
          <p:cNvPr id="51" name="Object 3">
            <a:extLst>
              <a:ext uri="{FF2B5EF4-FFF2-40B4-BE49-F238E27FC236}">
                <a16:creationId xmlns:a16="http://schemas.microsoft.com/office/drawing/2014/main" id="{D5ECC707-9608-4788-9233-5D11F5882A86}"/>
              </a:ext>
            </a:extLst>
          </p:cNvPr>
          <p:cNvGraphicFramePr>
            <a:graphicFrameLocks noChangeAspect="1"/>
          </p:cNvGraphicFramePr>
          <p:nvPr/>
        </p:nvGraphicFramePr>
        <p:xfrm>
          <a:off x="2266950" y="6491310"/>
          <a:ext cx="190500" cy="152400"/>
        </p:xfrm>
        <a:graphic>
          <a:graphicData uri="http://schemas.openxmlformats.org/presentationml/2006/ole">
            <mc:AlternateContent xmlns:mc="http://schemas.openxmlformats.org/markup-compatibility/2006">
              <mc:Choice xmlns:v="urn:schemas-microsoft-com:vml" Requires="v">
                <p:oleObj spid="_x0000_s3107" name="Формула" r:id="rId6" imgW="190417" imgH="152334" progId="Equation.3">
                  <p:embed/>
                </p:oleObj>
              </mc:Choice>
              <mc:Fallback>
                <p:oleObj name="Формула" r:id="rId6" imgW="190417" imgH="152334" progId="Equation.3">
                  <p:embed/>
                  <p:pic>
                    <p:nvPicPr>
                      <p:cNvPr id="2457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6950"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 name="Object 4">
            <a:extLst>
              <a:ext uri="{FF2B5EF4-FFF2-40B4-BE49-F238E27FC236}">
                <a16:creationId xmlns:a16="http://schemas.microsoft.com/office/drawing/2014/main" id="{CB76F7B7-2995-4125-B57C-9AD358CCA7EF}"/>
              </a:ext>
            </a:extLst>
          </p:cNvPr>
          <p:cNvGraphicFramePr>
            <a:graphicFrameLocks noChangeAspect="1"/>
          </p:cNvGraphicFramePr>
          <p:nvPr/>
        </p:nvGraphicFramePr>
        <p:xfrm>
          <a:off x="3143240" y="6491310"/>
          <a:ext cx="190500" cy="152400"/>
        </p:xfrm>
        <a:graphic>
          <a:graphicData uri="http://schemas.openxmlformats.org/presentationml/2006/ole">
            <mc:AlternateContent xmlns:mc="http://schemas.openxmlformats.org/markup-compatibility/2006">
              <mc:Choice xmlns:v="urn:schemas-microsoft-com:vml" Requires="v">
                <p:oleObj spid="_x0000_s3108" name="Формула" r:id="rId8" imgW="190417" imgH="152334" progId="Equation.3">
                  <p:embed/>
                </p:oleObj>
              </mc:Choice>
              <mc:Fallback>
                <p:oleObj name="Формула" r:id="rId8" imgW="190417" imgH="152334" progId="Equation.3">
                  <p:embed/>
                  <p:pic>
                    <p:nvPicPr>
                      <p:cNvPr id="2458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3240"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 name="Object 6">
            <a:extLst>
              <a:ext uri="{FF2B5EF4-FFF2-40B4-BE49-F238E27FC236}">
                <a16:creationId xmlns:a16="http://schemas.microsoft.com/office/drawing/2014/main" id="{826029D2-84DE-4A19-96D3-232EDFE70336}"/>
              </a:ext>
            </a:extLst>
          </p:cNvPr>
          <p:cNvGraphicFramePr>
            <a:graphicFrameLocks noChangeAspect="1"/>
          </p:cNvGraphicFramePr>
          <p:nvPr/>
        </p:nvGraphicFramePr>
        <p:xfrm>
          <a:off x="4143372" y="6491310"/>
          <a:ext cx="190500" cy="152400"/>
        </p:xfrm>
        <a:graphic>
          <a:graphicData uri="http://schemas.openxmlformats.org/presentationml/2006/ole">
            <mc:AlternateContent xmlns:mc="http://schemas.openxmlformats.org/markup-compatibility/2006">
              <mc:Choice xmlns:v="urn:schemas-microsoft-com:vml" Requires="v">
                <p:oleObj spid="_x0000_s3109" name="Формула" r:id="rId10" imgW="190417" imgH="152334" progId="Equation.3">
                  <p:embed/>
                </p:oleObj>
              </mc:Choice>
              <mc:Fallback>
                <p:oleObj name="Формула" r:id="rId10" imgW="190417" imgH="152334" progId="Equation.3">
                  <p:embed/>
                  <p:pic>
                    <p:nvPicPr>
                      <p:cNvPr id="24582"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43372"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 name="TextBox 53">
            <a:extLst>
              <a:ext uri="{FF2B5EF4-FFF2-40B4-BE49-F238E27FC236}">
                <a16:creationId xmlns:a16="http://schemas.microsoft.com/office/drawing/2014/main" id="{B215ECE3-0640-4BBA-A0F0-863DF351FE72}"/>
              </a:ext>
            </a:extLst>
          </p:cNvPr>
          <p:cNvSpPr txBox="1"/>
          <p:nvPr/>
        </p:nvSpPr>
        <p:spPr>
          <a:xfrm>
            <a:off x="5000628" y="1857364"/>
            <a:ext cx="2857520" cy="369332"/>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Basic segment 1</a:t>
            </a:r>
            <a:endParaRPr lang="ru-RU" dirty="0">
              <a:solidFill>
                <a:prstClr val="black"/>
              </a:solidFill>
              <a:latin typeface="Arial" charset="0"/>
              <a:cs typeface="Arial" charset="0"/>
            </a:endParaRPr>
          </a:p>
        </p:txBody>
      </p:sp>
      <p:sp>
        <p:nvSpPr>
          <p:cNvPr id="55" name="Прямоугольник 54">
            <a:extLst>
              <a:ext uri="{FF2B5EF4-FFF2-40B4-BE49-F238E27FC236}">
                <a16:creationId xmlns:a16="http://schemas.microsoft.com/office/drawing/2014/main" id="{E1FE0306-FA8E-4FC3-AA08-110C6EC16B08}"/>
              </a:ext>
            </a:extLst>
          </p:cNvPr>
          <p:cNvSpPr/>
          <p:nvPr/>
        </p:nvSpPr>
        <p:spPr>
          <a:xfrm>
            <a:off x="4967755" y="2786058"/>
            <a:ext cx="1954381" cy="369332"/>
          </a:xfrm>
          <a:prstGeom prst="rect">
            <a:avLst/>
          </a:prstGeom>
        </p:spPr>
        <p:txBody>
          <a:bodyPr wrap="none">
            <a:spAutoFit/>
          </a:bodyPr>
          <a:lstStyle/>
          <a:p>
            <a:pPr fontAlgn="base">
              <a:spcBef>
                <a:spcPct val="0"/>
              </a:spcBef>
              <a:spcAft>
                <a:spcPct val="0"/>
              </a:spcAft>
            </a:pPr>
            <a:r>
              <a:rPr lang="en-US" dirty="0">
                <a:solidFill>
                  <a:prstClr val="black"/>
                </a:solidFill>
                <a:latin typeface="Arial" charset="0"/>
                <a:cs typeface="Arial" charset="0"/>
              </a:rPr>
              <a:t>Basic segment  2</a:t>
            </a:r>
            <a:endParaRPr lang="ru-RU" dirty="0">
              <a:solidFill>
                <a:prstClr val="black"/>
              </a:solidFill>
              <a:latin typeface="Arial" charset="0"/>
              <a:cs typeface="Arial" charset="0"/>
            </a:endParaRPr>
          </a:p>
        </p:txBody>
      </p:sp>
      <p:cxnSp>
        <p:nvCxnSpPr>
          <p:cNvPr id="56" name="Прямая со стрелкой 55">
            <a:extLst>
              <a:ext uri="{FF2B5EF4-FFF2-40B4-BE49-F238E27FC236}">
                <a16:creationId xmlns:a16="http://schemas.microsoft.com/office/drawing/2014/main" id="{134E784F-1163-4EA2-9331-77F00142E6A4}"/>
              </a:ext>
            </a:extLst>
          </p:cNvPr>
          <p:cNvCxnSpPr>
            <a:stCxn id="54" idx="1"/>
          </p:cNvCxnSpPr>
          <p:nvPr/>
        </p:nvCxnSpPr>
        <p:spPr>
          <a:xfrm rot="10800000" flipV="1">
            <a:off x="4357686" y="2042030"/>
            <a:ext cx="642942" cy="601152"/>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57" name="Прямая со стрелкой 56">
            <a:extLst>
              <a:ext uri="{FF2B5EF4-FFF2-40B4-BE49-F238E27FC236}">
                <a16:creationId xmlns:a16="http://schemas.microsoft.com/office/drawing/2014/main" id="{1C5176BC-53C5-469C-BCA7-3D432CF594C2}"/>
              </a:ext>
            </a:extLst>
          </p:cNvPr>
          <p:cNvCxnSpPr>
            <a:stCxn id="55" idx="1"/>
            <a:endCxn id="15" idx="4"/>
          </p:cNvCxnSpPr>
          <p:nvPr/>
        </p:nvCxnSpPr>
        <p:spPr>
          <a:xfrm rot="10800000" flipV="1">
            <a:off x="4068671" y="2970723"/>
            <a:ext cx="899084" cy="49243"/>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34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 of GSCCP task</a:t>
            </a:r>
          </a:p>
        </p:txBody>
      </p:sp>
      <p:pic>
        <p:nvPicPr>
          <p:cNvPr id="58" name="Рисунок 57">
            <a:extLst>
              <a:ext uri="{FF2B5EF4-FFF2-40B4-BE49-F238E27FC236}">
                <a16:creationId xmlns:a16="http://schemas.microsoft.com/office/drawing/2014/main" id="{0E107535-1466-4CE0-9FA3-079B8C3821FC}"/>
              </a:ext>
            </a:extLst>
          </p:cNvPr>
          <p:cNvPicPr/>
          <p:nvPr/>
        </p:nvPicPr>
        <p:blipFill rotWithShape="1">
          <a:blip r:embed="rId3"/>
          <a:srcRect l="21282" t="3061" r="20864" b="4660"/>
          <a:stretch/>
        </p:blipFill>
        <p:spPr bwMode="auto">
          <a:xfrm>
            <a:off x="229255" y="1629000"/>
            <a:ext cx="2657547" cy="2649564"/>
          </a:xfrm>
          <a:prstGeom prst="rect">
            <a:avLst/>
          </a:prstGeom>
          <a:ln>
            <a:noFill/>
          </a:ln>
          <a:extLst>
            <a:ext uri="{53640926-AAD7-44D8-BBD7-CCE9431645EC}">
              <a14:shadowObscured xmlns:a14="http://schemas.microsoft.com/office/drawing/2010/main"/>
            </a:ext>
          </a:extLst>
        </p:spPr>
      </p:pic>
      <p:pic>
        <p:nvPicPr>
          <p:cNvPr id="59" name="Рисунок 58">
            <a:extLst>
              <a:ext uri="{FF2B5EF4-FFF2-40B4-BE49-F238E27FC236}">
                <a16:creationId xmlns:a16="http://schemas.microsoft.com/office/drawing/2014/main" id="{3F3BFCA2-8E68-47BA-9F33-149F05E177BB}"/>
              </a:ext>
            </a:extLst>
          </p:cNvPr>
          <p:cNvPicPr/>
          <p:nvPr/>
        </p:nvPicPr>
        <p:blipFill rotWithShape="1">
          <a:blip r:embed="rId4"/>
          <a:srcRect l="3019"/>
          <a:stretch/>
        </p:blipFill>
        <p:spPr>
          <a:xfrm>
            <a:off x="3132000" y="1629000"/>
            <a:ext cx="2745366" cy="2679501"/>
          </a:xfrm>
          <a:prstGeom prst="rect">
            <a:avLst/>
          </a:prstGeom>
        </p:spPr>
      </p:pic>
      <p:pic>
        <p:nvPicPr>
          <p:cNvPr id="60" name="Рисунок 59">
            <a:extLst>
              <a:ext uri="{FF2B5EF4-FFF2-40B4-BE49-F238E27FC236}">
                <a16:creationId xmlns:a16="http://schemas.microsoft.com/office/drawing/2014/main" id="{6A0ECBCB-681C-4631-8A7F-FF16DA034E32}"/>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223268" y="1639477"/>
            <a:ext cx="2691477" cy="2658545"/>
          </a:xfrm>
          <a:prstGeom prst="rect">
            <a:avLst/>
          </a:prstGeom>
        </p:spPr>
      </p:pic>
      <p:sp>
        <p:nvSpPr>
          <p:cNvPr id="2" name="TextBox 1">
            <a:extLst>
              <a:ext uri="{FF2B5EF4-FFF2-40B4-BE49-F238E27FC236}">
                <a16:creationId xmlns:a16="http://schemas.microsoft.com/office/drawing/2014/main" id="{7CEF5E72-DE23-4982-B3CB-6C965F97EAB9}"/>
              </a:ext>
            </a:extLst>
          </p:cNvPr>
          <p:cNvSpPr txBox="1"/>
          <p:nvPr/>
        </p:nvSpPr>
        <p:spPr>
          <a:xfrm>
            <a:off x="229255" y="4859668"/>
            <a:ext cx="2657547" cy="923330"/>
          </a:xfrm>
          <a:prstGeom prst="rect">
            <a:avLst/>
          </a:prstGeom>
          <a:noFill/>
        </p:spPr>
        <p:txBody>
          <a:bodyPr wrap="square" rtlCol="0">
            <a:spAutoFit/>
          </a:bodyPr>
          <a:lstStyle/>
          <a:p>
            <a:pPr algn="ctr"/>
            <a:r>
              <a:rPr lang="en-US" dirty="0"/>
              <a:t>Standard Cutting Technique:</a:t>
            </a:r>
          </a:p>
          <a:p>
            <a:pPr algn="ctr"/>
            <a:r>
              <a:rPr lang="en-US" dirty="0"/>
              <a:t>45 base segments</a:t>
            </a:r>
            <a:endParaRPr lang="ru-RU" dirty="0"/>
          </a:p>
        </p:txBody>
      </p:sp>
      <p:sp>
        <p:nvSpPr>
          <p:cNvPr id="62" name="TextBox 61">
            <a:extLst>
              <a:ext uri="{FF2B5EF4-FFF2-40B4-BE49-F238E27FC236}">
                <a16:creationId xmlns:a16="http://schemas.microsoft.com/office/drawing/2014/main" id="{AD64B67E-84DF-489A-8453-61584B649454}"/>
              </a:ext>
            </a:extLst>
          </p:cNvPr>
          <p:cNvSpPr txBox="1"/>
          <p:nvPr/>
        </p:nvSpPr>
        <p:spPr>
          <a:xfrm>
            <a:off x="3132000" y="4832545"/>
            <a:ext cx="2657547" cy="923330"/>
          </a:xfrm>
          <a:prstGeom prst="rect">
            <a:avLst/>
          </a:prstGeom>
          <a:noFill/>
        </p:spPr>
        <p:txBody>
          <a:bodyPr wrap="square" rtlCol="0">
            <a:spAutoFit/>
          </a:bodyPr>
          <a:lstStyle/>
          <a:p>
            <a:pPr algn="ctr"/>
            <a:r>
              <a:rPr lang="en-US" dirty="0"/>
              <a:t>Introducing Multi-Contour Cutting:</a:t>
            </a:r>
          </a:p>
          <a:p>
            <a:pPr algn="ctr"/>
            <a:r>
              <a:rPr lang="en-US" dirty="0"/>
              <a:t>39 base segments</a:t>
            </a:r>
            <a:endParaRPr lang="ru-RU" dirty="0"/>
          </a:p>
        </p:txBody>
      </p:sp>
      <p:sp>
        <p:nvSpPr>
          <p:cNvPr id="63" name="TextBox 62">
            <a:extLst>
              <a:ext uri="{FF2B5EF4-FFF2-40B4-BE49-F238E27FC236}">
                <a16:creationId xmlns:a16="http://schemas.microsoft.com/office/drawing/2014/main" id="{D26D4621-76CB-452E-9B34-343BA283FCD7}"/>
              </a:ext>
            </a:extLst>
          </p:cNvPr>
          <p:cNvSpPr txBox="1"/>
          <p:nvPr/>
        </p:nvSpPr>
        <p:spPr>
          <a:xfrm>
            <a:off x="6368824" y="4756858"/>
            <a:ext cx="2657547" cy="923330"/>
          </a:xfrm>
          <a:prstGeom prst="rect">
            <a:avLst/>
          </a:prstGeom>
          <a:noFill/>
        </p:spPr>
        <p:txBody>
          <a:bodyPr wrap="square" rtlCol="0">
            <a:spAutoFit/>
          </a:bodyPr>
          <a:lstStyle/>
          <a:p>
            <a:pPr algn="ctr"/>
            <a:r>
              <a:rPr lang="en-US" dirty="0"/>
              <a:t>Reduce to GTSP:</a:t>
            </a:r>
          </a:p>
          <a:p>
            <a:pPr algn="ctr"/>
            <a:r>
              <a:rPr lang="en-US" dirty="0"/>
              <a:t>425 possible pierce points</a:t>
            </a:r>
            <a:endParaRPr lang="ru-RU" dirty="0"/>
          </a:p>
        </p:txBody>
      </p:sp>
    </p:spTree>
    <p:extLst>
      <p:ext uri="{BB962C8B-B14F-4D97-AF65-F5344CB8AC3E}">
        <p14:creationId xmlns:p14="http://schemas.microsoft.com/office/powerpoint/2010/main" val="1217306361"/>
      </p:ext>
    </p:extLst>
  </p:cSld>
  <p:clrMapOvr>
    <a:masterClrMapping/>
  </p:clrMapOvr>
</p:sld>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1191</TotalTime>
  <Words>1059</Words>
  <Application>Microsoft Office PowerPoint</Application>
  <PresentationFormat>Экран (4:3)</PresentationFormat>
  <Paragraphs>381</Paragraphs>
  <Slides>28</Slides>
  <Notes>0</Notes>
  <HiddenSlides>0</HiddenSlides>
  <MMClips>0</MMClips>
  <ScaleCrop>false</ScaleCrop>
  <HeadingPairs>
    <vt:vector size="8" baseType="variant">
      <vt:variant>
        <vt:lpstr>Использованные шрифты</vt:lpstr>
      </vt:variant>
      <vt:variant>
        <vt:i4>8</vt:i4>
      </vt:variant>
      <vt:variant>
        <vt:lpstr>Тема</vt:lpstr>
      </vt:variant>
      <vt:variant>
        <vt:i4>1</vt:i4>
      </vt:variant>
      <vt:variant>
        <vt:lpstr>Внедренные серверы OLE</vt:lpstr>
      </vt:variant>
      <vt:variant>
        <vt:i4>2</vt:i4>
      </vt:variant>
      <vt:variant>
        <vt:lpstr>Заголовки слайдов</vt:lpstr>
      </vt:variant>
      <vt:variant>
        <vt:i4>28</vt:i4>
      </vt:variant>
    </vt:vector>
  </HeadingPairs>
  <TitlesOfParts>
    <vt:vector size="39" baseType="lpstr">
      <vt:lpstr>新細明體</vt:lpstr>
      <vt:lpstr>Arial</vt:lpstr>
      <vt:lpstr>Calibri</vt:lpstr>
      <vt:lpstr>Cambria Math</vt:lpstr>
      <vt:lpstr>Georgia</vt:lpstr>
      <vt:lpstr>Times New Roman</vt:lpstr>
      <vt:lpstr>Trebuchet MS</vt:lpstr>
      <vt:lpstr>Wingdings 2</vt:lpstr>
      <vt:lpstr>Воздушный поток</vt:lpstr>
      <vt:lpstr>Формула</vt:lpstr>
      <vt:lpstr>Equation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stas</dc:creator>
  <cp:lastModifiedBy>Уколов Станислав Сергеевич</cp:lastModifiedBy>
  <cp:revision>229</cp:revision>
  <dcterms:created xsi:type="dcterms:W3CDTF">2016-05-25T08:56:41Z</dcterms:created>
  <dcterms:modified xsi:type="dcterms:W3CDTF">2024-05-29T06:15:02Z</dcterms:modified>
</cp:coreProperties>
</file>