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8" r:id="rId13"/>
    <p:sldId id="269" r:id="rId14"/>
    <p:sldId id="266" r:id="rId15"/>
    <p:sldId id="273" r:id="rId16"/>
    <p:sldId id="267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38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E62E-6E52-4E39-A9AF-33460B2C357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31615-8015-45B8-8047-581C68A8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4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31615-8015-45B8-8047-581C68A8DB7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3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D094C-3BD7-7D20-014C-1ACA65F8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48FA8C-C11A-FC52-5F0E-0529921A0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7EDD84-30D8-4BDD-B653-4EB1E209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B3B0D-A776-EC73-252E-AA4415A8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ECC1-858D-FA7F-FD6B-29E3EC19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5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127A3-9ECF-CA16-7FD3-9A1CDF9A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9EDA8B-4027-C768-EF4D-16413C96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6D89F-A057-330C-3153-3A9DE3CB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0B967-8BF1-6808-2EA7-47B1D89C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2A5BD-51AD-8C87-2827-D727550C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5F11D0-932D-26B2-1181-61F8F813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D6BE35-EDDE-B3C3-6ECF-0C2DE536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E347C-90AF-D3FE-D825-5D135070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370FA-9A3D-F65F-7F99-7A2D2282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1C790-3D91-8742-21E5-B246B82F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0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56F11-6A2A-6653-B685-B991E444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E41A4-FA10-E20A-2B8F-4E83E66B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EAF2E-FC92-89C6-FBCE-83278C33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03FB6-409A-F276-03C2-631664E0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20A212-C755-EB3E-DA97-6C9A7166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8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C660C-CF78-55C6-C61C-0923247F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CB8DE-1243-2399-A36A-B96BCEAC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34FA8-2E9E-E2CB-BBCD-38132E9A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523BF0-9202-13E2-1C15-A53A3605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BD85F-78D4-5313-0BDA-07C34BF1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977D6-B559-CF46-90B4-E062C132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00E8C-2900-CB38-E896-368AF0608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D5A153-3011-551D-D220-4F1ABCB5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0990D4-1F02-3B90-857D-128E191D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D1BE6-5404-2C2A-CCF5-72A349FF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E9337-EA78-02E0-C9D9-EC0CD28D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7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C0A12-D976-F0A2-3925-6F5FA595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94327-B08D-36B1-60BF-7427972C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387DB0-4501-8F14-E317-4D60EE308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CB68C3-86A4-701A-40CD-C5A92EAFE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2F0465-FC62-E6B4-8D87-3571136F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971294-738E-16A8-D78E-47FEADB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41B974-2BCA-F491-6F1B-EBF4474E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808F1B-F1B6-F7ED-81D4-B64FA612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5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B113-3E18-BABD-B34A-E649451D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012919-A11D-E54D-E1E8-286FF9D9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53656-F058-6160-7E6A-B851B783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399DBF-EC2C-D602-EBCF-D74216F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6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0518AF-44D6-95F3-C6EE-5CC05A8D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1365B8-DDAF-4357-CB89-784E38F3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A8D93A-8091-82A7-4155-B0247ACF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1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42FB4-4A0F-9FD9-D7D2-B30CA36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20808-4FFB-0814-EDD4-BA73D8B3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E0058A-1150-2BE6-433C-F732618E4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CE8B94-EC77-1FD8-F2E6-AA635F64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BC277-D6A9-A512-9CF5-639A59A8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859DF5-DD3F-DDD3-1A4A-50F71E9F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B4CA2-C41F-F59E-3CC2-C84CC020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F78138-7DF6-FF7A-ABD7-14FE9AF43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529009-465D-3237-2D26-2A38F278F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A879F-7511-77C6-D1AF-7E6ACE6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0257A5-83A2-A633-4813-A1E1E96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83FE3A-9E7F-DF84-18C7-5C793474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38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54161-F27C-8841-E2EB-964A9877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0D3F3-FA2A-0D26-3E0E-ABF2AA55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D654F-7578-FA9F-82CE-4FDF2E2CD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811A-FB2E-4380-A29B-6253D4696A2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4E508-1F44-5BF1-2EC9-D40880D69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1FE9A-3E45-938F-9EBF-95C35B5B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57EE-30DB-497F-B0A5-3A61AB873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07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latex/" TargetMode="External"/><Relationship Id="rId7" Type="http://schemas.openxmlformats.org/officeDocument/2006/relationships/hyperlink" Target="http://www.khirevich.com/latex/" TargetMode="External"/><Relationship Id="rId2" Type="http://schemas.openxmlformats.org/officeDocument/2006/relationships/hyperlink" Target="https://vkr.urfu.ru/index.php/index/abou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ndreyAkinshin/Russian-Phd-LaTeX-Dissertation-Template" TargetMode="External"/><Relationship Id="rId5" Type="http://schemas.openxmlformats.org/officeDocument/2006/relationships/hyperlink" Target="https://www.overleaf.com/learn" TargetMode="External"/><Relationship Id="rId4" Type="http://schemas.openxmlformats.org/officeDocument/2006/relationships/hyperlink" Target="https://www.overleaf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a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208D-8E06-51F5-946E-4209B1D11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94EB8F-3B2E-5BF8-A4CA-1A94EF294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Простые документы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9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10804504" y="-95003"/>
            <a:ext cx="138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Шрифт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F7F03-F41A-86C8-4731-133F565E607B}"/>
              </a:ext>
            </a:extLst>
          </p:cNvPr>
          <p:cNvSpPr txBox="1"/>
          <p:nvPr/>
        </p:nvSpPr>
        <p:spPr>
          <a:xfrm>
            <a:off x="255320" y="434562"/>
            <a:ext cx="633548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% </a:t>
            </a:r>
            <a:r>
              <a:rPr lang="ru-RU" b="1" dirty="0"/>
              <a:t>Глобальная настройка размера</a:t>
            </a:r>
          </a:p>
          <a:p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documentclass</a:t>
            </a:r>
            <a:r>
              <a:rPr lang="en-US" dirty="0"/>
              <a:t>[12pt]{article} 	% </a:t>
            </a:r>
            <a:r>
              <a:rPr lang="ru-RU" dirty="0"/>
              <a:t>только </a:t>
            </a:r>
            <a:r>
              <a:rPr lang="en-US" u="sng" dirty="0"/>
              <a:t>10pt</a:t>
            </a:r>
            <a:r>
              <a:rPr lang="en-US" dirty="0"/>
              <a:t>, 11pt, 12pt</a:t>
            </a:r>
          </a:p>
          <a:p>
            <a:endParaRPr lang="en-US" dirty="0"/>
          </a:p>
          <a:p>
            <a:r>
              <a:rPr lang="en-US" dirty="0"/>
              <a:t>% </a:t>
            </a:r>
            <a:r>
              <a:rPr lang="ru-RU" dirty="0"/>
              <a:t>или</a:t>
            </a:r>
            <a:endParaRPr lang="en-US" dirty="0"/>
          </a:p>
          <a:p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documentclass</a:t>
            </a:r>
            <a:r>
              <a:rPr lang="en-US" dirty="0"/>
              <a:t>[14pt]{</a:t>
            </a:r>
            <a:r>
              <a:rPr lang="en-US" dirty="0" err="1"/>
              <a:t>extarticle</a:t>
            </a:r>
            <a:r>
              <a:rPr lang="en-US" dirty="0"/>
              <a:t>}	% </a:t>
            </a:r>
            <a:r>
              <a:rPr lang="ru-RU" dirty="0"/>
              <a:t>ГОСТ</a:t>
            </a:r>
          </a:p>
          <a:p>
            <a:endParaRPr lang="ru-RU" dirty="0"/>
          </a:p>
          <a:p>
            <a:r>
              <a:rPr lang="en-US" dirty="0"/>
              <a:t>% </a:t>
            </a:r>
            <a:r>
              <a:rPr lang="ru-RU" dirty="0"/>
              <a:t>или </a:t>
            </a:r>
            <a:endParaRPr lang="en-US" dirty="0"/>
          </a:p>
          <a:p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extsizes</a:t>
            </a:r>
            <a:r>
              <a:rPr lang="en-US" dirty="0"/>
              <a:t>}		% ???</a:t>
            </a:r>
            <a:endParaRPr lang="ru-RU" dirty="0"/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1136EB64-8EEF-3626-8589-CA40A2429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74252"/>
              </p:ext>
            </p:extLst>
          </p:nvPr>
        </p:nvGraphicFramePr>
        <p:xfrm>
          <a:off x="9008753" y="945297"/>
          <a:ext cx="265281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2816">
                  <a:extLst>
                    <a:ext uri="{9D8B030D-6E8A-4147-A177-3AD203B41FA5}">
                      <a16:colId xmlns:a16="http://schemas.microsoft.com/office/drawing/2014/main" val="2803028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DON’T!!! ;-)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\tiny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9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scriptsize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4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footnotesize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1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\small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u="sng" dirty="0" err="1"/>
                        <a:t>normalsize</a:t>
                      </a:r>
                      <a:endParaRPr lang="ru-RU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2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\large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0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\Large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\LARGE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\huge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8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\Huge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91895"/>
                  </a:ext>
                </a:extLst>
              </a:tr>
            </a:tbl>
          </a:graphicData>
        </a:graphic>
      </p:graphicFrame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74299299-9D6F-85DB-77F5-0B9CE09FA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96424"/>
              </p:ext>
            </p:extLst>
          </p:nvPr>
        </p:nvGraphicFramePr>
        <p:xfrm>
          <a:off x="1936891" y="4112953"/>
          <a:ext cx="63995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564">
                  <a:extLst>
                    <a:ext uri="{9D8B030D-6E8A-4147-A177-3AD203B41FA5}">
                      <a16:colId xmlns:a16="http://schemas.microsoft.com/office/drawing/2014/main" val="1497817800"/>
                    </a:ext>
                  </a:extLst>
                </a:gridCol>
                <a:gridCol w="2229219">
                  <a:extLst>
                    <a:ext uri="{9D8B030D-6E8A-4147-A177-3AD203B41FA5}">
                      <a16:colId xmlns:a16="http://schemas.microsoft.com/office/drawing/2014/main" val="1289182887"/>
                    </a:ext>
                  </a:extLst>
                </a:gridCol>
                <a:gridCol w="1476048">
                  <a:extLst>
                    <a:ext uri="{9D8B030D-6E8A-4147-A177-3AD203B41FA5}">
                      <a16:colId xmlns:a16="http://schemas.microsoft.com/office/drawing/2014/main" val="1550957523"/>
                    </a:ext>
                  </a:extLst>
                </a:gridCol>
                <a:gridCol w="857757">
                  <a:extLst>
                    <a:ext uri="{9D8B030D-6E8A-4147-A177-3AD203B41FA5}">
                      <a16:colId xmlns:a16="http://schemas.microsoft.com/office/drawing/2014/main" val="2594314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Шрифт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Устар.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6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Жирный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textbf</a:t>
                      </a:r>
                      <a:r>
                        <a:rPr lang="en-US" dirty="0"/>
                        <a:t>{…}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bfseries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\bf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Курсив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textit</a:t>
                      </a:r>
                      <a:r>
                        <a:rPr lang="en-US" dirty="0"/>
                        <a:t>{…}, \</a:t>
                      </a:r>
                      <a:r>
                        <a:rPr lang="en-US" dirty="0" err="1"/>
                        <a:t>emph</a:t>
                      </a:r>
                      <a:r>
                        <a:rPr lang="en-US" dirty="0"/>
                        <a:t>{…}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itshape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\it \</a:t>
                      </a:r>
                      <a:r>
                        <a:rPr lang="en-US" dirty="0" err="1"/>
                        <a:t>em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Наклон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textsl</a:t>
                      </a:r>
                      <a:r>
                        <a:rPr lang="en-US" dirty="0"/>
                        <a:t>{…}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slshape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sl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1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Все заглавные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\</a:t>
                      </a:r>
                      <a:r>
                        <a:rPr lang="en-US" dirty="0" err="1"/>
                        <a:t>textsc</a:t>
                      </a:r>
                      <a:r>
                        <a:rPr lang="en-US" dirty="0"/>
                        <a:t>{…}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scshape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6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Подчеркивание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\underline{…}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Обычный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textnormal</a:t>
                      </a:r>
                      <a:r>
                        <a:rPr lang="en-US" dirty="0"/>
                        <a:t>{…}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err="1"/>
                        <a:t>normalfont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3481"/>
                  </a:ext>
                </a:extLst>
              </a:tr>
            </a:tbl>
          </a:graphicData>
        </a:graphic>
      </p:graphicFrame>
      <p:pic>
        <p:nvPicPr>
          <p:cNvPr id="2049" name="Picture 1">
            <a:extLst>
              <a:ext uri="{FF2B5EF4-FFF2-40B4-BE49-F238E27FC236}">
                <a16:creationId xmlns:a16="http://schemas.microsoft.com/office/drawing/2014/main" id="{3EDE5B83-AF73-7707-44E8-4606ADBE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32ABE75-59CF-1368-C62C-8EEED9982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53489D6-515A-8869-3480-F9D9680E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A1B14E-A9A2-EE72-1B46-26B23E2D6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B1A4D461-2DDB-D8EE-CC37-3B12FBF7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58D57A7-1D56-3F78-0623-623F283DD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B754679-E282-BCAE-1FA5-5636BAD8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9811CA6-BFFE-9B48-20C0-D538D28D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8D5D12E7-21E3-D978-AFF9-8F2F3857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FC1E808-64C0-973A-7CAB-797C7FFB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09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84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10513335" y="-95003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Кавычки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3E698-F035-5B75-94E5-F57593254617}"/>
              </a:ext>
            </a:extLst>
          </p:cNvPr>
          <p:cNvSpPr txBox="1"/>
          <p:nvPr/>
        </p:nvSpPr>
        <p:spPr>
          <a:xfrm>
            <a:off x="1425038" y="1240970"/>
            <a:ext cx="9975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"Простые"</a:t>
            </a:r>
            <a:r>
              <a:rPr lang="en-US" sz="2400" dirty="0"/>
              <a:t> – </a:t>
            </a:r>
            <a:r>
              <a:rPr lang="ru-RU" sz="2400" dirty="0">
                <a:solidFill>
                  <a:srgbClr val="FF0000"/>
                </a:solidFill>
              </a:rPr>
              <a:t>не использовать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&lt;&lt;</a:t>
            </a:r>
            <a:r>
              <a:rPr lang="ru-RU" sz="2400" dirty="0"/>
              <a:t>Французские</a:t>
            </a:r>
            <a:r>
              <a:rPr lang="en-US" sz="2400" dirty="0"/>
              <a:t>&gt;&gt; </a:t>
            </a:r>
            <a:r>
              <a:rPr lang="ru-RU" sz="2400" dirty="0"/>
              <a:t>ёлочки </a:t>
            </a:r>
            <a:r>
              <a:rPr lang="en-US" sz="2400" dirty="0"/>
              <a:t>– </a:t>
            </a:r>
            <a:r>
              <a:rPr lang="ru-RU" sz="2400" dirty="0">
                <a:solidFill>
                  <a:schemeClr val="accent6"/>
                </a:solidFill>
              </a:rPr>
              <a:t>рекомендуются</a:t>
            </a:r>
            <a:r>
              <a:rPr lang="ru-RU" sz="24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``</a:t>
            </a:r>
            <a:r>
              <a:rPr lang="ru-RU" sz="2400" dirty="0"/>
              <a:t>Немецкие''</a:t>
            </a:r>
            <a:r>
              <a:rPr lang="en-US" sz="2400" dirty="0"/>
              <a:t> </a:t>
            </a:r>
            <a:r>
              <a:rPr lang="ru-RU" sz="2400" dirty="0"/>
              <a:t>лапки </a:t>
            </a:r>
            <a:r>
              <a:rPr lang="en-US" sz="2400" dirty="0"/>
              <a:t>–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допускаются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Особенно для вложенных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0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«„Цыганы“ мои не продаются вовсе», — сетовал Пушкин.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««Цыганы» мои не продаются вовсе», — сетовал Пушкин.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0" i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«Цыганы» мои не продаются вовсе», — сетовал Пушкин.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BB8BD-6B18-A21C-0CDF-CC81D151828E}"/>
              </a:ext>
            </a:extLst>
          </p:cNvPr>
          <p:cNvSpPr txBox="1"/>
          <p:nvPr/>
        </p:nvSpPr>
        <p:spPr>
          <a:xfrm>
            <a:off x="185057" y="4601688"/>
            <a:ext cx="11821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/>
              <a:t>Различия между языками проявляются не только во внешнем виде кавычек, но и в том, как они сочетаются со знаками препинания. В частности, в русском языке, если кавычки передают прямую речь, то восклицательный и вопросительный знак ставятся перед закрывающей кавычкой, тогда точка и запятая всегда ставится после закрывающей кавычки. В американском варианте английского языка точка и запятая всегда ставится перед закрывающей кавычкой, тогда как в британском английском правила употребления точки и запятой до или после кавычки аналогичны правилам для восклицательного и вопросительного знаков. Двоеточие и точка с запятой всегда ставится после закрывающей кавычки как в русском, так и в английском языке.</a:t>
            </a:r>
          </a:p>
        </p:txBody>
      </p:sp>
    </p:spTree>
    <p:extLst>
      <p:ext uri="{BB962C8B-B14F-4D97-AF65-F5344CB8AC3E}">
        <p14:creationId xmlns:p14="http://schemas.microsoft.com/office/powerpoint/2010/main" val="343134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11195189" y="-95003"/>
            <a:ext cx="996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Тире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4802D-41FC-C307-6A92-3DE83F87CAAE}"/>
              </a:ext>
            </a:extLst>
          </p:cNvPr>
          <p:cNvSpPr txBox="1"/>
          <p:nvPr/>
        </p:nvSpPr>
        <p:spPr>
          <a:xfrm>
            <a:off x="3313216" y="1502229"/>
            <a:ext cx="5872348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dirty="0"/>
              <a:t>Не путайте: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Дефис (-) </a:t>
            </a:r>
            <a:r>
              <a:rPr lang="ru-RU" sz="2400" i="1" dirty="0"/>
              <a:t>инженер-механик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Тире </a:t>
            </a:r>
            <a:r>
              <a:rPr lang="en-US" sz="2400" dirty="0"/>
              <a:t>(--), N-dash, &amp;</a:t>
            </a:r>
            <a:r>
              <a:rPr lang="en-US" sz="2400" dirty="0" err="1"/>
              <a:t>ndash</a:t>
            </a:r>
            <a:r>
              <a:rPr lang="en-US" sz="2400" dirty="0"/>
              <a:t>; </a:t>
            </a:r>
            <a:r>
              <a:rPr lang="ru-RU" sz="2400" i="1" dirty="0"/>
              <a:t>Это – успех!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Длинное тире </a:t>
            </a:r>
            <a:r>
              <a:rPr lang="en-US" sz="2400" dirty="0"/>
              <a:t>(---) M-dash, &amp;</a:t>
            </a:r>
            <a:r>
              <a:rPr lang="en-US" sz="2400" dirty="0" err="1"/>
              <a:t>mdash</a:t>
            </a:r>
            <a:r>
              <a:rPr lang="en-US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Минус в математике </a:t>
            </a:r>
            <a:r>
              <a:rPr lang="en-US" sz="2400" dirty="0"/>
              <a:t>($-$) 2-1=1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algn="ctr"/>
            <a:r>
              <a:rPr lang="ru-RU" sz="2400" i="1" dirty="0"/>
              <a:t>При </a:t>
            </a:r>
            <a:r>
              <a:rPr lang="en-US" sz="2400" i="1" dirty="0" err="1"/>
              <a:t>Copy&amp;Paste</a:t>
            </a:r>
            <a:r>
              <a:rPr lang="ru-RU" sz="2400" i="1" dirty="0"/>
              <a:t> часто вводится правильно автоматически,</a:t>
            </a:r>
            <a:br>
              <a:rPr lang="ru-RU" sz="2400" i="1" dirty="0"/>
            </a:br>
            <a:r>
              <a:rPr lang="ru-RU" sz="2400" i="1" dirty="0"/>
              <a:t>но при ручном вводе нужно различать</a:t>
            </a:r>
          </a:p>
        </p:txBody>
      </p:sp>
    </p:spTree>
    <p:extLst>
      <p:ext uri="{BB962C8B-B14F-4D97-AF65-F5344CB8AC3E}">
        <p14:creationId xmlns:p14="http://schemas.microsoft.com/office/powerpoint/2010/main" val="76269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881175" y="-95003"/>
            <a:ext cx="2310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Многоточие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28A58-3505-EAA0-13E9-91707F7A148A}"/>
              </a:ext>
            </a:extLst>
          </p:cNvPr>
          <p:cNvSpPr txBox="1"/>
          <p:nvPr/>
        </p:nvSpPr>
        <p:spPr>
          <a:xfrm>
            <a:off x="2533403" y="2630385"/>
            <a:ext cx="712519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Неправильно</a:t>
            </a:r>
            <a:r>
              <a:rPr lang="ru-RU" sz="2400" dirty="0"/>
              <a:t>: </a:t>
            </a:r>
            <a:r>
              <a:rPr lang="en-US" sz="2400" dirty="0"/>
              <a:t>...</a:t>
            </a:r>
          </a:p>
          <a:p>
            <a:pPr algn="ctr"/>
            <a:r>
              <a:rPr lang="ru-RU" sz="2400" dirty="0">
                <a:solidFill>
                  <a:schemeClr val="accent6"/>
                </a:solidFill>
              </a:rPr>
              <a:t>Правильно</a:t>
            </a:r>
            <a:r>
              <a:rPr lang="ru-RU" sz="2400" dirty="0"/>
              <a:t>:</a:t>
            </a:r>
            <a:r>
              <a:rPr lang="en-US" sz="2400" dirty="0"/>
              <a:t> \dots \</a:t>
            </a:r>
            <a:r>
              <a:rPr lang="en-US" sz="2400" dirty="0" err="1"/>
              <a:t>ldots</a:t>
            </a:r>
            <a:endParaRPr lang="en-US" sz="2400" dirty="0"/>
          </a:p>
          <a:p>
            <a:pPr algn="ctr"/>
            <a:r>
              <a:rPr lang="ru-RU" sz="2400" dirty="0"/>
              <a:t>А ещё есть </a:t>
            </a:r>
            <a:r>
              <a:rPr lang="en-US" sz="2400" dirty="0"/>
              <a:t>\</a:t>
            </a:r>
            <a:r>
              <a:rPr lang="en-US" sz="2400" dirty="0" err="1"/>
              <a:t>cdots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\</a:t>
            </a:r>
            <a:r>
              <a:rPr lang="en-US" sz="2400" dirty="0" err="1"/>
              <a:t>vdots</a:t>
            </a:r>
            <a:r>
              <a:rPr lang="ru-RU" sz="2400" dirty="0"/>
              <a:t>, но это для формул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06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976055" y="-95003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Параграф / абзац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3B4D3-978B-CB53-B42E-982473B45884}"/>
              </a:ext>
            </a:extLst>
          </p:cNvPr>
          <p:cNvSpPr txBox="1"/>
          <p:nvPr/>
        </p:nvSpPr>
        <p:spPr>
          <a:xfrm>
            <a:off x="385948" y="374072"/>
            <a:ext cx="74636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Новый параграф: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\par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Лучше – пустая строка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Строки автоматически склеиваются и выравниваются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Принудительный перевод строки </a:t>
            </a:r>
            <a:r>
              <a:rPr lang="en-US" sz="2000" dirty="0"/>
              <a:t>\\ </a:t>
            </a:r>
            <a:r>
              <a:rPr lang="ru-RU" sz="2000" dirty="0"/>
              <a:t>или </a:t>
            </a:r>
            <a:r>
              <a:rPr lang="en-US" sz="2000" dirty="0"/>
              <a:t>\newline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Без красной строки </a:t>
            </a:r>
            <a:r>
              <a:rPr lang="en-US" sz="2000" dirty="0"/>
              <a:t>\</a:t>
            </a:r>
            <a:r>
              <a:rPr lang="en-US" sz="2000" dirty="0" err="1"/>
              <a:t>noindent</a:t>
            </a:r>
            <a:r>
              <a:rPr lang="en-US" sz="2000" dirty="0"/>
              <a:t> </a:t>
            </a:r>
            <a:r>
              <a:rPr lang="ru-RU" sz="2000" dirty="0"/>
              <a:t>перед параграфом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\</a:t>
            </a:r>
            <a:r>
              <a:rPr lang="en-US" sz="2000" dirty="0" err="1"/>
              <a:t>setlength</a:t>
            </a:r>
            <a:r>
              <a:rPr lang="en-US" sz="2000" dirty="0"/>
              <a:t>{\</a:t>
            </a:r>
            <a:r>
              <a:rPr lang="en-US" sz="2000" dirty="0" err="1"/>
              <a:t>parindent</a:t>
            </a:r>
            <a:r>
              <a:rPr lang="en-US" sz="2000" dirty="0"/>
              <a:t>}{2.5em}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\</a:t>
            </a:r>
            <a:r>
              <a:rPr lang="en-US" sz="2000" dirty="0" err="1"/>
              <a:t>usepackage</a:t>
            </a:r>
            <a:r>
              <a:rPr lang="en-US" sz="2000" dirty="0"/>
              <a:t>{</a:t>
            </a:r>
            <a:r>
              <a:rPr lang="en-US" sz="2000" dirty="0" err="1"/>
              <a:t>indentfirst</a:t>
            </a:r>
            <a:r>
              <a:rPr lang="en-US" sz="2000" dirty="0"/>
              <a:t>} </a:t>
            </a:r>
            <a:r>
              <a:rPr lang="en-US" sz="2000" i="1" dirty="0"/>
              <a:t>% </a:t>
            </a:r>
            <a:r>
              <a:rPr lang="ru-RU" sz="2000" i="1" dirty="0"/>
              <a:t>первый параграф раздела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\</a:t>
            </a:r>
            <a:r>
              <a:rPr lang="en-US" sz="2000" dirty="0" err="1"/>
              <a:t>linespread</a:t>
            </a:r>
            <a:r>
              <a:rPr lang="en-US" sz="2000" dirty="0"/>
              <a:t>{1.5}</a:t>
            </a:r>
            <a:r>
              <a:rPr lang="ru-RU" sz="2000" dirty="0"/>
              <a:t> – межстрочный интервал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Выравнивание: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\begin{center}, \centering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\begin{</a:t>
            </a:r>
            <a:r>
              <a:rPr lang="en-US" sz="2000" dirty="0" err="1"/>
              <a:t>flushleft</a:t>
            </a:r>
            <a:r>
              <a:rPr lang="en-US" sz="2000" dirty="0"/>
              <a:t>}, \</a:t>
            </a:r>
            <a:r>
              <a:rPr lang="en-US" sz="2000" dirty="0" err="1"/>
              <a:t>raggedright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\begin{</a:t>
            </a:r>
            <a:r>
              <a:rPr lang="en-US" sz="2000" dirty="0" err="1"/>
              <a:t>flushright</a:t>
            </a:r>
            <a:r>
              <a:rPr lang="en-US" sz="2000" dirty="0"/>
              <a:t>}, \</a:t>
            </a:r>
            <a:r>
              <a:rPr lang="en-US" sz="2000" dirty="0" err="1"/>
              <a:t>raggedleft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Знак параграфа </a:t>
            </a:r>
            <a:r>
              <a:rPr lang="en-US" sz="2000" dirty="0"/>
              <a:t>\S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39A3-8B4B-34F4-650D-9CF30D31C178}"/>
              </a:ext>
            </a:extLst>
          </p:cNvPr>
          <p:cNvSpPr txBox="1"/>
          <p:nvPr/>
        </p:nvSpPr>
        <p:spPr>
          <a:xfrm>
            <a:off x="5064826" y="3429000"/>
            <a:ext cx="6691745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\begin{center}</a:t>
            </a:r>
          </a:p>
          <a:p>
            <a:r>
              <a:rPr lang="en-US" sz="1600" dirty="0"/>
              <a:t>Example 1: The following paragraph (given in quotes) is an </a:t>
            </a:r>
          </a:p>
          <a:p>
            <a:r>
              <a:rPr lang="en-US" sz="1600" dirty="0"/>
              <a:t>example of </a:t>
            </a:r>
            <a:r>
              <a:rPr lang="en-US" sz="1600" dirty="0" err="1"/>
              <a:t>centred</a:t>
            </a:r>
            <a:r>
              <a:rPr lang="en-US" sz="1600" dirty="0"/>
              <a:t> alignment using the center environment. </a:t>
            </a:r>
          </a:p>
          <a:p>
            <a:endParaRPr lang="en-US" sz="1600" dirty="0"/>
          </a:p>
          <a:p>
            <a:r>
              <a:rPr lang="en-US" sz="1600" dirty="0"/>
              <a:t>``La\</a:t>
            </a:r>
            <a:r>
              <a:rPr lang="en-US" sz="1600" dirty="0" err="1"/>
              <a:t>TeX</a:t>
            </a:r>
            <a:r>
              <a:rPr lang="en-US" sz="1600" dirty="0"/>
              <a:t>{} is a document preparation system and document markup </a:t>
            </a:r>
          </a:p>
          <a:p>
            <a:r>
              <a:rPr lang="en-US" sz="1600" dirty="0"/>
              <a:t>language. \LaTeX{} uses the \</a:t>
            </a:r>
            <a:r>
              <a:rPr lang="en-US" sz="1600" dirty="0" err="1"/>
              <a:t>TeX</a:t>
            </a:r>
            <a:r>
              <a:rPr lang="en-US" sz="1600" dirty="0"/>
              <a:t>{} typesetting program for formatting </a:t>
            </a:r>
          </a:p>
          <a:p>
            <a:r>
              <a:rPr lang="en-US" sz="1600" dirty="0"/>
              <a:t>its output, and is itself written in the \</a:t>
            </a:r>
            <a:r>
              <a:rPr lang="en-US" sz="1600" dirty="0" err="1"/>
              <a:t>TeX</a:t>
            </a:r>
            <a:r>
              <a:rPr lang="en-US" sz="1600" dirty="0"/>
              <a:t>{} macro language. </a:t>
            </a:r>
          </a:p>
          <a:p>
            <a:r>
              <a:rPr lang="en-US" sz="1600" dirty="0"/>
              <a:t>\LaTeX{} is not the name of a particular (executable) typesetting program, but </a:t>
            </a:r>
          </a:p>
          <a:p>
            <a:r>
              <a:rPr lang="en-US" sz="1600" dirty="0"/>
              <a:t>refers to the suite of commands (\</a:t>
            </a:r>
            <a:r>
              <a:rPr lang="en-US" sz="1600" dirty="0" err="1"/>
              <a:t>TeX</a:t>
            </a:r>
            <a:r>
              <a:rPr lang="en-US" sz="1600" dirty="0"/>
              <a:t>{} macros) which form the markup </a:t>
            </a:r>
          </a:p>
          <a:p>
            <a:r>
              <a:rPr lang="en-US" sz="1600" dirty="0"/>
              <a:t>conventions used to typeset \LaTeX{} documents."</a:t>
            </a:r>
          </a:p>
          <a:p>
            <a:r>
              <a:rPr lang="en-US" sz="1600" dirty="0"/>
              <a:t>\end{center}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063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10768212" y="-95003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Списки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3B4D3-978B-CB53-B42E-982473B45884}"/>
              </a:ext>
            </a:extLst>
          </p:cNvPr>
          <p:cNvSpPr txBox="1"/>
          <p:nvPr/>
        </p:nvSpPr>
        <p:spPr>
          <a:xfrm>
            <a:off x="635330" y="819397"/>
            <a:ext cx="7463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Нумерованные: </a:t>
            </a:r>
            <a:r>
              <a:rPr lang="en-US" sz="2000" dirty="0"/>
              <a:t>\begin{</a:t>
            </a:r>
            <a:r>
              <a:rPr lang="en-US" sz="2000" b="1" dirty="0"/>
              <a:t>enumerate</a:t>
            </a:r>
            <a:r>
              <a:rPr lang="en-US" sz="20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Ненумерованные \</a:t>
            </a:r>
            <a:r>
              <a:rPr lang="en-US" sz="2000" dirty="0"/>
              <a:t>begin{</a:t>
            </a:r>
            <a:r>
              <a:rPr lang="en-US" sz="2000" b="1" dirty="0"/>
              <a:t>itemize</a:t>
            </a:r>
            <a:r>
              <a:rPr lang="en-US" sz="20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Элемент списка </a:t>
            </a:r>
            <a:r>
              <a:rPr lang="en-US" sz="2000" dirty="0"/>
              <a:t>\</a:t>
            </a:r>
            <a:r>
              <a:rPr lang="en-US" sz="2000" b="1" dirty="0"/>
              <a:t>item</a:t>
            </a:r>
            <a:r>
              <a:rPr lang="en-US" sz="2000" dirty="0"/>
              <a:t>[x]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Можно перенастроить вид маркировки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Весь список (и все списки) тоже можно настроить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Могут быть вложенными в произвольном порядке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EE539-50D2-2ADA-B001-EAE2AEC27A51}"/>
              </a:ext>
            </a:extLst>
          </p:cNvPr>
          <p:cNvSpPr txBox="1"/>
          <p:nvPr/>
        </p:nvSpPr>
        <p:spPr>
          <a:xfrm>
            <a:off x="3550723" y="3271652"/>
            <a:ext cx="7766462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600" dirty="0"/>
              <a:t>\</a:t>
            </a:r>
            <a:r>
              <a:rPr lang="ru-RU" sz="1600" dirty="0" err="1"/>
              <a:t>begin</a:t>
            </a:r>
            <a:r>
              <a:rPr lang="ru-RU" sz="1600" dirty="0"/>
              <a:t>{</a:t>
            </a:r>
            <a:r>
              <a:rPr lang="ru-RU" sz="1600" dirty="0" err="1"/>
              <a:t>enumerate</a:t>
            </a:r>
            <a:r>
              <a:rPr lang="ru-RU" sz="1600" dirty="0"/>
              <a:t>}</a:t>
            </a:r>
          </a:p>
          <a:p>
            <a:r>
              <a:rPr lang="ru-RU" sz="1600" dirty="0"/>
              <a:t>    \</a:t>
            </a:r>
            <a:r>
              <a:rPr lang="ru-RU" sz="1600" dirty="0" err="1"/>
              <a:t>item</a:t>
            </a:r>
            <a:r>
              <a:rPr lang="ru-RU" sz="1600" dirty="0"/>
              <a:t> </a:t>
            </a:r>
          </a:p>
          <a:p>
            <a:r>
              <a:rPr lang="ru-RU" sz="1600" dirty="0"/>
              <a:t>    Зарегистрируйтесь на </a:t>
            </a:r>
          </a:p>
          <a:p>
            <a:r>
              <a:rPr lang="ru-RU" sz="1600" dirty="0"/>
              <a:t>    \</a:t>
            </a:r>
            <a:r>
              <a:rPr lang="ru-RU" sz="1600" dirty="0" err="1"/>
              <a:t>href</a:t>
            </a:r>
            <a:r>
              <a:rPr lang="ru-RU" sz="1600" dirty="0"/>
              <a:t>{http://www.overleaf.com/signup?ref=coursera-latex}{https://www.overleaf.com/}</a:t>
            </a:r>
          </a:p>
          <a:p>
            <a:r>
              <a:rPr lang="ru-RU" sz="1600" dirty="0"/>
              <a:t>    </a:t>
            </a:r>
          </a:p>
          <a:p>
            <a:r>
              <a:rPr lang="ru-RU" sz="1600" dirty="0"/>
              <a:t>    \</a:t>
            </a:r>
            <a:r>
              <a:rPr lang="ru-RU" sz="1600" dirty="0" err="1"/>
              <a:t>item</a:t>
            </a:r>
            <a:r>
              <a:rPr lang="ru-RU" sz="1600" dirty="0"/>
              <a:t> </a:t>
            </a:r>
          </a:p>
          <a:p>
            <a:r>
              <a:rPr lang="ru-RU" sz="1600" dirty="0"/>
              <a:t>    Создайте пустой документ</a:t>
            </a:r>
          </a:p>
          <a:p>
            <a:r>
              <a:rPr lang="ru-RU" sz="1600" dirty="0"/>
              <a:t>    </a:t>
            </a:r>
          </a:p>
          <a:p>
            <a:r>
              <a:rPr lang="ru-RU" sz="1600" dirty="0"/>
              <a:t>    \</a:t>
            </a:r>
            <a:r>
              <a:rPr lang="ru-RU" sz="1600" dirty="0" err="1"/>
              <a:t>item</a:t>
            </a:r>
            <a:r>
              <a:rPr lang="ru-RU" sz="1600" dirty="0"/>
              <a:t> </a:t>
            </a:r>
          </a:p>
          <a:p>
            <a:r>
              <a:rPr lang="ru-RU" sz="1600" dirty="0"/>
              <a:t>    Сделайте необходимую преамбулу для русских документов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\end{enumerate}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0578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557479" y="-95003"/>
            <a:ext cx="3634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Разделы документа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FB3FAFA-1682-BED9-B499-FE4514896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30464"/>
              </p:ext>
            </p:extLst>
          </p:nvPr>
        </p:nvGraphicFramePr>
        <p:xfrm>
          <a:off x="2815771" y="808731"/>
          <a:ext cx="685505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5082">
                  <a:extLst>
                    <a:ext uri="{9D8B030D-6E8A-4147-A177-3AD203B41FA5}">
                      <a16:colId xmlns:a16="http://schemas.microsoft.com/office/drawing/2014/main" val="3030640135"/>
                    </a:ext>
                  </a:extLst>
                </a:gridCol>
                <a:gridCol w="2350643">
                  <a:extLst>
                    <a:ext uri="{9D8B030D-6E8A-4147-A177-3AD203B41FA5}">
                      <a16:colId xmlns:a16="http://schemas.microsoft.com/office/drawing/2014/main" val="2653970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79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Раздел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9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\part{}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Новая страница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 в </a:t>
                      </a:r>
                      <a:r>
                        <a:rPr lang="en-US" dirty="0"/>
                        <a:t>\</a:t>
                      </a:r>
                      <a:r>
                        <a:rPr lang="en-US" sz="1800" b="0" dirty="0" err="1"/>
                        <a:t>documentclass</a:t>
                      </a:r>
                      <a:r>
                        <a:rPr lang="en-US" sz="1800" b="0" dirty="0"/>
                        <a:t>{</a:t>
                      </a:r>
                      <a:r>
                        <a:rPr lang="en-US" b="1" dirty="0"/>
                        <a:t>article</a:t>
                      </a:r>
                      <a:r>
                        <a:rPr lang="en-US" dirty="0"/>
                        <a:t>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\chapter{}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5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\section{}</a:t>
                      </a:r>
                      <a:endParaRPr lang="ru-R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Новая строка + отступ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Есть в </a:t>
                      </a:r>
                      <a:r>
                        <a:rPr lang="en-US" dirty="0"/>
                        <a:t>\</a:t>
                      </a:r>
                      <a:r>
                        <a:rPr lang="en-US" sz="1800" b="0" dirty="0" err="1"/>
                        <a:t>documentclass</a:t>
                      </a:r>
                      <a:r>
                        <a:rPr lang="en-US" sz="1800" b="0" dirty="0"/>
                        <a:t>{</a:t>
                      </a:r>
                      <a:r>
                        <a:rPr lang="en-US" b="1" dirty="0"/>
                        <a:t>article</a:t>
                      </a:r>
                      <a:r>
                        <a:rPr lang="en-US" dirty="0"/>
                        <a:t>}</a:t>
                      </a:r>
                      <a:endParaRPr lang="ru-RU" dirty="0"/>
                    </a:p>
                    <a:p>
                      <a:r>
                        <a:rPr lang="ru-RU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6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\subsection{}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8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\subsubsection{}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8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\paragraph{}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той же строке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\subparagraph{}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343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3B5E74-90E3-44C0-6FE9-E4CD26CC5C07}"/>
              </a:ext>
            </a:extLst>
          </p:cNvPr>
          <p:cNvSpPr txBox="1"/>
          <p:nvPr/>
        </p:nvSpPr>
        <p:spPr>
          <a:xfrm>
            <a:off x="261256" y="4762005"/>
            <a:ext cx="836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\section{</a:t>
            </a:r>
            <a:r>
              <a:rPr lang="ru-RU" dirty="0"/>
              <a:t>Заголовок</a:t>
            </a:r>
            <a:r>
              <a:rPr lang="en-US" dirty="0"/>
              <a:t>}</a:t>
            </a:r>
            <a:r>
              <a:rPr lang="ru-RU" dirty="0"/>
              <a:t> – нумеруется и попадает в Оглавление</a:t>
            </a:r>
          </a:p>
          <a:p>
            <a:r>
              <a:rPr lang="en-US" dirty="0"/>
              <a:t>\section*{</a:t>
            </a:r>
            <a:r>
              <a:rPr lang="ru-RU" dirty="0"/>
              <a:t>Заголовок</a:t>
            </a:r>
            <a:r>
              <a:rPr lang="en-US" dirty="0"/>
              <a:t>}</a:t>
            </a:r>
            <a:r>
              <a:rPr lang="ru-RU" dirty="0"/>
              <a:t> – ни то, ни другое</a:t>
            </a:r>
          </a:p>
        </p:txBody>
      </p:sp>
    </p:spTree>
    <p:extLst>
      <p:ext uri="{BB962C8B-B14F-4D97-AF65-F5344CB8AC3E}">
        <p14:creationId xmlns:p14="http://schemas.microsoft.com/office/powerpoint/2010/main" val="18983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7080729" y="-95003"/>
            <a:ext cx="5111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Автоматическое оглавление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82F0A-2B4D-90ED-A90F-3C1CE806E817}"/>
              </a:ext>
            </a:extLst>
          </p:cNvPr>
          <p:cNvSpPr txBox="1"/>
          <p:nvPr/>
        </p:nvSpPr>
        <p:spPr>
          <a:xfrm>
            <a:off x="1276599" y="1989117"/>
            <a:ext cx="10289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\</a:t>
            </a:r>
            <a:r>
              <a:rPr lang="en-US" sz="2400" b="1" dirty="0" err="1"/>
              <a:t>tableofcontents</a:t>
            </a:r>
            <a:r>
              <a:rPr lang="ru-RU" sz="2400" dirty="0"/>
              <a:t> автоматически собирает все разделы в оглавление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Глубина разделов может настраиваться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Может включиться многопроходная компиляция документа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Также есть команды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\</a:t>
            </a:r>
            <a:r>
              <a:rPr lang="en-US" sz="2400" b="1" dirty="0" err="1"/>
              <a:t>listoftables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\</a:t>
            </a:r>
            <a:r>
              <a:rPr lang="en-US" sz="2400" b="1" dirty="0" err="1"/>
              <a:t>listoffigures</a:t>
            </a:r>
            <a:endParaRPr lang="ru-RU" sz="2400" b="1" dirty="0"/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530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765117" y="-95003"/>
            <a:ext cx="2426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Гиперссылки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528CD-ECDC-5101-2025-B0E9D6591A6B}"/>
              </a:ext>
            </a:extLst>
          </p:cNvPr>
          <p:cNvSpPr txBox="1"/>
          <p:nvPr/>
        </p:nvSpPr>
        <p:spPr>
          <a:xfrm>
            <a:off x="344386" y="251907"/>
            <a:ext cx="5353792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i="1" dirty="0"/>
              <a:t>% Куда ссылаемся:</a:t>
            </a:r>
          </a:p>
          <a:p>
            <a:r>
              <a:rPr lang="en-US" dirty="0"/>
              <a:t>\section{%</a:t>
            </a:r>
          </a:p>
          <a:p>
            <a:r>
              <a:rPr lang="en-US" dirty="0"/>
              <a:t>  </a:t>
            </a:r>
            <a:r>
              <a:rPr lang="ru-RU" dirty="0"/>
              <a:t>Алгоритмы решения задачи непрерывной резки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\</a:t>
            </a:r>
            <a:r>
              <a:rPr lang="en-US" b="1" dirty="0"/>
              <a:t>label</a:t>
            </a:r>
            <a:r>
              <a:rPr lang="en-US" dirty="0"/>
              <a:t>{</a:t>
            </a:r>
            <a:r>
              <a:rPr lang="en-US" dirty="0" err="1"/>
              <a:t>sec:ccp.algo</a:t>
            </a:r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r>
              <a:rPr lang="ru-RU" i="1" dirty="0"/>
              <a:t>% Так же можно ссылаться на рисунки, таблицы…</a:t>
            </a:r>
          </a:p>
          <a:p>
            <a:r>
              <a:rPr lang="ru-RU" i="1" dirty="0"/>
              <a:t>% Ссылки на формулы оформляются иначе</a:t>
            </a:r>
            <a:endParaRPr lang="en-US" i="1" dirty="0"/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EADB8-8A70-9435-6B57-66EE805F717A}"/>
              </a:ext>
            </a:extLst>
          </p:cNvPr>
          <p:cNvSpPr txBox="1"/>
          <p:nvPr/>
        </p:nvSpPr>
        <p:spPr>
          <a:xfrm>
            <a:off x="6187046" y="611203"/>
            <a:ext cx="535379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i="1" dirty="0"/>
              <a:t>% Ссылка</a:t>
            </a:r>
          </a:p>
          <a:p>
            <a:r>
              <a:rPr lang="ru-RU" i="1" dirty="0"/>
              <a:t>…</a:t>
            </a:r>
            <a:endParaRPr lang="ru-RU" dirty="0"/>
          </a:p>
          <a:p>
            <a:r>
              <a:rPr lang="ru-RU" dirty="0"/>
              <a:t>Подробнее – см.</a:t>
            </a:r>
            <a:r>
              <a:rPr lang="en-US" dirty="0"/>
              <a:t> </a:t>
            </a:r>
            <a:r>
              <a:rPr lang="ru-RU" dirty="0"/>
              <a:t>Рис</a:t>
            </a:r>
            <a:r>
              <a:rPr lang="en-US" dirty="0"/>
              <a:t>.~\</a:t>
            </a:r>
            <a:r>
              <a:rPr lang="en-US" b="1" dirty="0"/>
              <a:t>ref</a:t>
            </a:r>
            <a:r>
              <a:rPr lang="en-US" dirty="0"/>
              <a:t>{</a:t>
            </a:r>
            <a:r>
              <a:rPr lang="en-US" dirty="0" err="1"/>
              <a:t>pic:best</a:t>
            </a:r>
            <a:r>
              <a:rPr lang="en-US" dirty="0"/>
              <a:t>}</a:t>
            </a:r>
          </a:p>
          <a:p>
            <a:r>
              <a:rPr lang="ru-RU" dirty="0"/>
              <a:t>в разделе</a:t>
            </a:r>
            <a:r>
              <a:rPr lang="en-US" dirty="0"/>
              <a:t>~\</a:t>
            </a:r>
            <a:r>
              <a:rPr lang="en-US" b="1" dirty="0"/>
              <a:t>ref</a:t>
            </a:r>
            <a:r>
              <a:rPr lang="en-US" dirty="0"/>
              <a:t>{</a:t>
            </a:r>
            <a:r>
              <a:rPr lang="en-US" dirty="0" err="1"/>
              <a:t>sec:intro</a:t>
            </a:r>
            <a:r>
              <a:rPr lang="en-US" dirty="0"/>
              <a:t>}.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1CCCD-FADD-4CAF-0947-6C3196AC7553}"/>
              </a:ext>
            </a:extLst>
          </p:cNvPr>
          <p:cNvSpPr txBox="1"/>
          <p:nvPr/>
        </p:nvSpPr>
        <p:spPr>
          <a:xfrm>
            <a:off x="6187046" y="2292701"/>
            <a:ext cx="535379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i="1" dirty="0"/>
              <a:t>% Внешние ссылки</a:t>
            </a:r>
          </a:p>
          <a:p>
            <a:r>
              <a:rPr lang="ru-RU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b="1" dirty="0" err="1"/>
              <a:t>url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ru-RU" dirty="0"/>
          </a:p>
          <a:p>
            <a:r>
              <a:rPr lang="ru-RU" dirty="0"/>
              <a:t>\</a:t>
            </a:r>
            <a:r>
              <a:rPr lang="ru-RU" b="1" dirty="0" err="1"/>
              <a:t>url</a:t>
            </a:r>
            <a:r>
              <a:rPr lang="ru-RU" dirty="0"/>
              <a:t>{https://www.overleaf.com/read/jmdcydzxqssv}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1858C-CB95-566E-179C-E70E1058AE53}"/>
              </a:ext>
            </a:extLst>
          </p:cNvPr>
          <p:cNvSpPr txBox="1"/>
          <p:nvPr/>
        </p:nvSpPr>
        <p:spPr>
          <a:xfrm>
            <a:off x="1488375" y="4142516"/>
            <a:ext cx="413459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i="1" dirty="0"/>
              <a:t>% Настройка вида гиперссылок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pdfborder</a:t>
            </a:r>
            <a:r>
              <a:rPr lang="en-US" dirty="0"/>
              <a:t>={0 0 0}]{</a:t>
            </a:r>
            <a:r>
              <a:rPr lang="en-US" b="1" dirty="0" err="1"/>
              <a:t>hyperref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B0850-BC26-19BC-2107-921EC43B5C85}"/>
              </a:ext>
            </a:extLst>
          </p:cNvPr>
          <p:cNvSpPr txBox="1"/>
          <p:nvPr/>
        </p:nvSpPr>
        <p:spPr>
          <a:xfrm>
            <a:off x="5698178" y="4142516"/>
            <a:ext cx="606829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% </a:t>
            </a:r>
            <a:r>
              <a:rPr lang="ru-RU" i="1" dirty="0"/>
              <a:t>или</a:t>
            </a:r>
            <a:endParaRPr lang="en-US" i="1" dirty="0"/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b="1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b="1" dirty="0" err="1"/>
              <a:t>hypersetup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linktocpage</a:t>
            </a:r>
            <a:r>
              <a:rPr lang="en-US" dirty="0"/>
              <a:t>=true,</a:t>
            </a:r>
          </a:p>
          <a:p>
            <a:r>
              <a:rPr lang="en-US" dirty="0"/>
              <a:t>  </a:t>
            </a:r>
            <a:r>
              <a:rPr lang="en-US" dirty="0" err="1"/>
              <a:t>pdfborder</a:t>
            </a:r>
            <a:r>
              <a:rPr lang="en-US" dirty="0"/>
              <a:t>={0 0 0},</a:t>
            </a:r>
          </a:p>
          <a:p>
            <a:r>
              <a:rPr lang="en-US" dirty="0"/>
              <a:t>  </a:t>
            </a:r>
            <a:r>
              <a:rPr lang="en-US" dirty="0" err="1"/>
              <a:t>pdftitle</a:t>
            </a:r>
            <a:r>
              <a:rPr lang="en-US" dirty="0"/>
              <a:t>={</a:t>
            </a:r>
            <a:r>
              <a:rPr lang="ru-RU" dirty="0"/>
              <a:t>Название документа</a:t>
            </a:r>
            <a:r>
              <a:rPr lang="en-US" dirty="0"/>
              <a:t>},</a:t>
            </a:r>
          </a:p>
          <a:p>
            <a:r>
              <a:rPr lang="en-US" dirty="0"/>
              <a:t>  </a:t>
            </a:r>
            <a:r>
              <a:rPr lang="en-US" dirty="0" err="1"/>
              <a:t>pdfauthor</a:t>
            </a:r>
            <a:r>
              <a:rPr lang="en-US" dirty="0"/>
              <a:t>={</a:t>
            </a:r>
            <a:r>
              <a:rPr lang="ru-RU" dirty="0"/>
              <a:t>Ф.И.О.</a:t>
            </a:r>
            <a:r>
              <a:rPr lang="en-US" dirty="0"/>
              <a:t>},</a:t>
            </a:r>
          </a:p>
          <a:p>
            <a:r>
              <a:rPr lang="ru-RU" dirty="0"/>
              <a:t>  </a:t>
            </a:r>
            <a:r>
              <a:rPr lang="en-US" dirty="0" err="1"/>
              <a:t>pdflang</a:t>
            </a:r>
            <a:r>
              <a:rPr lang="en-US" dirty="0"/>
              <a:t>={</a:t>
            </a:r>
            <a:r>
              <a:rPr lang="en-US" dirty="0" err="1"/>
              <a:t>ru</a:t>
            </a:r>
            <a:r>
              <a:rPr lang="en-US" dirty="0"/>
              <a:t>},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4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7608694" y="0"/>
            <a:ext cx="4583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Справочная информация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FA2B7-5F10-B53D-A7FF-CD461214486B}"/>
              </a:ext>
            </a:extLst>
          </p:cNvPr>
          <p:cNvSpPr txBox="1"/>
          <p:nvPr/>
        </p:nvSpPr>
        <p:spPr>
          <a:xfrm>
            <a:off x="486889" y="1430978"/>
            <a:ext cx="1020843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Львовский С. М. Набор и верстка в системе LATEX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Столяров А. В. Сверстай диплом красиво: LATEX за три дня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Котельников И.А., Чеботаев П.З. </a:t>
            </a:r>
            <a:r>
              <a:rPr lang="en-US" sz="2400" dirty="0"/>
              <a:t>LaTeX</a:t>
            </a:r>
            <a:r>
              <a:rPr lang="ru-RU" sz="2400" dirty="0"/>
              <a:t> по-русски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https://ru.wikibooks.org/wiki/LaTeX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https://vkr.urfu.ru/index.php/index/about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https://www.coursera.org/learn/latex/</a:t>
            </a:r>
            <a:r>
              <a:rPr lang="ru-RU" sz="2400" dirty="0"/>
              <a:t> (Санкции?)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https://www.overleaf.com/</a:t>
            </a: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https://www.overleaf.com/learn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https://en.wikibooks.org/wiki/LaTeX/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https://github.com/AndreyAkinshin/Russian-Phd-LaTeX-Dissertation-Template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http://www.khirevich.com/latex/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Google!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202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7239682" y="0"/>
            <a:ext cx="4952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Структура </a:t>
            </a:r>
            <a:r>
              <a:rPr lang="en-US" sz="3200" dirty="0"/>
              <a:t>LaTeX-</a:t>
            </a:r>
            <a:r>
              <a:rPr lang="ru-RU" sz="3200" dirty="0"/>
              <a:t>документа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FA2B7-5F10-B53D-A7FF-CD461214486B}"/>
              </a:ext>
            </a:extLst>
          </p:cNvPr>
          <p:cNvSpPr txBox="1"/>
          <p:nvPr/>
        </p:nvSpPr>
        <p:spPr>
          <a:xfrm>
            <a:off x="860963" y="860961"/>
            <a:ext cx="5428794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\</a:t>
            </a:r>
            <a:r>
              <a:rPr lang="en-US" sz="2000" dirty="0" err="1"/>
              <a:t>documentclass</a:t>
            </a:r>
            <a:r>
              <a:rPr lang="en-US" sz="2000" dirty="0"/>
              <a:t>[12pt]{article}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FF0000"/>
                </a:solidFill>
              </a:rPr>
              <a:t>% Класс документа</a:t>
            </a:r>
          </a:p>
          <a:p>
            <a:endParaRPr lang="ru-RU" sz="2000" dirty="0">
              <a:solidFill>
                <a:srgbClr val="FF0000"/>
              </a:solidFill>
            </a:endParaRPr>
          </a:p>
          <a:p>
            <a:r>
              <a:rPr lang="ru-RU" sz="2000" dirty="0">
                <a:solidFill>
                  <a:srgbClr val="FF0000"/>
                </a:solidFill>
              </a:rPr>
              <a:t>% Преамбула – не печатается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\</a:t>
            </a:r>
            <a:r>
              <a:rPr lang="en-US" sz="2000" dirty="0" err="1"/>
              <a:t>usepackage</a:t>
            </a:r>
            <a:r>
              <a:rPr lang="en-US" sz="2000" dirty="0"/>
              <a:t>{</a:t>
            </a:r>
            <a:r>
              <a:rPr lang="en-US" sz="2000" dirty="0" err="1"/>
              <a:t>hyperref</a:t>
            </a:r>
            <a:r>
              <a:rPr lang="en-US" sz="2000" dirty="0"/>
              <a:t>}</a:t>
            </a:r>
          </a:p>
          <a:p>
            <a:r>
              <a:rPr lang="en-US" sz="2000" dirty="0"/>
              <a:t>\</a:t>
            </a:r>
            <a:r>
              <a:rPr lang="en-US" sz="2000" dirty="0" err="1"/>
              <a:t>usepackage</a:t>
            </a:r>
            <a:r>
              <a:rPr lang="en-US" sz="2000" dirty="0"/>
              <a:t>{geometry}</a:t>
            </a:r>
          </a:p>
          <a:p>
            <a:r>
              <a:rPr lang="en-US" sz="2000" dirty="0"/>
              <a:t>\geometry{margin=1cm}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FF0000"/>
                </a:solidFill>
              </a:rPr>
              <a:t>% И прочая настройка…</a:t>
            </a:r>
          </a:p>
          <a:p>
            <a:endParaRPr lang="en-US" sz="2000" dirty="0"/>
          </a:p>
          <a:p>
            <a:r>
              <a:rPr lang="en-US" sz="2000" dirty="0"/>
              <a:t>\begin{document}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FF0000"/>
                </a:solidFill>
              </a:rPr>
              <a:t>% Начало текста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Hello, world!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ru-RU" sz="2000" dirty="0">
                <a:solidFill>
                  <a:srgbClr val="FF0000"/>
                </a:solidFill>
              </a:rPr>
              <a:t> Собственно текст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\end{document}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FF0000"/>
                </a:solidFill>
              </a:rPr>
              <a:t>% Конец документа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ru-RU" sz="2000" dirty="0">
                <a:solidFill>
                  <a:srgbClr val="FF0000"/>
                </a:solidFill>
              </a:rPr>
              <a:t>Тоже не печатается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DC7BD-7A48-4B8E-FFFC-A94A436E3F50}"/>
              </a:ext>
            </a:extLst>
          </p:cNvPr>
          <p:cNvSpPr txBox="1"/>
          <p:nvPr/>
        </p:nvSpPr>
        <p:spPr>
          <a:xfrm>
            <a:off x="6406740" y="860961"/>
            <a:ext cx="4093813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  <a:r>
              <a:rPr lang="en-US" sz="2000" dirty="0">
                <a:solidFill>
                  <a:srgbClr val="FF0000"/>
                </a:solidFill>
              </a:rPr>
              <a:t> &lt;!– </a:t>
            </a:r>
            <a:r>
              <a:rPr lang="ru-RU" sz="2000" dirty="0">
                <a:solidFill>
                  <a:srgbClr val="FF0000"/>
                </a:solidFill>
              </a:rPr>
              <a:t>Преамбула</a:t>
            </a:r>
            <a:r>
              <a:rPr lang="en-US" sz="2000" dirty="0">
                <a:solidFill>
                  <a:srgbClr val="FF0000"/>
                </a:solidFill>
              </a:rPr>
              <a:t> --&gt;</a:t>
            </a:r>
            <a:endParaRPr lang="ru-RU" sz="2000" dirty="0">
              <a:solidFill>
                <a:srgbClr val="FF0000"/>
              </a:solidFill>
            </a:endParaRPr>
          </a:p>
          <a:p>
            <a:r>
              <a:rPr lang="en-US" sz="2000" dirty="0"/>
              <a:t>&lt;title&gt;</a:t>
            </a:r>
            <a:r>
              <a:rPr lang="ru-RU" sz="2000" dirty="0"/>
              <a:t>Моя первая страничка</a:t>
            </a:r>
            <a:r>
              <a:rPr lang="en-US" sz="2000" dirty="0"/>
              <a:t>&lt;/title&gt;</a:t>
            </a:r>
          </a:p>
          <a:p>
            <a:endParaRPr lang="ru-RU" sz="2000" dirty="0"/>
          </a:p>
          <a:p>
            <a:r>
              <a:rPr lang="en-US" sz="2000" dirty="0">
                <a:solidFill>
                  <a:srgbClr val="FF0000"/>
                </a:solidFill>
              </a:rPr>
              <a:t>&lt;!--</a:t>
            </a:r>
            <a:r>
              <a:rPr lang="ru-RU" sz="2000" dirty="0">
                <a:solidFill>
                  <a:srgbClr val="FF0000"/>
                </a:solidFill>
              </a:rPr>
              <a:t> И прочая настройка…</a:t>
            </a:r>
            <a:r>
              <a:rPr lang="en-US" sz="2000" dirty="0">
                <a:solidFill>
                  <a:srgbClr val="FF0000"/>
                </a:solidFill>
              </a:rPr>
              <a:t> --&gt;</a:t>
            </a:r>
            <a:endParaRPr lang="ru-RU" sz="2000" dirty="0">
              <a:solidFill>
                <a:srgbClr val="FF0000"/>
              </a:solidFill>
            </a:endParaRPr>
          </a:p>
          <a:p>
            <a:r>
              <a:rPr lang="en-US" sz="2000" dirty="0"/>
              <a:t>&lt;/head&gt;</a:t>
            </a:r>
          </a:p>
          <a:p>
            <a:endParaRPr lang="en-US" sz="2000" dirty="0"/>
          </a:p>
          <a:p>
            <a:r>
              <a:rPr lang="en-US" sz="2000" dirty="0"/>
              <a:t>&lt;body&gt; </a:t>
            </a:r>
            <a:r>
              <a:rPr lang="en-US" sz="2000" dirty="0">
                <a:solidFill>
                  <a:srgbClr val="FF0000"/>
                </a:solidFill>
              </a:rPr>
              <a:t>&lt;!--</a:t>
            </a:r>
            <a:r>
              <a:rPr lang="ru-RU" sz="2000" dirty="0">
                <a:solidFill>
                  <a:srgbClr val="FF0000"/>
                </a:solidFill>
              </a:rPr>
              <a:t> Начало текста</a:t>
            </a:r>
            <a:r>
              <a:rPr lang="en-US" sz="2000" dirty="0">
                <a:solidFill>
                  <a:srgbClr val="FF0000"/>
                </a:solidFill>
              </a:rPr>
              <a:t> --&gt;</a:t>
            </a:r>
          </a:p>
          <a:p>
            <a:endParaRPr lang="en-US" sz="2000" dirty="0"/>
          </a:p>
          <a:p>
            <a:r>
              <a:rPr lang="en-US" sz="2000" dirty="0"/>
              <a:t>&lt;h1&gt;</a:t>
            </a:r>
          </a:p>
          <a:p>
            <a:r>
              <a:rPr lang="en-US" sz="2000" dirty="0">
                <a:solidFill>
                  <a:srgbClr val="7030A0"/>
                </a:solidFill>
              </a:rPr>
              <a:t>Hello, world! </a:t>
            </a:r>
          </a:p>
          <a:p>
            <a:r>
              <a:rPr lang="en-US" sz="2000" dirty="0"/>
              <a:t>&lt;/h1&gt;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&lt;!--</a:t>
            </a:r>
            <a:r>
              <a:rPr lang="ru-RU" sz="2000" dirty="0">
                <a:solidFill>
                  <a:srgbClr val="FF0000"/>
                </a:solidFill>
              </a:rPr>
              <a:t> Собственно текст</a:t>
            </a:r>
            <a:r>
              <a:rPr lang="en-US" sz="2000" dirty="0">
                <a:solidFill>
                  <a:srgbClr val="FF0000"/>
                </a:solidFill>
              </a:rPr>
              <a:t> --&gt;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&lt;!-- </a:t>
            </a:r>
            <a:r>
              <a:rPr lang="ru-RU" sz="2000" dirty="0">
                <a:solidFill>
                  <a:srgbClr val="FF0000"/>
                </a:solidFill>
              </a:rPr>
              <a:t>Конец документа</a:t>
            </a:r>
            <a:r>
              <a:rPr lang="en-US" sz="2000" dirty="0">
                <a:solidFill>
                  <a:srgbClr val="FF0000"/>
                </a:solidFill>
              </a:rPr>
              <a:t> --&gt;</a:t>
            </a:r>
          </a:p>
        </p:txBody>
      </p:sp>
    </p:spTree>
    <p:extLst>
      <p:ext uri="{BB962C8B-B14F-4D97-AF65-F5344CB8AC3E}">
        <p14:creationId xmlns:p14="http://schemas.microsoft.com/office/powerpoint/2010/main" val="223427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121655" y="0"/>
            <a:ext cx="407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Подключение пакетов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FA2B7-5F10-B53D-A7FF-CD461214486B}"/>
              </a:ext>
            </a:extLst>
          </p:cNvPr>
          <p:cNvSpPr txBox="1"/>
          <p:nvPr/>
        </p:nvSpPr>
        <p:spPr>
          <a:xfrm>
            <a:off x="860963" y="860961"/>
            <a:ext cx="36580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\</a:t>
            </a:r>
            <a:r>
              <a:rPr lang="en-US" sz="2000" dirty="0" err="1"/>
              <a:t>usepackage</a:t>
            </a:r>
            <a:r>
              <a:rPr lang="en-US" sz="2000" dirty="0"/>
              <a:t>[</a:t>
            </a:r>
            <a:r>
              <a:rPr lang="ru-RU" sz="2000" dirty="0"/>
              <a:t>Параметры</a:t>
            </a:r>
            <a:r>
              <a:rPr lang="en-US" sz="2000" dirty="0"/>
              <a:t>]{</a:t>
            </a:r>
            <a:r>
              <a:rPr lang="ru-RU" sz="2000" dirty="0"/>
              <a:t>пакет</a:t>
            </a:r>
            <a:r>
              <a:rPr lang="en-US" sz="2000" dirty="0"/>
              <a:t>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9C6FC-5742-8680-E4E5-19B77FC79E20}"/>
              </a:ext>
            </a:extLst>
          </p:cNvPr>
          <p:cNvSpPr txBox="1"/>
          <p:nvPr/>
        </p:nvSpPr>
        <p:spPr>
          <a:xfrm>
            <a:off x="641268" y="1995055"/>
            <a:ext cx="467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https://www.ctan.org/</a:t>
            </a:r>
            <a:endParaRPr lang="en-US" dirty="0"/>
          </a:p>
          <a:p>
            <a:r>
              <a:rPr lang="en-US" dirty="0"/>
              <a:t>CTAN</a:t>
            </a:r>
          </a:p>
          <a:p>
            <a:r>
              <a:rPr lang="en-US" dirty="0"/>
              <a:t>Comprehensive TEX Archive Network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E8494-565F-6177-F8BF-220494BE3D9C}"/>
              </a:ext>
            </a:extLst>
          </p:cNvPr>
          <p:cNvSpPr txBox="1"/>
          <p:nvPr/>
        </p:nvSpPr>
        <p:spPr>
          <a:xfrm>
            <a:off x="7184572" y="1042741"/>
            <a:ext cx="419602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\</a:t>
            </a:r>
            <a:r>
              <a:rPr lang="en-US" sz="2000" dirty="0" err="1"/>
              <a:t>usepackage</a:t>
            </a:r>
            <a:r>
              <a:rPr lang="en-US" sz="2000" dirty="0"/>
              <a:t>[margin=0.5in]{geometry}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490CF-36A9-1352-9382-4F9C727D74EA}"/>
              </a:ext>
            </a:extLst>
          </p:cNvPr>
          <p:cNvSpPr txBox="1"/>
          <p:nvPr/>
        </p:nvSpPr>
        <p:spPr>
          <a:xfrm>
            <a:off x="7906692" y="1855603"/>
            <a:ext cx="275177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\</a:t>
            </a:r>
            <a:r>
              <a:rPr lang="en-US" sz="2000" dirty="0" err="1"/>
              <a:t>usepackage</a:t>
            </a:r>
            <a:r>
              <a:rPr lang="en-US" sz="2000" dirty="0"/>
              <a:t>{geometry}</a:t>
            </a:r>
          </a:p>
          <a:p>
            <a:endParaRPr lang="en-US" sz="2000" dirty="0"/>
          </a:p>
          <a:p>
            <a:r>
              <a:rPr lang="en-US" sz="2000" dirty="0"/>
              <a:t>\geometry{margin=1cm}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755BA-1993-2A90-FD7B-35AF3AA87CA2}"/>
              </a:ext>
            </a:extLst>
          </p:cNvPr>
          <p:cNvSpPr txBox="1"/>
          <p:nvPr/>
        </p:nvSpPr>
        <p:spPr>
          <a:xfrm>
            <a:off x="2933205" y="3824561"/>
            <a:ext cx="5931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Популярные пакеты: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graphicx</a:t>
            </a:r>
            <a:r>
              <a:rPr lang="en-US" dirty="0"/>
              <a:t>} – </a:t>
            </a:r>
            <a:r>
              <a:rPr lang="ru-RU" dirty="0"/>
              <a:t>вставка рисунков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tikz</a:t>
            </a:r>
            <a:r>
              <a:rPr lang="en-US" dirty="0"/>
              <a:t>}</a:t>
            </a:r>
            <a:r>
              <a:rPr lang="ru-RU" dirty="0"/>
              <a:t> – графический пакет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{geometry}</a:t>
            </a:r>
            <a:r>
              <a:rPr lang="ru-RU" dirty="0"/>
              <a:t> – параметры страницы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hyperref</a:t>
            </a:r>
            <a:r>
              <a:rPr lang="en-US" dirty="0"/>
              <a:t>}</a:t>
            </a:r>
            <a:r>
              <a:rPr lang="ru-RU" dirty="0"/>
              <a:t> – настройка гиперссылок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amssymb,amsmath</a:t>
            </a:r>
            <a:r>
              <a:rPr lang="en-US" dirty="0"/>
              <a:t>}</a:t>
            </a:r>
            <a:r>
              <a:rPr lang="ru-RU" dirty="0"/>
              <a:t> – доп. математика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multicol</a:t>
            </a:r>
            <a:r>
              <a:rPr lang="en-US" dirty="0"/>
              <a:t>}</a:t>
            </a:r>
            <a:r>
              <a:rPr lang="ru-RU" dirty="0"/>
              <a:t> – текст в несколько колонок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03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10452228" y="0"/>
            <a:ext cx="1739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Plain text</a:t>
            </a:r>
            <a:endParaRPr lang="ru-R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FA2B7-5F10-B53D-A7FF-CD461214486B}"/>
              </a:ext>
            </a:extLst>
          </p:cNvPr>
          <p:cNvSpPr txBox="1"/>
          <p:nvPr/>
        </p:nvSpPr>
        <p:spPr>
          <a:xfrm>
            <a:off x="391887" y="1134095"/>
            <a:ext cx="61736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Несколько пробелов = 1 пробел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Перевод строки = пробел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Строки автоматически склеиваются в абзац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Пустая строка = новый абзац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Избегайте длинных строк!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Разбивайте по точкам и запятым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BC427-0BB3-B829-8D7A-AF1051A08AEB}"/>
              </a:ext>
            </a:extLst>
          </p:cNvPr>
          <p:cNvSpPr txBox="1"/>
          <p:nvPr/>
        </p:nvSpPr>
        <p:spPr>
          <a:xfrm>
            <a:off x="6399792" y="3073087"/>
            <a:ext cx="492232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i="1" dirty="0"/>
              <a:t>…</a:t>
            </a:r>
          </a:p>
          <a:p>
            <a:endParaRPr lang="ru-RU" i="1" dirty="0"/>
          </a:p>
          <a:p>
            <a:r>
              <a:rPr lang="ru-RU" i="1" dirty="0" err="1"/>
              <a:t>Мортонсон</a:t>
            </a:r>
            <a:r>
              <a:rPr lang="ru-RU" i="1" dirty="0"/>
              <a:t> </a:t>
            </a:r>
            <a:r>
              <a:rPr lang="ru-RU" i="1" dirty="0" err="1"/>
              <a:t>зaмер</a:t>
            </a:r>
            <a:r>
              <a:rPr lang="ru-RU" i="1" dirty="0"/>
              <a:t> </a:t>
            </a:r>
            <a:r>
              <a:rPr lang="ru-RU" i="1" dirty="0" err="1"/>
              <a:t>нa</a:t>
            </a:r>
            <a:r>
              <a:rPr lang="ru-RU" i="1" dirty="0"/>
              <a:t> ходу, </a:t>
            </a:r>
          </a:p>
          <a:p>
            <a:r>
              <a:rPr lang="ru-RU" i="1" dirty="0" err="1"/>
              <a:t>буквaльно</a:t>
            </a:r>
            <a:r>
              <a:rPr lang="ru-RU" i="1" dirty="0"/>
              <a:t> оцепенел, </a:t>
            </a:r>
          </a:p>
          <a:p>
            <a:r>
              <a:rPr lang="ru-RU" i="1" dirty="0"/>
              <a:t>его </a:t>
            </a:r>
            <a:r>
              <a:rPr lang="ru-RU" i="1" dirty="0" err="1"/>
              <a:t>aж</a:t>
            </a:r>
            <a:r>
              <a:rPr lang="ru-RU" i="1" dirty="0"/>
              <a:t> в </a:t>
            </a:r>
            <a:r>
              <a:rPr lang="ru-RU" i="1" dirty="0" err="1"/>
              <a:t>испaрину</a:t>
            </a:r>
            <a:r>
              <a:rPr lang="ru-RU" i="1" dirty="0"/>
              <a:t> бросило: </a:t>
            </a:r>
          </a:p>
          <a:p>
            <a:r>
              <a:rPr lang="ru-RU" i="1" dirty="0" err="1"/>
              <a:t>редкостнaя</a:t>
            </a:r>
            <a:r>
              <a:rPr lang="ru-RU" i="1" dirty="0"/>
              <a:t> </a:t>
            </a:r>
            <a:r>
              <a:rPr lang="ru-RU" i="1" dirty="0" err="1"/>
              <a:t>удaчa</a:t>
            </a:r>
            <a:r>
              <a:rPr lang="ru-RU" i="1" dirty="0"/>
              <a:t> – </a:t>
            </a:r>
          </a:p>
          <a:p>
            <a:r>
              <a:rPr lang="ru-RU" i="1" dirty="0"/>
              <a:t>общение с гостем из </a:t>
            </a:r>
            <a:r>
              <a:rPr lang="ru-RU" i="1" dirty="0" err="1"/>
              <a:t>космосa</a:t>
            </a:r>
            <a:r>
              <a:rPr lang="ru-RU" i="1" dirty="0"/>
              <a:t>, </a:t>
            </a:r>
          </a:p>
          <a:p>
            <a:r>
              <a:rPr lang="ru-RU" i="1" dirty="0"/>
              <a:t>и теперь многое </a:t>
            </a:r>
            <a:r>
              <a:rPr lang="ru-RU" i="1" dirty="0" err="1"/>
              <a:t>зaвисит</a:t>
            </a:r>
            <a:r>
              <a:rPr lang="ru-RU" i="1" dirty="0"/>
              <a:t> от того, </a:t>
            </a:r>
          </a:p>
          <a:p>
            <a:r>
              <a:rPr lang="ru-RU" i="1" dirty="0" err="1"/>
              <a:t>удaчно</a:t>
            </a:r>
            <a:r>
              <a:rPr lang="ru-RU" i="1" dirty="0"/>
              <a:t> ли ответит он </a:t>
            </a:r>
            <a:r>
              <a:rPr lang="ru-RU" i="1" dirty="0" err="1"/>
              <a:t>нa</a:t>
            </a:r>
            <a:r>
              <a:rPr lang="ru-RU" i="1" dirty="0"/>
              <a:t> вопрос.</a:t>
            </a:r>
          </a:p>
          <a:p>
            <a:endParaRPr lang="ru-RU" i="1" dirty="0"/>
          </a:p>
          <a:p>
            <a:r>
              <a:rPr lang="ru-RU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013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332563" y="0"/>
            <a:ext cx="2859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Команды </a:t>
            </a:r>
            <a:r>
              <a:rPr lang="en-US" sz="3200" dirty="0"/>
              <a:t>LaTeX</a:t>
            </a:r>
            <a:endParaRPr lang="ru-R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FA2B7-5F10-B53D-A7FF-CD461214486B}"/>
              </a:ext>
            </a:extLst>
          </p:cNvPr>
          <p:cNvSpPr txBox="1"/>
          <p:nvPr/>
        </p:nvSpPr>
        <p:spPr>
          <a:xfrm>
            <a:off x="350323" y="676895"/>
            <a:ext cx="85295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\</a:t>
            </a:r>
            <a:r>
              <a:rPr lang="ru-RU" sz="2000" b="1" dirty="0"/>
              <a:t>Команда</a:t>
            </a:r>
            <a:r>
              <a:rPr lang="en-US" sz="2000" b="1" dirty="0"/>
              <a:t>*[</a:t>
            </a:r>
            <a:r>
              <a:rPr lang="ru-RU" sz="2000" b="1" dirty="0"/>
              <a:t>параметр1</a:t>
            </a:r>
            <a:r>
              <a:rPr lang="en-US" sz="2000" b="1" dirty="0"/>
              <a:t>] [</a:t>
            </a:r>
            <a:r>
              <a:rPr lang="ru-RU" sz="2000" b="1" dirty="0"/>
              <a:t>параметр2</a:t>
            </a:r>
            <a:r>
              <a:rPr lang="en-US" sz="2000" b="1" dirty="0"/>
              <a:t>]{</a:t>
            </a:r>
            <a:r>
              <a:rPr lang="ru-RU" sz="2000" b="1" dirty="0"/>
              <a:t>параметр1</a:t>
            </a:r>
            <a:r>
              <a:rPr lang="en-US" sz="2000" b="1" dirty="0"/>
              <a:t>}{</a:t>
            </a:r>
            <a:r>
              <a:rPr lang="ru-RU" sz="2000" b="1" dirty="0"/>
              <a:t>параметр</a:t>
            </a:r>
            <a:r>
              <a:rPr lang="en-US" sz="2000" b="1" dirty="0"/>
              <a:t>2}{</a:t>
            </a:r>
            <a:r>
              <a:rPr lang="ru-RU" sz="2000" b="1" dirty="0"/>
              <a:t>параметр</a:t>
            </a:r>
            <a:r>
              <a:rPr lang="en-US" sz="2000" b="1" dirty="0"/>
              <a:t>3}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ru-RU" sz="2000" dirty="0"/>
              <a:t>необязательный параметр</a:t>
            </a:r>
            <a:r>
              <a:rPr lang="en-US" sz="2000" dirty="0"/>
              <a:t>]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{</a:t>
            </a:r>
            <a:r>
              <a:rPr lang="ru-RU" sz="2000" dirty="0"/>
              <a:t>обязательный параметр</a:t>
            </a:r>
            <a:r>
              <a:rPr lang="en-US" sz="2000" dirty="0"/>
              <a:t>}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Пробелы внутри команды удаляются: </a:t>
            </a:r>
            <a:r>
              <a:rPr lang="en-US" sz="2000" i="1" dirty="0"/>
              <a:t>\LaTeX{} – </a:t>
            </a:r>
            <a:r>
              <a:rPr lang="ru-RU" sz="2000" i="1" dirty="0"/>
              <a:t>язык программирования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Команды можно создавать командой </a:t>
            </a:r>
            <a:r>
              <a:rPr lang="en-US" sz="2000" dirty="0"/>
              <a:t>\</a:t>
            </a:r>
            <a:r>
              <a:rPr lang="en-US" sz="2000" dirty="0" err="1"/>
              <a:t>newcommand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ru-RU" sz="2000" dirty="0"/>
              <a:t>И переопределять командой </a:t>
            </a:r>
            <a:r>
              <a:rPr lang="en-US" sz="2000" dirty="0"/>
              <a:t>\</a:t>
            </a:r>
            <a:r>
              <a:rPr lang="en-US" sz="2000" dirty="0" err="1"/>
              <a:t>renewcommand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Спецкоманды \</a:t>
            </a:r>
            <a:r>
              <a:rPr lang="en-US" sz="2000" dirty="0"/>
              <a:t>today \</a:t>
            </a:r>
            <a:r>
              <a:rPr lang="en-US" sz="2000" dirty="0" err="1"/>
              <a:t>TeX</a:t>
            </a:r>
            <a:r>
              <a:rPr lang="en-US" sz="2000" dirty="0"/>
              <a:t> \LaTeX \</a:t>
            </a:r>
            <a:r>
              <a:rPr lang="en-US" sz="2000" dirty="0" err="1"/>
              <a:t>LaTeXe</a:t>
            </a:r>
            <a:endParaRPr lang="en-US" sz="2000" dirty="0"/>
          </a:p>
          <a:p>
            <a:endParaRPr lang="en-US" sz="2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C4228-DA5F-D875-0EC4-6527B6A129FE}"/>
              </a:ext>
            </a:extLst>
          </p:cNvPr>
          <p:cNvSpPr txBox="1"/>
          <p:nvPr/>
        </p:nvSpPr>
        <p:spPr>
          <a:xfrm>
            <a:off x="7718962" y="2659629"/>
            <a:ext cx="3561103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/>
              <a:t>\</a:t>
            </a:r>
            <a:r>
              <a:rPr lang="en-US" i="1" dirty="0" err="1"/>
              <a:t>usepackage</a:t>
            </a:r>
            <a:r>
              <a:rPr lang="en-US" i="1" dirty="0"/>
              <a:t>[</a:t>
            </a:r>
            <a:r>
              <a:rPr lang="en-US" i="1" dirty="0" err="1"/>
              <a:t>english,russian</a:t>
            </a:r>
            <a:r>
              <a:rPr lang="en-US" i="1" dirty="0"/>
              <a:t>]{babel}</a:t>
            </a:r>
          </a:p>
          <a:p>
            <a:endParaRPr lang="en-US" i="1" dirty="0"/>
          </a:p>
          <a:p>
            <a:r>
              <a:rPr lang="en-US" i="1" dirty="0"/>
              <a:t>\section*{</a:t>
            </a:r>
            <a:r>
              <a:rPr lang="ru-RU" i="1" dirty="0"/>
              <a:t>Введение</a:t>
            </a:r>
            <a:r>
              <a:rPr lang="en-US" i="1" dirty="0"/>
              <a:t>}</a:t>
            </a:r>
            <a:endParaRPr lang="ru-RU" i="1" dirty="0"/>
          </a:p>
          <a:p>
            <a:r>
              <a:rPr lang="en-US" i="1" dirty="0"/>
              <a:t>\section{</a:t>
            </a:r>
            <a:r>
              <a:rPr lang="ru-RU" i="1" dirty="0"/>
              <a:t>Основные определения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i="1" dirty="0"/>
              <a:t>\\</a:t>
            </a:r>
          </a:p>
          <a:p>
            <a:endParaRPr lang="en-US" i="1" dirty="0"/>
          </a:p>
          <a:p>
            <a:r>
              <a:rPr lang="en-US" i="1" dirty="0"/>
              <a:t>\begin{enumerate}</a:t>
            </a:r>
          </a:p>
          <a:p>
            <a:r>
              <a:rPr lang="en-US" i="1" dirty="0"/>
              <a:t>…</a:t>
            </a:r>
          </a:p>
          <a:p>
            <a:r>
              <a:rPr lang="en-US" i="1" dirty="0"/>
              <a:t>\dots</a:t>
            </a:r>
          </a:p>
          <a:p>
            <a:r>
              <a:rPr lang="en-US" i="1" dirty="0"/>
              <a:t>…</a:t>
            </a:r>
          </a:p>
          <a:p>
            <a:r>
              <a:rPr lang="en-US" i="1" dirty="0"/>
              <a:t>\end{enumerate}</a:t>
            </a:r>
            <a:endParaRPr lang="ru-RU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75AE5-5A92-8B4A-E991-EB9F5D3505CB}"/>
              </a:ext>
            </a:extLst>
          </p:cNvPr>
          <p:cNvSpPr txBox="1"/>
          <p:nvPr/>
        </p:nvSpPr>
        <p:spPr>
          <a:xfrm>
            <a:off x="1360495" y="2931948"/>
            <a:ext cx="5112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Виды команд: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Одиночные (включатели и выключатели)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\</a:t>
            </a:r>
            <a:r>
              <a:rPr lang="en-US" dirty="0" err="1"/>
              <a:t>usepackage</a:t>
            </a:r>
            <a:r>
              <a:rPr lang="en-US" dirty="0"/>
              <a:t>[…]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\bf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bfseries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Команды, имеющие текст внутри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\</a:t>
            </a:r>
            <a:r>
              <a:rPr lang="en-US" dirty="0" err="1"/>
              <a:t>textbf</a:t>
            </a:r>
            <a:r>
              <a:rPr lang="en-US" dirty="0"/>
              <a:t>{</a:t>
            </a:r>
            <a:r>
              <a:rPr lang="ru-RU" dirty="0"/>
              <a:t>…</a:t>
            </a:r>
            <a:r>
              <a:rPr lang="en-US" dirty="0"/>
              <a:t>}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Окружения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\begin{</a:t>
            </a:r>
            <a:r>
              <a:rPr lang="en-US" dirty="0" err="1"/>
              <a:t>bfseries</a:t>
            </a:r>
            <a:r>
              <a:rPr lang="en-US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\end{</a:t>
            </a:r>
            <a:r>
              <a:rPr lang="en-US" dirty="0" err="1"/>
              <a:t>bfseries</a:t>
            </a:r>
            <a:r>
              <a:rPr lang="en-US" dirty="0"/>
              <a:t>}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70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546515" y="0"/>
            <a:ext cx="364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Спецсимволы </a:t>
            </a:r>
            <a:r>
              <a:rPr lang="en-US" sz="3200" dirty="0"/>
              <a:t>LaTeX</a:t>
            </a:r>
            <a:endParaRPr lang="ru-R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FA2B7-5F10-B53D-A7FF-CD461214486B}"/>
              </a:ext>
            </a:extLst>
          </p:cNvPr>
          <p:cNvSpPr txBox="1"/>
          <p:nvPr/>
        </p:nvSpPr>
        <p:spPr>
          <a:xfrm>
            <a:off x="350323" y="682833"/>
            <a:ext cx="63759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\ </a:t>
            </a:r>
            <a:r>
              <a:rPr lang="ru-RU" sz="2000" dirty="0"/>
              <a:t>Начало команды</a:t>
            </a:r>
            <a:r>
              <a:rPr lang="en-US" sz="2000" dirty="0"/>
              <a:t>: \alpha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% Комментарий: </a:t>
            </a:r>
            <a:r>
              <a:rPr lang="ru-RU" sz="2000" i="1" dirty="0"/>
              <a:t>% не печатается до конца строки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{</a:t>
            </a:r>
            <a:r>
              <a:rPr lang="ru-RU" sz="2000" dirty="0"/>
              <a:t> </a:t>
            </a:r>
            <a:r>
              <a:rPr lang="en-US" sz="2000" dirty="0"/>
              <a:t>}</a:t>
            </a:r>
            <a:r>
              <a:rPr lang="ru-RU" sz="2000" dirty="0"/>
              <a:t> Группировка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^ </a:t>
            </a:r>
            <a:r>
              <a:rPr lang="ru-RU" sz="2000" dirty="0"/>
              <a:t>Верхний регистр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_ </a:t>
            </a:r>
            <a:r>
              <a:rPr lang="ru-RU" sz="2000" dirty="0"/>
              <a:t>Нижний регистр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~ </a:t>
            </a:r>
            <a:r>
              <a:rPr lang="ru-RU" sz="2000" dirty="0"/>
              <a:t>Неразрывный пробел</a:t>
            </a:r>
            <a:r>
              <a:rPr lang="en-US" sz="2000" dirty="0"/>
              <a:t>: </a:t>
            </a:r>
            <a:r>
              <a:rPr lang="ru-RU" sz="2000" i="1" dirty="0"/>
              <a:t>Б.</a:t>
            </a:r>
            <a:r>
              <a:rPr lang="en-US" sz="2000" i="1" dirty="0"/>
              <a:t>~</a:t>
            </a:r>
            <a:r>
              <a:rPr lang="ru-RU" sz="2000" i="1" dirty="0"/>
              <a:t>Н.</a:t>
            </a:r>
            <a:r>
              <a:rPr lang="en-US" sz="2000" i="1" dirty="0"/>
              <a:t>~</a:t>
            </a:r>
            <a:r>
              <a:rPr lang="ru-RU" sz="2000" i="1" dirty="0"/>
              <a:t>Ельцин, 127</a:t>
            </a:r>
            <a:r>
              <a:rPr lang="en-US" sz="2000" i="1" dirty="0"/>
              <a:t>~</a:t>
            </a:r>
            <a:r>
              <a:rPr lang="ru-RU" sz="2000" i="1" dirty="0"/>
              <a:t>м, 2023</a:t>
            </a:r>
            <a:r>
              <a:rPr lang="en-US" sz="2000" i="1" dirty="0"/>
              <a:t>~</a:t>
            </a:r>
            <a:r>
              <a:rPr lang="ru-RU" sz="2000" i="1" dirty="0"/>
              <a:t>г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$ </a:t>
            </a:r>
            <a:r>
              <a:rPr lang="ru-RU" sz="2000" dirty="0"/>
              <a:t>Формула</a:t>
            </a:r>
            <a:r>
              <a:rPr lang="en-US" sz="2000" dirty="0"/>
              <a:t>: </a:t>
            </a:r>
            <a:r>
              <a:rPr lang="en-US" sz="2000" i="1" dirty="0"/>
              <a:t>$ a x^2 + b x + c = 0 $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&amp; </a:t>
            </a:r>
            <a:r>
              <a:rPr lang="ru-RU" sz="2000" dirty="0"/>
              <a:t>Разделитель колонок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 </a:t>
            </a:r>
            <a:r>
              <a:rPr lang="en-US" sz="2000" i="1" dirty="0"/>
              <a:t>???</a:t>
            </a:r>
            <a:endParaRPr lang="ru-RU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8239B-6810-4A9C-AC29-100CC8820F30}"/>
              </a:ext>
            </a:extLst>
          </p:cNvPr>
          <p:cNvSpPr txBox="1"/>
          <p:nvPr/>
        </p:nvSpPr>
        <p:spPr>
          <a:xfrm>
            <a:off x="7920841" y="2108056"/>
            <a:ext cx="334271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b="1" dirty="0"/>
              <a:t>Экранирование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\% =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\{ =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\$ =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Но</a:t>
            </a:r>
            <a:r>
              <a:rPr lang="en-US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\\ = </a:t>
            </a:r>
            <a:r>
              <a:rPr lang="ru-RU" dirty="0"/>
              <a:t>перевод строки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\\ = \newline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\backslash = \</a:t>
            </a:r>
            <a:r>
              <a:rPr lang="en-US" dirty="0" err="1"/>
              <a:t>textbackslash</a:t>
            </a:r>
            <a:r>
              <a:rPr lang="en-US" dirty="0"/>
              <a:t> = 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</a:t>
            </a:r>
            <a:r>
              <a:rPr lang="en-US" dirty="0"/>
              <a:t>~ </a:t>
            </a:r>
            <a:r>
              <a:rPr lang="ru-RU" dirty="0"/>
              <a:t>лучше </a:t>
            </a:r>
            <a:r>
              <a:rPr lang="en-US" dirty="0"/>
              <a:t>$\sim$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98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8582357" y="0"/>
            <a:ext cx="360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Классы документов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FA2B7-5F10-B53D-A7FF-CD461214486B}"/>
              </a:ext>
            </a:extLst>
          </p:cNvPr>
          <p:cNvSpPr txBox="1"/>
          <p:nvPr/>
        </p:nvSpPr>
        <p:spPr>
          <a:xfrm>
            <a:off x="471590" y="566678"/>
            <a:ext cx="63592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\</a:t>
            </a:r>
            <a:r>
              <a:rPr lang="en-US" sz="2000" b="1" dirty="0" err="1"/>
              <a:t>documentclass</a:t>
            </a:r>
            <a:r>
              <a:rPr lang="en-US" sz="2000" dirty="0"/>
              <a:t>[11pt]{</a:t>
            </a:r>
            <a:r>
              <a:rPr lang="en-US" sz="2000" u="sng" dirty="0"/>
              <a:t>article</a:t>
            </a:r>
            <a:r>
              <a:rPr lang="en-US" sz="2000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article – </a:t>
            </a:r>
            <a:r>
              <a:rPr lang="ru-RU" sz="2000" dirty="0"/>
              <a:t>статьи в научных журналах, отчёты, письма…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report – </a:t>
            </a:r>
            <a:r>
              <a:rPr lang="ru-RU" sz="2000" dirty="0"/>
              <a:t>более длинные отчёты, содержащие несколько глав, небольшие книги, диссертации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book </a:t>
            </a:r>
            <a:r>
              <a:rPr lang="ru-RU" sz="2000" dirty="0"/>
              <a:t>– книга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slides – </a:t>
            </a:r>
            <a:r>
              <a:rPr lang="ru-RU" sz="2000" dirty="0"/>
              <a:t>слайды (презентации)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Лучше: </a:t>
            </a:r>
            <a:r>
              <a:rPr lang="en-US" sz="2000" dirty="0"/>
              <a:t>beamer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1" dirty="0"/>
              <a:t>Нестандартные классы…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extarticle</a:t>
            </a:r>
            <a:r>
              <a:rPr lang="en-US" sz="2000" dirty="0"/>
              <a:t>, </a:t>
            </a:r>
            <a:r>
              <a:rPr lang="en-US" sz="2000" dirty="0" err="1"/>
              <a:t>extreport</a:t>
            </a:r>
            <a:r>
              <a:rPr lang="en-US" sz="2000" dirty="0"/>
              <a:t> – [14pt]</a:t>
            </a:r>
            <a:endParaRPr lang="ru-RU" sz="2000" dirty="0"/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916BC-A77E-0A95-16C1-C5CD76A7BFBF}"/>
              </a:ext>
            </a:extLst>
          </p:cNvPr>
          <p:cNvSpPr txBox="1"/>
          <p:nvPr/>
        </p:nvSpPr>
        <p:spPr>
          <a:xfrm>
            <a:off x="5402739" y="2247035"/>
            <a:ext cx="63592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Параметры: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10pt 11pt 12pt</a:t>
            </a:r>
            <a:r>
              <a:rPr lang="ru-RU" sz="2000" dirty="0"/>
              <a:t> – размер шрифта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a4paper </a:t>
            </a:r>
            <a:r>
              <a:rPr lang="en-US" sz="2000" dirty="0" err="1"/>
              <a:t>letterpaper</a:t>
            </a:r>
            <a:r>
              <a:rPr lang="ru-RU" sz="2000" dirty="0"/>
              <a:t> – размер бумаги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landscape</a:t>
            </a:r>
            <a:r>
              <a:rPr lang="ru-RU" sz="2000" dirty="0"/>
              <a:t> – ориентация страницы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titlepage </a:t>
            </a:r>
            <a:r>
              <a:rPr lang="en-US" sz="2000" dirty="0" err="1"/>
              <a:t>notitlepage</a:t>
            </a:r>
            <a:r>
              <a:rPr lang="ru-RU" sz="2000" dirty="0"/>
              <a:t> – заголовок на отдельной странице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article: </a:t>
            </a:r>
            <a:r>
              <a:rPr lang="en-US" sz="2000" dirty="0" err="1"/>
              <a:t>notitlepage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report, book: titlepage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onecolumn</a:t>
            </a:r>
            <a:r>
              <a:rPr lang="en-US" sz="2000" dirty="0"/>
              <a:t> </a:t>
            </a:r>
            <a:r>
              <a:rPr lang="en-US" sz="2000" dirty="0" err="1"/>
              <a:t>twocolumn</a:t>
            </a:r>
            <a:r>
              <a:rPr lang="ru-RU" sz="2000" dirty="0"/>
              <a:t> – колонки	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oneside</a:t>
            </a:r>
            <a:r>
              <a:rPr lang="en-US" sz="2000" dirty="0"/>
              <a:t> </a:t>
            </a:r>
            <a:r>
              <a:rPr lang="en-US" sz="2000" dirty="0" err="1"/>
              <a:t>twoside</a:t>
            </a:r>
            <a:r>
              <a:rPr lang="ru-RU" sz="2000" dirty="0"/>
              <a:t> – зеркальные поля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openright</a:t>
            </a:r>
            <a:r>
              <a:rPr lang="en-US" sz="2000" dirty="0"/>
              <a:t> </a:t>
            </a:r>
            <a:r>
              <a:rPr lang="en-US" sz="2000" dirty="0" err="1"/>
              <a:t>openany</a:t>
            </a:r>
            <a:r>
              <a:rPr lang="ru-RU" sz="2000" dirty="0"/>
              <a:t> – начало глав справа на развороте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draft - </a:t>
            </a:r>
            <a:r>
              <a:rPr lang="ru-RU" sz="2000" dirty="0"/>
              <a:t>черновик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924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9709204" y="-95003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Русский язык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8239B-6810-4A9C-AC29-100CC8820F30}"/>
              </a:ext>
            </a:extLst>
          </p:cNvPr>
          <p:cNvSpPr txBox="1"/>
          <p:nvPr/>
        </p:nvSpPr>
        <p:spPr>
          <a:xfrm>
            <a:off x="308758" y="560927"/>
            <a:ext cx="685662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cmap</a:t>
            </a:r>
            <a:r>
              <a:rPr lang="en-US" dirty="0"/>
              <a:t>} </a:t>
            </a:r>
            <a:r>
              <a:rPr lang="ru-RU" dirty="0"/>
              <a:t>		</a:t>
            </a:r>
            <a:r>
              <a:rPr lang="en-US" dirty="0"/>
              <a:t>% </a:t>
            </a:r>
            <a:r>
              <a:rPr lang="ru-RU" dirty="0"/>
              <a:t>Поиск по </a:t>
            </a:r>
            <a:r>
              <a:rPr lang="en-US" dirty="0"/>
              <a:t>PDF </a:t>
            </a:r>
            <a:r>
              <a:rPr lang="ru-RU" dirty="0"/>
              <a:t>и </a:t>
            </a:r>
            <a:r>
              <a:rPr lang="en-US" dirty="0" err="1"/>
              <a:t>copy&amp;paste</a:t>
            </a:r>
            <a:endParaRPr lang="ru-RU" dirty="0"/>
          </a:p>
          <a:p>
            <a:endParaRPr lang="ru-RU" dirty="0"/>
          </a:p>
          <a:p>
            <a:r>
              <a:rPr lang="en-US" b="1" dirty="0"/>
              <a:t>\</a:t>
            </a:r>
            <a:r>
              <a:rPr lang="en-US" b="1" dirty="0" err="1"/>
              <a:t>usepackage</a:t>
            </a:r>
            <a:r>
              <a:rPr lang="en-US" b="1" dirty="0"/>
              <a:t>[T2A]{</a:t>
            </a:r>
            <a:r>
              <a:rPr lang="en-US" b="1" dirty="0" err="1"/>
              <a:t>fontenc</a:t>
            </a:r>
            <a:r>
              <a:rPr lang="en-US" b="1" dirty="0"/>
              <a:t>}</a:t>
            </a:r>
            <a:r>
              <a:rPr lang="ru-RU" dirty="0"/>
              <a:t>		% кодировка шрифтов</a:t>
            </a:r>
          </a:p>
          <a:p>
            <a:endParaRPr lang="ru-RU" dirty="0"/>
          </a:p>
          <a:p>
            <a:r>
              <a:rPr lang="en-US" b="1" dirty="0"/>
              <a:t>\</a:t>
            </a:r>
            <a:r>
              <a:rPr lang="en-US" b="1" dirty="0" err="1"/>
              <a:t>usepackage</a:t>
            </a:r>
            <a:r>
              <a:rPr lang="en-US" b="1" dirty="0"/>
              <a:t>[utf8]{</a:t>
            </a:r>
            <a:r>
              <a:rPr lang="en-US" b="1" dirty="0" err="1"/>
              <a:t>inputenc</a:t>
            </a:r>
            <a:r>
              <a:rPr lang="en-US" b="1" dirty="0"/>
              <a:t>}</a:t>
            </a:r>
            <a:r>
              <a:rPr lang="ru-RU" b="1" dirty="0"/>
              <a:t>	</a:t>
            </a:r>
            <a:r>
              <a:rPr lang="ru-RU" dirty="0"/>
              <a:t>	% кодировка исходного текста</a:t>
            </a:r>
          </a:p>
          <a:p>
            <a:endParaRPr lang="ru-RU" dirty="0"/>
          </a:p>
          <a:p>
            <a:r>
              <a:rPr lang="en-US" b="1" dirty="0"/>
              <a:t>\</a:t>
            </a:r>
            <a:r>
              <a:rPr lang="en-US" b="1" dirty="0" err="1"/>
              <a:t>usepackage</a:t>
            </a:r>
            <a:r>
              <a:rPr lang="en-US" b="1" dirty="0"/>
              <a:t>[</a:t>
            </a:r>
            <a:r>
              <a:rPr lang="en-US" b="1" dirty="0" err="1"/>
              <a:t>english,russian</a:t>
            </a:r>
            <a:r>
              <a:rPr lang="en-US" b="1" dirty="0"/>
              <a:t>]{babel}</a:t>
            </a:r>
            <a:r>
              <a:rPr lang="ru-RU" dirty="0"/>
              <a:t>	 % локализация и переносы</a:t>
            </a:r>
          </a:p>
          <a:p>
            <a:endParaRPr lang="ru-RU" dirty="0"/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indentfirst</a:t>
            </a:r>
            <a:r>
              <a:rPr lang="en-US" dirty="0"/>
              <a:t>}</a:t>
            </a:r>
            <a:r>
              <a:rPr lang="ru-RU" dirty="0"/>
              <a:t>		</a:t>
            </a:r>
            <a:r>
              <a:rPr lang="en-US" dirty="0"/>
              <a:t>% </a:t>
            </a:r>
            <a:r>
              <a:rPr lang="ru-RU" dirty="0"/>
              <a:t>Отступ для 1 абзаца</a:t>
            </a:r>
          </a:p>
          <a:p>
            <a:r>
              <a:rPr lang="ru-RU" dirty="0"/>
              <a:t>\</a:t>
            </a:r>
            <a:r>
              <a:rPr lang="en-US" dirty="0" err="1"/>
              <a:t>setlength</a:t>
            </a:r>
            <a:r>
              <a:rPr lang="en-US" dirty="0"/>
              <a:t>{\</a:t>
            </a:r>
            <a:r>
              <a:rPr lang="en-US" dirty="0" err="1"/>
              <a:t>parindent</a:t>
            </a:r>
            <a:r>
              <a:rPr lang="en-US" dirty="0"/>
              <a:t>}{2.5em}</a:t>
            </a:r>
            <a:r>
              <a:rPr lang="ru-RU" dirty="0"/>
              <a:t>	</a:t>
            </a:r>
            <a:r>
              <a:rPr lang="en-US" dirty="0"/>
              <a:t>% </a:t>
            </a:r>
            <a:r>
              <a:rPr lang="ru-RU" dirty="0"/>
              <a:t>Отступ по ГОСТ</a:t>
            </a:r>
          </a:p>
        </p:txBody>
      </p:sp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011C4D3A-75D4-A786-5957-6D60D781A31D}"/>
              </a:ext>
            </a:extLst>
          </p:cNvPr>
          <p:cNvSpPr/>
          <p:nvPr/>
        </p:nvSpPr>
        <p:spPr>
          <a:xfrm>
            <a:off x="920337" y="4251366"/>
            <a:ext cx="4055424" cy="1383475"/>
          </a:xfrm>
          <a:prstGeom prst="wedgeRectCallout">
            <a:avLst>
              <a:gd name="adj1" fmla="val -54514"/>
              <a:gd name="adj2" fmla="val -11475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Типографика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Английская (по умолчанию в </a:t>
            </a:r>
            <a:r>
              <a:rPr lang="en-US" dirty="0">
                <a:solidFill>
                  <a:schemeClr val="tx1"/>
                </a:solidFill>
              </a:rPr>
              <a:t>LaTeX)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Французская (она же русская)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5DC98-C77E-8425-E570-5BA3978BC822}"/>
              </a:ext>
            </a:extLst>
          </p:cNvPr>
          <p:cNvSpPr txBox="1"/>
          <p:nvPr/>
        </p:nvSpPr>
        <p:spPr>
          <a:xfrm>
            <a:off x="7059447" y="3674929"/>
            <a:ext cx="4782656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1600" i="1" dirty="0"/>
              <a:t>% Убираем переносы в заголовках</a:t>
            </a:r>
          </a:p>
          <a:p>
            <a:r>
              <a:rPr lang="ru-RU" sz="1600" dirty="0"/>
              <a:t>\</a:t>
            </a:r>
            <a:r>
              <a:rPr lang="en-US" sz="1600" dirty="0" err="1"/>
              <a:t>usepackage</a:t>
            </a:r>
            <a:r>
              <a:rPr lang="en-US" sz="1600" dirty="0"/>
              <a:t>[</a:t>
            </a:r>
            <a:r>
              <a:rPr lang="en-US" sz="1600" dirty="0" err="1"/>
              <a:t>raggedright,tiny</a:t>
            </a:r>
            <a:r>
              <a:rPr lang="en-US" sz="1600" dirty="0"/>
              <a:t>]{</a:t>
            </a:r>
            <a:r>
              <a:rPr lang="en-US" sz="1600" dirty="0" err="1"/>
              <a:t>titlesec</a:t>
            </a:r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i="1" dirty="0"/>
              <a:t>% </a:t>
            </a:r>
            <a:r>
              <a:rPr lang="ru-RU" sz="1600" i="1" dirty="0"/>
              <a:t>Короткое тире для ненумерованных списков</a:t>
            </a:r>
          </a:p>
          <a:p>
            <a:r>
              <a:rPr lang="ru-RU" sz="1600" i="1" dirty="0"/>
              <a:t>% ГОСТ 2.105-95, пункт 4.1.7, требует дефиса,</a:t>
            </a:r>
          </a:p>
          <a:p>
            <a:r>
              <a:rPr lang="ru-RU" sz="1600" i="1" dirty="0"/>
              <a:t>% но так лучше смотрится</a:t>
            </a:r>
          </a:p>
          <a:p>
            <a:r>
              <a:rPr lang="ru-RU" sz="1600" dirty="0"/>
              <a:t>\</a:t>
            </a:r>
            <a:r>
              <a:rPr lang="en-US" sz="1600" dirty="0" err="1"/>
              <a:t>renewcommand</a:t>
            </a:r>
            <a:r>
              <a:rPr lang="en-US" sz="1600" dirty="0"/>
              <a:t>{\</a:t>
            </a:r>
            <a:r>
              <a:rPr lang="en-US" sz="1600" dirty="0" err="1"/>
              <a:t>labelitemi</a:t>
            </a:r>
            <a:r>
              <a:rPr lang="en-US" sz="1600" dirty="0"/>
              <a:t>}{\</a:t>
            </a:r>
            <a:r>
              <a:rPr lang="en-US" sz="1600" dirty="0" err="1"/>
              <a:t>normalfont</a:t>
            </a:r>
            <a:r>
              <a:rPr lang="en-US" sz="1600" dirty="0"/>
              <a:t>\</a:t>
            </a:r>
            <a:r>
              <a:rPr lang="en-US" sz="1600" dirty="0" err="1"/>
              <a:t>bfseries</a:t>
            </a:r>
            <a:r>
              <a:rPr lang="en-US" sz="1600" dirty="0"/>
              <a:t>{--}}</a:t>
            </a:r>
          </a:p>
          <a:p>
            <a:endParaRPr lang="en-US" sz="1600" dirty="0"/>
          </a:p>
          <a:p>
            <a:r>
              <a:rPr lang="en-US" sz="1600" dirty="0"/>
              <a:t>% </a:t>
            </a:r>
            <a:r>
              <a:rPr lang="ru-RU" sz="1600" dirty="0"/>
              <a:t>Не увеличивать пробел после точек</a:t>
            </a:r>
            <a:endParaRPr lang="en-US" sz="1600" dirty="0"/>
          </a:p>
          <a:p>
            <a:r>
              <a:rPr lang="en-US" sz="1600" dirty="0"/>
              <a:t>\</a:t>
            </a:r>
            <a:r>
              <a:rPr lang="en-US" sz="1600" dirty="0" err="1"/>
              <a:t>frenchspacing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 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3375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1819</Words>
  <Application>Microsoft Office PowerPoint</Application>
  <PresentationFormat>Широкоэкранный</PresentationFormat>
  <Paragraphs>351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LaTeX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</dc:title>
  <dc:creator>Уколов Станислав Сергеевич</dc:creator>
  <cp:lastModifiedBy>Уколов Станислав Сергеевич</cp:lastModifiedBy>
  <cp:revision>44</cp:revision>
  <dcterms:created xsi:type="dcterms:W3CDTF">2023-10-03T08:40:23Z</dcterms:created>
  <dcterms:modified xsi:type="dcterms:W3CDTF">2023-10-03T12:22:09Z</dcterms:modified>
</cp:coreProperties>
</file>