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77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5" r:id="rId17"/>
    <p:sldId id="272" r:id="rId18"/>
    <p:sldId id="273" r:id="rId19"/>
    <p:sldId id="274" r:id="rId20"/>
    <p:sldId id="276" r:id="rId21"/>
    <p:sldId id="25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1"/>
            <p14:sldId id="270"/>
            <p14:sldId id="275"/>
            <p14:sldId id="272"/>
            <p14:sldId id="273"/>
            <p14:sldId id="274"/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 the New Algorithm for Solving Continuous Cutting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000" y="4650220"/>
            <a:ext cx="76328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9</a:t>
            </a:r>
            <a:r>
              <a:rPr lang="en-US" sz="2400" baseline="30000" dirty="0"/>
              <a:t>th</a:t>
            </a:r>
            <a:r>
              <a:rPr lang="en-US" sz="2400" dirty="0"/>
              <a:t> IFAC Conference MIM 2019</a:t>
            </a:r>
          </a:p>
          <a:p>
            <a:pPr algn="ctr"/>
            <a:r>
              <a:rPr lang="en-US" sz="2400" dirty="0"/>
              <a:t>On Manufacturing Modeling, Management, and Control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August 28 – 30, 2019</a:t>
            </a:r>
          </a:p>
          <a:p>
            <a:pPr algn="ctr"/>
            <a:r>
              <a:rPr lang="en-US" sz="1400" dirty="0"/>
              <a:t>Berlin, Germany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684" y="357647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 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converged (with some tolerance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597827"/>
              </a:xfrm>
              <a:prstGeom prst="rect">
                <a:avLst/>
              </a:prstGeom>
              <a:blipFill>
                <a:blip r:embed="rId3"/>
                <a:stretch>
                  <a:fillRect l="-986" b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Fixed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67" y="932250"/>
                <a:ext cx="3960000" cy="13348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Variable Neighborhood Search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Choose random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3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Continuous optimization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4965119" y="5407790"/>
            <a:ext cx="3510856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Length is preserved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a typeface="Cambria Math" panose="02040503050406030204" pitchFamily="18" charset="0"/>
              </a:rPr>
              <a:t>Remains optimal</a:t>
            </a:r>
          </a:p>
        </p:txBody>
      </p: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32000" y="270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000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013531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CCF851C-C464-48A8-B3CC-5739B6F34D09}"/>
              </a:ext>
            </a:extLst>
          </p:cNvPr>
          <p:cNvCxnSpPr/>
          <p:nvPr/>
        </p:nvCxnSpPr>
        <p:spPr>
          <a:xfrm>
            <a:off x="2364698" y="2931108"/>
            <a:ext cx="0" cy="18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104B8-B950-4F4E-AAC7-B2B8A4592B4B}"/>
              </a:ext>
            </a:extLst>
          </p:cNvPr>
          <p:cNvSpPr txBox="1"/>
          <p:nvPr/>
        </p:nvSpPr>
        <p:spPr>
          <a:xfrm rot="16200000">
            <a:off x="1771817" y="3386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8AF33-DA20-44FC-A8F8-E3CD25F2567C}"/>
              </a:ext>
            </a:extLst>
          </p:cNvPr>
          <p:cNvSpPr txBox="1"/>
          <p:nvPr/>
        </p:nvSpPr>
        <p:spPr>
          <a:xfrm>
            <a:off x="6427499" y="31248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9304346-2489-486A-8F57-40C49D41CAE8}"/>
              </a:ext>
            </a:extLst>
          </p:cNvPr>
          <p:cNvCxnSpPr>
            <a:cxnSpLocks/>
          </p:cNvCxnSpPr>
          <p:nvPr/>
        </p:nvCxnSpPr>
        <p:spPr>
          <a:xfrm flipH="1">
            <a:off x="5785266" y="3429000"/>
            <a:ext cx="1940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26BD139-3587-4CD4-910C-2D953BD5D974}"/>
              </a:ext>
            </a:extLst>
          </p:cNvPr>
          <p:cNvCxnSpPr>
            <a:cxnSpLocks/>
          </p:cNvCxnSpPr>
          <p:nvPr/>
        </p:nvCxnSpPr>
        <p:spPr>
          <a:xfrm flipH="1">
            <a:off x="5747111" y="4743470"/>
            <a:ext cx="7007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D1D79D-992C-47B6-B753-02DF2D8B2B1E}"/>
              </a:ext>
            </a:extLst>
          </p:cNvPr>
          <p:cNvSpPr txBox="1"/>
          <p:nvPr/>
        </p:nvSpPr>
        <p:spPr>
          <a:xfrm>
            <a:off x="5755063" y="43751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0.2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9E393-14D0-4CF8-B83C-2B5B20C0682B}"/>
              </a:ext>
            </a:extLst>
          </p:cNvPr>
          <p:cNvSpPr txBox="1"/>
          <p:nvPr/>
        </p:nvSpPr>
        <p:spPr>
          <a:xfrm rot="16200000">
            <a:off x="2960198" y="3582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8C3214B-9028-4BCD-A137-E5712D647623}"/>
              </a:ext>
            </a:extLst>
          </p:cNvPr>
          <p:cNvCxnSpPr>
            <a:cxnSpLocks/>
          </p:cNvCxnSpPr>
          <p:nvPr/>
        </p:nvCxnSpPr>
        <p:spPr>
          <a:xfrm flipH="1">
            <a:off x="3553080" y="2673019"/>
            <a:ext cx="2236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CEA403-354A-4D02-93AB-84384EC6E62B}"/>
              </a:ext>
            </a:extLst>
          </p:cNvPr>
          <p:cNvSpPr txBox="1"/>
          <p:nvPr/>
        </p:nvSpPr>
        <p:spPr>
          <a:xfrm>
            <a:off x="4510398" y="22736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21F23-6C55-4EC2-B0E4-87CFE0971A4C}"/>
              </a:ext>
            </a:extLst>
          </p:cNvPr>
          <p:cNvSpPr txBox="1"/>
          <p:nvPr/>
        </p:nvSpPr>
        <p:spPr>
          <a:xfrm>
            <a:off x="4197137" y="4525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1.8 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2" name="Выноска: изогнутая линия 41">
            <a:extLst>
              <a:ext uri="{FF2B5EF4-FFF2-40B4-BE49-F238E27FC236}">
                <a16:creationId xmlns:a16="http://schemas.microsoft.com/office/drawing/2014/main" id="{540A7DB2-C563-463E-AD82-7DA1587F19CD}"/>
              </a:ext>
            </a:extLst>
          </p:cNvPr>
          <p:cNvSpPr/>
          <p:nvPr/>
        </p:nvSpPr>
        <p:spPr>
          <a:xfrm>
            <a:off x="6705778" y="138249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649"/>
              <a:gd name="adj6" fmla="val -104929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43" name="Выноска: изогнутая линия 42">
            <a:extLst>
              <a:ext uri="{FF2B5EF4-FFF2-40B4-BE49-F238E27FC236}">
                <a16:creationId xmlns:a16="http://schemas.microsoft.com/office/drawing/2014/main" id="{19DBA1C3-94FC-4DF1-BE98-4F8175C564C1}"/>
              </a:ext>
            </a:extLst>
          </p:cNvPr>
          <p:cNvSpPr/>
          <p:nvPr/>
        </p:nvSpPr>
        <p:spPr>
          <a:xfrm>
            <a:off x="6549958" y="6188821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616"/>
              <a:gd name="adj6" fmla="val -120641"/>
            </a:avLst>
          </a:prstGeom>
          <a:noFill/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optimum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polygons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gives minimal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 the </a:t>
                </a:r>
                <a:r>
                  <a:rPr lang="en-US" b="1" dirty="0"/>
                  <a:t>same</a:t>
                </a:r>
                <a:r>
                  <a:rPr lang="en-US" dirty="0"/>
                  <a:t> segment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3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vs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case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Corner case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contour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87524" y="198900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 is considered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Precedence Constraint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New heuristic for CCP is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continuous and discrete optimization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 – proved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Verified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Extra constraints </a:t>
            </a:r>
            <a:r>
              <a:rPr lang="en-US" sz="2400" dirty="0"/>
              <a:t>on piercing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7403B-18E6-49DA-876C-D3F3D4C903AA}"/>
              </a:ext>
            </a:extLst>
          </p:cNvPr>
          <p:cNvSpPr txBox="1"/>
          <p:nvPr/>
        </p:nvSpPr>
        <p:spPr>
          <a:xfrm>
            <a:off x="640789" y="5032185"/>
            <a:ext cx="76328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9</a:t>
            </a:r>
            <a:r>
              <a:rPr lang="en-US" sz="2400" baseline="30000" dirty="0"/>
              <a:t>th</a:t>
            </a:r>
            <a:r>
              <a:rPr lang="en-US" sz="2400" dirty="0"/>
              <a:t> IFAC Conference MIM 2019</a:t>
            </a:r>
          </a:p>
          <a:p>
            <a:pPr algn="ctr"/>
            <a:r>
              <a:rPr lang="en-US" sz="2400" dirty="0"/>
              <a:t>On Manufacturing Modeling, Management, and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1D7F2-B76B-4FAD-AC82-68B613E73CE7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August 28 – 30, 2019</a:t>
            </a:r>
          </a:p>
          <a:p>
            <a:pPr algn="ctr"/>
            <a:r>
              <a:rPr lang="en-US" sz="1400" dirty="0"/>
              <a:t>Berlin, Germany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Tool path routing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NC Program generation</a:t>
            </a:r>
            <a:endParaRPr lang="ru-RU" sz="2400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Closed contours: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Equidistant contours: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Cutting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Pierce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Tool switching off points: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Basic segments: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Segment processing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" y="1154568"/>
                <a:ext cx="5040480" cy="4379276"/>
              </a:xfrm>
              <a:prstGeom prst="rect">
                <a:avLst/>
              </a:prstGeom>
              <a:blipFill>
                <a:blip r:embed="rId3"/>
                <a:stretch>
                  <a:fillRect l="-847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71" y="2143037"/>
                <a:ext cx="5040000" cy="796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178F8673-EAB2-49A2-AA42-941575067320}"/>
              </a:ext>
            </a:extLst>
          </p:cNvPr>
          <p:cNvGrpSpPr/>
          <p:nvPr/>
        </p:nvGrpSpPr>
        <p:grpSpPr>
          <a:xfrm>
            <a:off x="3132001" y="2998039"/>
            <a:ext cx="6012000" cy="3825589"/>
            <a:chOff x="247884" y="1269708"/>
            <a:chExt cx="8644596" cy="5500777"/>
          </a:xfrm>
        </p:grpSpPr>
        <p:cxnSp>
          <p:nvCxnSpPr>
            <p:cNvPr id="88" name="AutoShape 98">
              <a:extLst>
                <a:ext uri="{FF2B5EF4-FFF2-40B4-BE49-F238E27FC236}">
                  <a16:creationId xmlns:a16="http://schemas.microsoft.com/office/drawing/2014/main" id="{273CF353-4151-43D6-B21B-90EC645B1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5065" y="6357591"/>
              <a:ext cx="489585" cy="2753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/>
            </a:ln>
          </p:spPr>
        </p:cxn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4BF3688D-9E7C-4E4C-9270-B8042E39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0" name="AutoShape 7">
              <a:extLst>
                <a:ext uri="{FF2B5EF4-FFF2-40B4-BE49-F238E27FC236}">
                  <a16:creationId xmlns:a16="http://schemas.microsoft.com/office/drawing/2014/main" id="{39E18191-BBD2-42FE-B03A-1083510082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8">
              <a:extLst>
                <a:ext uri="{FF2B5EF4-FFF2-40B4-BE49-F238E27FC236}">
                  <a16:creationId xmlns:a16="http://schemas.microsoft.com/office/drawing/2014/main" id="{58BBB99E-24A5-46CA-B056-A366393635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9A6BEBB9-99CA-4EEE-AA32-43BA2484C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882FCB7-EA7D-49AB-9C7D-6A9227612B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58103F0C-A678-4B0A-AD99-75E8E7AFD9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73FBC4A3-D3CC-4AC3-B4AB-B51763787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1FC7CE07-06AB-4C5F-821E-38C76B57A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95" name="AutoShape 17">
              <a:extLst>
                <a:ext uri="{FF2B5EF4-FFF2-40B4-BE49-F238E27FC236}">
                  <a16:creationId xmlns:a16="http://schemas.microsoft.com/office/drawing/2014/main" id="{87F2B89D-158B-4F61-A3A1-B83E6941F34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8DD7EAF-EB4E-43D8-B51D-4F28C99E4E5F}"/>
                </a:ext>
              </a:extLst>
            </p:cNvPr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sp>
          <p:nvSpPr>
            <p:cNvPr id="97" name="Oval 19">
              <a:extLst>
                <a:ext uri="{FF2B5EF4-FFF2-40B4-BE49-F238E27FC236}">
                  <a16:creationId xmlns:a16="http://schemas.microsoft.com/office/drawing/2014/main" id="{C38B1F26-72DF-4C0D-A728-0C8D5A0A3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1000">
                <a:cs typeface="+mn-cs"/>
              </a:endParaRPr>
            </a:p>
          </p:txBody>
        </p:sp>
        <p:cxnSp>
          <p:nvCxnSpPr>
            <p:cNvPr id="98" name="AutoShape 20">
              <a:extLst>
                <a:ext uri="{FF2B5EF4-FFF2-40B4-BE49-F238E27FC236}">
                  <a16:creationId xmlns:a16="http://schemas.microsoft.com/office/drawing/2014/main" id="{EF537AE5-9518-45F4-A7DA-6A10D67B7BA7}"/>
                </a:ext>
              </a:extLst>
            </p:cNvPr>
            <p:cNvCxnSpPr>
              <a:cxnSpLocks noChangeAspect="1" noChangeShapeType="1"/>
              <a:endCxn id="119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grpSp>
          <p:nvGrpSpPr>
            <p:cNvPr id="99" name="Group 21">
              <a:extLst>
                <a:ext uri="{FF2B5EF4-FFF2-40B4-BE49-F238E27FC236}">
                  <a16:creationId xmlns:a16="http://schemas.microsoft.com/office/drawing/2014/main" id="{49DD8C43-B02E-4B8B-9062-39BF98DB8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132EC52-F550-4CF9-A750-A0E3739E2B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5120DE4D-033C-40F2-904B-D6BAB3D179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00" name="AutoShape 24">
              <a:extLst>
                <a:ext uri="{FF2B5EF4-FFF2-40B4-BE49-F238E27FC236}">
                  <a16:creationId xmlns:a16="http://schemas.microsoft.com/office/drawing/2014/main" id="{BA93E68E-110A-4E6C-94DA-5F509D852DF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AutoShape 25">
              <a:extLst>
                <a:ext uri="{FF2B5EF4-FFF2-40B4-BE49-F238E27FC236}">
                  <a16:creationId xmlns:a16="http://schemas.microsoft.com/office/drawing/2014/main" id="{CF50EF44-60E6-4CCE-A02E-E6233344C6D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02" name="Group 26">
              <a:extLst>
                <a:ext uri="{FF2B5EF4-FFF2-40B4-BE49-F238E27FC236}">
                  <a16:creationId xmlns:a16="http://schemas.microsoft.com/office/drawing/2014/main" id="{47227FED-51A6-4405-A2C9-85FF465764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42" name="Freeform 27">
                <a:extLst>
                  <a:ext uri="{FF2B5EF4-FFF2-40B4-BE49-F238E27FC236}">
                    <a16:creationId xmlns:a16="http://schemas.microsoft.com/office/drawing/2014/main" id="{190BEAF5-135E-467D-8613-C0899A5A8C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A5E48CD3-4027-448A-B4C3-8F419BA61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03" name="Group 29">
              <a:extLst>
                <a:ext uri="{FF2B5EF4-FFF2-40B4-BE49-F238E27FC236}">
                  <a16:creationId xmlns:a16="http://schemas.microsoft.com/office/drawing/2014/main" id="{B8B7D8F0-FD7A-46C3-9B48-8FA8A951F6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1D6AB08A-8A2B-4E28-A101-8FDB9C1E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903C841B-29EF-4DD6-BAF3-8FBF38EBF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9F1F8119-D295-40B9-803A-087F91F1A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B1CA5F39-646F-4734-B266-02807699FCF4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38" name="Freeform 34">
                <a:extLst>
                  <a:ext uri="{FF2B5EF4-FFF2-40B4-BE49-F238E27FC236}">
                    <a16:creationId xmlns:a16="http://schemas.microsoft.com/office/drawing/2014/main" id="{2639AC5F-929E-4E93-988F-2CEFDB2D4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9" name="Freeform 35">
                <a:extLst>
                  <a:ext uri="{FF2B5EF4-FFF2-40B4-BE49-F238E27FC236}">
                    <a16:creationId xmlns:a16="http://schemas.microsoft.com/office/drawing/2014/main" id="{C46CCB4F-7BED-4DB5-A41A-136B80E3B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A129961B-1CA3-4FED-ACBF-0E5B880911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07" name="AutoShape 37">
              <a:extLst>
                <a:ext uri="{FF2B5EF4-FFF2-40B4-BE49-F238E27FC236}">
                  <a16:creationId xmlns:a16="http://schemas.microsoft.com/office/drawing/2014/main" id="{2F549E9C-1D3E-4B55-87E4-7D12645B13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08" name="AutoShape 38">
              <a:extLst>
                <a:ext uri="{FF2B5EF4-FFF2-40B4-BE49-F238E27FC236}">
                  <a16:creationId xmlns:a16="http://schemas.microsoft.com/office/drawing/2014/main" id="{A73A6AFB-20CC-4676-8119-C7326B806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09" name="Group 39">
              <a:extLst>
                <a:ext uri="{FF2B5EF4-FFF2-40B4-BE49-F238E27FC236}">
                  <a16:creationId xmlns:a16="http://schemas.microsoft.com/office/drawing/2014/main" id="{9BC53E88-30AD-4AAB-94DC-3C836F16B6DD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36" name="Freeform 40">
                <a:extLst>
                  <a:ext uri="{FF2B5EF4-FFF2-40B4-BE49-F238E27FC236}">
                    <a16:creationId xmlns:a16="http://schemas.microsoft.com/office/drawing/2014/main" id="{E2178436-152F-4215-837F-6E98A59BF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7" name="Freeform 41">
                <a:extLst>
                  <a:ext uri="{FF2B5EF4-FFF2-40B4-BE49-F238E27FC236}">
                    <a16:creationId xmlns:a16="http://schemas.microsoft.com/office/drawing/2014/main" id="{92F91FAA-A6F7-427A-B9E0-FB7057FF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sp>
          <p:nvSpPr>
            <p:cNvPr id="110" name="Freeform 45">
              <a:extLst>
                <a:ext uri="{FF2B5EF4-FFF2-40B4-BE49-F238E27FC236}">
                  <a16:creationId xmlns:a16="http://schemas.microsoft.com/office/drawing/2014/main" id="{E5B820E5-35A0-4AD2-924A-40DF88CD50E4}"/>
                </a:ext>
              </a:extLst>
            </p:cNvPr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cxnSp>
          <p:nvCxnSpPr>
            <p:cNvPr id="111" name="AutoShape 46">
              <a:extLst>
                <a:ext uri="{FF2B5EF4-FFF2-40B4-BE49-F238E27FC236}">
                  <a16:creationId xmlns:a16="http://schemas.microsoft.com/office/drawing/2014/main" id="{9AB4FF89-CB34-4108-B77B-B84953BFEA34}"/>
                </a:ext>
              </a:extLst>
            </p:cNvPr>
            <p:cNvCxnSpPr>
              <a:cxnSpLocks noChangeShapeType="1"/>
              <a:endCxn id="145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112" name="AutoShape 47">
              <a:extLst>
                <a:ext uri="{FF2B5EF4-FFF2-40B4-BE49-F238E27FC236}">
                  <a16:creationId xmlns:a16="http://schemas.microsoft.com/office/drawing/2014/main" id="{2091E905-EB73-4275-8D8F-6E1E607BB28E}"/>
                </a:ext>
              </a:extLst>
            </p:cNvPr>
            <p:cNvCxnSpPr>
              <a:cxnSpLocks noChangeShapeType="1"/>
              <a:stCxn id="142" idx="34"/>
              <a:endCxn id="147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id="{94150CD3-4A92-4B22-A88A-B6F54E251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14" name="AutoShape 49">
              <a:extLst>
                <a:ext uri="{FF2B5EF4-FFF2-40B4-BE49-F238E27FC236}">
                  <a16:creationId xmlns:a16="http://schemas.microsoft.com/office/drawing/2014/main" id="{5E5FC5E3-CC82-4ED6-BDE1-4686578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id="{A8C8D8A9-7F8E-4D37-8A87-AFC7559B2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id="{8E99AF59-EE88-4015-8B3F-A5A768D8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</a:p>
          </p:txBody>
        </p:sp>
        <p:cxnSp>
          <p:nvCxnSpPr>
            <p:cNvPr id="117" name="AutoShape 54">
              <a:extLst>
                <a:ext uri="{FF2B5EF4-FFF2-40B4-BE49-F238E27FC236}">
                  <a16:creationId xmlns:a16="http://schemas.microsoft.com/office/drawing/2014/main" id="{CA6CC619-A6C0-4EBD-96C1-84B9572C51BD}"/>
                </a:ext>
              </a:extLst>
            </p:cNvPr>
            <p:cNvCxnSpPr>
              <a:cxnSpLocks noChangeShapeType="1"/>
              <a:stCxn id="106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18" name="AutoShape 55">
              <a:extLst>
                <a:ext uri="{FF2B5EF4-FFF2-40B4-BE49-F238E27FC236}">
                  <a16:creationId xmlns:a16="http://schemas.microsoft.com/office/drawing/2014/main" id="{859FB6A9-08BA-446F-A0B0-151F1680F192}"/>
                </a:ext>
              </a:extLst>
            </p:cNvPr>
            <p:cNvCxnSpPr>
              <a:cxnSpLocks noChangeAspect="1" noChangeShapeType="1"/>
              <a:stCxn id="141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42944812-B577-46D2-B0C8-36122854A6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 sz="10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313915A7-248B-4B3D-BED1-F8492E285799}"/>
                </a:ext>
              </a:extLst>
            </p:cNvPr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68918899-E66D-42B9-95CA-DDD1AF954C97}"/>
                </a:ext>
              </a:extLst>
            </p:cNvPr>
            <p:cNvCxnSpPr>
              <a:stCxn id="120" idx="7"/>
              <a:endCxn id="139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CE622CFC-14EC-4910-A80F-1D3B27556171}"/>
                </a:ext>
              </a:extLst>
            </p:cNvPr>
            <p:cNvCxnSpPr>
              <a:stCxn id="147" idx="25"/>
              <a:endCxn id="120" idx="7"/>
            </p:cNvCxnSpPr>
            <p:nvPr/>
          </p:nvCxnSpPr>
          <p:spPr>
            <a:xfrm flipH="1">
              <a:off x="1291717" y="1625444"/>
              <a:ext cx="5208873" cy="28646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0AE25C6-C236-4D27-B7D3-8894E0431B45}"/>
                </a:ext>
              </a:extLst>
            </p:cNvPr>
            <p:cNvSpPr txBox="1"/>
            <p:nvPr/>
          </p:nvSpPr>
          <p:spPr>
            <a:xfrm>
              <a:off x="683569" y="5373216"/>
              <a:ext cx="177820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Initial point</a:t>
              </a:r>
              <a:endParaRPr lang="ru-RU" sz="1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84050-74A5-43C7-A920-BBA0B9871657}"/>
                </a:ext>
              </a:extLst>
            </p:cNvPr>
            <p:cNvSpPr txBox="1"/>
            <p:nvPr/>
          </p:nvSpPr>
          <p:spPr>
            <a:xfrm>
              <a:off x="3039911" y="5373216"/>
              <a:ext cx="2134905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Pierce points</a:t>
              </a:r>
              <a:endParaRPr lang="ru-RU" sz="1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6AA550-472D-4F18-9183-06027FC35EA3}"/>
                </a:ext>
              </a:extLst>
            </p:cNvPr>
            <p:cNvSpPr txBox="1"/>
            <p:nvPr/>
          </p:nvSpPr>
          <p:spPr>
            <a:xfrm>
              <a:off x="5752951" y="5373216"/>
              <a:ext cx="3139529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cs typeface="Times New Roman" pitchFamily="18" charset="0"/>
                </a:rPr>
                <a:t>Tool switching off points</a:t>
              </a:r>
              <a:endParaRPr lang="en-US" sz="1000" dirty="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61F09E7C-D915-4189-9B15-74BA0E67EED0}"/>
                </a:ext>
              </a:extLst>
            </p:cNvPr>
            <p:cNvSpPr/>
            <p:nvPr/>
          </p:nvSpPr>
          <p:spPr>
            <a:xfrm>
              <a:off x="247884" y="5373917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000"/>
            </a:p>
          </p:txBody>
        </p:sp>
        <p:grpSp>
          <p:nvGrpSpPr>
            <p:cNvPr id="127" name="Group 33">
              <a:extLst>
                <a:ext uri="{FF2B5EF4-FFF2-40B4-BE49-F238E27FC236}">
                  <a16:creationId xmlns:a16="http://schemas.microsoft.com/office/drawing/2014/main" id="{C6AD822C-5E68-4EA0-83CE-25DECD9E446A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2533879" y="5387955"/>
              <a:ext cx="414763" cy="411700"/>
              <a:chOff x="7588" y="959"/>
              <a:chExt cx="833" cy="809"/>
            </a:xfrm>
          </p:grpSpPr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4C136E6C-8581-41AF-A412-29C97168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5" name="Freeform 35">
                <a:extLst>
                  <a:ext uri="{FF2B5EF4-FFF2-40B4-BE49-F238E27FC236}">
                    <a16:creationId xmlns:a16="http://schemas.microsoft.com/office/drawing/2014/main" id="{95F72DD0-5A03-4418-AC66-0A17D0DB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grpSp>
          <p:nvGrpSpPr>
            <p:cNvPr id="128" name="Group 39">
              <a:extLst>
                <a:ext uri="{FF2B5EF4-FFF2-40B4-BE49-F238E27FC236}">
                  <a16:creationId xmlns:a16="http://schemas.microsoft.com/office/drawing/2014/main" id="{4D3238BB-E6CD-44E7-BF0F-CC7B633BD928}"/>
                </a:ext>
              </a:extLst>
            </p:cNvPr>
            <p:cNvGrpSpPr>
              <a:grpSpLocks/>
            </p:cNvGrpSpPr>
            <p:nvPr/>
          </p:nvGrpSpPr>
          <p:grpSpPr bwMode="auto">
            <a:xfrm rot="12784123">
              <a:off x="5330020" y="5388520"/>
              <a:ext cx="354887" cy="354764"/>
              <a:chOff x="5512" y="12280"/>
              <a:chExt cx="522" cy="538"/>
            </a:xfrm>
          </p:grpSpPr>
          <p:sp>
            <p:nvSpPr>
              <p:cNvPr id="132" name="Freeform 40">
                <a:extLst>
                  <a:ext uri="{FF2B5EF4-FFF2-40B4-BE49-F238E27FC236}">
                    <a16:creationId xmlns:a16="http://schemas.microsoft.com/office/drawing/2014/main" id="{687AF6A7-38AF-40AD-B227-F7B67982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3C794637-6496-4777-B50C-DFFDE97D6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00"/>
              </a:p>
            </p:txBody>
          </p:sp>
        </p:grpSp>
        <p:cxnSp>
          <p:nvCxnSpPr>
            <p:cNvPr id="129" name="AutoShape 47">
              <a:extLst>
                <a:ext uri="{FF2B5EF4-FFF2-40B4-BE49-F238E27FC236}">
                  <a16:creationId xmlns:a16="http://schemas.microsoft.com/office/drawing/2014/main" id="{D86958A8-CBA5-4BD0-8802-27E9EF0BFE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87624" y="6272974"/>
              <a:ext cx="448573" cy="359939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7CE93D-50E9-428A-A9B9-99AC63595B98}"/>
                </a:ext>
              </a:extLst>
            </p:cNvPr>
            <p:cNvSpPr txBox="1"/>
            <p:nvPr/>
          </p:nvSpPr>
          <p:spPr>
            <a:xfrm>
              <a:off x="1595586" y="6296805"/>
              <a:ext cx="2863568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Airtime motion</a:t>
              </a:r>
              <a:endParaRPr lang="ru-RU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BDF673-50B1-48A1-8516-D2338B43BCE5}"/>
                </a:ext>
              </a:extLst>
            </p:cNvPr>
            <p:cNvSpPr txBox="1"/>
            <p:nvPr/>
          </p:nvSpPr>
          <p:spPr>
            <a:xfrm>
              <a:off x="5358403" y="6296805"/>
              <a:ext cx="2658412" cy="47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Cutting segments</a:t>
              </a:r>
              <a:endParaRPr lang="ru-RU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cost</a:t>
            </a:r>
            <a:endParaRPr lang="ru-R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No intersections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233343" y="3705002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2"/>
              <a:gd name="adj6" fmla="val -163192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Piercing points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7452480" y="5331063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869"/>
              <a:gd name="adj6" fmla="val -106239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Air move length</a:t>
            </a:r>
            <a:endParaRPr lang="ru-RU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1085</TotalTime>
  <Words>1058</Words>
  <Application>Microsoft Office PowerPoint</Application>
  <PresentationFormat>Экран 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203</cp:revision>
  <dcterms:created xsi:type="dcterms:W3CDTF">2016-05-25T08:56:41Z</dcterms:created>
  <dcterms:modified xsi:type="dcterms:W3CDTF">2019-08-02T09:30:47Z</dcterms:modified>
</cp:coreProperties>
</file>