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7" r:id="rId6"/>
    <p:sldId id="262" r:id="rId7"/>
    <p:sldId id="261" r:id="rId8"/>
    <p:sldId id="266" r:id="rId9"/>
    <p:sldId id="263" r:id="rId10"/>
    <p:sldId id="264" r:id="rId11"/>
    <p:sldId id="265" r:id="rId12"/>
    <p:sldId id="267" r:id="rId13"/>
    <p:sldId id="288" r:id="rId14"/>
    <p:sldId id="268" r:id="rId15"/>
    <p:sldId id="269" r:id="rId16"/>
    <p:sldId id="270" r:id="rId17"/>
    <p:sldId id="271" r:id="rId18"/>
    <p:sldId id="272" r:id="rId19"/>
    <p:sldId id="289" r:id="rId20"/>
    <p:sldId id="273" r:id="rId21"/>
    <p:sldId id="291" r:id="rId22"/>
    <p:sldId id="292" r:id="rId23"/>
    <p:sldId id="293" r:id="rId24"/>
    <p:sldId id="294" r:id="rId25"/>
    <p:sldId id="290" r:id="rId26"/>
    <p:sldId id="274" r:id="rId27"/>
    <p:sldId id="275" r:id="rId28"/>
    <p:sldId id="276" r:id="rId29"/>
    <p:sldId id="278" r:id="rId30"/>
    <p:sldId id="277" r:id="rId31"/>
    <p:sldId id="279" r:id="rId32"/>
    <p:sldId id="259" r:id="rId33"/>
    <p:sldId id="284" r:id="rId34"/>
    <p:sldId id="286" r:id="rId35"/>
    <p:sldId id="280" r:id="rId36"/>
    <p:sldId id="281" r:id="rId37"/>
    <p:sldId id="283" r:id="rId38"/>
    <p:sldId id="282" r:id="rId39"/>
    <p:sldId id="285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31AE5F8-C606-41F7-AD7B-082F7742DE02}">
          <p14:sldIdLst>
            <p14:sldId id="256"/>
          </p14:sldIdLst>
        </p14:section>
        <p14:section name="Языки" id="{D67737CD-F734-4038-AC60-2DC4F99B96F0}">
          <p14:sldIdLst>
            <p14:sldId id="257"/>
            <p14:sldId id="258"/>
            <p14:sldId id="260"/>
            <p14:sldId id="287"/>
            <p14:sldId id="262"/>
            <p14:sldId id="261"/>
            <p14:sldId id="266"/>
            <p14:sldId id="263"/>
            <p14:sldId id="264"/>
            <p14:sldId id="265"/>
            <p14:sldId id="267"/>
            <p14:sldId id="288"/>
            <p14:sldId id="268"/>
            <p14:sldId id="269"/>
            <p14:sldId id="270"/>
            <p14:sldId id="271"/>
            <p14:sldId id="272"/>
            <p14:sldId id="289"/>
            <p14:sldId id="273"/>
            <p14:sldId id="291"/>
            <p14:sldId id="292"/>
            <p14:sldId id="293"/>
            <p14:sldId id="294"/>
            <p14:sldId id="290"/>
            <p14:sldId id="274"/>
            <p14:sldId id="275"/>
            <p14:sldId id="276"/>
            <p14:sldId id="278"/>
            <p14:sldId id="277"/>
            <p14:sldId id="279"/>
          </p14:sldIdLst>
        </p14:section>
        <p14:section name="КС-Грамматики" id="{72884FF3-623E-4C5B-BA1F-27140946B387}">
          <p14:sldIdLst>
            <p14:sldId id="259"/>
            <p14:sldId id="284"/>
            <p14:sldId id="286"/>
            <p14:sldId id="280"/>
            <p14:sldId id="281"/>
            <p14:sldId id="283"/>
            <p14:sldId id="282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F9C1F-E421-4D6D-BBFF-930B4467B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DC237B-7420-43F5-B2C3-B4DBD108E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5C8135-64A2-4ED9-965A-0B2A45BE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F52C01-BA89-40F6-8907-649FB916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4A2324-905B-46FA-816B-140ECA06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8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7154F-A693-4C44-80D9-0E875F57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C5B717-0A41-486B-8645-7AB6D57A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D9BF0-1BB9-4AC6-89C6-3826BDF6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35880-B5FD-40AC-BBA7-8734C1DF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AA2D16-187E-4424-872A-4EE61893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087BE9-146A-49EF-8EDB-77011483A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FB480F-2DC1-44C6-B116-6864DE018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65058-5C3F-492F-90D3-741EA80D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59A31-EABE-4DA7-BB7D-494EA755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E7EAF-963B-4B04-B251-5095C205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7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CC8E0-A3F5-4310-95E2-82AE42CA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14247-19B3-4A21-A9FC-CA858C645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3AECF4-58D7-4F45-B055-BB0F54A8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1B7D4-104C-485A-BEBC-7F82F76F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7F8C0-5E51-4322-A6F2-369D468A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9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C1C86-CD83-416C-8442-B8C76C79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3AAC8E-00A7-474B-8244-35FE861C8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4D85BE-D360-438C-B8E1-23FD484A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00CD0-754E-4E84-8ED7-F0225228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D2B660-1243-4554-9F50-52B876BB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0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5D62B-D904-4F08-BC6C-4C2A8E8D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01D0C-4335-49A5-B89B-9D89CFCEB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367248-89D5-4EA3-9217-1FF2385E0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F23F4B-F7BD-4F7B-9174-96E3138F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04D1E8-6E94-41D7-9AAC-99EABE24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7EF031-D3D3-42AB-84C2-D93FFCD9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72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38735-2A48-48C9-A947-B3A267E6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C3F7B1-5080-4167-8D29-4CCDF56B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F0628C-7B81-417F-A47F-080508688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82546C-2765-42E1-9B58-765B017B5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3EEE4D-CF92-407C-8C68-E94931BF5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3234BD-5443-4CE2-9C42-EB1BF932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CB5C9F-E856-4F8E-B0CD-3927BA93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71514B-4E79-4FD8-AE08-B4F5DDCB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85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CA34D-79D0-4D6A-A72C-81CD565C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9C0F1C-2F13-48F2-B5D2-53338ECC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B1FAE1-83F0-4A95-8917-B08D2278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5C5FD1-4A23-4645-A6A2-A5F35D4B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62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A699BF-471C-44CF-834D-FF754E46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86D151-CEDF-4AE7-A727-1ECE92D8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3CD160-D2C0-4770-9E55-BF4CB469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7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759A1-CF7D-4183-AEA1-5F6E3430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33BD78-E15B-4F5F-BB6B-0DF56277A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F76D06-3986-4494-937E-25155102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B8CA9A-4188-4BC9-9A81-541AEB66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F97E8C-66B7-40F4-85D3-3277C1D3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F67EC9-128C-43AC-807D-68C894B7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98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DE60D-3367-4DDA-9C38-44A7C8FD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43E7CA-DDDF-48AA-8EAA-24FB717CC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70C5BD-257A-479F-BBF9-51ABA2C6B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4094F2-151E-42FC-A9E2-D4146250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E6EA-DBA9-43AC-816D-7895DAF2FD85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09244B-FC3E-4A28-B7BF-D5B4D80B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300D2D-CCC4-47F7-AA79-D3618F15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57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289F3-AE09-4A66-B8B1-326A1427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C2147F-59DC-46AD-B1F4-987CD607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16514C-3C24-413A-BECA-43C909518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E6EA-DBA9-43AC-816D-7895DAF2FD85}" type="datetimeFigureOut">
              <a:rPr lang="ru-RU" smtClean="0"/>
              <a:t>27.02.2019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D78BB6-7FEC-4FA0-977D-DAE00EEA0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ACD45-A609-4420-A1D5-0D8F3E3FD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5AD93-5E33-4D09-B528-C42EFD536A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22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ukoloff/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ho" TargetMode="External"/><Relationship Id="rId13" Type="http://schemas.openxmlformats.org/officeDocument/2006/relationships/hyperlink" Target="https://en.wikipedia.org/wiki/Logarithm" TargetMode="External"/><Relationship Id="rId18" Type="http://schemas.openxmlformats.org/officeDocument/2006/relationships/hyperlink" Target="https://en.wikipedia.org/wiki/Sheffer_stroke" TargetMode="External"/><Relationship Id="rId3" Type="http://schemas.openxmlformats.org/officeDocument/2006/relationships/hyperlink" Target="https://en.wikipedia.org/wiki/Subtraction" TargetMode="External"/><Relationship Id="rId7" Type="http://schemas.openxmlformats.org/officeDocument/2006/relationships/hyperlink" Target="https://en.wikipedia.org/wiki/Sample_maximum_and_minimum" TargetMode="External"/><Relationship Id="rId12" Type="http://schemas.openxmlformats.org/officeDocument/2006/relationships/hyperlink" Target="https://en.wikipedia.org/wiki/Multivariate_statistics" TargetMode="External"/><Relationship Id="rId17" Type="http://schemas.openxmlformats.org/officeDocument/2006/relationships/hyperlink" Target="https://en.wikipedia.org/wiki/Logical_NOR" TargetMode="External"/><Relationship Id="rId2" Type="http://schemas.openxmlformats.org/officeDocument/2006/relationships/hyperlink" Target="https://en.wikipedia.org/wiki/Addition" TargetMode="External"/><Relationship Id="rId16" Type="http://schemas.openxmlformats.org/officeDocument/2006/relationships/hyperlink" Target="https://en.wikipedia.org/wiki/Logical_conjun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xponentiation" TargetMode="External"/><Relationship Id="rId11" Type="http://schemas.openxmlformats.org/officeDocument/2006/relationships/hyperlink" Target="https://en.wikipedia.org/wiki/System_of_linear_equations" TargetMode="External"/><Relationship Id="rId5" Type="http://schemas.openxmlformats.org/officeDocument/2006/relationships/hyperlink" Target="https://en.wikipedia.org/wiki/Division_(mathematics)" TargetMode="External"/><Relationship Id="rId15" Type="http://schemas.openxmlformats.org/officeDocument/2006/relationships/hyperlink" Target="https://en.wikipedia.org/wiki/Logical_disjunction" TargetMode="External"/><Relationship Id="rId10" Type="http://schemas.openxmlformats.org/officeDocument/2006/relationships/hyperlink" Target="https://en.wikipedia.org/wiki/Iota" TargetMode="External"/><Relationship Id="rId4" Type="http://schemas.openxmlformats.org/officeDocument/2006/relationships/hyperlink" Target="https://en.wikipedia.org/wiki/Multiply" TargetMode="External"/><Relationship Id="rId9" Type="http://schemas.openxmlformats.org/officeDocument/2006/relationships/hyperlink" Target="https://en.wikipedia.org/wiki/Modulo_operation" TargetMode="External"/><Relationship Id="rId14" Type="http://schemas.openxmlformats.org/officeDocument/2006/relationships/hyperlink" Target="https://en.wikipedia.org/wiki/Equality_(mathematics)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7C4079-BF47-4188-8E62-3145B82A3728}"/>
              </a:ext>
            </a:extLst>
          </p:cNvPr>
          <p:cNvSpPr/>
          <p:nvPr/>
        </p:nvSpPr>
        <p:spPr>
          <a:xfrm>
            <a:off x="153228" y="58846"/>
            <a:ext cx="10231743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Теория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Языков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Программирования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и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Методы</a:t>
            </a:r>
          </a:p>
          <a:p>
            <a:r>
              <a:rPr lang="ru-RU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Трансляции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31EDFB-5DBB-49BD-9743-2AD66C966D42}"/>
              </a:ext>
            </a:extLst>
          </p:cNvPr>
          <p:cNvSpPr/>
          <p:nvPr/>
        </p:nvSpPr>
        <p:spPr>
          <a:xfrm>
            <a:off x="6096000" y="4523991"/>
            <a:ext cx="554767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1. Введение</a:t>
            </a:r>
          </a:p>
        </p:txBody>
      </p:sp>
      <p:pic>
        <p:nvPicPr>
          <p:cNvPr id="1028" name="Picture 4" descr="Картинки по запросу парсер">
            <a:extLst>
              <a:ext uri="{FF2B5EF4-FFF2-40B4-BE49-F238E27FC236}">
                <a16:creationId xmlns:a16="http://schemas.microsoft.com/office/drawing/2014/main" id="{86A33096-8C0C-41E5-AA7D-D8591E5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886" y="659945"/>
            <a:ext cx="3387518" cy="370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8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801859" y="0"/>
            <a:ext cx="6756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Паскаль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Pascal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1970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0669147-397A-4148-8B54-A98FA6B311EF}"/>
              </a:ext>
            </a:extLst>
          </p:cNvPr>
          <p:cNvSpPr/>
          <p:nvPr/>
        </p:nvSpPr>
        <p:spPr>
          <a:xfrm>
            <a:off x="83995" y="30235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PROGRAM Sort(input, output);</a:t>
            </a:r>
          </a:p>
          <a:p>
            <a:r>
              <a:rPr lang="en-US" sz="1200" dirty="0"/>
              <a:t>    CONST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MaxElts</a:t>
            </a:r>
            <a:r>
              <a:rPr lang="en-US" sz="1200" dirty="0"/>
              <a:t> = 50;</a:t>
            </a:r>
          </a:p>
          <a:p>
            <a:r>
              <a:rPr lang="en-US" sz="1200" dirty="0"/>
              <a:t>    TYPE 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IntArrType</a:t>
            </a:r>
            <a:r>
              <a:rPr lang="en-US" sz="1200" dirty="0"/>
              <a:t> = ARRAY [1..MaxElts] OF Integer;</a:t>
            </a:r>
          </a:p>
          <a:p>
            <a:endParaRPr lang="en-US" sz="1200" dirty="0"/>
          </a:p>
          <a:p>
            <a:r>
              <a:rPr lang="en-US" sz="1200" dirty="0"/>
              <a:t>    VAR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</a:t>
            </a:r>
            <a:r>
              <a:rPr lang="en-US" sz="1200" dirty="0"/>
              <a:t>, j, </a:t>
            </a:r>
            <a:r>
              <a:rPr lang="en-US" sz="1200" dirty="0" err="1"/>
              <a:t>tmp</a:t>
            </a:r>
            <a:r>
              <a:rPr lang="en-US" sz="1200" dirty="0"/>
              <a:t>, size: integer;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arr</a:t>
            </a:r>
            <a:r>
              <a:rPr lang="en-US" sz="1200" dirty="0"/>
              <a:t>: </a:t>
            </a:r>
            <a:r>
              <a:rPr lang="en-US" sz="1200" dirty="0" err="1"/>
              <a:t>IntArrType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PROCEDURE </a:t>
            </a:r>
            <a:r>
              <a:rPr lang="en-US" sz="1200" dirty="0" err="1"/>
              <a:t>ReadArr</a:t>
            </a:r>
            <a:r>
              <a:rPr lang="en-US" sz="1200" dirty="0"/>
              <a:t>(VAR size: Integer; VAR a: </a:t>
            </a:r>
            <a:r>
              <a:rPr lang="en-US" sz="1200" dirty="0" err="1"/>
              <a:t>IntArrType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BEGIN</a:t>
            </a:r>
          </a:p>
          <a:p>
            <a:r>
              <a:rPr lang="en-US" sz="1200" dirty="0"/>
              <a:t>            size := 1;</a:t>
            </a:r>
          </a:p>
          <a:p>
            <a:r>
              <a:rPr lang="en-US" sz="1200" dirty="0"/>
              <a:t>            WHILE NOT </a:t>
            </a:r>
            <a:r>
              <a:rPr lang="en-US" sz="1200" dirty="0" err="1"/>
              <a:t>eof</a:t>
            </a:r>
            <a:r>
              <a:rPr lang="en-US" sz="1200" dirty="0"/>
              <a:t> DO BEGIN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readln</a:t>
            </a:r>
            <a:r>
              <a:rPr lang="en-US" sz="1200" dirty="0"/>
              <a:t>(a[size]);</a:t>
            </a:r>
          </a:p>
          <a:p>
            <a:r>
              <a:rPr lang="en-US" sz="1200" dirty="0"/>
              <a:t>                IF NOT </a:t>
            </a:r>
            <a:r>
              <a:rPr lang="en-US" sz="1200" dirty="0" err="1"/>
              <a:t>eof</a:t>
            </a:r>
            <a:r>
              <a:rPr lang="en-US" sz="1200" dirty="0"/>
              <a:t> THEN </a:t>
            </a:r>
          </a:p>
          <a:p>
            <a:r>
              <a:rPr lang="en-US" sz="1200" dirty="0"/>
              <a:t>                    size := size + 1</a:t>
            </a:r>
          </a:p>
          <a:p>
            <a:r>
              <a:rPr lang="en-US" sz="1200" dirty="0"/>
              <a:t>            END</a:t>
            </a:r>
          </a:p>
          <a:p>
            <a:r>
              <a:rPr lang="en-US" sz="1200" dirty="0"/>
              <a:t>        END;</a:t>
            </a:r>
          </a:p>
          <a:p>
            <a:endParaRPr lang="en-US" sz="1200" dirty="0"/>
          </a:p>
          <a:p>
            <a:r>
              <a:rPr lang="en-US" sz="1200" dirty="0"/>
              <a:t>    BEGIN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ReadArr</a:t>
            </a:r>
            <a:r>
              <a:rPr lang="en-US" sz="1200" dirty="0"/>
              <a:t>(size, </a:t>
            </a:r>
            <a:r>
              <a:rPr lang="en-US" sz="1200" dirty="0" err="1"/>
              <a:t>arr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        FOR </a:t>
            </a:r>
            <a:r>
              <a:rPr lang="en-US" sz="1200" dirty="0" err="1"/>
              <a:t>i</a:t>
            </a:r>
            <a:r>
              <a:rPr lang="en-US" sz="1200" dirty="0"/>
              <a:t> := size - 1 DOWNTO 1 DO</a:t>
            </a:r>
          </a:p>
          <a:p>
            <a:r>
              <a:rPr lang="en-US" sz="1200" dirty="0"/>
              <a:t>            FOR j := 1 TO </a:t>
            </a:r>
            <a:r>
              <a:rPr lang="en-US" sz="1200" dirty="0" err="1"/>
              <a:t>i</a:t>
            </a:r>
            <a:r>
              <a:rPr lang="en-US" sz="1200" dirty="0"/>
              <a:t> DO </a:t>
            </a:r>
          </a:p>
          <a:p>
            <a:r>
              <a:rPr lang="en-US" sz="1200" dirty="0"/>
              <a:t>                IF </a:t>
            </a:r>
            <a:r>
              <a:rPr lang="en-US" sz="1200" dirty="0" err="1"/>
              <a:t>arr</a:t>
            </a:r>
            <a:r>
              <a:rPr lang="en-US" sz="1200" dirty="0"/>
              <a:t>[j] &gt; </a:t>
            </a:r>
            <a:r>
              <a:rPr lang="en-US" sz="1200" dirty="0" err="1"/>
              <a:t>arr</a:t>
            </a:r>
            <a:r>
              <a:rPr lang="en-US" sz="1200" dirty="0"/>
              <a:t>[j + 1] THEN BEGIN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tmp</a:t>
            </a:r>
            <a:r>
              <a:rPr lang="en-US" sz="1200" dirty="0"/>
              <a:t> := </a:t>
            </a:r>
            <a:r>
              <a:rPr lang="en-US" sz="1200" dirty="0" err="1"/>
              <a:t>arr</a:t>
            </a:r>
            <a:r>
              <a:rPr lang="en-US" sz="1200" dirty="0"/>
              <a:t>[j];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arr</a:t>
            </a:r>
            <a:r>
              <a:rPr lang="en-US" sz="1200" dirty="0"/>
              <a:t>[j] := </a:t>
            </a:r>
            <a:r>
              <a:rPr lang="en-US" sz="1200" dirty="0" err="1"/>
              <a:t>arr</a:t>
            </a:r>
            <a:r>
              <a:rPr lang="en-US" sz="1200" dirty="0"/>
              <a:t>[j + 1];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arr</a:t>
            </a:r>
            <a:r>
              <a:rPr lang="en-US" sz="1200" dirty="0"/>
              <a:t>[j + 1] := </a:t>
            </a:r>
            <a:r>
              <a:rPr lang="en-US" sz="1200" dirty="0" err="1"/>
              <a:t>tmp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    END;</a:t>
            </a:r>
          </a:p>
          <a:p>
            <a:endParaRPr lang="en-US" sz="1200" dirty="0"/>
          </a:p>
          <a:p>
            <a:r>
              <a:rPr lang="en-US" sz="1200" dirty="0"/>
              <a:t>        FOR </a:t>
            </a:r>
            <a:r>
              <a:rPr lang="en-US" sz="1200" dirty="0" err="1"/>
              <a:t>i</a:t>
            </a:r>
            <a:r>
              <a:rPr lang="en-US" sz="1200" dirty="0"/>
              <a:t> := 1 TO size DO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writeln</a:t>
            </a:r>
            <a:r>
              <a:rPr lang="en-US" sz="1200" dirty="0"/>
              <a:t>(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])</a:t>
            </a:r>
          </a:p>
          <a:p>
            <a:r>
              <a:rPr lang="en-US" sz="1200" dirty="0"/>
              <a:t>    END.</a:t>
            </a:r>
            <a:endParaRPr lang="ru-RU" sz="1200" dirty="0"/>
          </a:p>
        </p:txBody>
      </p:sp>
      <p:pic>
        <p:nvPicPr>
          <p:cNvPr id="4099" name="Picture 3" descr="Blaise pascal.jpg">
            <a:extLst>
              <a:ext uri="{FF2B5EF4-FFF2-40B4-BE49-F238E27FC236}">
                <a16:creationId xmlns:a16="http://schemas.microsoft.com/office/drawing/2014/main" id="{4887B8C6-E9D3-432E-A32B-75F04AE12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859" y="899815"/>
            <a:ext cx="28575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69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353598" y="0"/>
            <a:ext cx="3652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Си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1969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CFCF31-D287-4EA2-9C03-34C9F848FA4F}"/>
              </a:ext>
            </a:extLst>
          </p:cNvPr>
          <p:cNvSpPr/>
          <p:nvPr/>
        </p:nvSpPr>
        <p:spPr>
          <a:xfrm>
            <a:off x="7784244" y="474345"/>
            <a:ext cx="45013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//</a:t>
            </a:r>
          </a:p>
          <a:p>
            <a:r>
              <a:rPr lang="ru-RU" dirty="0"/>
              <a:t>             </a:t>
            </a:r>
            <a:r>
              <a:rPr lang="ru-RU" dirty="0" err="1"/>
              <a:t>k;double</a:t>
            </a:r>
            <a:r>
              <a:rPr lang="ru-RU" dirty="0"/>
              <a:t> </a:t>
            </a:r>
            <a:r>
              <a:rPr lang="ru-RU" dirty="0" err="1"/>
              <a:t>sin</a:t>
            </a:r>
            <a:r>
              <a:rPr lang="ru-RU" dirty="0"/>
              <a:t>()</a:t>
            </a:r>
          </a:p>
          <a:p>
            <a:r>
              <a:rPr lang="ru-RU" dirty="0"/>
              <a:t>         ,</a:t>
            </a:r>
            <a:r>
              <a:rPr lang="ru-RU" dirty="0" err="1"/>
              <a:t>cos</a:t>
            </a:r>
            <a:r>
              <a:rPr lang="ru-RU" dirty="0"/>
              <a:t>();</a:t>
            </a:r>
            <a:r>
              <a:rPr lang="ru-RU" dirty="0" err="1"/>
              <a:t>main</a:t>
            </a:r>
            <a:r>
              <a:rPr lang="ru-RU" dirty="0"/>
              <a:t>(){</a:t>
            </a:r>
            <a:r>
              <a:rPr lang="ru-RU" dirty="0" err="1"/>
              <a:t>float</a:t>
            </a:r>
            <a:r>
              <a:rPr lang="ru-RU" dirty="0"/>
              <a:t> A=</a:t>
            </a:r>
          </a:p>
          <a:p>
            <a:r>
              <a:rPr lang="ru-RU" dirty="0"/>
              <a:t>       0,B=0,i,j,z[1760];</a:t>
            </a:r>
            <a:r>
              <a:rPr lang="ru-RU" dirty="0" err="1"/>
              <a:t>char</a:t>
            </a:r>
            <a:r>
              <a:rPr lang="ru-RU" dirty="0"/>
              <a:t> b[</a:t>
            </a:r>
          </a:p>
          <a:p>
            <a:r>
              <a:rPr lang="ru-RU" dirty="0"/>
              <a:t>     1760];</a:t>
            </a:r>
            <a:r>
              <a:rPr lang="ru-RU" dirty="0" err="1"/>
              <a:t>printf</a:t>
            </a:r>
            <a:r>
              <a:rPr lang="ru-RU" dirty="0"/>
              <a:t>("\x1b[2J");</a:t>
            </a:r>
            <a:r>
              <a:rPr lang="ru-RU" dirty="0" err="1"/>
              <a:t>for</a:t>
            </a:r>
            <a:r>
              <a:rPr lang="ru-RU" dirty="0"/>
              <a:t>(;;</a:t>
            </a:r>
          </a:p>
          <a:p>
            <a:r>
              <a:rPr lang="ru-RU" dirty="0"/>
              <a:t>  ){</a:t>
            </a:r>
            <a:r>
              <a:rPr lang="ru-RU" dirty="0" err="1"/>
              <a:t>memset</a:t>
            </a:r>
            <a:r>
              <a:rPr lang="ru-RU" dirty="0"/>
              <a:t>(b,32,1760);</a:t>
            </a:r>
            <a:r>
              <a:rPr lang="ru-RU" dirty="0" err="1"/>
              <a:t>memset</a:t>
            </a:r>
            <a:r>
              <a:rPr lang="ru-RU" dirty="0"/>
              <a:t>(z,0,7040)</a:t>
            </a:r>
          </a:p>
          <a:p>
            <a:r>
              <a:rPr lang="ru-RU" dirty="0"/>
              <a:t>  ;</a:t>
            </a:r>
            <a:r>
              <a:rPr lang="ru-RU" dirty="0" err="1"/>
              <a:t>for</a:t>
            </a:r>
            <a:r>
              <a:rPr lang="ru-RU" dirty="0"/>
              <a:t>(j=0;6.28&gt;</a:t>
            </a:r>
            <a:r>
              <a:rPr lang="ru-RU" dirty="0" err="1"/>
              <a:t>j;j</a:t>
            </a:r>
            <a:r>
              <a:rPr lang="ru-RU" dirty="0"/>
              <a:t>+=0.07)</a:t>
            </a:r>
            <a:r>
              <a:rPr lang="ru-RU" dirty="0" err="1"/>
              <a:t>for</a:t>
            </a:r>
            <a:r>
              <a:rPr lang="ru-RU" dirty="0"/>
              <a:t>(i=0;6.28</a:t>
            </a:r>
          </a:p>
          <a:p>
            <a:r>
              <a:rPr lang="ru-RU" dirty="0"/>
              <a:t> &gt;</a:t>
            </a:r>
            <a:r>
              <a:rPr lang="ru-RU" dirty="0" err="1"/>
              <a:t>i;i</a:t>
            </a:r>
            <a:r>
              <a:rPr lang="ru-RU" dirty="0"/>
              <a:t>+=0.02){</a:t>
            </a:r>
            <a:r>
              <a:rPr lang="ru-RU" dirty="0" err="1"/>
              <a:t>float</a:t>
            </a:r>
            <a:r>
              <a:rPr lang="ru-RU" dirty="0"/>
              <a:t> c=</a:t>
            </a:r>
            <a:r>
              <a:rPr lang="ru-RU" dirty="0" err="1"/>
              <a:t>sin</a:t>
            </a:r>
            <a:r>
              <a:rPr lang="ru-RU" dirty="0"/>
              <a:t>(i),d=</a:t>
            </a:r>
            <a:r>
              <a:rPr lang="ru-RU" dirty="0" err="1"/>
              <a:t>cos</a:t>
            </a:r>
            <a:r>
              <a:rPr lang="ru-RU" dirty="0"/>
              <a:t>(j),e=</a:t>
            </a:r>
          </a:p>
          <a:p>
            <a:r>
              <a:rPr lang="ru-RU" dirty="0"/>
              <a:t> </a:t>
            </a:r>
            <a:r>
              <a:rPr lang="ru-RU" dirty="0" err="1"/>
              <a:t>sin</a:t>
            </a:r>
            <a:r>
              <a:rPr lang="ru-RU" dirty="0"/>
              <a:t>(A),f=</a:t>
            </a:r>
            <a:r>
              <a:rPr lang="ru-RU" dirty="0" err="1"/>
              <a:t>sin</a:t>
            </a:r>
            <a:r>
              <a:rPr lang="ru-RU" dirty="0"/>
              <a:t>(j),g=</a:t>
            </a:r>
            <a:r>
              <a:rPr lang="ru-RU" dirty="0" err="1"/>
              <a:t>cos</a:t>
            </a:r>
            <a:r>
              <a:rPr lang="ru-RU" dirty="0"/>
              <a:t>(A),h=d+2,D=1/(c*</a:t>
            </a:r>
          </a:p>
          <a:p>
            <a:r>
              <a:rPr lang="ru-RU" dirty="0"/>
              <a:t> h*</a:t>
            </a:r>
            <a:r>
              <a:rPr lang="ru-RU" dirty="0" err="1"/>
              <a:t>e+f</a:t>
            </a:r>
            <a:r>
              <a:rPr lang="ru-RU" dirty="0"/>
              <a:t>*g+5),l=</a:t>
            </a:r>
            <a:r>
              <a:rPr lang="ru-RU" dirty="0" err="1"/>
              <a:t>cos</a:t>
            </a:r>
            <a:r>
              <a:rPr lang="ru-RU" dirty="0"/>
              <a:t>      (i),m=</a:t>
            </a:r>
            <a:r>
              <a:rPr lang="ru-RU" dirty="0" err="1"/>
              <a:t>cos</a:t>
            </a:r>
            <a:r>
              <a:rPr lang="ru-RU" dirty="0"/>
              <a:t>(B),n=s\</a:t>
            </a:r>
          </a:p>
          <a:p>
            <a:r>
              <a:rPr lang="ru-RU" dirty="0" err="1"/>
              <a:t>in</a:t>
            </a:r>
            <a:r>
              <a:rPr lang="ru-RU" dirty="0"/>
              <a:t>(B),t=c*h*g-f*        </a:t>
            </a:r>
            <a:r>
              <a:rPr lang="ru-RU" dirty="0" err="1"/>
              <a:t>e;int</a:t>
            </a:r>
            <a:r>
              <a:rPr lang="ru-RU" dirty="0"/>
              <a:t> x=40+30*D*</a:t>
            </a:r>
          </a:p>
          <a:p>
            <a:r>
              <a:rPr lang="ru-RU" dirty="0"/>
              <a:t>(l*h*m-t*n),y=            12+15*D*(l*h*n</a:t>
            </a:r>
          </a:p>
          <a:p>
            <a:r>
              <a:rPr lang="ru-RU" dirty="0"/>
              <a:t>+t*m),o=x+80*y,          N=8*((f*e-c*d*g</a:t>
            </a:r>
          </a:p>
          <a:p>
            <a:r>
              <a:rPr lang="ru-RU" dirty="0"/>
              <a:t> )*m-c*d*e-f*g-l        *d*n);</a:t>
            </a:r>
            <a:r>
              <a:rPr lang="ru-RU" dirty="0" err="1"/>
              <a:t>if</a:t>
            </a:r>
            <a:r>
              <a:rPr lang="ru-RU" dirty="0"/>
              <a:t>(22&gt;y&amp;&amp;</a:t>
            </a:r>
          </a:p>
          <a:p>
            <a:r>
              <a:rPr lang="ru-RU" dirty="0"/>
              <a:t> y&gt;0&amp;&amp;x&gt;0&amp;&amp;80&gt;x&amp;&amp;D&gt;z[o]){z[o]=D;;;b[o]=</a:t>
            </a:r>
          </a:p>
          <a:p>
            <a:r>
              <a:rPr lang="ru-RU" dirty="0"/>
              <a:t> ".,-~:;=!*#$@"[N&gt;0?N:0];}}/*#****!!-*/</a:t>
            </a:r>
          </a:p>
          <a:p>
            <a:r>
              <a:rPr lang="ru-RU" dirty="0"/>
              <a:t>  </a:t>
            </a:r>
            <a:r>
              <a:rPr lang="ru-RU" dirty="0" err="1"/>
              <a:t>printf</a:t>
            </a:r>
            <a:r>
              <a:rPr lang="ru-RU" dirty="0"/>
              <a:t>("\x1b[H");</a:t>
            </a:r>
            <a:r>
              <a:rPr lang="ru-RU" dirty="0" err="1"/>
              <a:t>for</a:t>
            </a:r>
            <a:r>
              <a:rPr lang="ru-RU" dirty="0"/>
              <a:t>(k=0;1761&gt;</a:t>
            </a:r>
            <a:r>
              <a:rPr lang="ru-RU" dirty="0" err="1"/>
              <a:t>k;k</a:t>
            </a:r>
            <a:r>
              <a:rPr lang="ru-RU" dirty="0"/>
              <a:t>++)</a:t>
            </a:r>
          </a:p>
          <a:p>
            <a:r>
              <a:rPr lang="ru-RU" dirty="0"/>
              <a:t>   </a:t>
            </a:r>
            <a:r>
              <a:rPr lang="ru-RU" dirty="0" err="1"/>
              <a:t>putchar</a:t>
            </a:r>
            <a:r>
              <a:rPr lang="ru-RU" dirty="0"/>
              <a:t>(k%80?b[k]:10);A+=0.04;B+=</a:t>
            </a:r>
          </a:p>
          <a:p>
            <a:r>
              <a:rPr lang="ru-RU" dirty="0"/>
              <a:t>     0.02;}}/*****####*******!!=;:~</a:t>
            </a:r>
          </a:p>
          <a:p>
            <a:r>
              <a:rPr lang="ru-RU" dirty="0"/>
              <a:t>       ~::==!!!**********!!!==::-</a:t>
            </a:r>
          </a:p>
          <a:p>
            <a:r>
              <a:rPr lang="ru-RU" dirty="0"/>
              <a:t>         .,~~;;;========;;;:~-.</a:t>
            </a:r>
          </a:p>
          <a:p>
            <a:r>
              <a:rPr lang="ru-RU" dirty="0"/>
              <a:t>             ..,--------,*/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783854C-4CBC-42BA-853C-AFEE2F4CE52E}"/>
              </a:ext>
            </a:extLst>
          </p:cNvPr>
          <p:cNvSpPr/>
          <p:nvPr/>
        </p:nvSpPr>
        <p:spPr>
          <a:xfrm>
            <a:off x="5188341" y="6211669"/>
            <a:ext cx="259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https://repl.it/@ukoloff/c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DB80498-F2CD-4E3E-A7DE-0075E0E9D37B}"/>
              </a:ext>
            </a:extLst>
          </p:cNvPr>
          <p:cNvSpPr/>
          <p:nvPr/>
        </p:nvSpPr>
        <p:spPr>
          <a:xfrm>
            <a:off x="260195" y="628681"/>
            <a:ext cx="401072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#</a:t>
            </a:r>
            <a:r>
              <a:rPr lang="ru-RU" sz="2000" dirty="0" err="1"/>
              <a:t>include</a:t>
            </a:r>
            <a:r>
              <a:rPr lang="ru-RU" sz="2000" dirty="0"/>
              <a:t> &lt;</a:t>
            </a:r>
            <a:r>
              <a:rPr lang="ru-RU" sz="2000" dirty="0" err="1"/>
              <a:t>stdio.h</a:t>
            </a:r>
            <a:r>
              <a:rPr lang="ru-RU" sz="2000" dirty="0"/>
              <a:t>&gt;</a:t>
            </a:r>
          </a:p>
          <a:p>
            <a:endParaRPr lang="ru-RU" sz="2000" dirty="0"/>
          </a:p>
          <a:p>
            <a:r>
              <a:rPr lang="ru-RU" sz="2000" dirty="0" err="1"/>
              <a:t>int</a:t>
            </a:r>
            <a:r>
              <a:rPr lang="ru-RU" sz="2000" dirty="0"/>
              <a:t> </a:t>
            </a:r>
            <a:r>
              <a:rPr lang="ru-RU" sz="2000" dirty="0" err="1"/>
              <a:t>main</a:t>
            </a:r>
            <a:r>
              <a:rPr lang="ru-RU" sz="2000" dirty="0"/>
              <a:t>()</a:t>
            </a:r>
          </a:p>
          <a:p>
            <a:r>
              <a:rPr lang="ru-RU" sz="2000" dirty="0"/>
              <a:t>{</a:t>
            </a:r>
          </a:p>
          <a:p>
            <a:r>
              <a:rPr lang="ru-RU" sz="2000" dirty="0"/>
              <a:t>    </a:t>
            </a:r>
            <a:r>
              <a:rPr lang="ru-RU" sz="2000" dirty="0" err="1"/>
              <a:t>int</a:t>
            </a:r>
            <a:r>
              <a:rPr lang="ru-RU" sz="2000" dirty="0"/>
              <a:t> i, j, </a:t>
            </a:r>
            <a:r>
              <a:rPr lang="ru-RU" sz="2000" dirty="0" err="1"/>
              <a:t>rows</a:t>
            </a:r>
            <a:r>
              <a:rPr lang="ru-RU" sz="2000" dirty="0"/>
              <a:t>;</a:t>
            </a:r>
          </a:p>
          <a:p>
            <a:endParaRPr lang="ru-RU" sz="2000" dirty="0"/>
          </a:p>
          <a:p>
            <a:r>
              <a:rPr lang="ru-RU" sz="2000" dirty="0"/>
              <a:t>    </a:t>
            </a:r>
            <a:r>
              <a:rPr lang="ru-RU" sz="2000" dirty="0" err="1"/>
              <a:t>printf</a:t>
            </a:r>
            <a:r>
              <a:rPr lang="ru-RU" sz="2000" dirty="0"/>
              <a:t>("</a:t>
            </a:r>
            <a:r>
              <a:rPr lang="ru-RU" sz="2000" dirty="0" err="1"/>
              <a:t>Enter</a:t>
            </a:r>
            <a:r>
              <a:rPr lang="ru-RU" sz="2000" dirty="0"/>
              <a:t> </a:t>
            </a:r>
            <a:r>
              <a:rPr lang="ru-RU" sz="2000" dirty="0" err="1"/>
              <a:t>number</a:t>
            </a:r>
            <a:r>
              <a:rPr lang="ru-RU" sz="2000" dirty="0"/>
              <a:t> </a:t>
            </a:r>
            <a:r>
              <a:rPr lang="ru-RU" sz="2000" dirty="0" err="1"/>
              <a:t>of</a:t>
            </a:r>
            <a:r>
              <a:rPr lang="ru-RU" sz="2000" dirty="0"/>
              <a:t> </a:t>
            </a:r>
            <a:r>
              <a:rPr lang="ru-RU" sz="2000" dirty="0" err="1"/>
              <a:t>rows</a:t>
            </a:r>
            <a:r>
              <a:rPr lang="ru-RU" sz="2000" dirty="0"/>
              <a:t>: ");</a:t>
            </a:r>
          </a:p>
          <a:p>
            <a:r>
              <a:rPr lang="ru-RU" sz="2000" dirty="0"/>
              <a:t>    </a:t>
            </a:r>
            <a:r>
              <a:rPr lang="ru-RU" sz="2000" dirty="0" err="1"/>
              <a:t>scanf</a:t>
            </a:r>
            <a:r>
              <a:rPr lang="ru-RU" sz="2000" dirty="0"/>
              <a:t>("%d",&amp;</a:t>
            </a:r>
            <a:r>
              <a:rPr lang="ru-RU" sz="2000" dirty="0" err="1"/>
              <a:t>rows</a:t>
            </a:r>
            <a:r>
              <a:rPr lang="ru-RU" sz="2000" dirty="0"/>
              <a:t>);</a:t>
            </a:r>
          </a:p>
          <a:p>
            <a:endParaRPr lang="ru-RU" sz="2000" dirty="0"/>
          </a:p>
          <a:p>
            <a:r>
              <a:rPr lang="ru-RU" sz="2000" dirty="0"/>
              <a:t>    </a:t>
            </a:r>
            <a:r>
              <a:rPr lang="ru-RU" sz="2000" dirty="0" err="1"/>
              <a:t>for</a:t>
            </a:r>
            <a:r>
              <a:rPr lang="ru-RU" sz="2000" dirty="0"/>
              <a:t>(i=1; i&lt;=</a:t>
            </a:r>
            <a:r>
              <a:rPr lang="ru-RU" sz="2000" dirty="0" err="1"/>
              <a:t>rows</a:t>
            </a:r>
            <a:r>
              <a:rPr lang="ru-RU" sz="2000" dirty="0"/>
              <a:t>; ++i)</a:t>
            </a:r>
          </a:p>
          <a:p>
            <a:r>
              <a:rPr lang="ru-RU" sz="2000" dirty="0"/>
              <a:t>    {</a:t>
            </a:r>
          </a:p>
          <a:p>
            <a:r>
              <a:rPr lang="ru-RU" sz="2000" dirty="0"/>
              <a:t>        </a:t>
            </a:r>
            <a:r>
              <a:rPr lang="ru-RU" sz="2000" dirty="0" err="1"/>
              <a:t>for</a:t>
            </a:r>
            <a:r>
              <a:rPr lang="ru-RU" sz="2000" dirty="0"/>
              <a:t>(j=1; j&lt;=i; ++j)</a:t>
            </a:r>
          </a:p>
          <a:p>
            <a:r>
              <a:rPr lang="ru-RU" sz="2000" dirty="0"/>
              <a:t>        {</a:t>
            </a:r>
          </a:p>
          <a:p>
            <a:r>
              <a:rPr lang="ru-RU" sz="2000" dirty="0"/>
              <a:t>            </a:t>
            </a:r>
            <a:r>
              <a:rPr lang="ru-RU" sz="2000" dirty="0" err="1"/>
              <a:t>printf</a:t>
            </a:r>
            <a:r>
              <a:rPr lang="ru-RU" sz="2000" dirty="0"/>
              <a:t>("* ");</a:t>
            </a:r>
          </a:p>
          <a:p>
            <a:r>
              <a:rPr lang="ru-RU" sz="2000" dirty="0"/>
              <a:t>        }</a:t>
            </a:r>
          </a:p>
          <a:p>
            <a:r>
              <a:rPr lang="ru-RU" sz="2000" dirty="0"/>
              <a:t>        </a:t>
            </a:r>
            <a:r>
              <a:rPr lang="ru-RU" sz="2000" dirty="0" err="1"/>
              <a:t>printf</a:t>
            </a:r>
            <a:r>
              <a:rPr lang="ru-RU" sz="2000" dirty="0"/>
              <a:t>("\n");</a:t>
            </a:r>
          </a:p>
          <a:p>
            <a:r>
              <a:rPr lang="ru-RU" sz="2000" dirty="0"/>
              <a:t>    }</a:t>
            </a:r>
          </a:p>
          <a:p>
            <a:r>
              <a:rPr lang="ru-RU" sz="2000" dirty="0"/>
              <a:t>    </a:t>
            </a:r>
            <a:r>
              <a:rPr lang="ru-RU" sz="2000" dirty="0" err="1"/>
              <a:t>return</a:t>
            </a:r>
            <a:r>
              <a:rPr lang="ru-RU" sz="2000" dirty="0"/>
              <a:t> 0;</a:t>
            </a:r>
          </a:p>
          <a:p>
            <a:r>
              <a:rPr lang="ru-R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022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808455" y="0"/>
            <a:ext cx="874309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Объектно-ориентированное</a:t>
            </a:r>
          </a:p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Программирование</a:t>
            </a:r>
          </a:p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OOP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3E613-027E-4377-B397-B20BC694DC48}"/>
              </a:ext>
            </a:extLst>
          </p:cNvPr>
          <p:cNvSpPr txBox="1"/>
          <p:nvPr/>
        </p:nvSpPr>
        <p:spPr>
          <a:xfrm>
            <a:off x="3111191" y="2676293"/>
            <a:ext cx="5707973" cy="369332"/>
          </a:xfrm>
          <a:prstGeom prst="rect">
            <a:avLst/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Алгоритмы + Структуры данных = Программы © Н. Вирт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AE802-6312-4AE4-872F-BE3C691C9642}"/>
              </a:ext>
            </a:extLst>
          </p:cNvPr>
          <p:cNvSpPr txBox="1"/>
          <p:nvPr/>
        </p:nvSpPr>
        <p:spPr>
          <a:xfrm>
            <a:off x="536475" y="4070195"/>
            <a:ext cx="3520836" cy="1200329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v3 = </a:t>
            </a:r>
            <a:r>
              <a:rPr lang="en-US" sz="2400" dirty="0" err="1"/>
              <a:t>add_vector</a:t>
            </a:r>
            <a:r>
              <a:rPr lang="en-US" sz="2400" dirty="0"/>
              <a:t>(v1, v2);</a:t>
            </a:r>
          </a:p>
          <a:p>
            <a:r>
              <a:rPr lang="en-US" sz="2400" dirty="0"/>
              <a:t>m3 = </a:t>
            </a:r>
            <a:r>
              <a:rPr lang="en-US" sz="2400" dirty="0" err="1"/>
              <a:t>add_matrix</a:t>
            </a:r>
            <a:r>
              <a:rPr lang="en-US" sz="2400" dirty="0"/>
              <a:t>(m1, m2);</a:t>
            </a:r>
          </a:p>
          <a:p>
            <a:r>
              <a:rPr lang="en-US" sz="2400" dirty="0"/>
              <a:t>o3 = </a:t>
            </a:r>
            <a:r>
              <a:rPr lang="en-US" sz="2400" dirty="0" err="1"/>
              <a:t>add_object</a:t>
            </a:r>
            <a:r>
              <a:rPr lang="en-US" sz="2400" dirty="0"/>
              <a:t>(o1, o2);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71778-7BAC-4290-9A0B-A00AFE3F168A}"/>
              </a:ext>
            </a:extLst>
          </p:cNvPr>
          <p:cNvSpPr txBox="1"/>
          <p:nvPr/>
        </p:nvSpPr>
        <p:spPr>
          <a:xfrm>
            <a:off x="5429440" y="5178631"/>
            <a:ext cx="2388795" cy="1200329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v3 = v1.add(v2);</a:t>
            </a:r>
          </a:p>
          <a:p>
            <a:r>
              <a:rPr lang="en-US" sz="2400" dirty="0"/>
              <a:t>m3 = v2.add(m2);</a:t>
            </a:r>
          </a:p>
          <a:p>
            <a:r>
              <a:rPr lang="en-US" sz="2400" dirty="0"/>
              <a:t>o3 = o1.add (o2);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9CA07-F7F8-4F79-AACC-7F3883748F9A}"/>
              </a:ext>
            </a:extLst>
          </p:cNvPr>
          <p:cNvSpPr txBox="1"/>
          <p:nvPr/>
        </p:nvSpPr>
        <p:spPr>
          <a:xfrm>
            <a:off x="9340527" y="4109773"/>
            <a:ext cx="2052165" cy="1200329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v3 = v1 + v2;</a:t>
            </a:r>
          </a:p>
          <a:p>
            <a:r>
              <a:rPr lang="en-US" sz="2400" dirty="0"/>
              <a:t>m3 = m1 + m2;</a:t>
            </a:r>
          </a:p>
          <a:p>
            <a:r>
              <a:rPr lang="en-US" sz="2400" dirty="0"/>
              <a:t>o3 = o1 + o2;</a:t>
            </a:r>
            <a:endParaRPr lang="ru-RU" sz="2400" dirty="0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AB08BF97-CAB5-41DF-ADBB-82F2E5E29001}"/>
              </a:ext>
            </a:extLst>
          </p:cNvPr>
          <p:cNvSpPr/>
          <p:nvPr/>
        </p:nvSpPr>
        <p:spPr>
          <a:xfrm rot="17119152">
            <a:off x="4500449" y="4734882"/>
            <a:ext cx="535259" cy="1059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F0B8FEF6-5615-40CF-A1A2-BB6A2088D23C}"/>
              </a:ext>
            </a:extLst>
          </p:cNvPr>
          <p:cNvSpPr/>
          <p:nvPr/>
        </p:nvSpPr>
        <p:spPr>
          <a:xfrm rot="14905983">
            <a:off x="8371537" y="4780418"/>
            <a:ext cx="535259" cy="1059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68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ED0E732E-A6D9-4152-9667-A81AABA45A9C}"/>
              </a:ext>
            </a:extLst>
          </p:cNvPr>
          <p:cNvSpPr/>
          <p:nvPr/>
        </p:nvSpPr>
        <p:spPr>
          <a:xfrm>
            <a:off x="8469350" y="3391310"/>
            <a:ext cx="211874" cy="22839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D99F2FA3-5294-47CD-915E-0E98A1F55B56}"/>
              </a:ext>
            </a:extLst>
          </p:cNvPr>
          <p:cNvSpPr/>
          <p:nvPr/>
        </p:nvSpPr>
        <p:spPr>
          <a:xfrm rot="1871783">
            <a:off x="7599554" y="3208436"/>
            <a:ext cx="211874" cy="22839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777D655C-BA7D-412C-84D3-5ED1285CDAB6}"/>
              </a:ext>
            </a:extLst>
          </p:cNvPr>
          <p:cNvSpPr/>
          <p:nvPr/>
        </p:nvSpPr>
        <p:spPr>
          <a:xfrm rot="19542779">
            <a:off x="9339144" y="3179929"/>
            <a:ext cx="211874" cy="22839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9DA407B0-B516-49B4-BB86-ACD1FC402128}"/>
              </a:ext>
            </a:extLst>
          </p:cNvPr>
          <p:cNvSpPr/>
          <p:nvPr/>
        </p:nvSpPr>
        <p:spPr>
          <a:xfrm>
            <a:off x="8469350" y="1796017"/>
            <a:ext cx="211874" cy="22839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9417F9F-84CC-4D96-9EBB-ED02730E5F78}"/>
              </a:ext>
            </a:extLst>
          </p:cNvPr>
          <p:cNvSpPr/>
          <p:nvPr/>
        </p:nvSpPr>
        <p:spPr>
          <a:xfrm>
            <a:off x="3813716" y="1884557"/>
            <a:ext cx="211874" cy="33748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254768" y="0"/>
            <a:ext cx="3850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C++, Java, C#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Облако 1">
            <a:extLst>
              <a:ext uri="{FF2B5EF4-FFF2-40B4-BE49-F238E27FC236}">
                <a16:creationId xmlns:a16="http://schemas.microsoft.com/office/drawing/2014/main" id="{B7ADD403-9474-45C0-94E0-C0CACB911278}"/>
              </a:ext>
            </a:extLst>
          </p:cNvPr>
          <p:cNvSpPr/>
          <p:nvPr/>
        </p:nvSpPr>
        <p:spPr>
          <a:xfrm>
            <a:off x="2182295" y="2129882"/>
            <a:ext cx="7995424" cy="27766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Oriented Programming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274B4-4105-46AA-8950-0D161FA2E200}"/>
              </a:ext>
            </a:extLst>
          </p:cNvPr>
          <p:cNvSpPr txBox="1"/>
          <p:nvPr/>
        </p:nvSpPr>
        <p:spPr>
          <a:xfrm>
            <a:off x="2955073" y="1426685"/>
            <a:ext cx="173959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Pascal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C1811-EA64-42D2-BF47-767374B29830}"/>
              </a:ext>
            </a:extLst>
          </p:cNvPr>
          <p:cNvSpPr txBox="1"/>
          <p:nvPr/>
        </p:nvSpPr>
        <p:spPr>
          <a:xfrm>
            <a:off x="3042655" y="5320586"/>
            <a:ext cx="173959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Turbo Pascal</a:t>
            </a:r>
          </a:p>
          <a:p>
            <a:pPr algn="ctr"/>
            <a:r>
              <a:rPr lang="en-US" dirty="0"/>
              <a:t>Borland Delphi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5E402-3EB6-4838-B38B-2151813AA19B}"/>
              </a:ext>
            </a:extLst>
          </p:cNvPr>
          <p:cNvSpPr txBox="1"/>
          <p:nvPr/>
        </p:nvSpPr>
        <p:spPr>
          <a:xfrm>
            <a:off x="7705492" y="1341940"/>
            <a:ext cx="173959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916283-91CA-4B95-8D3B-C70789C8F561}"/>
              </a:ext>
            </a:extLst>
          </p:cNvPr>
          <p:cNvSpPr txBox="1"/>
          <p:nvPr/>
        </p:nvSpPr>
        <p:spPr>
          <a:xfrm>
            <a:off x="5668539" y="5437244"/>
            <a:ext cx="173959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C++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28B96-10F5-4B33-ABF5-C772A75B052A}"/>
              </a:ext>
            </a:extLst>
          </p:cNvPr>
          <p:cNvSpPr txBox="1"/>
          <p:nvPr/>
        </p:nvSpPr>
        <p:spPr>
          <a:xfrm>
            <a:off x="7811429" y="5813797"/>
            <a:ext cx="173959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4E14F2-66BC-47CA-A210-C2B7B59266BC}"/>
              </a:ext>
            </a:extLst>
          </p:cNvPr>
          <p:cNvSpPr txBox="1"/>
          <p:nvPr/>
        </p:nvSpPr>
        <p:spPr>
          <a:xfrm>
            <a:off x="9493403" y="5305966"/>
            <a:ext cx="173959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C#</a:t>
            </a:r>
            <a:endParaRPr lang="ru-RU" dirty="0"/>
          </a:p>
        </p:txBody>
      </p:sp>
      <p:sp>
        <p:nvSpPr>
          <p:cNvPr id="18" name="Левая фигурная скобка 17">
            <a:extLst>
              <a:ext uri="{FF2B5EF4-FFF2-40B4-BE49-F238E27FC236}">
                <a16:creationId xmlns:a16="http://schemas.microsoft.com/office/drawing/2014/main" id="{5D732214-7E46-4A1B-9234-71EE8F756DC1}"/>
              </a:ext>
            </a:extLst>
          </p:cNvPr>
          <p:cNvSpPr/>
          <p:nvPr/>
        </p:nvSpPr>
        <p:spPr>
          <a:xfrm rot="16200000">
            <a:off x="4897782" y="3822764"/>
            <a:ext cx="694014" cy="4676079"/>
          </a:xfrm>
          <a:prstGeom prst="leftBrace">
            <a:avLst>
              <a:gd name="adj1" fmla="val 22038"/>
              <a:gd name="adj2" fmla="val 56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Левая фигурная скобка 18">
            <a:extLst>
              <a:ext uri="{FF2B5EF4-FFF2-40B4-BE49-F238E27FC236}">
                <a16:creationId xmlns:a16="http://schemas.microsoft.com/office/drawing/2014/main" id="{FC86A227-92A3-4883-A8AD-6E04CEF70D01}"/>
              </a:ext>
            </a:extLst>
          </p:cNvPr>
          <p:cNvSpPr/>
          <p:nvPr/>
        </p:nvSpPr>
        <p:spPr>
          <a:xfrm rot="16200000">
            <a:off x="9285965" y="4386445"/>
            <a:ext cx="620949" cy="3781891"/>
          </a:xfrm>
          <a:prstGeom prst="leftBrace">
            <a:avLst>
              <a:gd name="adj1" fmla="val 22038"/>
              <a:gd name="adj2" fmla="val 56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32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250030" y="0"/>
            <a:ext cx="5859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Скриптовые языки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83AE1-6A98-4CBD-B440-14B04393A1E3}"/>
              </a:ext>
            </a:extLst>
          </p:cNvPr>
          <p:cNvSpPr txBox="1"/>
          <p:nvPr/>
        </p:nvSpPr>
        <p:spPr>
          <a:xfrm>
            <a:off x="4805266" y="1474236"/>
            <a:ext cx="1444754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Трансляторы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1868D-2781-4A85-9A31-AA16AB35C423}"/>
              </a:ext>
            </a:extLst>
          </p:cNvPr>
          <p:cNvSpPr txBox="1"/>
          <p:nvPr/>
        </p:nvSpPr>
        <p:spPr>
          <a:xfrm>
            <a:off x="3433667" y="2621129"/>
            <a:ext cx="1539780" cy="36933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Компиляторы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4817F-5AEE-4D90-AF5D-AA416ECEA7DC}"/>
              </a:ext>
            </a:extLst>
          </p:cNvPr>
          <p:cNvSpPr txBox="1"/>
          <p:nvPr/>
        </p:nvSpPr>
        <p:spPr>
          <a:xfrm>
            <a:off x="6699520" y="2621129"/>
            <a:ext cx="1821524" cy="369332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Интерпретаторы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EAC08C9-C4D3-426E-8AA8-408992CC562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4203557" y="1843568"/>
            <a:ext cx="1324086" cy="77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58552D7-7977-478F-93B4-5639CF75457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527643" y="1843568"/>
            <a:ext cx="2082639" cy="77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6FF753-AED8-4FE6-AB52-32F0A1DC17BB}"/>
              </a:ext>
            </a:extLst>
          </p:cNvPr>
          <p:cNvSpPr txBox="1"/>
          <p:nvPr/>
        </p:nvSpPr>
        <p:spPr>
          <a:xfrm>
            <a:off x="2000549" y="4688260"/>
            <a:ext cx="191411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В код процессора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C3187-AFD4-49C4-A07B-9B8B43B59E2A}"/>
              </a:ext>
            </a:extLst>
          </p:cNvPr>
          <p:cNvSpPr txBox="1"/>
          <p:nvPr/>
        </p:nvSpPr>
        <p:spPr>
          <a:xfrm>
            <a:off x="5266402" y="4688260"/>
            <a:ext cx="2911310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В код виртуальной машины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A00C7C8-D0E7-4872-A64B-3D214DBDCA5A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957606" y="2990461"/>
            <a:ext cx="1245951" cy="169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1254585-87A9-4108-97DF-9AE2A8D41B8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203557" y="2990461"/>
            <a:ext cx="2518500" cy="169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FF5E4C9-5083-4178-874B-3A252C3A5E4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957606" y="2990461"/>
            <a:ext cx="4652676" cy="16977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CE7AFB8-B467-46E1-ABDB-22E1028B22F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722057" y="2990461"/>
            <a:ext cx="888225" cy="15815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FB43EF-9C50-46D3-A943-B98C2B0B446E}"/>
              </a:ext>
            </a:extLst>
          </p:cNvPr>
          <p:cNvSpPr txBox="1"/>
          <p:nvPr/>
        </p:nvSpPr>
        <p:spPr>
          <a:xfrm>
            <a:off x="8567339" y="4655230"/>
            <a:ext cx="1597425" cy="369332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Исполняющие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03D717C1-6361-40D5-943D-E619AD02AF0B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7610282" y="2990461"/>
            <a:ext cx="1755770" cy="166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75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708106" y="0"/>
            <a:ext cx="4943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Java Script, 1995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FAB4AA9-E1DB-4F5C-8EB8-A09B07640631}"/>
              </a:ext>
            </a:extLst>
          </p:cNvPr>
          <p:cNvSpPr/>
          <p:nvPr/>
        </p:nvSpPr>
        <p:spPr>
          <a:xfrm>
            <a:off x="660106" y="1085881"/>
            <a:ext cx="4480606" cy="53553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stableSort</a:t>
            </a:r>
            <a:r>
              <a:rPr lang="ru-RU" dirty="0"/>
              <a:t>(v, f)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  </a:t>
            </a:r>
            <a:r>
              <a:rPr lang="ru-RU" dirty="0" err="1"/>
              <a:t>if</a:t>
            </a:r>
            <a:r>
              <a:rPr lang="ru-RU" dirty="0"/>
              <a:t> (f === </a:t>
            </a:r>
            <a:r>
              <a:rPr lang="ru-RU" dirty="0" err="1"/>
              <a:t>undefined</a:t>
            </a:r>
            <a:r>
              <a:rPr lang="ru-RU" dirty="0"/>
              <a:t>) {</a:t>
            </a:r>
          </a:p>
          <a:p>
            <a:r>
              <a:rPr lang="ru-RU" dirty="0"/>
              <a:t>        f = </a:t>
            </a:r>
            <a:r>
              <a:rPr lang="ru-RU" dirty="0" err="1"/>
              <a:t>function</a:t>
            </a:r>
            <a:r>
              <a:rPr lang="ru-RU" dirty="0"/>
              <a:t>(a, b) {</a:t>
            </a:r>
          </a:p>
          <a:p>
            <a:r>
              <a:rPr lang="ru-RU" dirty="0"/>
              <a:t>            a = ""+a; b = ""+b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        </a:t>
            </a:r>
            <a:r>
              <a:rPr lang="ru-RU" dirty="0" err="1"/>
              <a:t>return</a:t>
            </a:r>
            <a:r>
              <a:rPr lang="ru-RU" dirty="0"/>
              <a:t> a &lt; b ? -1 : (a &gt; b ? 1 : 0)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    }</a:t>
            </a:r>
          </a:p>
          <a:p>
            <a:r>
              <a:rPr lang="ru-RU" dirty="0"/>
              <a:t>    }</a:t>
            </a:r>
          </a:p>
          <a:p>
            <a:r>
              <a:rPr lang="ru-RU" dirty="0"/>
              <a:t>    </a:t>
            </a:r>
            <a:r>
              <a:rPr lang="ru-RU" dirty="0" err="1"/>
              <a:t>var</a:t>
            </a:r>
            <a:r>
              <a:rPr lang="ru-RU" dirty="0"/>
              <a:t> </a:t>
            </a:r>
            <a:r>
              <a:rPr lang="ru-RU" dirty="0" err="1"/>
              <a:t>dv</a:t>
            </a:r>
            <a:r>
              <a:rPr lang="ru-RU" dirty="0"/>
              <a:t> = []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</a:t>
            </a: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var</a:t>
            </a:r>
            <a:r>
              <a:rPr lang="ru-RU" dirty="0"/>
              <a:t> i=0; i&lt;</a:t>
            </a:r>
            <a:r>
              <a:rPr lang="ru-RU" dirty="0" err="1"/>
              <a:t>v.length</a:t>
            </a:r>
            <a:r>
              <a:rPr lang="ru-RU" dirty="0"/>
              <a:t>; i++) {</a:t>
            </a:r>
          </a:p>
          <a:p>
            <a:r>
              <a:rPr lang="ru-RU" dirty="0"/>
              <a:t>        </a:t>
            </a:r>
            <a:r>
              <a:rPr lang="ru-RU" dirty="0" err="1"/>
              <a:t>dv</a:t>
            </a:r>
            <a:r>
              <a:rPr lang="ru-RU" dirty="0"/>
              <a:t>[i] = [v[i], i]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}</a:t>
            </a:r>
          </a:p>
          <a:p>
            <a:r>
              <a:rPr lang="ru-RU" dirty="0"/>
              <a:t>    </a:t>
            </a:r>
            <a:r>
              <a:rPr lang="ru-RU" dirty="0" err="1"/>
              <a:t>dv.sort</a:t>
            </a:r>
            <a:r>
              <a:rPr lang="ru-RU" dirty="0"/>
              <a:t>(</a:t>
            </a:r>
            <a:r>
              <a:rPr lang="ru-RU" dirty="0" err="1"/>
              <a:t>function</a:t>
            </a:r>
            <a:r>
              <a:rPr lang="ru-RU" dirty="0"/>
              <a:t>(a, b){</a:t>
            </a:r>
          </a:p>
          <a:p>
            <a:r>
              <a:rPr lang="ru-RU" dirty="0"/>
              <a:t>              </a:t>
            </a:r>
            <a:r>
              <a:rPr lang="ru-RU" dirty="0" err="1"/>
              <a:t>return</a:t>
            </a:r>
            <a:r>
              <a:rPr lang="ru-RU" dirty="0"/>
              <a:t> f(a[0], b[0]) || (a[1] - b[1])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        })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</a:t>
            </a:r>
            <a:r>
              <a:rPr lang="ru-RU" dirty="0" err="1"/>
              <a:t>for</a:t>
            </a:r>
            <a:r>
              <a:rPr lang="ru-RU" dirty="0"/>
              <a:t> (</a:t>
            </a:r>
            <a:r>
              <a:rPr lang="ru-RU" dirty="0" err="1"/>
              <a:t>var</a:t>
            </a:r>
            <a:r>
              <a:rPr lang="ru-RU" dirty="0"/>
              <a:t> i=0; i&lt;</a:t>
            </a:r>
            <a:r>
              <a:rPr lang="ru-RU" dirty="0" err="1"/>
              <a:t>v.length</a:t>
            </a:r>
            <a:r>
              <a:rPr lang="ru-RU" dirty="0"/>
              <a:t>; i++) {</a:t>
            </a:r>
          </a:p>
          <a:p>
            <a:r>
              <a:rPr lang="ru-RU" dirty="0"/>
              <a:t>        v[i] = </a:t>
            </a:r>
            <a:r>
              <a:rPr lang="ru-RU" dirty="0" err="1"/>
              <a:t>dv</a:t>
            </a:r>
            <a:r>
              <a:rPr lang="ru-RU" dirty="0"/>
              <a:t>[i][0]</a:t>
            </a:r>
            <a:r>
              <a:rPr lang="ru-RU" dirty="0">
                <a:solidFill>
                  <a:srgbClr val="FF0000"/>
                </a:solidFill>
              </a:rPr>
              <a:t>;</a:t>
            </a:r>
          </a:p>
          <a:p>
            <a:r>
              <a:rPr lang="ru-RU" dirty="0"/>
              <a:t>    }</a:t>
            </a:r>
          </a:p>
          <a:p>
            <a:r>
              <a:rPr lang="ru-RU" dirty="0"/>
              <a:t>}</a:t>
            </a:r>
          </a:p>
        </p:txBody>
      </p:sp>
      <p:pic>
        <p:nvPicPr>
          <p:cNvPr id="11266" name="Picture 2" descr="Картинки по запросу browser">
            <a:extLst>
              <a:ext uri="{FF2B5EF4-FFF2-40B4-BE49-F238E27FC236}">
                <a16:creationId xmlns:a16="http://schemas.microsoft.com/office/drawing/2014/main" id="{B43AA77E-7592-40AA-BE3B-2FDFCC8B3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3340"/>
            <a:ext cx="5501771" cy="412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Выноска: линия с чертой 4">
            <a:extLst>
              <a:ext uri="{FF2B5EF4-FFF2-40B4-BE49-F238E27FC236}">
                <a16:creationId xmlns:a16="http://schemas.microsoft.com/office/drawing/2014/main" id="{6C13B18B-2041-4864-B79E-935186547971}"/>
              </a:ext>
            </a:extLst>
          </p:cNvPr>
          <p:cNvSpPr/>
          <p:nvPr/>
        </p:nvSpPr>
        <p:spPr>
          <a:xfrm>
            <a:off x="6096000" y="1293541"/>
            <a:ext cx="2256263" cy="313457"/>
          </a:xfrm>
          <a:prstGeom prst="accentCallout1">
            <a:avLst>
              <a:gd name="adj1" fmla="val 18750"/>
              <a:gd name="adj2" fmla="val -8333"/>
              <a:gd name="adj3" fmla="val 350852"/>
              <a:gd name="adj4" fmla="val -134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Точка с запятой</a:t>
            </a:r>
          </a:p>
        </p:txBody>
      </p:sp>
    </p:spTree>
    <p:extLst>
      <p:ext uri="{BB962C8B-B14F-4D97-AF65-F5344CB8AC3E}">
        <p14:creationId xmlns:p14="http://schemas.microsoft.com/office/powerpoint/2010/main" val="425333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187083" y="0"/>
            <a:ext cx="3985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Python, 1985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8FC783D-BC2F-4221-A7ED-11905E183391}"/>
              </a:ext>
            </a:extLst>
          </p:cNvPr>
          <p:cNvSpPr/>
          <p:nvPr/>
        </p:nvSpPr>
        <p:spPr>
          <a:xfrm>
            <a:off x="183501" y="1153449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Красивое лучше, чем уродливое.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Явное лучше, чем неявное.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лучше, чем сложное.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Сложное лучше, чем запутанное.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Плоское лучше, чем вложенное.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Разреженное лучше, чем плотное.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Читаемость имеет значение.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Особые случаи не настолько особые, чтобы нарушать правила.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практичность важнее безупречности.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никогда не должны замалчиваться.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не замалчиваются явно.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Встретив двусмысленность, отбрось искушение угадать.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существовать один — и, желательно, только один — очевидный способ сделать это.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Хотя он поначалу может быть и не очевиден, если вы не голландец.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лучше, чем никогда.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Хотя никогда зачастую лучше, чем прямо сейчас.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реализацию сложно объяснить — идея плоха.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реализацию легко объяснить — идея, возможно, хороша.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Пространства имён — отличная вещь! Давайте будем делать их больше!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01A4B7E-6ED9-4C2B-BED2-94AD6F733A4E}"/>
              </a:ext>
            </a:extLst>
          </p:cNvPr>
          <p:cNvSpPr/>
          <p:nvPr/>
        </p:nvSpPr>
        <p:spPr>
          <a:xfrm>
            <a:off x="6441688" y="923330"/>
            <a:ext cx="5566811" cy="55092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600" dirty="0"/>
              <a:t># </a:t>
            </a:r>
            <a:r>
              <a:rPr lang="ru-RU" sz="1600" dirty="0" err="1">
                <a:highlight>
                  <a:srgbClr val="FFFF00"/>
                </a:highlight>
              </a:rPr>
              <a:t>Python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program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to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check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if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the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input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number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is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prime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or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not</a:t>
            </a:r>
            <a:endParaRPr lang="ru-RU" sz="1600" dirty="0">
              <a:highlight>
                <a:srgbClr val="FFFF00"/>
              </a:highlight>
            </a:endParaRPr>
          </a:p>
          <a:p>
            <a:endParaRPr lang="ru-RU" sz="1600" dirty="0"/>
          </a:p>
          <a:p>
            <a:r>
              <a:rPr lang="ru-RU" sz="1600" dirty="0" err="1"/>
              <a:t>num</a:t>
            </a:r>
            <a:r>
              <a:rPr lang="ru-RU" sz="1600" dirty="0"/>
              <a:t> = 407</a:t>
            </a:r>
          </a:p>
          <a:p>
            <a:endParaRPr lang="ru-RU" sz="1600" dirty="0"/>
          </a:p>
          <a:p>
            <a:r>
              <a:rPr lang="ru-RU" sz="1600" dirty="0"/>
              <a:t># </a:t>
            </a:r>
            <a:r>
              <a:rPr lang="ru-RU" sz="1600" dirty="0" err="1">
                <a:highlight>
                  <a:srgbClr val="FFFF00"/>
                </a:highlight>
              </a:rPr>
              <a:t>take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input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from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the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user</a:t>
            </a:r>
            <a:endParaRPr lang="ru-RU" sz="1600" dirty="0">
              <a:highlight>
                <a:srgbClr val="FFFF00"/>
              </a:highlight>
            </a:endParaRPr>
          </a:p>
          <a:p>
            <a:r>
              <a:rPr lang="ru-RU" sz="1600" dirty="0" err="1"/>
              <a:t>num</a:t>
            </a:r>
            <a:r>
              <a:rPr lang="ru-RU" sz="1600" dirty="0"/>
              <a:t> = </a:t>
            </a:r>
            <a:r>
              <a:rPr lang="ru-RU" sz="1600" dirty="0" err="1"/>
              <a:t>int</a:t>
            </a:r>
            <a:r>
              <a:rPr lang="ru-RU" sz="1600" dirty="0"/>
              <a:t>(</a:t>
            </a:r>
            <a:r>
              <a:rPr lang="ru-RU" sz="1600" dirty="0" err="1"/>
              <a:t>input</a:t>
            </a:r>
            <a:r>
              <a:rPr lang="ru-RU" sz="1600" dirty="0"/>
              <a:t>("</a:t>
            </a:r>
            <a:r>
              <a:rPr lang="ru-RU" sz="1600" dirty="0" err="1"/>
              <a:t>Enter</a:t>
            </a:r>
            <a:r>
              <a:rPr lang="ru-RU" sz="1600" dirty="0"/>
              <a:t> a </a:t>
            </a:r>
            <a:r>
              <a:rPr lang="ru-RU" sz="1600" dirty="0" err="1"/>
              <a:t>number</a:t>
            </a:r>
            <a:r>
              <a:rPr lang="ru-RU" sz="1600" dirty="0"/>
              <a:t>: "))</a:t>
            </a:r>
          </a:p>
          <a:p>
            <a:endParaRPr lang="ru-RU" sz="1600" dirty="0"/>
          </a:p>
          <a:p>
            <a:r>
              <a:rPr lang="ru-RU" sz="1600" dirty="0"/>
              <a:t># </a:t>
            </a:r>
            <a:r>
              <a:rPr lang="ru-RU" sz="1600" dirty="0" err="1">
                <a:highlight>
                  <a:srgbClr val="FFFF00"/>
                </a:highlight>
              </a:rPr>
              <a:t>prime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numbers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are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greater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than</a:t>
            </a:r>
            <a:r>
              <a:rPr lang="ru-RU" sz="1600" dirty="0">
                <a:highlight>
                  <a:srgbClr val="FFFF00"/>
                </a:highlight>
              </a:rPr>
              <a:t> 1</a:t>
            </a:r>
          </a:p>
          <a:p>
            <a:r>
              <a:rPr lang="ru-RU" sz="1600" dirty="0" err="1"/>
              <a:t>if</a:t>
            </a:r>
            <a:r>
              <a:rPr lang="ru-RU" sz="1600" dirty="0"/>
              <a:t> </a:t>
            </a:r>
            <a:r>
              <a:rPr lang="ru-RU" sz="1600" dirty="0" err="1"/>
              <a:t>num</a:t>
            </a:r>
            <a:r>
              <a:rPr lang="ru-RU" sz="1600" dirty="0"/>
              <a:t> &gt; 1:</a:t>
            </a:r>
          </a:p>
          <a:p>
            <a:r>
              <a:rPr lang="ru-RU" sz="1600" dirty="0"/>
              <a:t>   # </a:t>
            </a:r>
            <a:r>
              <a:rPr lang="ru-RU" sz="1600" dirty="0" err="1">
                <a:highlight>
                  <a:srgbClr val="FFFF00"/>
                </a:highlight>
              </a:rPr>
              <a:t>check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for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factors</a:t>
            </a:r>
            <a:endParaRPr lang="ru-RU" sz="1600" dirty="0">
              <a:highlight>
                <a:srgbClr val="FFFF00"/>
              </a:highlight>
            </a:endParaRPr>
          </a:p>
          <a:p>
            <a:r>
              <a:rPr lang="ru-RU" sz="1600" dirty="0"/>
              <a:t>   </a:t>
            </a:r>
            <a:r>
              <a:rPr lang="ru-RU" sz="1600" dirty="0" err="1"/>
              <a:t>for</a:t>
            </a:r>
            <a:r>
              <a:rPr lang="ru-RU" sz="1600" dirty="0"/>
              <a:t> i </a:t>
            </a:r>
            <a:r>
              <a:rPr lang="ru-RU" sz="1600" dirty="0" err="1"/>
              <a:t>in</a:t>
            </a:r>
            <a:r>
              <a:rPr lang="ru-RU" sz="1600" dirty="0"/>
              <a:t> </a:t>
            </a:r>
            <a:r>
              <a:rPr lang="ru-RU" sz="1600" dirty="0" err="1"/>
              <a:t>range</a:t>
            </a:r>
            <a:r>
              <a:rPr lang="ru-RU" sz="1600" dirty="0"/>
              <a:t>(2,num):</a:t>
            </a:r>
          </a:p>
          <a:p>
            <a:r>
              <a:rPr lang="ru-RU" sz="1600" dirty="0"/>
              <a:t>       </a:t>
            </a:r>
            <a:r>
              <a:rPr lang="ru-RU" sz="1600" dirty="0" err="1"/>
              <a:t>if</a:t>
            </a:r>
            <a:r>
              <a:rPr lang="ru-RU" sz="1600" dirty="0"/>
              <a:t> (</a:t>
            </a:r>
            <a:r>
              <a:rPr lang="ru-RU" sz="1600" dirty="0" err="1"/>
              <a:t>num</a:t>
            </a:r>
            <a:r>
              <a:rPr lang="ru-RU" sz="1600" dirty="0"/>
              <a:t> % i) == 0:</a:t>
            </a:r>
          </a:p>
          <a:p>
            <a:r>
              <a:rPr lang="ru-RU" sz="1600" dirty="0"/>
              <a:t>           </a:t>
            </a:r>
            <a:r>
              <a:rPr lang="ru-RU" sz="1600" dirty="0" err="1"/>
              <a:t>print</a:t>
            </a:r>
            <a:r>
              <a:rPr lang="ru-RU" sz="1600" dirty="0"/>
              <a:t>(</a:t>
            </a:r>
            <a:r>
              <a:rPr lang="ru-RU" sz="1600" dirty="0" err="1"/>
              <a:t>num</a:t>
            </a:r>
            <a:r>
              <a:rPr lang="ru-RU" sz="1600" dirty="0"/>
              <a:t>,"</a:t>
            </a:r>
            <a:r>
              <a:rPr lang="ru-RU" sz="1600" dirty="0" err="1"/>
              <a:t>is</a:t>
            </a:r>
            <a:r>
              <a:rPr lang="ru-RU" sz="1600" dirty="0"/>
              <a:t> </a:t>
            </a:r>
            <a:r>
              <a:rPr lang="ru-RU" sz="1600" dirty="0" err="1"/>
              <a:t>not</a:t>
            </a:r>
            <a:r>
              <a:rPr lang="ru-RU" sz="1600" dirty="0"/>
              <a:t> a </a:t>
            </a:r>
            <a:r>
              <a:rPr lang="ru-RU" sz="1600" dirty="0" err="1"/>
              <a:t>prime</a:t>
            </a:r>
            <a:r>
              <a:rPr lang="ru-RU" sz="1600" dirty="0"/>
              <a:t> </a:t>
            </a:r>
            <a:r>
              <a:rPr lang="ru-RU" sz="1600" dirty="0" err="1"/>
              <a:t>number</a:t>
            </a:r>
            <a:r>
              <a:rPr lang="ru-RU" sz="1600" dirty="0"/>
              <a:t>")</a:t>
            </a:r>
          </a:p>
          <a:p>
            <a:r>
              <a:rPr lang="ru-RU" sz="1600" dirty="0"/>
              <a:t>           </a:t>
            </a:r>
            <a:r>
              <a:rPr lang="ru-RU" sz="1600" dirty="0" err="1"/>
              <a:t>print</a:t>
            </a:r>
            <a:r>
              <a:rPr lang="ru-RU" sz="1600" dirty="0"/>
              <a:t>(i,"</a:t>
            </a:r>
            <a:r>
              <a:rPr lang="ru-RU" sz="1600" dirty="0" err="1"/>
              <a:t>times</a:t>
            </a:r>
            <a:r>
              <a:rPr lang="ru-RU" sz="1600" dirty="0"/>
              <a:t>",</a:t>
            </a:r>
            <a:r>
              <a:rPr lang="ru-RU" sz="1600" dirty="0" err="1"/>
              <a:t>num</a:t>
            </a:r>
            <a:r>
              <a:rPr lang="ru-RU" sz="1600" dirty="0"/>
              <a:t>//i,"</a:t>
            </a:r>
            <a:r>
              <a:rPr lang="ru-RU" sz="1600" dirty="0" err="1"/>
              <a:t>is</a:t>
            </a:r>
            <a:r>
              <a:rPr lang="ru-RU" sz="1600" dirty="0"/>
              <a:t>",</a:t>
            </a:r>
            <a:r>
              <a:rPr lang="ru-RU" sz="1600" dirty="0" err="1"/>
              <a:t>num</a:t>
            </a:r>
            <a:r>
              <a:rPr lang="ru-RU" sz="1600" dirty="0"/>
              <a:t>)</a:t>
            </a:r>
          </a:p>
          <a:p>
            <a:r>
              <a:rPr lang="ru-RU" sz="1600" dirty="0"/>
              <a:t>           </a:t>
            </a:r>
            <a:r>
              <a:rPr lang="ru-RU" sz="1600" dirty="0" err="1"/>
              <a:t>break</a:t>
            </a:r>
            <a:endParaRPr lang="ru-RU" sz="1600" dirty="0"/>
          </a:p>
          <a:p>
            <a:r>
              <a:rPr lang="ru-RU" sz="1600" dirty="0"/>
              <a:t>   </a:t>
            </a:r>
            <a:r>
              <a:rPr lang="ru-RU" sz="1600" dirty="0" err="1"/>
              <a:t>else</a:t>
            </a:r>
            <a:r>
              <a:rPr lang="ru-RU" sz="1600" dirty="0"/>
              <a:t>:</a:t>
            </a:r>
          </a:p>
          <a:p>
            <a:r>
              <a:rPr lang="ru-RU" sz="1600" dirty="0"/>
              <a:t>       </a:t>
            </a:r>
            <a:r>
              <a:rPr lang="ru-RU" sz="1600" dirty="0" err="1"/>
              <a:t>print</a:t>
            </a:r>
            <a:r>
              <a:rPr lang="ru-RU" sz="1600" dirty="0"/>
              <a:t>(</a:t>
            </a:r>
            <a:r>
              <a:rPr lang="ru-RU" sz="1600" dirty="0" err="1"/>
              <a:t>num</a:t>
            </a:r>
            <a:r>
              <a:rPr lang="ru-RU" sz="1600" dirty="0"/>
              <a:t>,"</a:t>
            </a:r>
            <a:r>
              <a:rPr lang="ru-RU" sz="1600" dirty="0" err="1"/>
              <a:t>is</a:t>
            </a:r>
            <a:r>
              <a:rPr lang="ru-RU" sz="1600" dirty="0"/>
              <a:t> a </a:t>
            </a:r>
            <a:r>
              <a:rPr lang="ru-RU" sz="1600" dirty="0" err="1"/>
              <a:t>prime</a:t>
            </a:r>
            <a:r>
              <a:rPr lang="ru-RU" sz="1600" dirty="0"/>
              <a:t> </a:t>
            </a:r>
            <a:r>
              <a:rPr lang="ru-RU" sz="1600" dirty="0" err="1"/>
              <a:t>number</a:t>
            </a:r>
            <a:r>
              <a:rPr lang="ru-RU" sz="1600" dirty="0"/>
              <a:t>")</a:t>
            </a:r>
          </a:p>
          <a:p>
            <a:r>
              <a:rPr lang="ru-RU" sz="1600" dirty="0"/>
              <a:t>       </a:t>
            </a:r>
          </a:p>
          <a:p>
            <a:r>
              <a:rPr lang="ru-RU" sz="1600" dirty="0"/>
              <a:t># </a:t>
            </a:r>
            <a:r>
              <a:rPr lang="ru-RU" sz="1600" dirty="0" err="1">
                <a:highlight>
                  <a:srgbClr val="FFFF00"/>
                </a:highlight>
              </a:rPr>
              <a:t>if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input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number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is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less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than</a:t>
            </a:r>
            <a:endParaRPr lang="ru-RU" sz="1600" dirty="0">
              <a:highlight>
                <a:srgbClr val="FFFF00"/>
              </a:highlight>
            </a:endParaRPr>
          </a:p>
          <a:p>
            <a:r>
              <a:rPr lang="ru-RU" sz="1600" dirty="0"/>
              <a:t># </a:t>
            </a:r>
            <a:r>
              <a:rPr lang="ru-RU" sz="1600" dirty="0" err="1">
                <a:highlight>
                  <a:srgbClr val="FFFF00"/>
                </a:highlight>
              </a:rPr>
              <a:t>or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equal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to</a:t>
            </a:r>
            <a:r>
              <a:rPr lang="ru-RU" sz="1600" dirty="0">
                <a:highlight>
                  <a:srgbClr val="FFFF00"/>
                </a:highlight>
              </a:rPr>
              <a:t> 1, </a:t>
            </a:r>
            <a:r>
              <a:rPr lang="ru-RU" sz="1600" dirty="0" err="1">
                <a:highlight>
                  <a:srgbClr val="FFFF00"/>
                </a:highlight>
              </a:rPr>
              <a:t>it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is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not</a:t>
            </a:r>
            <a:r>
              <a:rPr lang="ru-RU" sz="1600" dirty="0">
                <a:highlight>
                  <a:srgbClr val="FFFF00"/>
                </a:highlight>
              </a:rPr>
              <a:t> </a:t>
            </a:r>
            <a:r>
              <a:rPr lang="ru-RU" sz="1600" dirty="0" err="1">
                <a:highlight>
                  <a:srgbClr val="FFFF00"/>
                </a:highlight>
              </a:rPr>
              <a:t>prime</a:t>
            </a:r>
            <a:endParaRPr lang="ru-RU" sz="1600" dirty="0">
              <a:highlight>
                <a:srgbClr val="FFFF00"/>
              </a:highlight>
            </a:endParaRPr>
          </a:p>
          <a:p>
            <a:r>
              <a:rPr lang="ru-RU" sz="1600" dirty="0" err="1"/>
              <a:t>else</a:t>
            </a:r>
            <a:r>
              <a:rPr lang="ru-RU" sz="1600" dirty="0"/>
              <a:t>: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print</a:t>
            </a:r>
            <a:r>
              <a:rPr lang="ru-RU" sz="1600" dirty="0"/>
              <a:t>(</a:t>
            </a:r>
            <a:r>
              <a:rPr lang="ru-RU" sz="1600" dirty="0" err="1"/>
              <a:t>num</a:t>
            </a:r>
            <a:r>
              <a:rPr lang="ru-RU" sz="1600" dirty="0"/>
              <a:t>,"</a:t>
            </a:r>
            <a:r>
              <a:rPr lang="ru-RU" sz="1600" dirty="0" err="1"/>
              <a:t>is</a:t>
            </a:r>
            <a:r>
              <a:rPr lang="ru-RU" sz="1600" dirty="0"/>
              <a:t> </a:t>
            </a:r>
            <a:r>
              <a:rPr lang="ru-RU" sz="1600" dirty="0" err="1"/>
              <a:t>not</a:t>
            </a:r>
            <a:r>
              <a:rPr lang="ru-RU" sz="1600" dirty="0"/>
              <a:t> a </a:t>
            </a:r>
            <a:r>
              <a:rPr lang="ru-RU" sz="1600" dirty="0" err="1"/>
              <a:t>prime</a:t>
            </a:r>
            <a:r>
              <a:rPr lang="ru-RU" sz="1600" dirty="0"/>
              <a:t> </a:t>
            </a:r>
            <a:r>
              <a:rPr lang="ru-RU" sz="1600" dirty="0" err="1"/>
              <a:t>number</a:t>
            </a:r>
            <a:r>
              <a:rPr lang="ru-RU" sz="16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31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05835" y="0"/>
            <a:ext cx="115483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Функциональное программирование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FP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DEF109-FFDC-44DD-BF62-6694DB765506}"/>
              </a:ext>
            </a:extLst>
          </p:cNvPr>
          <p:cNvSpPr/>
          <p:nvPr/>
        </p:nvSpPr>
        <p:spPr>
          <a:xfrm>
            <a:off x="84010" y="1754326"/>
            <a:ext cx="11959307" cy="484719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numCol="2">
            <a:noAutofit/>
          </a:bodyPr>
          <a:lstStyle/>
          <a:p>
            <a:r>
              <a:rPr lang="ru-RU" sz="1400" dirty="0" err="1"/>
              <a:t>data</a:t>
            </a:r>
            <a:r>
              <a:rPr lang="ru-RU" sz="1400" dirty="0"/>
              <a:t> </a:t>
            </a:r>
            <a:r>
              <a:rPr lang="ru-RU" sz="1400" dirty="0" err="1"/>
              <a:t>DayOfWeek</a:t>
            </a:r>
            <a:endParaRPr lang="ru-RU" sz="1400" dirty="0"/>
          </a:p>
          <a:p>
            <a:r>
              <a:rPr lang="ru-RU" sz="1400" dirty="0"/>
              <a:t>    = </a:t>
            </a:r>
            <a:r>
              <a:rPr lang="ru-RU" sz="1400" dirty="0" err="1"/>
              <a:t>Sunday</a:t>
            </a:r>
            <a:r>
              <a:rPr lang="ru-RU" sz="1400" dirty="0"/>
              <a:t> | </a:t>
            </a:r>
            <a:r>
              <a:rPr lang="ru-RU" sz="1400" dirty="0" err="1"/>
              <a:t>Monday</a:t>
            </a:r>
            <a:r>
              <a:rPr lang="ru-RU" sz="1400" dirty="0"/>
              <a:t> | </a:t>
            </a:r>
            <a:r>
              <a:rPr lang="ru-RU" sz="1400" dirty="0" err="1"/>
              <a:t>Tuesday</a:t>
            </a:r>
            <a:r>
              <a:rPr lang="ru-RU" sz="1400" dirty="0"/>
              <a:t> | </a:t>
            </a:r>
            <a:r>
              <a:rPr lang="ru-RU" sz="1400" dirty="0" err="1"/>
              <a:t>Wednesday</a:t>
            </a:r>
            <a:r>
              <a:rPr lang="ru-RU" sz="1400" dirty="0"/>
              <a:t> | </a:t>
            </a:r>
            <a:r>
              <a:rPr lang="ru-RU" sz="1400" dirty="0" err="1"/>
              <a:t>Thursday</a:t>
            </a:r>
            <a:r>
              <a:rPr lang="ru-RU" sz="1400" dirty="0"/>
              <a:t> | </a:t>
            </a:r>
            <a:r>
              <a:rPr lang="ru-RU" sz="1400" dirty="0" err="1"/>
              <a:t>Friday</a:t>
            </a:r>
            <a:r>
              <a:rPr lang="ru-RU" sz="1400" dirty="0"/>
              <a:t> | </a:t>
            </a:r>
            <a:r>
              <a:rPr lang="ru-RU" sz="1400" dirty="0" err="1"/>
              <a:t>Saturday</a:t>
            </a:r>
            <a:endParaRPr lang="ru-RU" sz="1400" dirty="0"/>
          </a:p>
          <a:p>
            <a:r>
              <a:rPr lang="ru-RU" sz="1400" dirty="0"/>
              <a:t>    </a:t>
            </a:r>
            <a:r>
              <a:rPr lang="ru-RU" sz="1400" dirty="0" err="1"/>
              <a:t>deriving</a:t>
            </a:r>
            <a:r>
              <a:rPr lang="ru-RU" sz="1400" dirty="0"/>
              <a:t> (</a:t>
            </a:r>
            <a:r>
              <a:rPr lang="ru-RU" sz="1400" dirty="0" err="1"/>
              <a:t>Eq</a:t>
            </a:r>
            <a:r>
              <a:rPr lang="ru-RU" sz="1400" dirty="0"/>
              <a:t>, </a:t>
            </a:r>
            <a:r>
              <a:rPr lang="ru-RU" sz="1400" dirty="0" err="1"/>
              <a:t>Enum</a:t>
            </a:r>
            <a:r>
              <a:rPr lang="ru-RU" sz="1400" dirty="0"/>
              <a:t>, </a:t>
            </a:r>
            <a:r>
              <a:rPr lang="ru-RU" sz="1400" dirty="0" err="1"/>
              <a:t>Bounded</a:t>
            </a:r>
            <a:r>
              <a:rPr lang="ru-RU" sz="1400" dirty="0"/>
              <a:t>)</a:t>
            </a:r>
          </a:p>
          <a:p>
            <a:endParaRPr lang="ru-RU" sz="1400" dirty="0"/>
          </a:p>
          <a:p>
            <a:r>
              <a:rPr lang="ru-RU" sz="1400" dirty="0" err="1"/>
              <a:t>data</a:t>
            </a:r>
            <a:r>
              <a:rPr lang="ru-RU" sz="1400" dirty="0"/>
              <a:t> </a:t>
            </a:r>
            <a:r>
              <a:rPr lang="ru-RU" sz="1400" dirty="0" err="1"/>
              <a:t>Month</a:t>
            </a:r>
            <a:endParaRPr lang="ru-RU" sz="1400" dirty="0"/>
          </a:p>
          <a:p>
            <a:r>
              <a:rPr lang="ru-RU" sz="1400" dirty="0"/>
              <a:t>    = </a:t>
            </a:r>
            <a:r>
              <a:rPr lang="ru-RU" sz="1400" dirty="0" err="1"/>
              <a:t>January</a:t>
            </a:r>
            <a:r>
              <a:rPr lang="ru-RU" sz="1400" dirty="0"/>
              <a:t> | </a:t>
            </a:r>
            <a:r>
              <a:rPr lang="ru-RU" sz="1400" dirty="0" err="1"/>
              <a:t>February</a:t>
            </a:r>
            <a:r>
              <a:rPr lang="ru-RU" sz="1400" dirty="0"/>
              <a:t> | </a:t>
            </a:r>
            <a:r>
              <a:rPr lang="ru-RU" sz="1400" dirty="0" err="1"/>
              <a:t>March</a:t>
            </a:r>
            <a:r>
              <a:rPr lang="ru-RU" sz="1400" dirty="0"/>
              <a:t>     | </a:t>
            </a:r>
            <a:r>
              <a:rPr lang="ru-RU" sz="1400" dirty="0" err="1"/>
              <a:t>April</a:t>
            </a:r>
            <a:r>
              <a:rPr lang="ru-RU" sz="1400" dirty="0"/>
              <a:t>   | </a:t>
            </a:r>
            <a:r>
              <a:rPr lang="ru-RU" sz="1400" dirty="0" err="1"/>
              <a:t>May</a:t>
            </a:r>
            <a:r>
              <a:rPr lang="ru-RU" sz="1400" dirty="0"/>
              <a:t>      | </a:t>
            </a:r>
            <a:r>
              <a:rPr lang="ru-RU" sz="1400" dirty="0" err="1"/>
              <a:t>June</a:t>
            </a:r>
            <a:endParaRPr lang="ru-RU" sz="1400" dirty="0"/>
          </a:p>
          <a:p>
            <a:r>
              <a:rPr lang="ru-RU" sz="1400" dirty="0"/>
              <a:t>    | </a:t>
            </a:r>
            <a:r>
              <a:rPr lang="ru-RU" sz="1400" dirty="0" err="1"/>
              <a:t>July</a:t>
            </a:r>
            <a:r>
              <a:rPr lang="ru-RU" sz="1400" dirty="0"/>
              <a:t>    | </a:t>
            </a:r>
            <a:r>
              <a:rPr lang="ru-RU" sz="1400" dirty="0" err="1"/>
              <a:t>August</a:t>
            </a:r>
            <a:r>
              <a:rPr lang="ru-RU" sz="1400" dirty="0"/>
              <a:t>   | </a:t>
            </a:r>
            <a:r>
              <a:rPr lang="ru-RU" sz="1400" dirty="0" err="1"/>
              <a:t>September</a:t>
            </a:r>
            <a:r>
              <a:rPr lang="ru-RU" sz="1400" dirty="0"/>
              <a:t> | </a:t>
            </a:r>
            <a:r>
              <a:rPr lang="ru-RU" sz="1400" dirty="0" err="1"/>
              <a:t>October</a:t>
            </a:r>
            <a:r>
              <a:rPr lang="ru-RU" sz="1400" dirty="0"/>
              <a:t> | </a:t>
            </a:r>
            <a:r>
              <a:rPr lang="ru-RU" sz="1400" dirty="0" err="1"/>
              <a:t>November</a:t>
            </a:r>
            <a:r>
              <a:rPr lang="ru-RU" sz="1400" dirty="0"/>
              <a:t> | </a:t>
            </a:r>
            <a:r>
              <a:rPr lang="ru-RU" sz="1400" dirty="0" err="1"/>
              <a:t>December</a:t>
            </a:r>
            <a:endParaRPr lang="ru-RU" sz="1400" dirty="0"/>
          </a:p>
          <a:p>
            <a:r>
              <a:rPr lang="ru-RU" sz="1400" dirty="0"/>
              <a:t>    </a:t>
            </a:r>
            <a:r>
              <a:rPr lang="ru-RU" sz="1400" dirty="0" err="1"/>
              <a:t>deriving</a:t>
            </a:r>
            <a:r>
              <a:rPr lang="ru-RU" sz="1400" dirty="0"/>
              <a:t> (</a:t>
            </a:r>
            <a:r>
              <a:rPr lang="ru-RU" sz="1400" dirty="0" err="1"/>
              <a:t>Enum</a:t>
            </a:r>
            <a:r>
              <a:rPr lang="ru-RU" sz="1400" dirty="0"/>
              <a:t>, </a:t>
            </a:r>
            <a:r>
              <a:rPr lang="ru-RU" sz="1400" dirty="0" err="1"/>
              <a:t>Bounded</a:t>
            </a:r>
            <a:r>
              <a:rPr lang="ru-RU" sz="1400" dirty="0"/>
              <a:t>, </a:t>
            </a:r>
            <a:r>
              <a:rPr lang="ru-RU" sz="1400" dirty="0" err="1"/>
              <a:t>Show</a:t>
            </a:r>
            <a:r>
              <a:rPr lang="ru-RU" sz="1400" dirty="0"/>
              <a:t>)</a:t>
            </a:r>
          </a:p>
          <a:p>
            <a:endParaRPr lang="ru-RU" sz="1400" dirty="0"/>
          </a:p>
          <a:p>
            <a:r>
              <a:rPr lang="ru-RU" sz="1400" dirty="0" err="1"/>
              <a:t>next</a:t>
            </a:r>
            <a:r>
              <a:rPr lang="ru-RU" sz="1400" dirty="0"/>
              <a:t> :: (</a:t>
            </a:r>
            <a:r>
              <a:rPr lang="ru-RU" sz="1400" dirty="0" err="1"/>
              <a:t>Eq</a:t>
            </a:r>
            <a:r>
              <a:rPr lang="ru-RU" sz="1400" dirty="0"/>
              <a:t> a, </a:t>
            </a:r>
            <a:r>
              <a:rPr lang="ru-RU" sz="1400" dirty="0" err="1"/>
              <a:t>Enum</a:t>
            </a:r>
            <a:r>
              <a:rPr lang="ru-RU" sz="1400" dirty="0"/>
              <a:t> a, </a:t>
            </a:r>
            <a:r>
              <a:rPr lang="ru-RU" sz="1400" dirty="0" err="1"/>
              <a:t>Bounded</a:t>
            </a:r>
            <a:r>
              <a:rPr lang="ru-RU" sz="1400" dirty="0"/>
              <a:t> a) =&gt; a -&gt; a</a:t>
            </a:r>
          </a:p>
          <a:p>
            <a:r>
              <a:rPr lang="ru-RU" sz="1400" dirty="0" err="1"/>
              <a:t>next</a:t>
            </a:r>
            <a:r>
              <a:rPr lang="ru-RU" sz="1400" dirty="0"/>
              <a:t> x | x == </a:t>
            </a:r>
            <a:r>
              <a:rPr lang="ru-RU" sz="1400" dirty="0" err="1"/>
              <a:t>maxBound</a:t>
            </a:r>
            <a:r>
              <a:rPr lang="ru-RU" sz="1400" dirty="0"/>
              <a:t> = </a:t>
            </a:r>
            <a:r>
              <a:rPr lang="ru-RU" sz="1400" dirty="0" err="1"/>
              <a:t>minBound</a:t>
            </a:r>
            <a:endParaRPr lang="ru-RU" sz="1400" dirty="0"/>
          </a:p>
          <a:p>
            <a:r>
              <a:rPr lang="ru-RU" sz="1400" dirty="0"/>
              <a:t>       | </a:t>
            </a:r>
            <a:r>
              <a:rPr lang="ru-RU" sz="1400" dirty="0" err="1"/>
              <a:t>otherwise</a:t>
            </a:r>
            <a:r>
              <a:rPr lang="ru-RU" sz="1400" dirty="0"/>
              <a:t>     = </a:t>
            </a:r>
            <a:r>
              <a:rPr lang="ru-RU" sz="1400" dirty="0" err="1"/>
              <a:t>succ</a:t>
            </a:r>
            <a:r>
              <a:rPr lang="ru-RU" sz="1400" dirty="0"/>
              <a:t> x</a:t>
            </a:r>
          </a:p>
          <a:p>
            <a:endParaRPr lang="ru-RU" sz="1400" dirty="0"/>
          </a:p>
          <a:p>
            <a:r>
              <a:rPr lang="ru-RU" sz="1400" dirty="0" err="1"/>
              <a:t>pad</a:t>
            </a:r>
            <a:r>
              <a:rPr lang="ru-RU" sz="1400" dirty="0"/>
              <a:t> :: </a:t>
            </a:r>
            <a:r>
              <a:rPr lang="ru-RU" sz="1400" dirty="0" err="1"/>
              <a:t>Int</a:t>
            </a:r>
            <a:r>
              <a:rPr lang="ru-RU" sz="1400" dirty="0"/>
              <a:t> -&gt; </a:t>
            </a:r>
            <a:r>
              <a:rPr lang="ru-RU" sz="1400" dirty="0" err="1"/>
              <a:t>String</a:t>
            </a:r>
            <a:endParaRPr lang="ru-RU" sz="1400" dirty="0"/>
          </a:p>
          <a:p>
            <a:r>
              <a:rPr lang="ru-RU" sz="1400" dirty="0" err="1"/>
              <a:t>pad</a:t>
            </a:r>
            <a:r>
              <a:rPr lang="ru-RU" sz="1400" dirty="0"/>
              <a:t> </a:t>
            </a:r>
            <a:r>
              <a:rPr lang="ru-RU" sz="1400" dirty="0" err="1"/>
              <a:t>day</a:t>
            </a:r>
            <a:r>
              <a:rPr lang="ru-RU" sz="1400" dirty="0"/>
              <a:t> = </a:t>
            </a:r>
            <a:r>
              <a:rPr lang="ru-RU" sz="1400" dirty="0" err="1"/>
              <a:t>case</a:t>
            </a:r>
            <a:r>
              <a:rPr lang="ru-RU" sz="1400" dirty="0"/>
              <a:t> </a:t>
            </a:r>
            <a:r>
              <a:rPr lang="ru-RU" sz="1400" dirty="0" err="1"/>
              <a:t>show</a:t>
            </a:r>
            <a:r>
              <a:rPr lang="ru-RU" sz="1400" dirty="0"/>
              <a:t> </a:t>
            </a:r>
            <a:r>
              <a:rPr lang="ru-RU" sz="1400" dirty="0" err="1"/>
              <a:t>day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endParaRPr lang="ru-RU" sz="1400" dirty="0"/>
          </a:p>
          <a:p>
            <a:r>
              <a:rPr lang="ru-RU" sz="1400" dirty="0"/>
              <a:t>    [c] -&gt; [' ', c]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cs</a:t>
            </a:r>
            <a:r>
              <a:rPr lang="ru-RU" sz="1400" dirty="0"/>
              <a:t>  -&gt; </a:t>
            </a:r>
            <a:r>
              <a:rPr lang="ru-RU" sz="1400" dirty="0" err="1"/>
              <a:t>cs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 err="1"/>
              <a:t>month</a:t>
            </a:r>
            <a:r>
              <a:rPr lang="ru-RU" sz="1400" dirty="0"/>
              <a:t> :: </a:t>
            </a:r>
            <a:r>
              <a:rPr lang="ru-RU" sz="1400" dirty="0" err="1"/>
              <a:t>Month</a:t>
            </a:r>
            <a:r>
              <a:rPr lang="ru-RU" sz="1400" dirty="0"/>
              <a:t> -&gt; </a:t>
            </a:r>
            <a:r>
              <a:rPr lang="ru-RU" sz="1400" dirty="0" err="1"/>
              <a:t>DayOfWeek</a:t>
            </a:r>
            <a:r>
              <a:rPr lang="ru-RU" sz="1400" dirty="0"/>
              <a:t> -&gt; </a:t>
            </a:r>
            <a:r>
              <a:rPr lang="ru-RU" sz="1400" dirty="0" err="1"/>
              <a:t>Int</a:t>
            </a:r>
            <a:r>
              <a:rPr lang="ru-RU" sz="1400" dirty="0"/>
              <a:t> -&gt; </a:t>
            </a:r>
            <a:r>
              <a:rPr lang="ru-RU" sz="1400" dirty="0" err="1"/>
              <a:t>String</a:t>
            </a:r>
            <a:endParaRPr lang="ru-RU" sz="1400" dirty="0"/>
          </a:p>
          <a:p>
            <a:r>
              <a:rPr lang="ru-RU" sz="1400" dirty="0" err="1"/>
              <a:t>month</a:t>
            </a:r>
            <a:r>
              <a:rPr lang="ru-RU" sz="1400" dirty="0"/>
              <a:t> m </a:t>
            </a:r>
            <a:r>
              <a:rPr lang="ru-RU" sz="1400" dirty="0" err="1"/>
              <a:t>startDay</a:t>
            </a:r>
            <a:r>
              <a:rPr lang="ru-RU" sz="1400" dirty="0"/>
              <a:t> </a:t>
            </a:r>
            <a:r>
              <a:rPr lang="ru-RU" sz="1400" dirty="0" err="1"/>
              <a:t>maxDay</a:t>
            </a:r>
            <a:r>
              <a:rPr lang="ru-RU" sz="1400" dirty="0"/>
              <a:t> = </a:t>
            </a:r>
            <a:r>
              <a:rPr lang="ru-RU" sz="1400" dirty="0" err="1"/>
              <a:t>show</a:t>
            </a:r>
            <a:r>
              <a:rPr lang="ru-RU" sz="1400" dirty="0"/>
              <a:t> m ++ " 2015\n" ++ </a:t>
            </a:r>
            <a:r>
              <a:rPr lang="ru-RU" sz="1400" dirty="0" err="1"/>
              <a:t>week</a:t>
            </a:r>
            <a:r>
              <a:rPr lang="ru-RU" sz="1400" dirty="0"/>
              <a:t> ++ </a:t>
            </a:r>
            <a:r>
              <a:rPr lang="ru-RU" sz="1400" dirty="0" err="1"/>
              <a:t>spaces</a:t>
            </a:r>
            <a:r>
              <a:rPr lang="ru-RU" sz="1400" dirty="0"/>
              <a:t> </a:t>
            </a:r>
            <a:r>
              <a:rPr lang="ru-RU" sz="1400" dirty="0" err="1"/>
              <a:t>Sunday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where</a:t>
            </a:r>
            <a:endParaRPr lang="ru-RU" sz="1400" dirty="0"/>
          </a:p>
          <a:p>
            <a:r>
              <a:rPr lang="ru-RU" sz="1400" dirty="0"/>
              <a:t>    </a:t>
            </a:r>
            <a:r>
              <a:rPr lang="ru-RU" sz="1400" dirty="0" err="1"/>
              <a:t>week</a:t>
            </a:r>
            <a:r>
              <a:rPr lang="ru-RU" sz="1400" dirty="0"/>
              <a:t> = "</a:t>
            </a:r>
            <a:r>
              <a:rPr lang="ru-RU" sz="1400" dirty="0" err="1"/>
              <a:t>Su</a:t>
            </a:r>
            <a:r>
              <a:rPr lang="ru-RU" sz="1400" dirty="0"/>
              <a:t> </a:t>
            </a:r>
            <a:r>
              <a:rPr lang="ru-RU" sz="1400" dirty="0" err="1"/>
              <a:t>Mo</a:t>
            </a:r>
            <a:r>
              <a:rPr lang="ru-RU" sz="1400" dirty="0"/>
              <a:t> </a:t>
            </a:r>
            <a:r>
              <a:rPr lang="ru-RU" sz="1400" dirty="0" err="1"/>
              <a:t>Tu</a:t>
            </a:r>
            <a:r>
              <a:rPr lang="ru-RU" sz="1400" dirty="0"/>
              <a:t> </a:t>
            </a:r>
            <a:r>
              <a:rPr lang="ru-RU" sz="1400" dirty="0" err="1"/>
              <a:t>We</a:t>
            </a:r>
            <a:r>
              <a:rPr lang="ru-RU" sz="1400" dirty="0"/>
              <a:t> </a:t>
            </a:r>
            <a:r>
              <a:rPr lang="ru-RU" sz="1400" dirty="0" err="1"/>
              <a:t>Th</a:t>
            </a:r>
            <a:r>
              <a:rPr lang="ru-RU" sz="1400" dirty="0"/>
              <a:t> </a:t>
            </a:r>
            <a:r>
              <a:rPr lang="ru-RU" sz="1400" dirty="0" err="1"/>
              <a:t>Fr</a:t>
            </a:r>
            <a:r>
              <a:rPr lang="ru-RU" sz="1400" dirty="0"/>
              <a:t> </a:t>
            </a:r>
            <a:r>
              <a:rPr lang="ru-RU" sz="1400" dirty="0" err="1"/>
              <a:t>Sa</a:t>
            </a:r>
            <a:r>
              <a:rPr lang="ru-RU" sz="1400" dirty="0"/>
              <a:t>\n"</a:t>
            </a:r>
          </a:p>
          <a:p>
            <a:endParaRPr lang="ru-RU" sz="1400" dirty="0"/>
          </a:p>
          <a:p>
            <a:r>
              <a:rPr lang="ru-RU" sz="1400" dirty="0"/>
              <a:t>    </a:t>
            </a:r>
            <a:r>
              <a:rPr lang="ru-RU" sz="1400" dirty="0" err="1"/>
              <a:t>spaces</a:t>
            </a:r>
            <a:r>
              <a:rPr lang="ru-RU" sz="1400" dirty="0"/>
              <a:t> </a:t>
            </a:r>
            <a:r>
              <a:rPr lang="ru-RU" sz="1400" dirty="0" err="1"/>
              <a:t>currDay</a:t>
            </a:r>
            <a:r>
              <a:rPr lang="ru-RU" sz="1400" dirty="0"/>
              <a:t> | </a:t>
            </a:r>
            <a:r>
              <a:rPr lang="ru-RU" sz="1400" dirty="0" err="1"/>
              <a:t>startDay</a:t>
            </a:r>
            <a:r>
              <a:rPr lang="ru-RU" sz="1400" dirty="0"/>
              <a:t> == </a:t>
            </a:r>
            <a:r>
              <a:rPr lang="ru-RU" sz="1400" dirty="0" err="1"/>
              <a:t>currDay</a:t>
            </a:r>
            <a:r>
              <a:rPr lang="ru-RU" sz="1400" dirty="0"/>
              <a:t> = </a:t>
            </a:r>
            <a:r>
              <a:rPr lang="ru-RU" sz="1400" dirty="0" err="1"/>
              <a:t>days</a:t>
            </a:r>
            <a:r>
              <a:rPr lang="ru-RU" sz="1400" dirty="0"/>
              <a:t> </a:t>
            </a:r>
            <a:r>
              <a:rPr lang="ru-RU" sz="1400" dirty="0" err="1"/>
              <a:t>startDay</a:t>
            </a:r>
            <a:r>
              <a:rPr lang="ru-RU" sz="1400" dirty="0"/>
              <a:t> 1</a:t>
            </a:r>
          </a:p>
          <a:p>
            <a:r>
              <a:rPr lang="ru-RU" sz="1400" dirty="0"/>
              <a:t>                   | </a:t>
            </a:r>
            <a:r>
              <a:rPr lang="ru-RU" sz="1400" dirty="0" err="1"/>
              <a:t>otherwise</a:t>
            </a:r>
            <a:r>
              <a:rPr lang="ru-RU" sz="1400" dirty="0"/>
              <a:t>           = "   " ++ </a:t>
            </a:r>
            <a:r>
              <a:rPr lang="ru-RU" sz="1400" dirty="0" err="1"/>
              <a:t>spaces</a:t>
            </a:r>
            <a:r>
              <a:rPr lang="ru-RU" sz="1400" dirty="0"/>
              <a:t> (</a:t>
            </a:r>
            <a:r>
              <a:rPr lang="ru-RU" sz="1400" dirty="0" err="1"/>
              <a:t>next</a:t>
            </a:r>
            <a:r>
              <a:rPr lang="ru-RU" sz="1400" dirty="0"/>
              <a:t> </a:t>
            </a:r>
            <a:r>
              <a:rPr lang="ru-RU" sz="1400" dirty="0" err="1"/>
              <a:t>currDay</a:t>
            </a:r>
            <a:r>
              <a:rPr lang="ru-RU" sz="1400" dirty="0"/>
              <a:t>)</a:t>
            </a:r>
          </a:p>
          <a:p>
            <a:endParaRPr lang="ru-RU" sz="1400" dirty="0"/>
          </a:p>
          <a:p>
            <a:r>
              <a:rPr lang="ru-RU" sz="1400" dirty="0"/>
              <a:t>    </a:t>
            </a:r>
            <a:r>
              <a:rPr lang="ru-RU" sz="1400" dirty="0" err="1"/>
              <a:t>days</a:t>
            </a:r>
            <a:r>
              <a:rPr lang="ru-RU" sz="1400" dirty="0"/>
              <a:t> </a:t>
            </a:r>
            <a:r>
              <a:rPr lang="ru-RU" sz="1400" dirty="0" err="1"/>
              <a:t>Sunday</a:t>
            </a:r>
            <a:r>
              <a:rPr lang="ru-RU" sz="1400" dirty="0"/>
              <a:t>    n | n &gt; </a:t>
            </a:r>
            <a:r>
              <a:rPr lang="ru-RU" sz="1400" dirty="0" err="1"/>
              <a:t>maxDay</a:t>
            </a:r>
            <a:r>
              <a:rPr lang="ru-RU" sz="1400" dirty="0"/>
              <a:t> = "\n"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days</a:t>
            </a:r>
            <a:r>
              <a:rPr lang="ru-RU" sz="1400" dirty="0"/>
              <a:t> _         n | n &gt; </a:t>
            </a:r>
            <a:r>
              <a:rPr lang="ru-RU" sz="1400" dirty="0" err="1"/>
              <a:t>maxDay</a:t>
            </a:r>
            <a:r>
              <a:rPr lang="ru-RU" sz="1400" dirty="0"/>
              <a:t> = "\n\n"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days</a:t>
            </a:r>
            <a:r>
              <a:rPr lang="ru-RU" sz="1400" dirty="0"/>
              <a:t> </a:t>
            </a:r>
            <a:r>
              <a:rPr lang="ru-RU" sz="1400" dirty="0" err="1"/>
              <a:t>Saturday</a:t>
            </a:r>
            <a:r>
              <a:rPr lang="ru-RU" sz="1400" dirty="0"/>
              <a:t>  n              = </a:t>
            </a:r>
            <a:r>
              <a:rPr lang="ru-RU" sz="1400" dirty="0" err="1"/>
              <a:t>pad</a:t>
            </a:r>
            <a:r>
              <a:rPr lang="ru-RU" sz="1400" dirty="0"/>
              <a:t> n ++ "\n" ++ </a:t>
            </a:r>
            <a:r>
              <a:rPr lang="ru-RU" sz="1400" dirty="0" err="1"/>
              <a:t>days</a:t>
            </a:r>
            <a:r>
              <a:rPr lang="ru-RU" sz="1400" dirty="0"/>
              <a:t>  </a:t>
            </a:r>
            <a:r>
              <a:rPr lang="ru-RU" sz="1400" dirty="0" err="1"/>
              <a:t>Sunday</a:t>
            </a:r>
            <a:r>
              <a:rPr lang="ru-RU" sz="1400" dirty="0"/>
              <a:t>    (</a:t>
            </a:r>
            <a:r>
              <a:rPr lang="ru-RU" sz="1400" dirty="0" err="1"/>
              <a:t>succ</a:t>
            </a:r>
            <a:r>
              <a:rPr lang="ru-RU" sz="1400" dirty="0"/>
              <a:t> n)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days</a:t>
            </a:r>
            <a:r>
              <a:rPr lang="ru-RU" sz="1400" dirty="0"/>
              <a:t> </a:t>
            </a:r>
            <a:r>
              <a:rPr lang="ru-RU" sz="1400" dirty="0" err="1"/>
              <a:t>day</a:t>
            </a:r>
            <a:r>
              <a:rPr lang="ru-RU" sz="1400" dirty="0"/>
              <a:t>       n              = </a:t>
            </a:r>
            <a:r>
              <a:rPr lang="ru-RU" sz="1400" dirty="0" err="1"/>
              <a:t>pad</a:t>
            </a:r>
            <a:r>
              <a:rPr lang="ru-RU" sz="1400" dirty="0"/>
              <a:t> n ++ " "  ++ </a:t>
            </a:r>
            <a:r>
              <a:rPr lang="ru-RU" sz="1400" dirty="0" err="1"/>
              <a:t>days</a:t>
            </a:r>
            <a:r>
              <a:rPr lang="ru-RU" sz="1400" dirty="0"/>
              <a:t> (</a:t>
            </a:r>
            <a:r>
              <a:rPr lang="ru-RU" sz="1400" dirty="0" err="1"/>
              <a:t>next</a:t>
            </a:r>
            <a:r>
              <a:rPr lang="ru-RU" sz="1400" dirty="0"/>
              <a:t> </a:t>
            </a:r>
            <a:r>
              <a:rPr lang="ru-RU" sz="1400" dirty="0" err="1"/>
              <a:t>day</a:t>
            </a:r>
            <a:r>
              <a:rPr lang="ru-RU" sz="1400" dirty="0"/>
              <a:t>) (</a:t>
            </a:r>
            <a:r>
              <a:rPr lang="ru-RU" sz="1400" dirty="0" err="1"/>
              <a:t>succ</a:t>
            </a:r>
            <a:r>
              <a:rPr lang="ru-RU" sz="1400" dirty="0"/>
              <a:t> n)</a:t>
            </a:r>
          </a:p>
          <a:p>
            <a:endParaRPr lang="ru-RU" sz="1400" dirty="0"/>
          </a:p>
          <a:p>
            <a:r>
              <a:rPr lang="ru-RU" sz="1400" dirty="0" err="1"/>
              <a:t>year</a:t>
            </a:r>
            <a:r>
              <a:rPr lang="ru-RU" sz="1400" dirty="0"/>
              <a:t> =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January</a:t>
            </a:r>
            <a:r>
              <a:rPr lang="ru-RU" sz="1400" dirty="0"/>
              <a:t>   </a:t>
            </a:r>
            <a:r>
              <a:rPr lang="ru-RU" sz="1400" dirty="0" err="1"/>
              <a:t>Thursday</a:t>
            </a:r>
            <a:r>
              <a:rPr lang="ru-RU" sz="1400" dirty="0"/>
              <a:t>  31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February</a:t>
            </a:r>
            <a:r>
              <a:rPr lang="ru-RU" sz="1400" dirty="0"/>
              <a:t>  </a:t>
            </a:r>
            <a:r>
              <a:rPr lang="ru-RU" sz="1400" dirty="0" err="1"/>
              <a:t>Sunday</a:t>
            </a:r>
            <a:r>
              <a:rPr lang="ru-RU" sz="1400" dirty="0"/>
              <a:t>    28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March</a:t>
            </a:r>
            <a:r>
              <a:rPr lang="ru-RU" sz="1400" dirty="0"/>
              <a:t>     </a:t>
            </a:r>
            <a:r>
              <a:rPr lang="ru-RU" sz="1400" dirty="0" err="1"/>
              <a:t>Sunday</a:t>
            </a:r>
            <a:r>
              <a:rPr lang="ru-RU" sz="1400" dirty="0"/>
              <a:t>    31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April</a:t>
            </a:r>
            <a:r>
              <a:rPr lang="ru-RU" sz="1400" dirty="0"/>
              <a:t>     </a:t>
            </a:r>
            <a:r>
              <a:rPr lang="ru-RU" sz="1400" dirty="0" err="1"/>
              <a:t>Wednesday</a:t>
            </a:r>
            <a:r>
              <a:rPr lang="ru-RU" sz="1400" dirty="0"/>
              <a:t> 30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May</a:t>
            </a:r>
            <a:r>
              <a:rPr lang="ru-RU" sz="1400" dirty="0"/>
              <a:t>       </a:t>
            </a:r>
            <a:r>
              <a:rPr lang="ru-RU" sz="1400" dirty="0" err="1"/>
              <a:t>Friday</a:t>
            </a:r>
            <a:r>
              <a:rPr lang="ru-RU" sz="1400" dirty="0"/>
              <a:t>    31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June</a:t>
            </a:r>
            <a:r>
              <a:rPr lang="ru-RU" sz="1400" dirty="0"/>
              <a:t>      </a:t>
            </a:r>
            <a:r>
              <a:rPr lang="ru-RU" sz="1400" dirty="0" err="1"/>
              <a:t>Monday</a:t>
            </a:r>
            <a:r>
              <a:rPr lang="ru-RU" sz="1400" dirty="0"/>
              <a:t>    30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July</a:t>
            </a:r>
            <a:r>
              <a:rPr lang="ru-RU" sz="1400" dirty="0"/>
              <a:t>      </a:t>
            </a:r>
            <a:r>
              <a:rPr lang="ru-RU" sz="1400" dirty="0" err="1"/>
              <a:t>Wednesday</a:t>
            </a:r>
            <a:r>
              <a:rPr lang="ru-RU" sz="1400" dirty="0"/>
              <a:t> 31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August</a:t>
            </a:r>
            <a:r>
              <a:rPr lang="ru-RU" sz="1400" dirty="0"/>
              <a:t>    </a:t>
            </a:r>
            <a:r>
              <a:rPr lang="ru-RU" sz="1400" dirty="0" err="1"/>
              <a:t>Saturday</a:t>
            </a:r>
            <a:r>
              <a:rPr lang="ru-RU" sz="1400" dirty="0"/>
              <a:t>  31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September</a:t>
            </a:r>
            <a:r>
              <a:rPr lang="ru-RU" sz="1400" dirty="0"/>
              <a:t> </a:t>
            </a:r>
            <a:r>
              <a:rPr lang="ru-RU" sz="1400" dirty="0" err="1"/>
              <a:t>Tuesday</a:t>
            </a:r>
            <a:r>
              <a:rPr lang="ru-RU" sz="1400" dirty="0"/>
              <a:t>   30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October</a:t>
            </a:r>
            <a:r>
              <a:rPr lang="ru-RU" sz="1400" dirty="0"/>
              <a:t>   </a:t>
            </a:r>
            <a:r>
              <a:rPr lang="ru-RU" sz="1400" dirty="0" err="1"/>
              <a:t>Thursday</a:t>
            </a:r>
            <a:r>
              <a:rPr lang="ru-RU" sz="1400" dirty="0"/>
              <a:t>  31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November</a:t>
            </a:r>
            <a:r>
              <a:rPr lang="ru-RU" sz="1400" dirty="0"/>
              <a:t>  </a:t>
            </a:r>
            <a:r>
              <a:rPr lang="ru-RU" sz="1400" dirty="0" err="1"/>
              <a:t>Sunday</a:t>
            </a:r>
            <a:r>
              <a:rPr lang="ru-RU" sz="1400" dirty="0"/>
              <a:t>    30</a:t>
            </a:r>
          </a:p>
          <a:p>
            <a:r>
              <a:rPr lang="ru-RU" sz="1400" dirty="0"/>
              <a:t>    ++ </a:t>
            </a:r>
            <a:r>
              <a:rPr lang="ru-RU" sz="1400" dirty="0" err="1"/>
              <a:t>month</a:t>
            </a:r>
            <a:r>
              <a:rPr lang="ru-RU" sz="1400" dirty="0"/>
              <a:t> </a:t>
            </a:r>
            <a:r>
              <a:rPr lang="ru-RU" sz="1400" dirty="0" err="1"/>
              <a:t>December</a:t>
            </a:r>
            <a:r>
              <a:rPr lang="ru-RU" sz="1400" dirty="0"/>
              <a:t>  </a:t>
            </a:r>
            <a:r>
              <a:rPr lang="ru-RU" sz="1400" dirty="0" err="1"/>
              <a:t>Tuesday</a:t>
            </a:r>
            <a:r>
              <a:rPr lang="ru-RU" sz="1400" dirty="0"/>
              <a:t>   31</a:t>
            </a:r>
          </a:p>
          <a:p>
            <a:endParaRPr lang="ru-RU" sz="1400" dirty="0"/>
          </a:p>
          <a:p>
            <a:r>
              <a:rPr lang="ru-RU" sz="1400" dirty="0" err="1"/>
              <a:t>main</a:t>
            </a:r>
            <a:r>
              <a:rPr lang="ru-RU" sz="1400" dirty="0"/>
              <a:t> = </a:t>
            </a:r>
            <a:r>
              <a:rPr lang="ru-RU" sz="1400" dirty="0" err="1"/>
              <a:t>putStr</a:t>
            </a:r>
            <a:r>
              <a:rPr lang="ru-RU" sz="1400" dirty="0"/>
              <a:t> </a:t>
            </a:r>
            <a:r>
              <a:rPr lang="ru-RU" sz="1400" dirty="0" err="1"/>
              <a:t>year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DEA32-DBBB-4DAC-95BD-06D5535AD230}"/>
              </a:ext>
            </a:extLst>
          </p:cNvPr>
          <p:cNvSpPr txBox="1"/>
          <p:nvPr/>
        </p:nvSpPr>
        <p:spPr>
          <a:xfrm>
            <a:off x="9946887" y="4850780"/>
            <a:ext cx="847283" cy="369332"/>
          </a:xfrm>
          <a:prstGeom prst="rect">
            <a:avLst/>
          </a:prstGeom>
          <a:solidFill>
            <a:srgbClr val="7030A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Haskell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30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256477" y="0"/>
            <a:ext cx="3847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Coffee Script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9916A-A65C-4803-92A6-86CCC49EE71D}"/>
              </a:ext>
            </a:extLst>
          </p:cNvPr>
          <p:cNvSpPr txBox="1"/>
          <p:nvPr/>
        </p:nvSpPr>
        <p:spPr>
          <a:xfrm>
            <a:off x="869795" y="738664"/>
            <a:ext cx="1381084" cy="369332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Coffee Script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BFA83-F8AC-44C4-B234-B1723CE3F47F}"/>
              </a:ext>
            </a:extLst>
          </p:cNvPr>
          <p:cNvSpPr txBox="1"/>
          <p:nvPr/>
        </p:nvSpPr>
        <p:spPr>
          <a:xfrm>
            <a:off x="999880" y="4023723"/>
            <a:ext cx="1163845" cy="369332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Java Script</a:t>
            </a:r>
            <a:endParaRPr lang="ru-RU" dirty="0"/>
          </a:p>
        </p:txBody>
      </p:sp>
      <p:sp>
        <p:nvSpPr>
          <p:cNvPr id="3" name="Облако 2">
            <a:extLst>
              <a:ext uri="{FF2B5EF4-FFF2-40B4-BE49-F238E27FC236}">
                <a16:creationId xmlns:a16="http://schemas.microsoft.com/office/drawing/2014/main" id="{DCEA81D4-293E-4CF2-A37E-8F5E2BD5ACC8}"/>
              </a:ext>
            </a:extLst>
          </p:cNvPr>
          <p:cNvSpPr/>
          <p:nvPr/>
        </p:nvSpPr>
        <p:spPr>
          <a:xfrm>
            <a:off x="361579" y="1824934"/>
            <a:ext cx="2397512" cy="130469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Coffee Script</a:t>
            </a:r>
            <a:endParaRPr lang="ru-RU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79B71EB8-7D93-47FA-A120-C3F9C6D94EB0}"/>
              </a:ext>
            </a:extLst>
          </p:cNvPr>
          <p:cNvSpPr/>
          <p:nvPr/>
        </p:nvSpPr>
        <p:spPr>
          <a:xfrm rot="5400000">
            <a:off x="1264905" y="1281799"/>
            <a:ext cx="59086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46CE60B7-B02B-4372-8225-9D942B9A84F6}"/>
              </a:ext>
            </a:extLst>
          </p:cNvPr>
          <p:cNvSpPr/>
          <p:nvPr/>
        </p:nvSpPr>
        <p:spPr>
          <a:xfrm rot="5400000">
            <a:off x="1242694" y="3368004"/>
            <a:ext cx="67821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Молния 7">
            <a:extLst>
              <a:ext uri="{FF2B5EF4-FFF2-40B4-BE49-F238E27FC236}">
                <a16:creationId xmlns:a16="http://schemas.microsoft.com/office/drawing/2014/main" id="{02DC7077-5B38-4A32-AB2D-801253E93F71}"/>
              </a:ext>
            </a:extLst>
          </p:cNvPr>
          <p:cNvSpPr/>
          <p:nvPr/>
        </p:nvSpPr>
        <p:spPr>
          <a:xfrm>
            <a:off x="1191491" y="5341786"/>
            <a:ext cx="797475" cy="1124363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9472C4C7-D7F3-4EA6-B8C4-27A2F7DFA6DE}"/>
              </a:ext>
            </a:extLst>
          </p:cNvPr>
          <p:cNvSpPr/>
          <p:nvPr/>
        </p:nvSpPr>
        <p:spPr>
          <a:xfrm rot="5400000">
            <a:off x="1221225" y="4740774"/>
            <a:ext cx="67821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A8D2314-5080-4A76-ACDC-F3B7399056B9}"/>
              </a:ext>
            </a:extLst>
          </p:cNvPr>
          <p:cNvSpPr/>
          <p:nvPr/>
        </p:nvSpPr>
        <p:spPr>
          <a:xfrm>
            <a:off x="3671637" y="1936842"/>
            <a:ext cx="2806390" cy="646331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ru-RU" dirty="0" err="1"/>
              <a:t>square</a:t>
            </a:r>
            <a:r>
              <a:rPr lang="ru-RU" dirty="0"/>
              <a:t> = x -&gt; x * x</a:t>
            </a:r>
          </a:p>
          <a:p>
            <a:r>
              <a:rPr lang="ru-RU" dirty="0" err="1"/>
              <a:t>cube</a:t>
            </a:r>
            <a:r>
              <a:rPr lang="ru-RU" dirty="0"/>
              <a:t>   = x -&gt; </a:t>
            </a:r>
            <a:r>
              <a:rPr lang="ru-RU" dirty="0" err="1"/>
              <a:t>square</a:t>
            </a:r>
            <a:r>
              <a:rPr lang="ru-RU" dirty="0"/>
              <a:t>(x) * x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B9F6CBE-6FCA-4DE5-B5E9-DFBF53436F53}"/>
              </a:ext>
            </a:extLst>
          </p:cNvPr>
          <p:cNvSpPr/>
          <p:nvPr/>
        </p:nvSpPr>
        <p:spPr>
          <a:xfrm>
            <a:off x="7809570" y="967347"/>
            <a:ext cx="2806390" cy="2585323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FFFF00"/>
                </a:solidFill>
              </a:rPr>
              <a:t>var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cube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ru-RU" dirty="0" err="1">
                <a:solidFill>
                  <a:srgbClr val="FFFF00"/>
                </a:solidFill>
              </a:rPr>
              <a:t>square</a:t>
            </a:r>
            <a:r>
              <a:rPr lang="ru-RU" dirty="0">
                <a:solidFill>
                  <a:srgbClr val="FFFF00"/>
                </a:solidFill>
              </a:rPr>
              <a:t>;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r>
              <a:rPr lang="ru-RU" dirty="0" err="1">
                <a:solidFill>
                  <a:srgbClr val="FFFF00"/>
                </a:solidFill>
              </a:rPr>
              <a:t>square</a:t>
            </a:r>
            <a:r>
              <a:rPr lang="ru-RU" dirty="0">
                <a:solidFill>
                  <a:srgbClr val="FFFF00"/>
                </a:solidFill>
              </a:rPr>
              <a:t> = </a:t>
            </a:r>
            <a:r>
              <a:rPr lang="ru-RU" dirty="0" err="1">
                <a:solidFill>
                  <a:srgbClr val="FFFF00"/>
                </a:solidFill>
              </a:rPr>
              <a:t>function</a:t>
            </a:r>
            <a:r>
              <a:rPr lang="ru-RU" dirty="0">
                <a:solidFill>
                  <a:srgbClr val="FFFF00"/>
                </a:solidFill>
              </a:rPr>
              <a:t>(x) {</a:t>
            </a:r>
          </a:p>
          <a:p>
            <a:r>
              <a:rPr lang="ru-RU" dirty="0">
                <a:solidFill>
                  <a:srgbClr val="FFFF00"/>
                </a:solidFill>
              </a:rPr>
              <a:t>  </a:t>
            </a:r>
            <a:r>
              <a:rPr lang="ru-RU" dirty="0" err="1">
                <a:solidFill>
                  <a:srgbClr val="FFFF00"/>
                </a:solidFill>
              </a:rPr>
              <a:t>return</a:t>
            </a:r>
            <a:r>
              <a:rPr lang="ru-RU" dirty="0">
                <a:solidFill>
                  <a:srgbClr val="FFFF00"/>
                </a:solidFill>
              </a:rPr>
              <a:t> x * x;</a:t>
            </a:r>
          </a:p>
          <a:p>
            <a:r>
              <a:rPr lang="ru-RU" dirty="0">
                <a:solidFill>
                  <a:srgbClr val="FFFF00"/>
                </a:solidFill>
              </a:rPr>
              <a:t>};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r>
              <a:rPr lang="ru-RU" dirty="0" err="1">
                <a:solidFill>
                  <a:srgbClr val="FFFF00"/>
                </a:solidFill>
              </a:rPr>
              <a:t>cube</a:t>
            </a:r>
            <a:r>
              <a:rPr lang="ru-RU" dirty="0">
                <a:solidFill>
                  <a:srgbClr val="FFFF00"/>
                </a:solidFill>
              </a:rPr>
              <a:t> = </a:t>
            </a:r>
            <a:r>
              <a:rPr lang="ru-RU" dirty="0" err="1">
                <a:solidFill>
                  <a:srgbClr val="FFFF00"/>
                </a:solidFill>
              </a:rPr>
              <a:t>function</a:t>
            </a:r>
            <a:r>
              <a:rPr lang="ru-RU" dirty="0">
                <a:solidFill>
                  <a:srgbClr val="FFFF00"/>
                </a:solidFill>
              </a:rPr>
              <a:t>(x) {</a:t>
            </a:r>
          </a:p>
          <a:p>
            <a:r>
              <a:rPr lang="ru-RU" dirty="0">
                <a:solidFill>
                  <a:srgbClr val="FFFF00"/>
                </a:solidFill>
              </a:rPr>
              <a:t>  </a:t>
            </a:r>
            <a:r>
              <a:rPr lang="ru-RU" dirty="0" err="1">
                <a:solidFill>
                  <a:srgbClr val="FFFF00"/>
                </a:solidFill>
              </a:rPr>
              <a:t>return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ru-RU" dirty="0" err="1">
                <a:solidFill>
                  <a:srgbClr val="FFFF00"/>
                </a:solidFill>
              </a:rPr>
              <a:t>square</a:t>
            </a:r>
            <a:r>
              <a:rPr lang="ru-RU" dirty="0">
                <a:solidFill>
                  <a:srgbClr val="FFFF00"/>
                </a:solidFill>
              </a:rPr>
              <a:t>(x) * x;</a:t>
            </a:r>
          </a:p>
          <a:p>
            <a:r>
              <a:rPr lang="ru-RU" dirty="0">
                <a:solidFill>
                  <a:srgbClr val="FFFF00"/>
                </a:solidFill>
              </a:rPr>
              <a:t>};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3F91449-B1D5-487E-98FF-1BCDAB861B1D}"/>
              </a:ext>
            </a:extLst>
          </p:cNvPr>
          <p:cNvSpPr/>
          <p:nvPr/>
        </p:nvSpPr>
        <p:spPr>
          <a:xfrm>
            <a:off x="6893899" y="2075341"/>
            <a:ext cx="67821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B9CE60E-006F-4F8F-8D21-C28DCC53D614}"/>
              </a:ext>
            </a:extLst>
          </p:cNvPr>
          <p:cNvSpPr/>
          <p:nvPr/>
        </p:nvSpPr>
        <p:spPr>
          <a:xfrm>
            <a:off x="6626521" y="4804155"/>
            <a:ext cx="5327586" cy="1200329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$('body').click(function(e) {</a:t>
            </a:r>
          </a:p>
          <a:p>
            <a:r>
              <a:rPr lang="en-US" dirty="0">
                <a:solidFill>
                  <a:srgbClr val="FFFF00"/>
                </a:solidFill>
              </a:rPr>
              <a:t>  return $('.box').</a:t>
            </a:r>
            <a:r>
              <a:rPr lang="en-US" dirty="0" err="1">
                <a:solidFill>
                  <a:srgbClr val="FFFF00"/>
                </a:solidFill>
              </a:rPr>
              <a:t>fadeIn</a:t>
            </a:r>
            <a:r>
              <a:rPr lang="en-US" dirty="0">
                <a:solidFill>
                  <a:srgbClr val="FFFF00"/>
                </a:solidFill>
              </a:rPr>
              <a:t>('fast').</a:t>
            </a:r>
            <a:r>
              <a:rPr lang="en-US" dirty="0" err="1">
                <a:solidFill>
                  <a:srgbClr val="FFFF00"/>
                </a:solidFill>
              </a:rPr>
              <a:t>addClass</a:t>
            </a:r>
            <a:r>
              <a:rPr lang="en-US" dirty="0">
                <a:solidFill>
                  <a:srgbClr val="FFFF00"/>
                </a:solidFill>
              </a:rPr>
              <a:t>('show');</a:t>
            </a:r>
          </a:p>
          <a:p>
            <a:r>
              <a:rPr lang="en-US" dirty="0">
                <a:solidFill>
                  <a:srgbClr val="FFFF00"/>
                </a:solidFill>
              </a:rPr>
              <a:t>}).</a:t>
            </a:r>
            <a:r>
              <a:rPr lang="en-US" dirty="0" err="1">
                <a:solidFill>
                  <a:srgbClr val="FFFF00"/>
                </a:solidFill>
              </a:rPr>
              <a:t>css</a:t>
            </a:r>
            <a:r>
              <a:rPr lang="en-US" dirty="0">
                <a:solidFill>
                  <a:srgbClr val="FFFF00"/>
                </a:solidFill>
              </a:rPr>
              <a:t>('background', 'white');</a:t>
            </a:r>
          </a:p>
          <a:p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A89EED21-EF58-4166-9128-717747CCA1F8}"/>
              </a:ext>
            </a:extLst>
          </p:cNvPr>
          <p:cNvSpPr/>
          <p:nvPr/>
        </p:nvSpPr>
        <p:spPr>
          <a:xfrm>
            <a:off x="5799808" y="5219654"/>
            <a:ext cx="67821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CAB76CC-CAB7-47BB-AC40-2B0046B3572A}"/>
              </a:ext>
            </a:extLst>
          </p:cNvPr>
          <p:cNvSpPr/>
          <p:nvPr/>
        </p:nvSpPr>
        <p:spPr>
          <a:xfrm>
            <a:off x="2759091" y="4711823"/>
            <a:ext cx="2806390" cy="1754326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dirty="0"/>
              <a:t>$ 'body'</a:t>
            </a:r>
          </a:p>
          <a:p>
            <a:r>
              <a:rPr lang="en-US" dirty="0"/>
              <a:t>.click (e) -&gt;</a:t>
            </a:r>
          </a:p>
          <a:p>
            <a:r>
              <a:rPr lang="en-US" dirty="0"/>
              <a:t>  $ '.box'</a:t>
            </a:r>
          </a:p>
          <a:p>
            <a:r>
              <a:rPr lang="en-US" dirty="0"/>
              <a:t>  .</a:t>
            </a:r>
            <a:r>
              <a:rPr lang="en-US" dirty="0" err="1"/>
              <a:t>fadeIn</a:t>
            </a:r>
            <a:r>
              <a:rPr lang="en-US" dirty="0"/>
              <a:t> 'fast'</a:t>
            </a:r>
          </a:p>
          <a:p>
            <a:r>
              <a:rPr lang="en-US" dirty="0"/>
              <a:t>  .</a:t>
            </a:r>
            <a:r>
              <a:rPr lang="en-US" dirty="0" err="1"/>
              <a:t>addClass</a:t>
            </a:r>
            <a:r>
              <a:rPr lang="en-US" dirty="0"/>
              <a:t> 'show'</a:t>
            </a:r>
          </a:p>
          <a:p>
            <a:r>
              <a:rPr lang="en-US" dirty="0"/>
              <a:t>.</a:t>
            </a:r>
            <a:r>
              <a:rPr lang="en-US" dirty="0" err="1"/>
              <a:t>css</a:t>
            </a:r>
            <a:r>
              <a:rPr lang="en-US" dirty="0"/>
              <a:t> 'background', 'white'</a:t>
            </a:r>
          </a:p>
        </p:txBody>
      </p:sp>
    </p:spTree>
    <p:extLst>
      <p:ext uri="{BB962C8B-B14F-4D97-AF65-F5344CB8AC3E}">
        <p14:creationId xmlns:p14="http://schemas.microsoft.com/office/powerpoint/2010/main" val="3003143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Экзотические языки программирования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2052" name="Picture 4" descr="Картинки по запросу звери химеры">
            <a:extLst>
              <a:ext uri="{FF2B5EF4-FFF2-40B4-BE49-F238E27FC236}">
                <a16:creationId xmlns:a16="http://schemas.microsoft.com/office/drawing/2014/main" id="{2BA5528F-3B16-4912-9E48-CDE69D5D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1754326"/>
            <a:ext cx="595312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94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языки программирования">
            <a:extLst>
              <a:ext uri="{FF2B5EF4-FFF2-40B4-BE49-F238E27FC236}">
                <a16:creationId xmlns:a16="http://schemas.microsoft.com/office/drawing/2014/main" id="{56E8BD55-9969-4C6A-827F-673650E00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90" y="1226684"/>
            <a:ext cx="12204090" cy="563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061706" y="0"/>
            <a:ext cx="8236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Языки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287835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5313435" y="0"/>
            <a:ext cx="1733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Forth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C197F9-2F37-4414-9D3D-75E59DFEC2F9}"/>
              </a:ext>
            </a:extLst>
          </p:cNvPr>
          <p:cNvSpPr/>
          <p:nvPr/>
        </p:nvSpPr>
        <p:spPr>
          <a:xfrm>
            <a:off x="84018" y="1204699"/>
            <a:ext cx="6096000" cy="54784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r>
              <a:rPr lang="ru-RU" sz="1400" dirty="0"/>
              <a:t>\ </a:t>
            </a:r>
            <a:r>
              <a:rPr lang="ru-RU" sz="1400" dirty="0" err="1"/>
              <a:t>Note</a:t>
            </a:r>
            <a:r>
              <a:rPr lang="ru-RU" sz="1400" dirty="0"/>
              <a:t> 1: </a:t>
            </a:r>
            <a:r>
              <a:rPr lang="ru-RU" sz="1400" dirty="0" err="1"/>
              <a:t>Text</a:t>
            </a:r>
            <a:r>
              <a:rPr lang="ru-RU" sz="1400" dirty="0"/>
              <a:t> </a:t>
            </a:r>
            <a:r>
              <a:rPr lang="ru-RU" sz="1400" dirty="0" err="1"/>
              <a:t>after</a:t>
            </a:r>
            <a:r>
              <a:rPr lang="ru-RU" sz="1400" dirty="0"/>
              <a:t> a </a:t>
            </a:r>
            <a:r>
              <a:rPr lang="ru-RU" sz="1400" dirty="0" err="1"/>
              <a:t>backslash</a:t>
            </a:r>
            <a:r>
              <a:rPr lang="ru-RU" sz="1400" dirty="0"/>
              <a:t> </a:t>
            </a:r>
            <a:r>
              <a:rPr lang="ru-RU" sz="1400" dirty="0" err="1"/>
              <a:t>is</a:t>
            </a:r>
            <a:r>
              <a:rPr lang="ru-RU" sz="1400" dirty="0"/>
              <a:t> a </a:t>
            </a:r>
            <a:r>
              <a:rPr lang="ru-RU" sz="1400" dirty="0" err="1"/>
              <a:t>comment</a:t>
            </a:r>
            <a:r>
              <a:rPr lang="ru-RU" sz="1400" dirty="0"/>
              <a:t> </a:t>
            </a:r>
            <a:r>
              <a:rPr lang="ru-RU" sz="1400" dirty="0" err="1"/>
              <a:t>until</a:t>
            </a:r>
            <a:r>
              <a:rPr lang="ru-RU" sz="1400" dirty="0"/>
              <a:t> </a:t>
            </a:r>
            <a:r>
              <a:rPr lang="ru-RU" sz="1400" dirty="0" err="1"/>
              <a:t>end-of-line</a:t>
            </a:r>
            <a:r>
              <a:rPr lang="ru-RU" sz="1400" dirty="0"/>
              <a:t>.</a:t>
            </a:r>
          </a:p>
          <a:p>
            <a:r>
              <a:rPr lang="ru-RU" sz="1400" dirty="0"/>
              <a:t>\ </a:t>
            </a:r>
            <a:r>
              <a:rPr lang="ru-RU" sz="1400" dirty="0" err="1"/>
              <a:t>Note</a:t>
            </a:r>
            <a:r>
              <a:rPr lang="ru-RU" sz="1400" dirty="0"/>
              <a:t> 2: </a:t>
            </a:r>
            <a:r>
              <a:rPr lang="ru-RU" sz="1400" dirty="0" err="1"/>
              <a:t>Text</a:t>
            </a:r>
            <a:r>
              <a:rPr lang="ru-RU" sz="1400" dirty="0"/>
              <a:t> </a:t>
            </a:r>
            <a:r>
              <a:rPr lang="ru-RU" sz="1400" dirty="0" err="1"/>
              <a:t>within</a:t>
            </a:r>
            <a:r>
              <a:rPr lang="ru-RU" sz="1400" dirty="0"/>
              <a:t> </a:t>
            </a:r>
            <a:r>
              <a:rPr lang="ru-RU" sz="1400" dirty="0" err="1"/>
              <a:t>parentheses</a:t>
            </a:r>
            <a:r>
              <a:rPr lang="ru-RU" sz="1400" dirty="0"/>
              <a:t> </a:t>
            </a:r>
            <a:r>
              <a:rPr lang="ru-RU" sz="1400" dirty="0" err="1"/>
              <a:t>like</a:t>
            </a:r>
            <a:r>
              <a:rPr lang="ru-RU" sz="1400" dirty="0"/>
              <a:t> "( n -- )" </a:t>
            </a:r>
            <a:r>
              <a:rPr lang="ru-RU" sz="1400" dirty="0" err="1"/>
              <a:t>is</a:t>
            </a:r>
            <a:r>
              <a:rPr lang="ru-RU" sz="1400" dirty="0"/>
              <a:t> </a:t>
            </a:r>
            <a:r>
              <a:rPr lang="ru-RU" sz="1400" dirty="0" err="1"/>
              <a:t>also</a:t>
            </a:r>
            <a:r>
              <a:rPr lang="ru-RU" sz="1400" dirty="0"/>
              <a:t> a </a:t>
            </a:r>
            <a:r>
              <a:rPr lang="ru-RU" sz="1400" dirty="0" err="1"/>
              <a:t>comment</a:t>
            </a:r>
            <a:r>
              <a:rPr lang="ru-RU" sz="1400" dirty="0"/>
              <a:t>.</a:t>
            </a:r>
          </a:p>
          <a:p>
            <a:r>
              <a:rPr lang="ru-RU" sz="1400" dirty="0"/>
              <a:t>\ </a:t>
            </a:r>
            <a:r>
              <a:rPr lang="ru-RU" sz="1400" dirty="0" err="1"/>
              <a:t>Note</a:t>
            </a:r>
            <a:r>
              <a:rPr lang="ru-RU" sz="1400" dirty="0"/>
              <a:t> 3: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be</a:t>
            </a:r>
            <a:r>
              <a:rPr lang="ru-RU" sz="1400" dirty="0"/>
              <a:t> </a:t>
            </a:r>
            <a:r>
              <a:rPr lang="ru-RU" sz="1400" dirty="0" err="1"/>
              <a:t>strictly</a:t>
            </a:r>
            <a:r>
              <a:rPr lang="ru-RU" sz="1400" dirty="0"/>
              <a:t> ANSI </a:t>
            </a:r>
            <a:r>
              <a:rPr lang="ru-RU" sz="1400" dirty="0" err="1"/>
              <a:t>compliant</a:t>
            </a:r>
            <a:r>
              <a:rPr lang="ru-RU" sz="1400" dirty="0"/>
              <a:t>,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code</a:t>
            </a:r>
            <a:r>
              <a:rPr lang="ru-RU" sz="1400" dirty="0"/>
              <a:t> </a:t>
            </a:r>
            <a:r>
              <a:rPr lang="ru-RU" sz="1400" dirty="0" err="1"/>
              <a:t>below</a:t>
            </a:r>
            <a:r>
              <a:rPr lang="ru-RU" sz="1400" dirty="0"/>
              <a:t> </a:t>
            </a:r>
            <a:r>
              <a:rPr lang="ru-RU" sz="1400" dirty="0" err="1"/>
              <a:t>is</a:t>
            </a:r>
            <a:r>
              <a:rPr lang="ru-RU" sz="1400" dirty="0"/>
              <a:t> </a:t>
            </a:r>
            <a:r>
              <a:rPr lang="ru-RU" sz="1400" dirty="0" err="1"/>
              <a:t>in</a:t>
            </a:r>
            <a:r>
              <a:rPr lang="ru-RU" sz="1400" dirty="0"/>
              <a:t> UPPERCASE.</a:t>
            </a:r>
          </a:p>
          <a:p>
            <a:r>
              <a:rPr lang="ru-RU" sz="1400" dirty="0"/>
              <a:t>\	 </a:t>
            </a:r>
            <a:r>
              <a:rPr lang="ru-RU" sz="1400" dirty="0" err="1"/>
              <a:t>Most</a:t>
            </a:r>
            <a:r>
              <a:rPr lang="ru-RU" sz="1400" dirty="0"/>
              <a:t> PC </a:t>
            </a:r>
            <a:r>
              <a:rPr lang="ru-RU" sz="1400" dirty="0" err="1"/>
              <a:t>Forth</a:t>
            </a:r>
            <a:r>
              <a:rPr lang="ru-RU" sz="1400" dirty="0"/>
              <a:t> </a:t>
            </a:r>
            <a:r>
              <a:rPr lang="ru-RU" sz="1400" dirty="0" err="1"/>
              <a:t>implementations</a:t>
            </a:r>
            <a:r>
              <a:rPr lang="ru-RU" sz="1400" dirty="0"/>
              <a:t> </a:t>
            </a:r>
            <a:r>
              <a:rPr lang="ru-RU" sz="1400" dirty="0" err="1"/>
              <a:t>are</a:t>
            </a:r>
            <a:r>
              <a:rPr lang="ru-RU" sz="1400" dirty="0"/>
              <a:t> (</a:t>
            </a:r>
            <a:r>
              <a:rPr lang="ru-RU" sz="1400" dirty="0" err="1"/>
              <a:t>optionally</a:t>
            </a:r>
            <a:r>
              <a:rPr lang="ru-RU" sz="1400" dirty="0"/>
              <a:t>) </a:t>
            </a:r>
            <a:r>
              <a:rPr lang="ru-RU" sz="1400" dirty="0" err="1"/>
              <a:t>case</a:t>
            </a:r>
            <a:r>
              <a:rPr lang="ru-RU" sz="1400" dirty="0"/>
              <a:t> </a:t>
            </a:r>
            <a:r>
              <a:rPr lang="ru-RU" sz="1400" dirty="0" err="1"/>
              <a:t>insensitive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 : STAR	 ( -- )            \ </a:t>
            </a:r>
            <a:r>
              <a:rPr lang="ru-RU" sz="1400" dirty="0" err="1"/>
              <a:t>Print</a:t>
            </a:r>
            <a:r>
              <a:rPr lang="ru-RU" sz="1400" dirty="0"/>
              <a:t> a </a:t>
            </a:r>
            <a:r>
              <a:rPr lang="ru-RU" sz="1400" dirty="0" err="1"/>
              <a:t>single</a:t>
            </a:r>
            <a:r>
              <a:rPr lang="ru-RU" sz="1400" dirty="0"/>
              <a:t> </a:t>
            </a:r>
            <a:r>
              <a:rPr lang="ru-RU" sz="1400" dirty="0" err="1"/>
              <a:t>star</a:t>
            </a:r>
            <a:endParaRPr lang="ru-RU" sz="1400" dirty="0"/>
          </a:p>
          <a:p>
            <a:r>
              <a:rPr lang="ru-RU" sz="1400" dirty="0"/>
              <a:t>   42 EMIT ;	           \ 42 </a:t>
            </a:r>
            <a:r>
              <a:rPr lang="ru-RU" sz="1400" dirty="0" err="1"/>
              <a:t>is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ASCII </a:t>
            </a:r>
            <a:r>
              <a:rPr lang="ru-RU" sz="1400" dirty="0" err="1"/>
              <a:t>code</a:t>
            </a:r>
            <a:r>
              <a:rPr lang="ru-RU" sz="1400" dirty="0"/>
              <a:t> </a:t>
            </a:r>
            <a:r>
              <a:rPr lang="ru-RU" sz="1400" dirty="0" err="1"/>
              <a:t>for</a:t>
            </a:r>
            <a:r>
              <a:rPr lang="ru-RU" sz="1400" dirty="0"/>
              <a:t> *</a:t>
            </a:r>
          </a:p>
          <a:p>
            <a:endParaRPr lang="ru-RU" sz="1400" dirty="0"/>
          </a:p>
          <a:p>
            <a:r>
              <a:rPr lang="ru-RU" sz="1400" dirty="0"/>
              <a:t> : STARS	( n -- )   \ </a:t>
            </a:r>
            <a:r>
              <a:rPr lang="ru-RU" sz="1400" dirty="0" err="1"/>
              <a:t>Print</a:t>
            </a:r>
            <a:r>
              <a:rPr lang="ru-RU" sz="1400" dirty="0"/>
              <a:t> n </a:t>
            </a:r>
            <a:r>
              <a:rPr lang="ru-RU" sz="1400" dirty="0" err="1"/>
              <a:t>stars</a:t>
            </a:r>
            <a:endParaRPr lang="ru-RU" sz="1400" dirty="0"/>
          </a:p>
          <a:p>
            <a:r>
              <a:rPr lang="ru-RU" sz="1400" dirty="0"/>
              <a:t>   0 DO STAR LOOP ;	   \ </a:t>
            </a:r>
            <a:r>
              <a:rPr lang="ru-RU" sz="1400" dirty="0" err="1"/>
              <a:t>Loop</a:t>
            </a:r>
            <a:r>
              <a:rPr lang="ru-RU" sz="1400" dirty="0"/>
              <a:t> n </a:t>
            </a:r>
            <a:r>
              <a:rPr lang="ru-RU" sz="1400" dirty="0" err="1"/>
              <a:t>times</a:t>
            </a:r>
            <a:r>
              <a:rPr lang="ru-RU" sz="1400" dirty="0"/>
              <a:t> (0 </a:t>
            </a:r>
            <a:r>
              <a:rPr lang="ru-RU" sz="1400" dirty="0" err="1"/>
              <a:t>up</a:t>
            </a:r>
            <a:r>
              <a:rPr lang="ru-RU" sz="1400" dirty="0"/>
              <a:t> </a:t>
            </a:r>
            <a:r>
              <a:rPr lang="ru-RU" sz="1400" dirty="0" err="1"/>
              <a:t>to</a:t>
            </a:r>
            <a:r>
              <a:rPr lang="ru-RU" sz="1400" dirty="0"/>
              <a:t> n-1) </a:t>
            </a:r>
            <a:r>
              <a:rPr lang="ru-RU" sz="1400" dirty="0" err="1"/>
              <a:t>and</a:t>
            </a:r>
            <a:r>
              <a:rPr lang="ru-RU" sz="1400" dirty="0"/>
              <a:t> </a:t>
            </a:r>
            <a:r>
              <a:rPr lang="ru-RU" sz="1400" dirty="0" err="1"/>
              <a:t>execute</a:t>
            </a:r>
            <a:r>
              <a:rPr lang="ru-RU" sz="1400" dirty="0"/>
              <a:t> STAR</a:t>
            </a:r>
          </a:p>
          <a:p>
            <a:endParaRPr lang="ru-RU" sz="1400" dirty="0"/>
          </a:p>
          <a:p>
            <a:r>
              <a:rPr lang="ru-RU" sz="1400" dirty="0"/>
              <a:t> : SQUARE	( n -- )   \ </a:t>
            </a:r>
            <a:r>
              <a:rPr lang="ru-RU" sz="1400" dirty="0" err="1"/>
              <a:t>Print</a:t>
            </a:r>
            <a:r>
              <a:rPr lang="ru-RU" sz="1400" dirty="0"/>
              <a:t> </a:t>
            </a:r>
            <a:r>
              <a:rPr lang="ru-RU" sz="1400" dirty="0" err="1"/>
              <a:t>an</a:t>
            </a:r>
            <a:r>
              <a:rPr lang="ru-RU" sz="1400" dirty="0"/>
              <a:t> n-</a:t>
            </a:r>
            <a:r>
              <a:rPr lang="ru-RU" sz="1400" dirty="0" err="1"/>
              <a:t>line</a:t>
            </a:r>
            <a:r>
              <a:rPr lang="ru-RU" sz="1400" dirty="0"/>
              <a:t> </a:t>
            </a:r>
            <a:r>
              <a:rPr lang="ru-RU" sz="1400" dirty="0" err="1"/>
              <a:t>square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stars</a:t>
            </a:r>
            <a:endParaRPr lang="ru-RU" sz="1400" dirty="0"/>
          </a:p>
          <a:p>
            <a:r>
              <a:rPr lang="ru-RU" sz="1400" dirty="0"/>
              <a:t>   DUP 0 DO		   \ </a:t>
            </a:r>
            <a:r>
              <a:rPr lang="ru-RU" sz="1400" dirty="0" err="1"/>
              <a:t>Loop</a:t>
            </a:r>
            <a:r>
              <a:rPr lang="ru-RU" sz="1400" dirty="0"/>
              <a:t> n </a:t>
            </a:r>
            <a:r>
              <a:rPr lang="ru-RU" sz="1400" dirty="0" err="1"/>
              <a:t>times</a:t>
            </a:r>
            <a:r>
              <a:rPr lang="ru-RU" sz="1400" dirty="0"/>
              <a:t>, </a:t>
            </a:r>
            <a:r>
              <a:rPr lang="ru-RU" sz="1400" dirty="0" err="1"/>
              <a:t>keeping</a:t>
            </a:r>
            <a:r>
              <a:rPr lang="ru-RU" sz="1400" dirty="0"/>
              <a:t> (DUP-</a:t>
            </a:r>
            <a:r>
              <a:rPr lang="ru-RU" sz="1400" dirty="0" err="1"/>
              <a:t>licating</a:t>
            </a:r>
            <a:r>
              <a:rPr lang="ru-RU" sz="1400" dirty="0"/>
              <a:t>) n </a:t>
            </a:r>
            <a:r>
              <a:rPr lang="ru-RU" sz="1400" dirty="0" err="1"/>
              <a:t>on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stack</a:t>
            </a:r>
            <a:endParaRPr lang="ru-RU" sz="1400" dirty="0"/>
          </a:p>
          <a:p>
            <a:r>
              <a:rPr lang="ru-RU" sz="1400" dirty="0"/>
              <a:t>   DUP STARS CR            \ </a:t>
            </a:r>
            <a:r>
              <a:rPr lang="ru-RU" sz="1400" dirty="0" err="1"/>
              <a:t>Each</a:t>
            </a:r>
            <a:r>
              <a:rPr lang="ru-RU" sz="1400" dirty="0"/>
              <a:t> </a:t>
            </a:r>
            <a:r>
              <a:rPr lang="ru-RU" sz="1400" dirty="0" err="1"/>
              <a:t>time</a:t>
            </a:r>
            <a:r>
              <a:rPr lang="ru-RU" sz="1400" dirty="0"/>
              <a:t>, </a:t>
            </a:r>
            <a:r>
              <a:rPr lang="ru-RU" sz="1400" dirty="0" err="1"/>
              <a:t>print</a:t>
            </a:r>
            <a:r>
              <a:rPr lang="ru-RU" sz="1400" dirty="0"/>
              <a:t> n </a:t>
            </a:r>
            <a:r>
              <a:rPr lang="ru-RU" sz="1400" dirty="0" err="1"/>
              <a:t>stars</a:t>
            </a:r>
            <a:r>
              <a:rPr lang="ru-RU" sz="1400" dirty="0"/>
              <a:t> </a:t>
            </a:r>
            <a:r>
              <a:rPr lang="ru-RU" sz="1400" dirty="0" err="1"/>
              <a:t>then</a:t>
            </a:r>
            <a:r>
              <a:rPr lang="ru-RU" sz="1400" dirty="0"/>
              <a:t> </a:t>
            </a:r>
            <a:r>
              <a:rPr lang="ru-RU" sz="1400" dirty="0" err="1"/>
              <a:t>print</a:t>
            </a:r>
            <a:r>
              <a:rPr lang="ru-RU" sz="1400" dirty="0"/>
              <a:t> CR</a:t>
            </a:r>
          </a:p>
          <a:p>
            <a:r>
              <a:rPr lang="ru-RU" sz="1400" dirty="0"/>
              <a:t>   LOOP DROP ;             \ </a:t>
            </a:r>
            <a:r>
              <a:rPr lang="ru-RU" sz="1400" dirty="0" err="1"/>
              <a:t>After</a:t>
            </a:r>
            <a:r>
              <a:rPr lang="ru-RU" sz="1400" dirty="0"/>
              <a:t> </a:t>
            </a:r>
            <a:r>
              <a:rPr lang="ru-RU" sz="1400" dirty="0" err="1"/>
              <a:t>loop</a:t>
            </a:r>
            <a:r>
              <a:rPr lang="ru-RU" sz="1400" dirty="0"/>
              <a:t> </a:t>
            </a:r>
            <a:r>
              <a:rPr lang="ru-RU" sz="1400" dirty="0" err="1"/>
              <a:t>is</a:t>
            </a:r>
            <a:r>
              <a:rPr lang="ru-RU" sz="1400" dirty="0"/>
              <a:t> </a:t>
            </a:r>
            <a:r>
              <a:rPr lang="ru-RU" sz="1400" dirty="0" err="1"/>
              <a:t>done</a:t>
            </a:r>
            <a:r>
              <a:rPr lang="ru-RU" sz="1400" dirty="0"/>
              <a:t>, </a:t>
            </a:r>
            <a:r>
              <a:rPr lang="ru-RU" sz="1400" dirty="0" err="1"/>
              <a:t>drop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n </a:t>
            </a:r>
            <a:r>
              <a:rPr lang="ru-RU" sz="1400" dirty="0" err="1"/>
              <a:t>from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stack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 : TRIANGLE	( n -- )   \ </a:t>
            </a:r>
            <a:r>
              <a:rPr lang="ru-RU" sz="1400" dirty="0" err="1"/>
              <a:t>Print</a:t>
            </a:r>
            <a:r>
              <a:rPr lang="ru-RU" sz="1400" dirty="0"/>
              <a:t> </a:t>
            </a:r>
            <a:r>
              <a:rPr lang="ru-RU" sz="1400" dirty="0" err="1"/>
              <a:t>an</a:t>
            </a:r>
            <a:r>
              <a:rPr lang="ru-RU" sz="1400" dirty="0"/>
              <a:t> n-</a:t>
            </a:r>
            <a:r>
              <a:rPr lang="ru-RU" sz="1400" dirty="0" err="1"/>
              <a:t>line</a:t>
            </a:r>
            <a:r>
              <a:rPr lang="ru-RU" sz="1400" dirty="0"/>
              <a:t> </a:t>
            </a:r>
            <a:r>
              <a:rPr lang="ru-RU" sz="1400" dirty="0" err="1"/>
              <a:t>triangle</a:t>
            </a:r>
            <a:endParaRPr lang="ru-RU" sz="1400" dirty="0"/>
          </a:p>
          <a:p>
            <a:r>
              <a:rPr lang="ru-RU" sz="1400" dirty="0"/>
              <a:t>   1 + 1 DO		   \ </a:t>
            </a:r>
            <a:r>
              <a:rPr lang="ru-RU" sz="1400" dirty="0" err="1"/>
              <a:t>Loop</a:t>
            </a:r>
            <a:r>
              <a:rPr lang="ru-RU" sz="1400" dirty="0"/>
              <a:t> n </a:t>
            </a:r>
            <a:r>
              <a:rPr lang="ru-RU" sz="1400" dirty="0" err="1"/>
              <a:t>times</a:t>
            </a:r>
            <a:r>
              <a:rPr lang="ru-RU" sz="1400" dirty="0"/>
              <a:t> </a:t>
            </a:r>
            <a:r>
              <a:rPr lang="ru-RU" sz="1400" dirty="0" err="1"/>
              <a:t>from</a:t>
            </a:r>
            <a:r>
              <a:rPr lang="ru-RU" sz="1400" dirty="0"/>
              <a:t> 1 </a:t>
            </a:r>
            <a:r>
              <a:rPr lang="ru-RU" sz="1400" dirty="0" err="1"/>
              <a:t>to</a:t>
            </a:r>
            <a:r>
              <a:rPr lang="ru-RU" sz="1400" dirty="0"/>
              <a:t> n (</a:t>
            </a:r>
            <a:r>
              <a:rPr lang="ru-RU" sz="1400" dirty="0" err="1"/>
              <a:t>instead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0 </a:t>
            </a:r>
            <a:r>
              <a:rPr lang="ru-RU" sz="1400" dirty="0" err="1"/>
              <a:t>to</a:t>
            </a:r>
            <a:r>
              <a:rPr lang="ru-RU" sz="1400" dirty="0"/>
              <a:t> n-1)</a:t>
            </a:r>
          </a:p>
          <a:p>
            <a:r>
              <a:rPr lang="ru-RU" sz="1400" dirty="0"/>
              <a:t>   I STARS CR              \ </a:t>
            </a:r>
            <a:r>
              <a:rPr lang="ru-RU" sz="1400" dirty="0" err="1"/>
              <a:t>This</a:t>
            </a:r>
            <a:r>
              <a:rPr lang="ru-RU" sz="1400" dirty="0"/>
              <a:t> </a:t>
            </a:r>
            <a:r>
              <a:rPr lang="ru-RU" sz="1400" dirty="0" err="1"/>
              <a:t>time</a:t>
            </a:r>
            <a:r>
              <a:rPr lang="ru-RU" sz="1400" dirty="0"/>
              <a:t> </a:t>
            </a:r>
            <a:r>
              <a:rPr lang="ru-RU" sz="1400" dirty="0" err="1"/>
              <a:t>use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inner</a:t>
            </a:r>
            <a:r>
              <a:rPr lang="ru-RU" sz="1400" dirty="0"/>
              <a:t> </a:t>
            </a:r>
            <a:r>
              <a:rPr lang="ru-RU" sz="1400" dirty="0" err="1"/>
              <a:t>loop</a:t>
            </a:r>
            <a:r>
              <a:rPr lang="ru-RU" sz="1400" dirty="0"/>
              <a:t> </a:t>
            </a:r>
            <a:r>
              <a:rPr lang="ru-RU" sz="1400" dirty="0" err="1"/>
              <a:t>index</a:t>
            </a:r>
            <a:r>
              <a:rPr lang="ru-RU" sz="1400" dirty="0"/>
              <a:t> I</a:t>
            </a:r>
          </a:p>
          <a:p>
            <a:r>
              <a:rPr lang="ru-RU" sz="1400" dirty="0"/>
              <a:t>   LOOP ;</a:t>
            </a:r>
          </a:p>
          <a:p>
            <a:endParaRPr lang="ru-RU" sz="1400" dirty="0"/>
          </a:p>
          <a:p>
            <a:r>
              <a:rPr lang="ru-RU" sz="1400" dirty="0"/>
              <a:t> : TOWER	( n -- )   \ </a:t>
            </a:r>
            <a:r>
              <a:rPr lang="ru-RU" sz="1400" dirty="0" err="1"/>
              <a:t>Print</a:t>
            </a:r>
            <a:r>
              <a:rPr lang="ru-RU" sz="1400" dirty="0"/>
              <a:t> a "</a:t>
            </a:r>
            <a:r>
              <a:rPr lang="ru-RU" sz="1400" dirty="0" err="1"/>
              <a:t>tower</a:t>
            </a:r>
            <a:r>
              <a:rPr lang="ru-RU" sz="1400" dirty="0"/>
              <a:t>" </a:t>
            </a:r>
            <a:r>
              <a:rPr lang="ru-RU" sz="1400" dirty="0" err="1"/>
              <a:t>with</a:t>
            </a:r>
            <a:r>
              <a:rPr lang="ru-RU" sz="1400" dirty="0"/>
              <a:t> </a:t>
            </a:r>
            <a:r>
              <a:rPr lang="ru-RU" sz="1400" dirty="0" err="1"/>
              <a:t>an</a:t>
            </a:r>
            <a:r>
              <a:rPr lang="ru-RU" sz="1400" dirty="0"/>
              <a:t> </a:t>
            </a:r>
            <a:r>
              <a:rPr lang="ru-RU" sz="1400" dirty="0" err="1"/>
              <a:t>base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size</a:t>
            </a:r>
            <a:r>
              <a:rPr lang="ru-RU" sz="1400" dirty="0"/>
              <a:t> n</a:t>
            </a:r>
          </a:p>
          <a:p>
            <a:r>
              <a:rPr lang="ru-RU" sz="1400" dirty="0"/>
              <a:t>   DUP                     \ DUP-</a:t>
            </a:r>
            <a:r>
              <a:rPr lang="ru-RU" sz="1400" dirty="0" err="1"/>
              <a:t>licate</a:t>
            </a:r>
            <a:r>
              <a:rPr lang="ru-RU" sz="1400" dirty="0"/>
              <a:t> n (</a:t>
            </a:r>
            <a:r>
              <a:rPr lang="ru-RU" sz="1400" dirty="0" err="1"/>
              <a:t>since</a:t>
            </a:r>
            <a:r>
              <a:rPr lang="ru-RU" sz="1400" dirty="0"/>
              <a:t> </a:t>
            </a:r>
            <a:r>
              <a:rPr lang="ru-RU" sz="1400" dirty="0" err="1"/>
              <a:t>it</a:t>
            </a:r>
            <a:r>
              <a:rPr lang="ru-RU" sz="1400" dirty="0"/>
              <a:t> </a:t>
            </a:r>
            <a:r>
              <a:rPr lang="ru-RU" sz="1400" dirty="0" err="1"/>
              <a:t>is</a:t>
            </a:r>
            <a:r>
              <a:rPr lang="ru-RU" sz="1400" dirty="0"/>
              <a:t> </a:t>
            </a:r>
            <a:r>
              <a:rPr lang="ru-RU" sz="1400" dirty="0" err="1"/>
              <a:t>used</a:t>
            </a:r>
            <a:r>
              <a:rPr lang="ru-RU" sz="1400" dirty="0"/>
              <a:t> </a:t>
            </a:r>
            <a:r>
              <a:rPr lang="ru-RU" sz="1400" dirty="0" err="1"/>
              <a:t>twice</a:t>
            </a:r>
            <a:r>
              <a:rPr lang="ru-RU" sz="1400" dirty="0"/>
              <a:t> </a:t>
            </a:r>
            <a:r>
              <a:rPr lang="ru-RU" sz="1400" dirty="0" err="1"/>
              <a:t>below</a:t>
            </a:r>
            <a:r>
              <a:rPr lang="ru-RU" sz="1400" dirty="0"/>
              <a:t>)</a:t>
            </a:r>
          </a:p>
          <a:p>
            <a:r>
              <a:rPr lang="ru-RU" sz="1400" dirty="0"/>
              <a:t>   1 - TRIANGLE            \ </a:t>
            </a:r>
            <a:r>
              <a:rPr lang="ru-RU" sz="1400" dirty="0" err="1"/>
              <a:t>Print</a:t>
            </a:r>
            <a:r>
              <a:rPr lang="ru-RU" sz="1400" dirty="0"/>
              <a:t> a </a:t>
            </a:r>
            <a:r>
              <a:rPr lang="ru-RU" sz="1400" dirty="0" err="1"/>
              <a:t>triangle</a:t>
            </a:r>
            <a:r>
              <a:rPr lang="ru-RU" sz="1400" dirty="0"/>
              <a:t> 1 </a:t>
            </a:r>
            <a:r>
              <a:rPr lang="ru-RU" sz="1400" dirty="0" err="1"/>
              <a:t>size</a:t>
            </a:r>
            <a:r>
              <a:rPr lang="ru-RU" sz="1400" dirty="0"/>
              <a:t> </a:t>
            </a:r>
            <a:r>
              <a:rPr lang="ru-RU" sz="1400" dirty="0" err="1"/>
              <a:t>smaller</a:t>
            </a:r>
            <a:r>
              <a:rPr lang="ru-RU" sz="1400" dirty="0"/>
              <a:t> </a:t>
            </a:r>
            <a:r>
              <a:rPr lang="ru-RU" sz="1400" dirty="0" err="1"/>
              <a:t>than</a:t>
            </a:r>
            <a:r>
              <a:rPr lang="ru-RU" sz="1400" dirty="0"/>
              <a:t> n</a:t>
            </a:r>
          </a:p>
          <a:p>
            <a:r>
              <a:rPr lang="ru-RU" sz="1400" dirty="0"/>
              <a:t>   SQUARE ;                \ </a:t>
            </a:r>
            <a:r>
              <a:rPr lang="ru-RU" sz="1400" dirty="0" err="1"/>
              <a:t>Print</a:t>
            </a:r>
            <a:r>
              <a:rPr lang="ru-RU" sz="1400" dirty="0"/>
              <a:t> a </a:t>
            </a:r>
            <a:r>
              <a:rPr lang="ru-RU" sz="1400" dirty="0" err="1"/>
              <a:t>square</a:t>
            </a:r>
            <a:r>
              <a:rPr lang="ru-RU" sz="1400" dirty="0"/>
              <a:t> </a:t>
            </a:r>
            <a:r>
              <a:rPr lang="ru-RU" sz="1400" dirty="0" err="1"/>
              <a:t>base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size</a:t>
            </a:r>
            <a:r>
              <a:rPr lang="ru-RU" sz="1400" dirty="0"/>
              <a:t> n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233C889-7803-40BC-8B98-020D90CE70E0}"/>
              </a:ext>
            </a:extLst>
          </p:cNvPr>
          <p:cNvSpPr/>
          <p:nvPr/>
        </p:nvSpPr>
        <p:spPr>
          <a:xfrm>
            <a:off x="6537649" y="1204699"/>
            <a:ext cx="5181599" cy="52629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600" dirty="0"/>
              <a:t>\ </a:t>
            </a:r>
            <a:r>
              <a:rPr lang="ru-RU" sz="1600" dirty="0" err="1"/>
              <a:t>Sample</a:t>
            </a:r>
            <a:r>
              <a:rPr lang="ru-RU" sz="1600" dirty="0"/>
              <a:t> </a:t>
            </a:r>
            <a:r>
              <a:rPr lang="ru-RU" sz="1600" dirty="0" err="1"/>
              <a:t>test</a:t>
            </a:r>
            <a:r>
              <a:rPr lang="ru-RU" sz="1600" dirty="0"/>
              <a:t> </a:t>
            </a:r>
            <a:r>
              <a:rPr lang="ru-RU" sz="1600" dirty="0" err="1"/>
              <a:t>session</a:t>
            </a:r>
            <a:r>
              <a:rPr lang="ru-RU" sz="1600" dirty="0"/>
              <a:t>:</a:t>
            </a:r>
          </a:p>
          <a:p>
            <a:r>
              <a:rPr lang="ru-RU" sz="1600" b="1" dirty="0"/>
              <a:t>7 STARS</a:t>
            </a:r>
            <a:r>
              <a:rPr lang="ru-RU" sz="1600" dirty="0"/>
              <a:t>	\ </a:t>
            </a:r>
            <a:r>
              <a:rPr lang="ru-RU" sz="1600" dirty="0" err="1"/>
              <a:t>user</a:t>
            </a:r>
            <a:r>
              <a:rPr lang="ru-RU" sz="1600" dirty="0"/>
              <a:t> </a:t>
            </a:r>
            <a:r>
              <a:rPr lang="ru-RU" sz="1600" dirty="0" err="1"/>
              <a:t>types</a:t>
            </a:r>
            <a:r>
              <a:rPr lang="ru-RU" sz="1600" dirty="0"/>
              <a:t> </a:t>
            </a:r>
            <a:r>
              <a:rPr lang="ru-RU" sz="1600" dirty="0" err="1"/>
              <a:t>this</a:t>
            </a:r>
            <a:r>
              <a:rPr lang="ru-RU" sz="1600" dirty="0"/>
              <a:t> </a:t>
            </a:r>
            <a:r>
              <a:rPr lang="ru-RU" sz="1600" dirty="0" err="1"/>
              <a:t>line</a:t>
            </a:r>
            <a:r>
              <a:rPr lang="ru-RU" sz="1600" dirty="0"/>
              <a:t>, </a:t>
            </a:r>
            <a:r>
              <a:rPr lang="ru-RU" sz="1600" dirty="0" err="1"/>
              <a:t>output</a:t>
            </a:r>
            <a:r>
              <a:rPr lang="ru-RU" sz="1600" dirty="0"/>
              <a:t> </a:t>
            </a:r>
            <a:r>
              <a:rPr lang="ru-RU" sz="1600" dirty="0" err="1"/>
              <a:t>follows</a:t>
            </a:r>
            <a:endParaRPr lang="ru-RU" sz="1600" dirty="0"/>
          </a:p>
          <a:p>
            <a:r>
              <a:rPr lang="ru-RU" sz="1600" dirty="0"/>
              <a:t> ******* </a:t>
            </a:r>
            <a:r>
              <a:rPr lang="ru-RU" sz="1600" dirty="0" err="1">
                <a:solidFill>
                  <a:srgbClr val="00B050"/>
                </a:solidFill>
              </a:rPr>
              <a:t>ok</a:t>
            </a:r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b="1" dirty="0"/>
              <a:t>3 TRIANGLE</a:t>
            </a:r>
            <a:r>
              <a:rPr lang="ru-RU" sz="1600" dirty="0"/>
              <a:t>  \ </a:t>
            </a:r>
            <a:r>
              <a:rPr lang="ru-RU" sz="1600" dirty="0" err="1"/>
              <a:t>user</a:t>
            </a:r>
            <a:r>
              <a:rPr lang="ru-RU" sz="1600" dirty="0"/>
              <a:t> </a:t>
            </a:r>
            <a:r>
              <a:rPr lang="ru-RU" sz="1600" dirty="0" err="1"/>
              <a:t>types</a:t>
            </a:r>
            <a:r>
              <a:rPr lang="ru-RU" sz="1600" dirty="0"/>
              <a:t> </a:t>
            </a:r>
            <a:r>
              <a:rPr lang="ru-RU" sz="1600" dirty="0" err="1"/>
              <a:t>this</a:t>
            </a:r>
            <a:r>
              <a:rPr lang="ru-RU" sz="1600" dirty="0"/>
              <a:t> </a:t>
            </a:r>
            <a:r>
              <a:rPr lang="ru-RU" sz="1600" dirty="0" err="1"/>
              <a:t>line</a:t>
            </a:r>
            <a:r>
              <a:rPr lang="ru-RU" sz="1600" dirty="0"/>
              <a:t>, </a:t>
            </a:r>
            <a:r>
              <a:rPr lang="ru-RU" sz="1600" dirty="0" err="1"/>
              <a:t>output</a:t>
            </a:r>
            <a:r>
              <a:rPr lang="ru-RU" sz="1600" dirty="0"/>
              <a:t> </a:t>
            </a:r>
            <a:r>
              <a:rPr lang="ru-RU" sz="1600" dirty="0" err="1"/>
              <a:t>follows</a:t>
            </a:r>
            <a:endParaRPr lang="ru-RU" sz="1600" dirty="0"/>
          </a:p>
          <a:p>
            <a:r>
              <a:rPr lang="ru-RU" sz="1600" dirty="0"/>
              <a:t> *</a:t>
            </a:r>
          </a:p>
          <a:p>
            <a:r>
              <a:rPr lang="ru-RU" sz="1600" dirty="0"/>
              <a:t> **</a:t>
            </a:r>
          </a:p>
          <a:p>
            <a:r>
              <a:rPr lang="ru-RU" sz="1600" dirty="0"/>
              <a:t> ***</a:t>
            </a:r>
          </a:p>
          <a:p>
            <a:r>
              <a:rPr lang="ru-RU" sz="1600" dirty="0"/>
              <a:t>  </a:t>
            </a:r>
            <a:r>
              <a:rPr lang="ru-RU" sz="1600" dirty="0" err="1">
                <a:solidFill>
                  <a:srgbClr val="00B050"/>
                </a:solidFill>
              </a:rPr>
              <a:t>ok</a:t>
            </a:r>
            <a:endParaRPr lang="ru-RU" sz="1600" dirty="0">
              <a:solidFill>
                <a:srgbClr val="00B050"/>
              </a:solidFill>
            </a:endParaRPr>
          </a:p>
          <a:p>
            <a:r>
              <a:rPr lang="ru-RU" sz="1600" b="1" dirty="0"/>
              <a:t>6 TOWER</a:t>
            </a:r>
            <a:r>
              <a:rPr lang="ru-RU" sz="1600" dirty="0"/>
              <a:t>	\ </a:t>
            </a:r>
            <a:r>
              <a:rPr lang="ru-RU" sz="1600" dirty="0" err="1"/>
              <a:t>user</a:t>
            </a:r>
            <a:r>
              <a:rPr lang="ru-RU" sz="1600" dirty="0"/>
              <a:t> </a:t>
            </a:r>
            <a:r>
              <a:rPr lang="ru-RU" sz="1600" dirty="0" err="1"/>
              <a:t>types</a:t>
            </a:r>
            <a:r>
              <a:rPr lang="ru-RU" sz="1600" dirty="0"/>
              <a:t> </a:t>
            </a:r>
            <a:r>
              <a:rPr lang="ru-RU" sz="1600" dirty="0" err="1"/>
              <a:t>this</a:t>
            </a:r>
            <a:r>
              <a:rPr lang="ru-RU" sz="1600" dirty="0"/>
              <a:t> </a:t>
            </a:r>
            <a:r>
              <a:rPr lang="ru-RU" sz="1600" dirty="0" err="1"/>
              <a:t>line</a:t>
            </a:r>
            <a:r>
              <a:rPr lang="ru-RU" sz="1600" dirty="0"/>
              <a:t>, </a:t>
            </a:r>
            <a:r>
              <a:rPr lang="ru-RU" sz="1600" dirty="0" err="1"/>
              <a:t>output</a:t>
            </a:r>
            <a:r>
              <a:rPr lang="ru-RU" sz="1600" dirty="0"/>
              <a:t> </a:t>
            </a:r>
            <a:r>
              <a:rPr lang="ru-RU" sz="1600" dirty="0" err="1"/>
              <a:t>follows</a:t>
            </a:r>
            <a:endParaRPr lang="ru-RU" sz="1600" dirty="0"/>
          </a:p>
          <a:p>
            <a:r>
              <a:rPr lang="ru-RU" sz="1600" dirty="0"/>
              <a:t> *</a:t>
            </a:r>
          </a:p>
          <a:p>
            <a:r>
              <a:rPr lang="ru-RU" sz="1600" dirty="0"/>
              <a:t> **</a:t>
            </a:r>
          </a:p>
          <a:p>
            <a:r>
              <a:rPr lang="ru-RU" sz="1600" dirty="0"/>
              <a:t> ***</a:t>
            </a:r>
          </a:p>
          <a:p>
            <a:r>
              <a:rPr lang="ru-RU" sz="1600" dirty="0"/>
              <a:t> ****</a:t>
            </a:r>
          </a:p>
          <a:p>
            <a:r>
              <a:rPr lang="ru-RU" sz="1600" dirty="0"/>
              <a:t> *****</a:t>
            </a:r>
          </a:p>
          <a:p>
            <a:r>
              <a:rPr lang="ru-RU" sz="1600" dirty="0"/>
              <a:t> ******</a:t>
            </a:r>
          </a:p>
          <a:p>
            <a:r>
              <a:rPr lang="ru-RU" sz="1600" dirty="0"/>
              <a:t> ******</a:t>
            </a:r>
          </a:p>
          <a:p>
            <a:r>
              <a:rPr lang="ru-RU" sz="1600" dirty="0"/>
              <a:t> ******</a:t>
            </a:r>
          </a:p>
          <a:p>
            <a:r>
              <a:rPr lang="ru-RU" sz="1600" dirty="0"/>
              <a:t> ******</a:t>
            </a:r>
          </a:p>
          <a:p>
            <a:r>
              <a:rPr lang="ru-RU" sz="1600" dirty="0"/>
              <a:t> ******</a:t>
            </a:r>
          </a:p>
          <a:p>
            <a:r>
              <a:rPr lang="ru-RU" sz="1600" dirty="0"/>
              <a:t> ******</a:t>
            </a:r>
          </a:p>
          <a:p>
            <a:r>
              <a:rPr lang="ru-RU" sz="1600" dirty="0"/>
              <a:t>  </a:t>
            </a:r>
            <a:r>
              <a:rPr lang="ru-RU" sz="1600" dirty="0" err="1">
                <a:solidFill>
                  <a:srgbClr val="00B050"/>
                </a:solidFill>
              </a:rPr>
              <a:t>ok</a:t>
            </a:r>
            <a:endParaRPr lang="ru-RU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31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671979" y="0"/>
            <a:ext cx="3016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APL, 1966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C657A88-C468-4B05-A184-A4670674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73474"/>
              </p:ext>
            </p:extLst>
          </p:nvPr>
        </p:nvGraphicFramePr>
        <p:xfrm>
          <a:off x="434900" y="923329"/>
          <a:ext cx="11092355" cy="9915674"/>
        </p:xfrm>
        <a:graphic>
          <a:graphicData uri="http://schemas.openxmlformats.org/drawingml/2006/table">
            <a:tbl>
              <a:tblPr/>
              <a:tblGrid>
                <a:gridCol w="2516980">
                  <a:extLst>
                    <a:ext uri="{9D8B030D-6E8A-4147-A177-3AD203B41FA5}">
                      <a16:colId xmlns:a16="http://schemas.microsoft.com/office/drawing/2014/main" val="3121264785"/>
                    </a:ext>
                  </a:extLst>
                </a:gridCol>
                <a:gridCol w="719850">
                  <a:extLst>
                    <a:ext uri="{9D8B030D-6E8A-4147-A177-3AD203B41FA5}">
                      <a16:colId xmlns:a16="http://schemas.microsoft.com/office/drawing/2014/main" val="3850781655"/>
                    </a:ext>
                  </a:extLst>
                </a:gridCol>
                <a:gridCol w="6576241">
                  <a:extLst>
                    <a:ext uri="{9D8B030D-6E8A-4147-A177-3AD203B41FA5}">
                      <a16:colId xmlns:a16="http://schemas.microsoft.com/office/drawing/2014/main" val="1563889872"/>
                    </a:ext>
                  </a:extLst>
                </a:gridCol>
                <a:gridCol w="1279284">
                  <a:extLst>
                    <a:ext uri="{9D8B030D-6E8A-4147-A177-3AD203B41FA5}">
                      <a16:colId xmlns:a16="http://schemas.microsoft.com/office/drawing/2014/main" val="2833577805"/>
                    </a:ext>
                  </a:extLst>
                </a:gridCol>
              </a:tblGrid>
              <a:tr h="137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Name(s)</a:t>
                      </a:r>
                    </a:p>
                  </a:txBody>
                  <a:tcPr marL="12874" marR="28161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Notation</a:t>
                      </a:r>
                    </a:p>
                  </a:txBody>
                  <a:tcPr marL="12874" marR="28161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Meaning</a:t>
                      </a:r>
                    </a:p>
                  </a:txBody>
                  <a:tcPr marL="12874" marR="28161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Unicode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code point</a:t>
                      </a:r>
                    </a:p>
                  </a:txBody>
                  <a:tcPr marL="12874" marR="28161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033852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2" tooltip="Addition"/>
                        </a:rPr>
                        <a:t>Add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A+B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Sum of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and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U+002B</a:t>
                      </a:r>
                      <a:r>
                        <a:rPr lang="en-US" sz="1400">
                          <a:effectLst/>
                        </a:rPr>
                        <a:t> +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426327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3" tooltip="Subtraction"/>
                        </a:rPr>
                        <a:t>Subtract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A−B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minus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U+2212</a:t>
                      </a:r>
                      <a:r>
                        <a:rPr lang="en-US" sz="1400">
                          <a:effectLst/>
                        </a:rPr>
                        <a:t> −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798196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4" tooltip="Multiply"/>
                        </a:rPr>
                        <a:t>Multiply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A×B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multiplied by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U+00D7</a:t>
                      </a:r>
                      <a:r>
                        <a:rPr lang="en-US" sz="1400">
                          <a:effectLst/>
                        </a:rPr>
                        <a:t> ×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217098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5" tooltip="Division (mathematics)"/>
                        </a:rPr>
                        <a:t>Divide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A÷B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divided by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U+00F7</a:t>
                      </a:r>
                      <a:r>
                        <a:rPr lang="en-US" sz="1400">
                          <a:effectLst/>
                        </a:rPr>
                        <a:t> ÷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202894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6" tooltip="Exponentiation"/>
                        </a:rPr>
                        <a:t>Exponentiation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A⋆B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raised to the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power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U+22C6</a:t>
                      </a:r>
                      <a:r>
                        <a:rPr lang="en-US" sz="1400">
                          <a:effectLst/>
                        </a:rPr>
                        <a:t> ⋆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470441"/>
                  </a:ext>
                </a:extLst>
              </a:tr>
              <a:tr h="42392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Circle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A○B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Trigonometric functions of 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 selected by </a:t>
                      </a:r>
                      <a:r>
                        <a:rPr lang="en-US" sz="1400" i="1" dirty="0">
                          <a:effectLst/>
                        </a:rPr>
                        <a:t>AA</a:t>
                      </a:r>
                      <a:r>
                        <a:rPr lang="en-US" sz="1400" dirty="0">
                          <a:effectLst/>
                        </a:rPr>
                        <a:t>=1: sin(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r>
                        <a:rPr lang="en-US" sz="1400" i="1" dirty="0">
                          <a:effectLst/>
                        </a:rPr>
                        <a:t>A</a:t>
                      </a:r>
                      <a:r>
                        <a:rPr lang="en-US" sz="1400" dirty="0">
                          <a:effectLst/>
                        </a:rPr>
                        <a:t>=5: </a:t>
                      </a:r>
                      <a:r>
                        <a:rPr lang="en-US" sz="1400" dirty="0" err="1">
                          <a:effectLst/>
                        </a:rPr>
                        <a:t>sinh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r>
                        <a:rPr lang="en-US" sz="1400" i="1" dirty="0">
                          <a:effectLst/>
                        </a:rPr>
                        <a:t>A</a:t>
                      </a:r>
                      <a:r>
                        <a:rPr lang="en-US" sz="1400" dirty="0">
                          <a:effectLst/>
                        </a:rPr>
                        <a:t>=2: cos(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r>
                        <a:rPr lang="en-US" sz="1400" i="1" dirty="0">
                          <a:effectLst/>
                        </a:rPr>
                        <a:t>A</a:t>
                      </a:r>
                      <a:r>
                        <a:rPr lang="en-US" sz="1400" dirty="0">
                          <a:effectLst/>
                        </a:rPr>
                        <a:t>=6: </a:t>
                      </a:r>
                      <a:r>
                        <a:rPr lang="en-US" sz="1400" dirty="0" err="1">
                          <a:effectLst/>
                        </a:rPr>
                        <a:t>cosh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r>
                        <a:rPr lang="en-US" sz="1400" i="1" dirty="0">
                          <a:effectLst/>
                        </a:rPr>
                        <a:t>A</a:t>
                      </a:r>
                      <a:r>
                        <a:rPr lang="en-US" sz="1400" dirty="0">
                          <a:effectLst/>
                        </a:rPr>
                        <a:t>=3: tan(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r>
                        <a:rPr lang="en-US" sz="1400" i="1" dirty="0">
                          <a:effectLst/>
                        </a:rPr>
                        <a:t>A</a:t>
                      </a:r>
                      <a:r>
                        <a:rPr lang="en-US" sz="1400" dirty="0">
                          <a:effectLst/>
                        </a:rPr>
                        <a:t>=7: tanh(</a:t>
                      </a:r>
                      <a:r>
                        <a:rPr lang="en-US" sz="1400" i="1" dirty="0">
                          <a:effectLst/>
                        </a:rPr>
                        <a:t>B</a:t>
                      </a:r>
                      <a:r>
                        <a:rPr lang="en-US" sz="1400" dirty="0">
                          <a:effectLst/>
                        </a:rPr>
                        <a:t>) Negatives produce the inverse of the respective functions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U+25CB</a:t>
                      </a:r>
                      <a:r>
                        <a:rPr lang="en-US" sz="1400">
                          <a:effectLst/>
                        </a:rPr>
                        <a:t> ○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434671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Deal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A?B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distinct integers selected randomly from the first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integers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U+003F</a:t>
                      </a:r>
                      <a:r>
                        <a:rPr lang="en-US" sz="1400">
                          <a:effectLst/>
                        </a:rPr>
                        <a:t> ?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75502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Membership, Epsilon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A∈B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 for elements of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present in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; 0 where not.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U+2208</a:t>
                      </a:r>
                      <a:r>
                        <a:rPr lang="en-US" sz="1400">
                          <a:effectLst/>
                        </a:rPr>
                        <a:t> ∈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810996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7" tooltip="Sample maximum and minimum"/>
                        </a:rPr>
                        <a:t>Maximum</a:t>
                      </a:r>
                      <a:r>
                        <a:rPr lang="en-US" sz="1400">
                          <a:effectLst/>
                        </a:rPr>
                        <a:t>, Ceiling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A⌈B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greater value of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or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U+2308</a:t>
                      </a:r>
                      <a:r>
                        <a:rPr lang="en-US" sz="1400" dirty="0">
                          <a:effectLst/>
                        </a:rPr>
                        <a:t> ⌈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366530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7" tooltip="Sample maximum and minimum"/>
                        </a:rPr>
                        <a:t>Minimum</a:t>
                      </a:r>
                      <a:r>
                        <a:rPr lang="en-US" sz="1400">
                          <a:effectLst/>
                        </a:rPr>
                        <a:t>, Floor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A⌊B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smaller value of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or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U+230A</a:t>
                      </a:r>
                      <a:r>
                        <a:rPr lang="en-US" sz="1400">
                          <a:effectLst/>
                        </a:rPr>
                        <a:t> ⌊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885804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Reshape, Dyadic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8" tooltip="Rho"/>
                        </a:rPr>
                        <a:t>Rho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A⍴B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Array of shape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with data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U+2374</a:t>
                      </a:r>
                      <a:r>
                        <a:rPr lang="en-US" sz="1400">
                          <a:effectLst/>
                        </a:rPr>
                        <a:t> ⍴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32331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Take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A↑B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Select the first (or last)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elements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according to ×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U+2191</a:t>
                      </a:r>
                      <a:r>
                        <a:rPr lang="en-US" sz="1400">
                          <a:effectLst/>
                        </a:rPr>
                        <a:t> ↑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470980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Drop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A↓B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Remove the first (or last)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elements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according to ×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U+2193</a:t>
                      </a:r>
                      <a:r>
                        <a:rPr lang="en-US" sz="1400">
                          <a:effectLst/>
                        </a:rPr>
                        <a:t> ↓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312012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Decode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A⊥B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Value of a polynomial whose coefficients are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at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U+22A5</a:t>
                      </a:r>
                      <a:r>
                        <a:rPr lang="en-US" sz="1400">
                          <a:effectLst/>
                        </a:rPr>
                        <a:t> ⊥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77107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Encode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A⊤B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Base-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representation of the value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U+22A4</a:t>
                      </a:r>
                      <a:r>
                        <a:rPr lang="en-US" sz="1400">
                          <a:effectLst/>
                        </a:rPr>
                        <a:t> ⊤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558068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9" tooltip="Modulo operation"/>
                        </a:rPr>
                        <a:t>Residue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A∣B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modulo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U+2223</a:t>
                      </a:r>
                      <a:r>
                        <a:rPr lang="en-US" sz="1400">
                          <a:effectLst/>
                        </a:rPr>
                        <a:t> ∣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901855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Catenation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A,B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Elements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appended to the elements of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U+002C</a:t>
                      </a:r>
                      <a:r>
                        <a:rPr lang="en-US" sz="1400">
                          <a:effectLst/>
                        </a:rPr>
                        <a:t> ,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386549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Expansion, Dyadic Backslash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A\B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Insert zeros (or blanks) in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corresponding to zeros in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U+005C</a:t>
                      </a:r>
                      <a:r>
                        <a:rPr lang="en-US" sz="1400">
                          <a:effectLst/>
                        </a:rPr>
                        <a:t> \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610279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Compression, Dyadic Slash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A/B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Select elements in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corresponding to ones in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U+002F</a:t>
                      </a:r>
                      <a:r>
                        <a:rPr lang="en-US" sz="1400">
                          <a:effectLst/>
                        </a:rPr>
                        <a:t> /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97872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Index of, Dyadic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0" tooltip="Iota"/>
                        </a:rPr>
                        <a:t>Iota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A⍳B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location (index)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in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; </a:t>
                      </a:r>
                      <a:r>
                        <a:rPr lang="en-US" sz="1400">
                          <a:solidFill>
                            <a:srgbClr val="666666"/>
                          </a:solidFill>
                          <a:effectLst/>
                        </a:rPr>
                        <a:t>1+⍴</a:t>
                      </a:r>
                      <a:r>
                        <a:rPr lang="en-US" sz="1400">
                          <a:solidFill>
                            <a:srgbClr val="19177C"/>
                          </a:solidFill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if not found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U+2373</a:t>
                      </a:r>
                      <a:r>
                        <a:rPr lang="en-US" sz="1400">
                          <a:effectLst/>
                        </a:rPr>
                        <a:t> ⍳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29439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Matrix divide, Dyadic Quad Divide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A⌹B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Solution to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1" tooltip="System of linear equations"/>
                        </a:rPr>
                        <a:t>system of linear equations</a:t>
                      </a:r>
                      <a:r>
                        <a:rPr lang="en-US" sz="1400">
                          <a:effectLst/>
                        </a:rPr>
                        <a:t>, </a:t>
                      </a:r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2" tooltip="Multivariate statistics"/>
                        </a:rPr>
                        <a:t>multiple regression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x =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U+2339</a:t>
                      </a:r>
                      <a:r>
                        <a:rPr lang="en-US" sz="1400">
                          <a:effectLst/>
                        </a:rPr>
                        <a:t> ⌹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23871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Rotation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A⌽B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elements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are rotated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positions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U+233D</a:t>
                      </a:r>
                      <a:r>
                        <a:rPr lang="en-US" sz="1400">
                          <a:effectLst/>
                        </a:rPr>
                        <a:t> ⌽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898296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Rotation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A⊖B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elements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are rotated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positions along the first axis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U+2296</a:t>
                      </a:r>
                      <a:r>
                        <a:rPr lang="en-US" sz="1400">
                          <a:effectLst/>
                        </a:rPr>
                        <a:t> ⊖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808581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3" tooltip="Logarithm"/>
                        </a:rPr>
                        <a:t>Logarithm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A⍟B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Logarithm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to base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U+235F</a:t>
                      </a:r>
                      <a:r>
                        <a:rPr lang="en-US" sz="1400">
                          <a:effectLst/>
                        </a:rPr>
                        <a:t> ⍟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819016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Dyadic format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A⍕B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Format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into a character matrix according to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U+2355</a:t>
                      </a:r>
                      <a:r>
                        <a:rPr lang="en-US" sz="1400">
                          <a:effectLst/>
                        </a:rPr>
                        <a:t> ⍕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860862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General transpose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A⍉B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The axes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are ordered by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U+2349</a:t>
                      </a:r>
                      <a:r>
                        <a:rPr lang="en-US" sz="1400">
                          <a:effectLst/>
                        </a:rPr>
                        <a:t> ⍉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627121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Combinations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A!B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Number of combinations of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taken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at a time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U+0021</a:t>
                      </a:r>
                      <a:r>
                        <a:rPr lang="en-US" sz="1400">
                          <a:effectLst/>
                        </a:rPr>
                        <a:t> !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096085"/>
                  </a:ext>
                </a:extLst>
              </a:tr>
              <a:tr h="27131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Diaeresis, Dieresis, Double-Dot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A¨B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Over each, or perform each separately;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= on these;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= operation to perform or using (e.g., iota)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U+00A8</a:t>
                      </a:r>
                      <a:r>
                        <a:rPr lang="en-US" sz="1400">
                          <a:effectLst/>
                        </a:rPr>
                        <a:t> ¨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373958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Less than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A&lt;B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Comparison: 1 if true, 0 if false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U+003C</a:t>
                      </a:r>
                      <a:r>
                        <a:rPr lang="en-US" sz="1400">
                          <a:effectLst/>
                        </a:rPr>
                        <a:t> &lt;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100540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Less than or equal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A≤B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Comparison: 1 if true, 0 if false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U+2264</a:t>
                      </a:r>
                      <a:r>
                        <a:rPr lang="en-US" sz="1400">
                          <a:effectLst/>
                        </a:rPr>
                        <a:t> ≤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177336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4" tooltip="Equality (mathematics)"/>
                        </a:rPr>
                        <a:t>Equal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A=B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Comparison: 1 if true, 0 if false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U+003D</a:t>
                      </a:r>
                      <a:r>
                        <a:rPr lang="en-US" sz="1400">
                          <a:effectLst/>
                        </a:rPr>
                        <a:t> =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895195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Greater than or equal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A≥B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Comparison: 1 if true, 0 if false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U+2265</a:t>
                      </a:r>
                      <a:r>
                        <a:rPr lang="en-US" sz="1400">
                          <a:effectLst/>
                        </a:rPr>
                        <a:t> ≥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050950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A&gt;B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Comparison: 1 if true, 0 if false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U+003E</a:t>
                      </a:r>
                      <a:r>
                        <a:rPr lang="en-US" sz="1400">
                          <a:effectLst/>
                        </a:rPr>
                        <a:t> &gt;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44032"/>
                  </a:ext>
                </a:extLst>
              </a:tr>
              <a:tr h="1186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Not equal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A≠B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Comparison: 1 if true, 0 if false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U+2260</a:t>
                      </a:r>
                      <a:r>
                        <a:rPr lang="en-US" sz="1400">
                          <a:effectLst/>
                        </a:rPr>
                        <a:t> ≠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678480"/>
                  </a:ext>
                </a:extLst>
              </a:tr>
              <a:tr h="22044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5" tooltip="Logical disjunction"/>
                        </a:rPr>
                        <a:t>Or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A∨B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Boolean Logic: </a:t>
                      </a:r>
                      <a:r>
                        <a:rPr lang="en-US" sz="1400" b="1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 (False) if </a:t>
                      </a:r>
                      <a:r>
                        <a:rPr lang="en-US" sz="1400" b="1">
                          <a:effectLst/>
                        </a:rPr>
                        <a:t>both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and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= </a:t>
                      </a:r>
                      <a:r>
                        <a:rPr lang="en-US" sz="1400" b="1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, 1 otherwise. Alt: </a:t>
                      </a:r>
                      <a:r>
                        <a:rPr lang="en-US" sz="1400" b="1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 (True) if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b="1">
                          <a:effectLst/>
                        </a:rPr>
                        <a:t>or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= </a:t>
                      </a:r>
                      <a:r>
                        <a:rPr lang="en-US" sz="1400" b="1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 (True)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U+2228</a:t>
                      </a:r>
                      <a:r>
                        <a:rPr lang="en-US" sz="1400">
                          <a:effectLst/>
                        </a:rPr>
                        <a:t> ∨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693681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6" tooltip="Logical conjunction"/>
                        </a:rPr>
                        <a:t>And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A∧B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Boolean Logic: </a:t>
                      </a:r>
                      <a:r>
                        <a:rPr lang="en-US" sz="1400" b="1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 (True) if </a:t>
                      </a:r>
                      <a:r>
                        <a:rPr lang="en-US" sz="1400" b="1">
                          <a:effectLst/>
                        </a:rPr>
                        <a:t>both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b="1">
                          <a:effectLst/>
                        </a:rPr>
                        <a:t>and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= </a:t>
                      </a:r>
                      <a:r>
                        <a:rPr lang="en-US" sz="1400" b="1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, 0 (False) otherwise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U+2227</a:t>
                      </a:r>
                      <a:r>
                        <a:rPr lang="en-US" sz="1400">
                          <a:effectLst/>
                        </a:rPr>
                        <a:t> ∧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711911"/>
                  </a:ext>
                </a:extLst>
              </a:tr>
              <a:tr h="22044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7" tooltip="Logical NOR"/>
                        </a:rPr>
                        <a:t>Nor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A⍱B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Boolean Logic: 1 if both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and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are 0, otherwise 0. Alt: ~∨ = not Or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U+2371</a:t>
                      </a:r>
                      <a:r>
                        <a:rPr lang="en-US" sz="1400">
                          <a:effectLst/>
                        </a:rPr>
                        <a:t> ⍱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804522"/>
                  </a:ext>
                </a:extLst>
              </a:tr>
              <a:tr h="22044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B0080"/>
                          </a:solidFill>
                          <a:effectLst/>
                          <a:hlinkClick r:id="rId18" tooltip="Sheffer stroke"/>
                        </a:rPr>
                        <a:t>Nand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A⍲B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Boolean Logic: 0 if both </a:t>
                      </a:r>
                      <a:r>
                        <a:rPr lang="en-US" sz="1400" i="1">
                          <a:effectLst/>
                        </a:rPr>
                        <a:t>A</a:t>
                      </a:r>
                      <a:r>
                        <a:rPr lang="en-US" sz="1400">
                          <a:effectLst/>
                        </a:rPr>
                        <a:t> and </a:t>
                      </a:r>
                      <a:r>
                        <a:rPr lang="en-US" sz="1400" i="1">
                          <a:effectLst/>
                        </a:rPr>
                        <a:t>B</a:t>
                      </a:r>
                      <a:r>
                        <a:rPr lang="en-US" sz="1400">
                          <a:effectLst/>
                        </a:rPr>
                        <a:t> are 1, otherwise 1. Alt: ~∧ = not And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U+2372</a:t>
                      </a:r>
                      <a:r>
                        <a:rPr lang="en-US" sz="1400">
                          <a:effectLst/>
                        </a:rPr>
                        <a:t> ⍲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711034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Left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A⊣B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A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Courier New" panose="02070309020205020404" pitchFamily="49" charset="0"/>
                        </a:rPr>
                        <a:t>U+22A3</a:t>
                      </a:r>
                      <a:r>
                        <a:rPr lang="en-US" sz="1400">
                          <a:effectLst/>
                        </a:rPr>
                        <a:t> ⊣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782150"/>
                  </a:ext>
                </a:extLst>
              </a:tr>
              <a:tr h="7717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Right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A⊢B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>
                          <a:effectLst/>
                        </a:rPr>
                        <a:t>B</a:t>
                      </a:r>
                      <a:endParaRPr lang="en-US" sz="1400">
                        <a:effectLst/>
                      </a:endParaRP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U+22A2</a:t>
                      </a:r>
                      <a:r>
                        <a:rPr lang="en-US" sz="1400" dirty="0">
                          <a:effectLst/>
                        </a:rPr>
                        <a:t> ⊢</a:t>
                      </a:r>
                    </a:p>
                  </a:txBody>
                  <a:tcPr marL="12874" marR="12874" marT="6437" marB="6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668333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137A94-743A-45E5-B32C-609605DBCA20}"/>
              </a:ext>
            </a:extLst>
          </p:cNvPr>
          <p:cNvSpPr/>
          <p:nvPr/>
        </p:nvSpPr>
        <p:spPr>
          <a:xfrm>
            <a:off x="1851102" y="5691587"/>
            <a:ext cx="10125307" cy="258532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dirty="0" err="1"/>
              <a:t>Pascal</a:t>
            </a:r>
            <a:r>
              <a:rPr lang="ru-RU" dirty="0"/>
              <a:t>←{0~¨⍨a⌽⊃⌽∊¨0,¨¨a∘!¨a←⌽⍳⍵}   ⍝ </a:t>
            </a:r>
            <a:r>
              <a:rPr lang="ru-RU" dirty="0" err="1"/>
              <a:t>Create</a:t>
            </a:r>
            <a:r>
              <a:rPr lang="ru-RU" dirty="0"/>
              <a:t> </a:t>
            </a:r>
            <a:r>
              <a:rPr lang="ru-RU" dirty="0" err="1"/>
              <a:t>one-line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called</a:t>
            </a:r>
            <a:r>
              <a:rPr lang="ru-RU" dirty="0"/>
              <a:t> </a:t>
            </a:r>
            <a:r>
              <a:rPr lang="ru-RU" dirty="0" err="1"/>
              <a:t>Pascal</a:t>
            </a:r>
            <a:endParaRPr lang="ru-RU" dirty="0"/>
          </a:p>
          <a:p>
            <a:r>
              <a:rPr lang="ru-RU" dirty="0" err="1"/>
              <a:t>Pascal</a:t>
            </a:r>
            <a:r>
              <a:rPr lang="ru-RU" dirty="0"/>
              <a:t> 7                            ⍝ </a:t>
            </a:r>
            <a:r>
              <a:rPr lang="ru-RU" dirty="0" err="1"/>
              <a:t>Run</a:t>
            </a:r>
            <a:r>
              <a:rPr lang="ru-RU" dirty="0"/>
              <a:t> </a:t>
            </a:r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Pascal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seven</a:t>
            </a:r>
            <a:r>
              <a:rPr lang="ru-RU" dirty="0"/>
              <a:t> </a:t>
            </a:r>
            <a:r>
              <a:rPr lang="ru-RU" dirty="0" err="1"/>
              <a:t>rows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show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results</a:t>
            </a:r>
            <a:r>
              <a:rPr lang="ru-RU" dirty="0"/>
              <a:t> </a:t>
            </a:r>
            <a:r>
              <a:rPr lang="ru-RU" dirty="0" err="1"/>
              <a:t>below</a:t>
            </a:r>
            <a:r>
              <a:rPr lang="ru-RU" dirty="0"/>
              <a:t>:</a:t>
            </a:r>
          </a:p>
          <a:p>
            <a:r>
              <a:rPr lang="ru-RU" dirty="0"/>
              <a:t>                     1                       </a:t>
            </a:r>
          </a:p>
          <a:p>
            <a:r>
              <a:rPr lang="ru-RU" dirty="0"/>
              <a:t>                 1       2                   </a:t>
            </a:r>
          </a:p>
          <a:p>
            <a:r>
              <a:rPr lang="ru-RU" dirty="0"/>
              <a:t>             1       3       3               </a:t>
            </a:r>
          </a:p>
          <a:p>
            <a:r>
              <a:rPr lang="ru-RU" dirty="0"/>
              <a:t>          1      4       6       4           </a:t>
            </a:r>
          </a:p>
          <a:p>
            <a:r>
              <a:rPr lang="ru-RU" dirty="0"/>
              <a:t>       1     5       10      10      5       </a:t>
            </a:r>
          </a:p>
          <a:p>
            <a:r>
              <a:rPr lang="ru-RU" dirty="0"/>
              <a:t>    1     6      15      20      15      6   </a:t>
            </a:r>
          </a:p>
          <a:p>
            <a:r>
              <a:rPr lang="ru-RU" dirty="0"/>
              <a:t> 1     7     21      35      35      21     7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85C37A-A29F-4399-B931-72052FF2BD92}"/>
              </a:ext>
            </a:extLst>
          </p:cNvPr>
          <p:cNvSpPr/>
          <p:nvPr/>
        </p:nvSpPr>
        <p:spPr>
          <a:xfrm>
            <a:off x="8292234" y="276999"/>
            <a:ext cx="2630848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i="1" dirty="0"/>
              <a:t>A Programming Language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948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861760" y="0"/>
            <a:ext cx="4636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Brainfuck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</a:t>
            </a:r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1993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C5ECB45-746A-4418-A5C8-EE892FA9B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59095"/>
              </p:ext>
            </p:extLst>
          </p:nvPr>
        </p:nvGraphicFramePr>
        <p:xfrm>
          <a:off x="279253" y="1312548"/>
          <a:ext cx="5207144" cy="4836234"/>
        </p:xfrm>
        <a:graphic>
          <a:graphicData uri="http://schemas.openxmlformats.org/drawingml/2006/table">
            <a:tbl>
              <a:tblPr/>
              <a:tblGrid>
                <a:gridCol w="1492951">
                  <a:extLst>
                    <a:ext uri="{9D8B030D-6E8A-4147-A177-3AD203B41FA5}">
                      <a16:colId xmlns:a16="http://schemas.microsoft.com/office/drawing/2014/main" val="935716416"/>
                    </a:ext>
                  </a:extLst>
                </a:gridCol>
                <a:gridCol w="1434014">
                  <a:extLst>
                    <a:ext uri="{9D8B030D-6E8A-4147-A177-3AD203B41FA5}">
                      <a16:colId xmlns:a16="http://schemas.microsoft.com/office/drawing/2014/main" val="523927156"/>
                    </a:ext>
                  </a:extLst>
                </a:gridCol>
                <a:gridCol w="2280179">
                  <a:extLst>
                    <a:ext uri="{9D8B030D-6E8A-4147-A177-3AD203B41FA5}">
                      <a16:colId xmlns:a16="http://schemas.microsoft.com/office/drawing/2014/main" val="990771778"/>
                    </a:ext>
                  </a:extLst>
                </a:gridCol>
              </a:tblGrid>
              <a:tr h="212260"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Команда </a:t>
                      </a:r>
                      <a:r>
                        <a:rPr lang="en-US" sz="1300" dirty="0">
                          <a:effectLst/>
                        </a:rPr>
                        <a:t>Brainfuck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Эквивалент на Си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Описание команды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51238"/>
                  </a:ext>
                </a:extLst>
              </a:tr>
              <a:tr h="212260"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&gt;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i++;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перейти к следующей ячейке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510912"/>
                  </a:ext>
                </a:extLst>
              </a:tr>
              <a:tr h="212260"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&lt;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i</a:t>
                      </a:r>
                      <a:r>
                        <a:rPr lang="en-US" sz="1300" dirty="0">
                          <a:effectLst/>
                        </a:rPr>
                        <a:t>--;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перейти к предыдущей ячейке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56676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+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arr</a:t>
                      </a:r>
                      <a:r>
                        <a:rPr lang="en-US" sz="1300" dirty="0">
                          <a:effectLst/>
                        </a:rPr>
                        <a:t>[</a:t>
                      </a:r>
                      <a:r>
                        <a:rPr lang="en-US" sz="1300" dirty="0" err="1">
                          <a:effectLst/>
                        </a:rPr>
                        <a:t>i</a:t>
                      </a:r>
                      <a:r>
                        <a:rPr lang="en-US" sz="1300" dirty="0">
                          <a:effectLst/>
                        </a:rPr>
                        <a:t>]++;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увеличить значение в текущей ячейке на 1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544022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ru-RU" sz="1300" dirty="0">
                          <a:effectLst/>
                        </a:rPr>
                        <a:t>-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arr</a:t>
                      </a:r>
                      <a:r>
                        <a:rPr lang="en-US" sz="1300" dirty="0">
                          <a:effectLst/>
                        </a:rPr>
                        <a:t>[</a:t>
                      </a:r>
                      <a:r>
                        <a:rPr lang="en-US" sz="1300" dirty="0" err="1">
                          <a:effectLst/>
                        </a:rPr>
                        <a:t>i</a:t>
                      </a:r>
                      <a:r>
                        <a:rPr lang="en-US" sz="1300" dirty="0">
                          <a:effectLst/>
                        </a:rPr>
                        <a:t>]--;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уменьшить значение в текущей ячейке на 1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053985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.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putchar</a:t>
                      </a:r>
                      <a:r>
                        <a:rPr lang="en-US" sz="1300" dirty="0">
                          <a:effectLst/>
                        </a:rPr>
                        <a:t>(</a:t>
                      </a:r>
                      <a:r>
                        <a:rPr lang="en-US" sz="1300" dirty="0" err="1">
                          <a:effectLst/>
                        </a:rPr>
                        <a:t>arr</a:t>
                      </a:r>
                      <a:r>
                        <a:rPr lang="en-US" sz="1300" dirty="0">
                          <a:effectLst/>
                        </a:rPr>
                        <a:t>[</a:t>
                      </a:r>
                      <a:r>
                        <a:rPr lang="en-US" sz="1300" dirty="0" err="1">
                          <a:effectLst/>
                        </a:rPr>
                        <a:t>i</a:t>
                      </a:r>
                      <a:r>
                        <a:rPr lang="en-US" sz="1300" dirty="0">
                          <a:effectLst/>
                        </a:rPr>
                        <a:t>]);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напечатать значение из текущей ячейки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12745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,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arr[i] = getchar();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effectLst/>
                        </a:rPr>
                        <a:t>ввести извне значение и сохранить в текущей ячейке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32681"/>
                  </a:ext>
                </a:extLst>
              </a:tr>
              <a:tr h="1008237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[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while(arr[i]){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effectLst/>
                        </a:rPr>
                        <a:t>если значение текущей ячейки ноль, перейти вперёд по тексту программы на ячейку, следующую за соответствующей ] (с учётом вложенности)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60772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]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}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effectLst/>
                        </a:rPr>
                        <a:t>если значение текущей ячейки не нуль, перейти назад по тексту программы на символ [ (с учётом вложенности)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60117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1DF7250-D944-4A08-B637-8F3E97D2D57E}"/>
              </a:ext>
            </a:extLst>
          </p:cNvPr>
          <p:cNvSpPr/>
          <p:nvPr/>
        </p:nvSpPr>
        <p:spPr>
          <a:xfrm>
            <a:off x="5925015" y="1312548"/>
            <a:ext cx="6096000" cy="28623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r>
              <a:rPr lang="ru-RU" dirty="0"/>
              <a:t> +++++++++++++++++++++++++++++++++++++++++++++</a:t>
            </a:r>
          </a:p>
          <a:p>
            <a:r>
              <a:rPr lang="ru-RU" dirty="0"/>
              <a:t> +++++++++++++++++++++++++++.+++++++++++++++++</a:t>
            </a:r>
          </a:p>
          <a:p>
            <a:r>
              <a:rPr lang="ru-RU" dirty="0"/>
              <a:t> ++++++++++++.+++++++..+++.-------------------</a:t>
            </a:r>
          </a:p>
          <a:p>
            <a:r>
              <a:rPr lang="ru-RU" dirty="0"/>
              <a:t> ---------------------------------------------</a:t>
            </a:r>
          </a:p>
          <a:p>
            <a:r>
              <a:rPr lang="ru-RU" dirty="0"/>
              <a:t> ---------------.+++++++++++++++++++++++++++++</a:t>
            </a:r>
          </a:p>
          <a:p>
            <a:r>
              <a:rPr lang="ru-RU" dirty="0"/>
              <a:t> ++++++++++++++++++++++++++.++++++++++++++++++</a:t>
            </a:r>
          </a:p>
          <a:p>
            <a:r>
              <a:rPr lang="ru-RU" dirty="0"/>
              <a:t> ++++++.+++.------.--------.------------------</a:t>
            </a:r>
          </a:p>
          <a:p>
            <a:r>
              <a:rPr lang="ru-RU" dirty="0"/>
              <a:t> ---------------------------------------------</a:t>
            </a:r>
          </a:p>
          <a:p>
            <a:r>
              <a:rPr lang="ru-RU" dirty="0"/>
              <a:t> ----.-----------------------.</a:t>
            </a:r>
          </a:p>
          <a:p>
            <a:r>
              <a:rPr lang="ru-RU" dirty="0"/>
              <a:t> </a:t>
            </a:r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E0313AE5-0BD1-48B0-A1DC-6DF3D9BDF8E2}"/>
              </a:ext>
            </a:extLst>
          </p:cNvPr>
          <p:cNvSpPr/>
          <p:nvPr/>
        </p:nvSpPr>
        <p:spPr>
          <a:xfrm>
            <a:off x="8731405" y="4471639"/>
            <a:ext cx="501805" cy="947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B200D-A746-4547-95DA-C3759BDF0CB7}"/>
              </a:ext>
            </a:extLst>
          </p:cNvPr>
          <p:cNvSpPr txBox="1"/>
          <p:nvPr/>
        </p:nvSpPr>
        <p:spPr>
          <a:xfrm>
            <a:off x="8329961" y="5545452"/>
            <a:ext cx="14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Hello, World!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950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685521" y="0"/>
            <a:ext cx="6989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Декларативные языки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8029D-8C7D-41D9-BBC5-ADBFF3CBAC23}"/>
              </a:ext>
            </a:extLst>
          </p:cNvPr>
          <p:cNvSpPr txBox="1"/>
          <p:nvPr/>
        </p:nvSpPr>
        <p:spPr>
          <a:xfrm>
            <a:off x="4805266" y="1474236"/>
            <a:ext cx="2119491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Формальные языки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ACF81-DDFB-42DB-81C7-60CDB5021041}"/>
              </a:ext>
            </a:extLst>
          </p:cNvPr>
          <p:cNvSpPr txBox="1"/>
          <p:nvPr/>
        </p:nvSpPr>
        <p:spPr>
          <a:xfrm>
            <a:off x="3433667" y="2621129"/>
            <a:ext cx="1673150" cy="36933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Императивные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1E366-8756-420C-8E56-9A81A1ABC2B2}"/>
              </a:ext>
            </a:extLst>
          </p:cNvPr>
          <p:cNvSpPr txBox="1"/>
          <p:nvPr/>
        </p:nvSpPr>
        <p:spPr>
          <a:xfrm>
            <a:off x="6699520" y="2621129"/>
            <a:ext cx="1732269" cy="369332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Декларативные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4D5CC-0A6D-4E5E-81A9-7E31AB1BA06D}"/>
              </a:ext>
            </a:extLst>
          </p:cNvPr>
          <p:cNvSpPr txBox="1"/>
          <p:nvPr/>
        </p:nvSpPr>
        <p:spPr>
          <a:xfrm>
            <a:off x="4240682" y="4384615"/>
            <a:ext cx="1322798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Логические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DF979-0B24-4273-8E4B-1BA83C502860}"/>
              </a:ext>
            </a:extLst>
          </p:cNvPr>
          <p:cNvSpPr txBox="1"/>
          <p:nvPr/>
        </p:nvSpPr>
        <p:spPr>
          <a:xfrm>
            <a:off x="6470698" y="4384615"/>
            <a:ext cx="944489" cy="369332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C3087-1FB2-4D11-A872-8F4CC33C1AB5}"/>
              </a:ext>
            </a:extLst>
          </p:cNvPr>
          <p:cNvSpPr txBox="1"/>
          <p:nvPr/>
        </p:nvSpPr>
        <p:spPr>
          <a:xfrm>
            <a:off x="9674550" y="4384615"/>
            <a:ext cx="343364" cy="369332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A6913-2A30-401C-A8B6-E43C89A65A3E}"/>
              </a:ext>
            </a:extLst>
          </p:cNvPr>
          <p:cNvSpPr txBox="1"/>
          <p:nvPr/>
        </p:nvSpPr>
        <p:spPr>
          <a:xfrm>
            <a:off x="1902965" y="4384615"/>
            <a:ext cx="1904689" cy="369332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Функциональные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2A6D281-CFFE-4D80-B7F7-17E22222ABD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4270242" y="1843568"/>
            <a:ext cx="1594770" cy="77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748C604-2423-463B-8578-8C2CF0BE2AFF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5865012" y="1843568"/>
            <a:ext cx="1700643" cy="77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358CC38-3B45-436C-8773-4DE897732F9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565655" y="2990461"/>
            <a:ext cx="2280577" cy="139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965493D-A55B-444D-92A7-B91F8AA2FEF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942943" y="2990461"/>
            <a:ext cx="622712" cy="139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95C293E-6E68-4601-B3AB-144D678A60F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902081" y="2990461"/>
            <a:ext cx="2663574" cy="139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D2AC3E0-1463-40D7-8521-3E81D7E2617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2855310" y="2990461"/>
            <a:ext cx="4710345" cy="139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4536D4-943D-4D66-AA49-EFBFB755AF67}"/>
              </a:ext>
            </a:extLst>
          </p:cNvPr>
          <p:cNvSpPr txBox="1"/>
          <p:nvPr/>
        </p:nvSpPr>
        <p:spPr>
          <a:xfrm>
            <a:off x="2599159" y="2317484"/>
            <a:ext cx="8011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Fortran</a:t>
            </a:r>
          </a:p>
          <a:p>
            <a:pPr algn="ctr"/>
            <a:r>
              <a:rPr lang="en-US" sz="1200" dirty="0"/>
              <a:t>C</a:t>
            </a:r>
          </a:p>
          <a:p>
            <a:pPr algn="ctr"/>
            <a:r>
              <a:rPr lang="en-US" sz="1200" dirty="0"/>
              <a:t>C++</a:t>
            </a:r>
          </a:p>
          <a:p>
            <a:pPr algn="ctr"/>
            <a:r>
              <a:rPr lang="en-US" sz="1200" dirty="0"/>
              <a:t>JavaScript</a:t>
            </a:r>
          </a:p>
          <a:p>
            <a:pPr algn="ctr"/>
            <a:r>
              <a:rPr lang="en-US" sz="1200" dirty="0"/>
              <a:t>….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76F49C-DB61-4804-A3BB-2708C09859FB}"/>
              </a:ext>
            </a:extLst>
          </p:cNvPr>
          <p:cNvSpPr txBox="1"/>
          <p:nvPr/>
        </p:nvSpPr>
        <p:spPr>
          <a:xfrm>
            <a:off x="2698994" y="4928251"/>
            <a:ext cx="601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Haskel</a:t>
            </a:r>
            <a:endParaRPr lang="en-US" sz="1200" dirty="0"/>
          </a:p>
          <a:p>
            <a:pPr algn="ctr"/>
            <a:r>
              <a:rPr lang="en-US" sz="1200" dirty="0"/>
              <a:t>Erlang</a:t>
            </a:r>
          </a:p>
          <a:p>
            <a:pPr algn="ctr"/>
            <a:r>
              <a:rPr lang="en-US" sz="1200" dirty="0"/>
              <a:t>Elixir</a:t>
            </a:r>
          </a:p>
          <a:p>
            <a:pPr algn="ctr"/>
            <a:r>
              <a:rPr lang="en-US" sz="1200" dirty="0" err="1"/>
              <a:t>OCaml</a:t>
            </a:r>
            <a:endParaRPr lang="en-US" sz="1200" dirty="0"/>
          </a:p>
          <a:p>
            <a:pPr algn="ctr"/>
            <a:r>
              <a:rPr lang="en-US" sz="1200" dirty="0"/>
              <a:t>F#</a:t>
            </a:r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30BE11-8968-44E5-B2EA-942E79DE53B0}"/>
              </a:ext>
            </a:extLst>
          </p:cNvPr>
          <p:cNvSpPr txBox="1"/>
          <p:nvPr/>
        </p:nvSpPr>
        <p:spPr>
          <a:xfrm>
            <a:off x="4513032" y="4928251"/>
            <a:ext cx="58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430F2E-FF76-4933-819A-E9A805876C59}"/>
              </a:ext>
            </a:extLst>
          </p:cNvPr>
          <p:cNvSpPr txBox="1"/>
          <p:nvPr/>
        </p:nvSpPr>
        <p:spPr>
          <a:xfrm>
            <a:off x="6657792" y="4911278"/>
            <a:ext cx="5339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XML</a:t>
            </a:r>
          </a:p>
          <a:p>
            <a:pPr algn="ctr"/>
            <a:r>
              <a:rPr lang="en-US" sz="1200" dirty="0"/>
              <a:t>JSON</a:t>
            </a:r>
          </a:p>
          <a:p>
            <a:pPr algn="ctr"/>
            <a:r>
              <a:rPr lang="en-US" sz="1200" dirty="0"/>
              <a:t>YAML</a:t>
            </a:r>
          </a:p>
          <a:p>
            <a:pPr algn="ctr"/>
            <a:r>
              <a:rPr lang="en-US" sz="1200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6FE23F-7338-4C33-8653-E589FB90268F}"/>
              </a:ext>
            </a:extLst>
          </p:cNvPr>
          <p:cNvSpPr txBox="1"/>
          <p:nvPr/>
        </p:nvSpPr>
        <p:spPr>
          <a:xfrm>
            <a:off x="7863926" y="4384615"/>
            <a:ext cx="11038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dirty="0"/>
              <a:t>Разметки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1E4A9DCB-FED2-40E7-8FD0-2EA9CF760CE6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7565655" y="2990461"/>
            <a:ext cx="850217" cy="139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65C6C72-F3DC-47D6-BACC-CE58FC8E525C}"/>
              </a:ext>
            </a:extLst>
          </p:cNvPr>
          <p:cNvSpPr txBox="1"/>
          <p:nvPr/>
        </p:nvSpPr>
        <p:spPr>
          <a:xfrm>
            <a:off x="8139995" y="4914654"/>
            <a:ext cx="551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HTML</a:t>
            </a:r>
          </a:p>
          <a:p>
            <a:pPr algn="ctr"/>
            <a:r>
              <a:rPr lang="en-US" sz="1200" dirty="0"/>
              <a:t>LaTeX</a:t>
            </a:r>
          </a:p>
          <a:p>
            <a:pPr algn="ctr"/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272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5540277" y="0"/>
            <a:ext cx="1279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SQL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935069A-8A14-4434-B81A-EB80AFC4A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7580"/>
              </p:ext>
            </p:extLst>
          </p:nvPr>
        </p:nvGraphicFramePr>
        <p:xfrm>
          <a:off x="518880" y="2230481"/>
          <a:ext cx="5222119" cy="548640"/>
        </p:xfrm>
        <a:graphic>
          <a:graphicData uri="http://schemas.openxmlformats.org/drawingml/2006/table">
            <a:tbl>
              <a:tblPr/>
              <a:tblGrid>
                <a:gridCol w="256715">
                  <a:extLst>
                    <a:ext uri="{9D8B030D-6E8A-4147-A177-3AD203B41FA5}">
                      <a16:colId xmlns:a16="http://schemas.microsoft.com/office/drawing/2014/main" val="2530712378"/>
                    </a:ext>
                  </a:extLst>
                </a:gridCol>
                <a:gridCol w="4965404">
                  <a:extLst>
                    <a:ext uri="{9D8B030D-6E8A-4147-A177-3AD203B41FA5}">
                      <a16:colId xmlns:a16="http://schemas.microsoft.com/office/drawing/2014/main" val="3564350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 EMP_ID, LAST_NAME FROM EMPLOYEE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WHERE CITY = 'Seattle' ORDER BY EMP_ID;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83299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FDF3433-E54A-4830-BF6C-315FF00CB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52767"/>
              </p:ext>
            </p:extLst>
          </p:nvPr>
        </p:nvGraphicFramePr>
        <p:xfrm>
          <a:off x="6238752" y="1853340"/>
          <a:ext cx="5222120" cy="54864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6715">
                  <a:extLst>
                    <a:ext uri="{9D8B030D-6E8A-4147-A177-3AD203B41FA5}">
                      <a16:colId xmlns:a16="http://schemas.microsoft.com/office/drawing/2014/main" val="3269214643"/>
                    </a:ext>
                  </a:extLst>
                </a:gridCol>
                <a:gridCol w="4965405">
                  <a:extLst>
                    <a:ext uri="{9D8B030D-6E8A-4147-A177-3AD203B41FA5}">
                      <a16:colId xmlns:a16="http://schemas.microsoft.com/office/drawing/2014/main" val="531960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 Name, Age FROM Patients WHERE Age &gt; 40 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GROUP BY Age ORDER BY Name;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062607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D70601E-5FE5-4B8F-BE99-3F776B431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48937"/>
              </p:ext>
            </p:extLst>
          </p:nvPr>
        </p:nvGraphicFramePr>
        <p:xfrm>
          <a:off x="1283562" y="3597383"/>
          <a:ext cx="5536232" cy="82296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2156">
                  <a:extLst>
                    <a:ext uri="{9D8B030D-6E8A-4147-A177-3AD203B41FA5}">
                      <a16:colId xmlns:a16="http://schemas.microsoft.com/office/drawing/2014/main" val="1915989794"/>
                    </a:ext>
                  </a:extLst>
                </a:gridCol>
                <a:gridCol w="5264076">
                  <a:extLst>
                    <a:ext uri="{9D8B030D-6E8A-4147-A177-3AD203B41FA5}">
                      <a16:colId xmlns:a16="http://schemas.microsoft.com/office/drawing/2014/main" val="3319192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 Name FROM Customers WHERE EXISTS 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(SELECT Item FROM Orders 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WHERE Customers.ID = Orders.ID AND Price &lt; 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99955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8DD168F-704E-473D-9262-65FA881FB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79133"/>
              </p:ext>
            </p:extLst>
          </p:nvPr>
        </p:nvGraphicFramePr>
        <p:xfrm>
          <a:off x="7352370" y="4284534"/>
          <a:ext cx="3774341" cy="82296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5543">
                  <a:extLst>
                    <a:ext uri="{9D8B030D-6E8A-4147-A177-3AD203B41FA5}">
                      <a16:colId xmlns:a16="http://schemas.microsoft.com/office/drawing/2014/main" val="3693958704"/>
                    </a:ext>
                  </a:extLst>
                </a:gridCol>
                <a:gridCol w="3588798">
                  <a:extLst>
                    <a:ext uri="{9D8B030D-6E8A-4147-A177-3AD203B41FA5}">
                      <a16:colId xmlns:a16="http://schemas.microsoft.com/office/drawing/2014/main" val="2364824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INSERT INTO 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Yearly_Orders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 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 * FROM Orders 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WHERE Date&lt;=1/1/2018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549702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E05A08-AEA3-441A-8B33-BA885FAAF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77155"/>
              </p:ext>
            </p:extLst>
          </p:nvPr>
        </p:nvGraphicFramePr>
        <p:xfrm>
          <a:off x="4051678" y="5393607"/>
          <a:ext cx="3227931" cy="10972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58682">
                  <a:extLst>
                    <a:ext uri="{9D8B030D-6E8A-4147-A177-3AD203B41FA5}">
                      <a16:colId xmlns:a16="http://schemas.microsoft.com/office/drawing/2014/main" val="2794252523"/>
                    </a:ext>
                  </a:extLst>
                </a:gridCol>
                <a:gridCol w="3069249">
                  <a:extLst>
                    <a:ext uri="{9D8B030D-6E8A-4147-A177-3AD203B41FA5}">
                      <a16:colId xmlns:a16="http://schemas.microsoft.com/office/drawing/2014/main" val="445041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</a:t>
                      </a:r>
                    </a:p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 COUNT(ID), Region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FROM Customers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GROUP BY Region</a:t>
                      </a:r>
                    </a:p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HAVING COUNT(ID) &gt; 0;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031281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E8102A18-3C24-478F-9B2E-3FF3C7881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044074"/>
              </p:ext>
            </p:extLst>
          </p:nvPr>
        </p:nvGraphicFramePr>
        <p:xfrm>
          <a:off x="6406723" y="915753"/>
          <a:ext cx="3941609" cy="27432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93766">
                  <a:extLst>
                    <a:ext uri="{9D8B030D-6E8A-4147-A177-3AD203B41FA5}">
                      <a16:colId xmlns:a16="http://schemas.microsoft.com/office/drawing/2014/main" val="729677778"/>
                    </a:ext>
                  </a:extLst>
                </a:gridCol>
                <a:gridCol w="3747843">
                  <a:extLst>
                    <a:ext uri="{9D8B030D-6E8A-4147-A177-3AD203B41FA5}">
                      <a16:colId xmlns:a16="http://schemas.microsoft.com/office/drawing/2014/main" val="1411527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 * FROM </a:t>
                      </a:r>
                      <a:r>
                        <a:rPr lang="en-US" b="0" i="0" dirty="0" err="1">
                          <a:effectLst/>
                          <a:latin typeface="Monaco"/>
                        </a:rPr>
                        <a:t>My_Schema.Tables</a:t>
                      </a:r>
                      <a:r>
                        <a:rPr lang="en-US" b="0" i="0" dirty="0">
                          <a:effectLst/>
                          <a:latin typeface="Monaco"/>
                        </a:rPr>
                        <a:t>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982113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EB8D2AE-4B65-47A4-B2EF-B468AD325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1405"/>
              </p:ext>
            </p:extLst>
          </p:nvPr>
        </p:nvGraphicFramePr>
        <p:xfrm>
          <a:off x="518880" y="1283432"/>
          <a:ext cx="3941609" cy="27432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93766">
                  <a:extLst>
                    <a:ext uri="{9D8B030D-6E8A-4147-A177-3AD203B41FA5}">
                      <a16:colId xmlns:a16="http://schemas.microsoft.com/office/drawing/2014/main" val="2255042669"/>
                    </a:ext>
                  </a:extLst>
                </a:gridCol>
                <a:gridCol w="3747843">
                  <a:extLst>
                    <a:ext uri="{9D8B030D-6E8A-4147-A177-3AD203B41FA5}">
                      <a16:colId xmlns:a16="http://schemas.microsoft.com/office/drawing/2014/main" val="145613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base"/>
                      <a:r>
                        <a:rPr lang="ru-RU" b="0" i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b="0" i="0" dirty="0">
                          <a:effectLst/>
                          <a:latin typeface="Monaco"/>
                        </a:rPr>
                        <a:t>SELECT AVG(Price)FROM Products;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33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420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373016" y="0"/>
            <a:ext cx="3614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HTML, 1991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5754979-F33A-4083-9363-C0A96E0BE807}"/>
              </a:ext>
            </a:extLst>
          </p:cNvPr>
          <p:cNvSpPr/>
          <p:nvPr/>
        </p:nvSpPr>
        <p:spPr>
          <a:xfrm>
            <a:off x="192833" y="1502688"/>
            <a:ext cx="8661918" cy="53553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dirty="0"/>
              <a:t>&lt;HTML&gt;</a:t>
            </a:r>
          </a:p>
          <a:p>
            <a:r>
              <a:rPr lang="ru-RU" dirty="0"/>
              <a:t>   &lt;HEAD&gt;</a:t>
            </a:r>
          </a:p>
          <a:p>
            <a:r>
              <a:rPr lang="ru-RU" dirty="0"/>
              <a:t>      &lt;TITLE&gt;</a:t>
            </a:r>
            <a:r>
              <a:rPr lang="ru-RU" dirty="0" err="1"/>
              <a:t>Your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Here</a:t>
            </a:r>
            <a:r>
              <a:rPr lang="ru-RU" dirty="0"/>
              <a:t>&lt;/TITLE&gt;</a:t>
            </a:r>
          </a:p>
          <a:p>
            <a:r>
              <a:rPr lang="ru-RU" dirty="0"/>
              <a:t>   &lt;/HEAD&gt;</a:t>
            </a:r>
          </a:p>
          <a:p>
            <a:r>
              <a:rPr lang="ru-RU" dirty="0"/>
              <a:t>   &lt;BODY BGCOLOR="FFFFFF"&gt;</a:t>
            </a:r>
          </a:p>
          <a:p>
            <a:r>
              <a:rPr lang="ru-RU" dirty="0"/>
              <a:t>      &lt;CENTER&gt;&lt;IMG SRC="clouds.jpg" ALIGN="BOTTOM"&gt; &lt;/CENTER&gt;</a:t>
            </a:r>
          </a:p>
          <a:p>
            <a:r>
              <a:rPr lang="ru-RU" dirty="0"/>
              <a:t>      &lt;HR&gt;</a:t>
            </a:r>
          </a:p>
          <a:p>
            <a:r>
              <a:rPr lang="ru-RU" dirty="0"/>
              <a:t>      &lt;a </a:t>
            </a:r>
            <a:r>
              <a:rPr lang="ru-RU" dirty="0" err="1"/>
              <a:t>href</a:t>
            </a:r>
            <a:r>
              <a:rPr lang="ru-RU" dirty="0"/>
              <a:t>="http://somegreatsite.com"&gt;Link </a:t>
            </a:r>
            <a:r>
              <a:rPr lang="ru-RU" dirty="0" err="1"/>
              <a:t>Name</a:t>
            </a:r>
            <a:r>
              <a:rPr lang="ru-RU" dirty="0"/>
              <a:t>&lt;/a&gt;</a:t>
            </a:r>
          </a:p>
          <a:p>
            <a:r>
              <a:rPr lang="ru-RU" dirty="0"/>
              <a:t>     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link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nifty</a:t>
            </a:r>
            <a:r>
              <a:rPr lang="ru-RU" dirty="0"/>
              <a:t> </a:t>
            </a:r>
            <a:r>
              <a:rPr lang="ru-RU" dirty="0" err="1"/>
              <a:t>site</a:t>
            </a:r>
            <a:endParaRPr lang="ru-RU" dirty="0"/>
          </a:p>
          <a:p>
            <a:r>
              <a:rPr lang="ru-RU" dirty="0"/>
              <a:t>      &lt;H1&gt;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Header</a:t>
            </a:r>
            <a:r>
              <a:rPr lang="ru-RU" dirty="0"/>
              <a:t>&lt;/H1&gt;</a:t>
            </a:r>
          </a:p>
          <a:p>
            <a:r>
              <a:rPr lang="ru-RU" dirty="0"/>
              <a:t>      &lt;H2&gt;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Medium</a:t>
            </a:r>
            <a:r>
              <a:rPr lang="ru-RU" dirty="0"/>
              <a:t> </a:t>
            </a:r>
            <a:r>
              <a:rPr lang="ru-RU" dirty="0" err="1"/>
              <a:t>Header</a:t>
            </a:r>
            <a:r>
              <a:rPr lang="ru-RU" dirty="0"/>
              <a:t>&lt;/H2&gt;</a:t>
            </a:r>
          </a:p>
          <a:p>
            <a:r>
              <a:rPr lang="ru-RU" dirty="0"/>
              <a:t>      </a:t>
            </a:r>
            <a:r>
              <a:rPr lang="ru-RU" dirty="0" err="1"/>
              <a:t>Send</a:t>
            </a:r>
            <a:r>
              <a:rPr lang="ru-RU" dirty="0"/>
              <a:t> </a:t>
            </a:r>
            <a:r>
              <a:rPr lang="ru-RU" dirty="0" err="1"/>
              <a:t>me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at</a:t>
            </a:r>
            <a:r>
              <a:rPr lang="ru-RU" dirty="0"/>
              <a:t> &lt;a </a:t>
            </a:r>
            <a:r>
              <a:rPr lang="ru-RU" dirty="0" err="1"/>
              <a:t>href</a:t>
            </a:r>
            <a:r>
              <a:rPr lang="ru-RU" dirty="0"/>
              <a:t>="mailto:support@yourcompany.com"&gt;</a:t>
            </a:r>
          </a:p>
          <a:p>
            <a:r>
              <a:rPr lang="ru-RU" dirty="0"/>
              <a:t>      support@yourcompany.com&lt;/a&gt;.</a:t>
            </a:r>
          </a:p>
          <a:p>
            <a:r>
              <a:rPr lang="ru-RU" dirty="0"/>
              <a:t>      &lt;P&gt;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paragraph</a:t>
            </a:r>
            <a:r>
              <a:rPr lang="ru-RU" dirty="0"/>
              <a:t>!</a:t>
            </a:r>
          </a:p>
          <a:p>
            <a:r>
              <a:rPr lang="ru-RU" dirty="0"/>
              <a:t>      &lt;P&gt; &lt;B&gt;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paragraph</a:t>
            </a:r>
            <a:r>
              <a:rPr lang="ru-RU" dirty="0"/>
              <a:t>!&lt;/B&gt;</a:t>
            </a:r>
          </a:p>
          <a:p>
            <a:r>
              <a:rPr lang="ru-RU" dirty="0"/>
              <a:t>         &lt;BR&gt; &lt;B&gt;&lt;I&gt;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sentence</a:t>
            </a:r>
            <a:r>
              <a:rPr lang="ru-RU" dirty="0"/>
              <a:t> </a:t>
            </a:r>
            <a:r>
              <a:rPr lang="ru-RU" dirty="0" err="1"/>
              <a:t>without</a:t>
            </a:r>
            <a:r>
              <a:rPr lang="ru-RU" dirty="0"/>
              <a:t> a </a:t>
            </a:r>
            <a:r>
              <a:rPr lang="ru-RU" dirty="0" err="1"/>
              <a:t>paragraph</a:t>
            </a:r>
            <a:r>
              <a:rPr lang="ru-RU" dirty="0"/>
              <a:t> </a:t>
            </a:r>
            <a:r>
              <a:rPr lang="ru-RU" dirty="0" err="1"/>
              <a:t>break</a:t>
            </a:r>
            <a:r>
              <a:rPr lang="ru-RU" dirty="0"/>
              <a:t>,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bold</a:t>
            </a:r>
            <a:r>
              <a:rPr lang="ru-RU" dirty="0"/>
              <a:t> </a:t>
            </a:r>
            <a:r>
              <a:rPr lang="ru-RU" dirty="0" err="1"/>
              <a:t>italics</a:t>
            </a:r>
            <a:r>
              <a:rPr lang="ru-RU" dirty="0"/>
              <a:t>.&lt;/I&gt;&lt;/B&gt;</a:t>
            </a:r>
          </a:p>
          <a:p>
            <a:r>
              <a:rPr lang="ru-RU" dirty="0"/>
              <a:t>      &lt;HR&gt;</a:t>
            </a:r>
          </a:p>
          <a:p>
            <a:r>
              <a:rPr lang="ru-RU" dirty="0"/>
              <a:t>   &lt;/BODY&gt;</a:t>
            </a:r>
          </a:p>
          <a:p>
            <a:r>
              <a:rPr lang="ru-RU" dirty="0"/>
              <a:t>&lt;/HTML&gt;</a:t>
            </a:r>
          </a:p>
        </p:txBody>
      </p:sp>
      <p:pic>
        <p:nvPicPr>
          <p:cNvPr id="2050" name="Picture 2" descr="http://help.websiteos.com/websiteos/htmlpage.jpg">
            <a:extLst>
              <a:ext uri="{FF2B5EF4-FFF2-40B4-BE49-F238E27FC236}">
                <a16:creationId xmlns:a16="http://schemas.microsoft.com/office/drawing/2014/main" id="{238E6B5E-E136-4DF3-8504-3DB0E5EB6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482" y="957034"/>
            <a:ext cx="4487735" cy="439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45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707499" y="0"/>
            <a:ext cx="29450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CSS, 1994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0B9EFF0-97E3-4433-8D60-7766C1E2AB66}"/>
              </a:ext>
            </a:extLst>
          </p:cNvPr>
          <p:cNvSpPr/>
          <p:nvPr/>
        </p:nvSpPr>
        <p:spPr>
          <a:xfrm>
            <a:off x="351453" y="923330"/>
            <a:ext cx="6096000" cy="57554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r>
              <a:rPr lang="ru-RU" sz="1600" dirty="0" err="1"/>
              <a:t>body</a:t>
            </a:r>
            <a:r>
              <a:rPr lang="ru-RU" sz="1600" dirty="0"/>
              <a:t> {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font-family</a:t>
            </a:r>
            <a:r>
              <a:rPr lang="ru-RU" sz="1600" dirty="0"/>
              <a:t>: </a:t>
            </a:r>
            <a:r>
              <a:rPr lang="ru-RU" sz="1600" dirty="0" err="1"/>
              <a:t>Arial</a:t>
            </a:r>
            <a:r>
              <a:rPr lang="ru-RU" sz="1600" dirty="0"/>
              <a:t>, </a:t>
            </a:r>
            <a:r>
              <a:rPr lang="ru-RU" sz="1600" dirty="0" err="1"/>
              <a:t>Verdana</a:t>
            </a:r>
            <a:r>
              <a:rPr lang="ru-RU" sz="1600" dirty="0"/>
              <a:t>,  </a:t>
            </a:r>
            <a:r>
              <a:rPr lang="ru-RU" sz="1600" dirty="0" err="1"/>
              <a:t>sans-serif</a:t>
            </a:r>
            <a:r>
              <a:rPr lang="ru-RU" sz="1600" dirty="0"/>
              <a:t>; /* Семейство шрифтов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font-size</a:t>
            </a:r>
            <a:r>
              <a:rPr lang="ru-RU" sz="1600" dirty="0"/>
              <a:t>: 11pt; /* Размер основного шрифта в пунктах 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background-color</a:t>
            </a:r>
            <a:r>
              <a:rPr lang="ru-RU" sz="1600" dirty="0"/>
              <a:t>: #f0f0f0; /* Цвет фона веб-страницы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color</a:t>
            </a:r>
            <a:r>
              <a:rPr lang="ru-RU" sz="1600" dirty="0"/>
              <a:t>: #333; /* Цвет основного текста */ </a:t>
            </a:r>
          </a:p>
          <a:p>
            <a:r>
              <a:rPr lang="ru-RU" sz="1600" dirty="0"/>
              <a:t>}</a:t>
            </a:r>
            <a:endParaRPr lang="en-US" sz="1600" dirty="0"/>
          </a:p>
          <a:p>
            <a:endParaRPr lang="ru-RU" sz="1600" dirty="0"/>
          </a:p>
          <a:p>
            <a:r>
              <a:rPr lang="ru-RU" sz="1600" dirty="0"/>
              <a:t>h1 {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color</a:t>
            </a:r>
            <a:r>
              <a:rPr lang="ru-RU" sz="1600" dirty="0"/>
              <a:t>: #a52a2a; /* Цвет заголовка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font-size</a:t>
            </a:r>
            <a:r>
              <a:rPr lang="ru-RU" sz="1600" dirty="0"/>
              <a:t>: 24pt; /* Размер шрифта в пунктах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font-family</a:t>
            </a:r>
            <a:r>
              <a:rPr lang="ru-RU" sz="1600" dirty="0"/>
              <a:t>: </a:t>
            </a:r>
            <a:r>
              <a:rPr lang="ru-RU" sz="1600" dirty="0" err="1"/>
              <a:t>Georgia</a:t>
            </a:r>
            <a:r>
              <a:rPr lang="ru-RU" sz="1600" dirty="0"/>
              <a:t>, </a:t>
            </a:r>
            <a:r>
              <a:rPr lang="ru-RU" sz="1600" dirty="0" err="1"/>
              <a:t>Times</a:t>
            </a:r>
            <a:r>
              <a:rPr lang="ru-RU" sz="1600" dirty="0"/>
              <a:t>, </a:t>
            </a:r>
            <a:r>
              <a:rPr lang="ru-RU" sz="1600" dirty="0" err="1"/>
              <a:t>serif</a:t>
            </a:r>
            <a:r>
              <a:rPr lang="ru-RU" sz="1600" dirty="0"/>
              <a:t>; /* Семейство шрифтов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font-weight</a:t>
            </a:r>
            <a:r>
              <a:rPr lang="ru-RU" sz="1600" dirty="0"/>
              <a:t>: </a:t>
            </a:r>
            <a:r>
              <a:rPr lang="ru-RU" sz="1600" dirty="0" err="1"/>
              <a:t>normal</a:t>
            </a:r>
            <a:r>
              <a:rPr lang="ru-RU" sz="1600" dirty="0"/>
              <a:t>; /* Нормальное начертание текста  */</a:t>
            </a:r>
          </a:p>
          <a:p>
            <a:r>
              <a:rPr lang="ru-RU" sz="1600" dirty="0"/>
              <a:t>}</a:t>
            </a:r>
            <a:endParaRPr lang="en-US" sz="1600" dirty="0"/>
          </a:p>
          <a:p>
            <a:endParaRPr lang="ru-RU" sz="1600" dirty="0"/>
          </a:p>
          <a:p>
            <a:r>
              <a:rPr lang="ru-RU" sz="1600" dirty="0"/>
              <a:t>p {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text-align</a:t>
            </a:r>
            <a:r>
              <a:rPr lang="ru-RU" sz="1600" dirty="0"/>
              <a:t>: </a:t>
            </a:r>
            <a:r>
              <a:rPr lang="ru-RU" sz="1600" dirty="0" err="1"/>
              <a:t>justify</a:t>
            </a:r>
            <a:r>
              <a:rPr lang="ru-RU" sz="1600" dirty="0"/>
              <a:t>; /* Выравнивание по ширине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margin-left</a:t>
            </a:r>
            <a:r>
              <a:rPr lang="ru-RU" sz="1600" dirty="0"/>
              <a:t>: 60px; /* Отступ слева в пикселах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margin-right</a:t>
            </a:r>
            <a:r>
              <a:rPr lang="ru-RU" sz="1600" dirty="0"/>
              <a:t>: 10px; /* Отступ справа в пикселах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border-left</a:t>
            </a:r>
            <a:r>
              <a:rPr lang="ru-RU" sz="1600" dirty="0"/>
              <a:t>: 1px </a:t>
            </a:r>
            <a:r>
              <a:rPr lang="ru-RU" sz="1600" dirty="0" err="1"/>
              <a:t>solid</a:t>
            </a:r>
            <a:r>
              <a:rPr lang="ru-RU" sz="1600" dirty="0"/>
              <a:t> #999; /* Параметры линии слева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border-bottom</a:t>
            </a:r>
            <a:r>
              <a:rPr lang="ru-RU" sz="1600" dirty="0"/>
              <a:t>: 1px </a:t>
            </a:r>
            <a:r>
              <a:rPr lang="ru-RU" sz="1600" dirty="0" err="1"/>
              <a:t>solid</a:t>
            </a:r>
            <a:r>
              <a:rPr lang="ru-RU" sz="1600" dirty="0"/>
              <a:t> #999; /* Параметры линии снизу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padding-left</a:t>
            </a:r>
            <a:r>
              <a:rPr lang="ru-RU" sz="1600" dirty="0"/>
              <a:t>: 10px; /* Отступ от линии слева до текста  */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padding-bottom</a:t>
            </a:r>
            <a:r>
              <a:rPr lang="ru-RU" sz="1600" dirty="0"/>
              <a:t>: 10px; /* Отступ от линии снизу до текста  */</a:t>
            </a:r>
          </a:p>
          <a:p>
            <a:r>
              <a:rPr lang="ru-RU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7143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720564" y="0"/>
            <a:ext cx="4918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TeX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LaTeX, 1979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CC4F286-EA4E-46A3-9633-AF3595136065}"/>
              </a:ext>
            </a:extLst>
          </p:cNvPr>
          <p:cNvSpPr/>
          <p:nvPr/>
        </p:nvSpPr>
        <p:spPr>
          <a:xfrm>
            <a:off x="84019" y="854201"/>
            <a:ext cx="8993074" cy="57554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numCol="2">
            <a:spAutoFit/>
          </a:bodyPr>
          <a:lstStyle/>
          <a:p>
            <a:r>
              <a:rPr lang="ru-RU" sz="1400" dirty="0"/>
              <a:t>\</a:t>
            </a:r>
            <a:r>
              <a:rPr lang="ru-RU" sz="1400" dirty="0" err="1"/>
              <a:t>documentclass</a:t>
            </a:r>
            <a:r>
              <a:rPr lang="ru-RU" sz="1400" dirty="0"/>
              <a:t>[12pt]{</a:t>
            </a:r>
            <a:r>
              <a:rPr lang="ru-RU" sz="1400" dirty="0" err="1"/>
              <a:t>article</a:t>
            </a:r>
            <a:r>
              <a:rPr lang="ru-RU" sz="1400" dirty="0"/>
              <a:t>}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usepackage</a:t>
            </a:r>
            <a:r>
              <a:rPr lang="ru-RU" sz="1400" dirty="0"/>
              <a:t>{</a:t>
            </a:r>
            <a:r>
              <a:rPr lang="ru-RU" sz="1400" dirty="0" err="1"/>
              <a:t>lingmacros</a:t>
            </a:r>
            <a:r>
              <a:rPr lang="ru-RU" sz="1400" dirty="0"/>
              <a:t>}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usepackage</a:t>
            </a:r>
            <a:r>
              <a:rPr lang="ru-RU" sz="1400" dirty="0"/>
              <a:t>{</a:t>
            </a:r>
            <a:r>
              <a:rPr lang="ru-RU" sz="1400" dirty="0" err="1"/>
              <a:t>tree-dvips</a:t>
            </a:r>
            <a:r>
              <a:rPr lang="ru-RU" sz="1400" dirty="0"/>
              <a:t>}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begin</a:t>
            </a:r>
            <a:r>
              <a:rPr lang="ru-RU" sz="1400" dirty="0"/>
              <a:t>{</a:t>
            </a:r>
            <a:r>
              <a:rPr lang="ru-RU" sz="1400" dirty="0" err="1"/>
              <a:t>document</a:t>
            </a:r>
            <a:r>
              <a:rPr lang="ru-RU" sz="1400" dirty="0"/>
              <a:t>}</a:t>
            </a:r>
          </a:p>
          <a:p>
            <a:endParaRPr lang="ru-RU" sz="1400" dirty="0"/>
          </a:p>
          <a:p>
            <a:r>
              <a:rPr lang="ru-RU" sz="1400" dirty="0"/>
              <a:t>\</a:t>
            </a:r>
            <a:r>
              <a:rPr lang="ru-RU" sz="1400" dirty="0" err="1"/>
              <a:t>section</a:t>
            </a:r>
            <a:r>
              <a:rPr lang="ru-RU" sz="1400" dirty="0"/>
              <a:t>*{</a:t>
            </a:r>
            <a:r>
              <a:rPr lang="ru-RU" sz="1400" dirty="0" err="1"/>
              <a:t>Notes</a:t>
            </a:r>
            <a:r>
              <a:rPr lang="ru-RU" sz="1400" dirty="0"/>
              <a:t> </a:t>
            </a:r>
            <a:r>
              <a:rPr lang="ru-RU" sz="1400" dirty="0" err="1"/>
              <a:t>for</a:t>
            </a:r>
            <a:r>
              <a:rPr lang="ru-RU" sz="1400" dirty="0"/>
              <a:t> </a:t>
            </a:r>
            <a:r>
              <a:rPr lang="ru-RU" sz="1400" dirty="0" err="1"/>
              <a:t>My</a:t>
            </a:r>
            <a:r>
              <a:rPr lang="ru-RU" sz="1400" dirty="0"/>
              <a:t> </a:t>
            </a:r>
            <a:r>
              <a:rPr lang="ru-RU" sz="1400" dirty="0" err="1"/>
              <a:t>Paper</a:t>
            </a:r>
            <a:r>
              <a:rPr lang="ru-RU" sz="1400" dirty="0"/>
              <a:t>}</a:t>
            </a:r>
          </a:p>
          <a:p>
            <a:endParaRPr lang="ru-RU" sz="1400" dirty="0"/>
          </a:p>
          <a:p>
            <a:r>
              <a:rPr lang="ru-RU" sz="1400" dirty="0" err="1"/>
              <a:t>Don't</a:t>
            </a:r>
            <a:r>
              <a:rPr lang="ru-RU" sz="1400" dirty="0"/>
              <a:t> </a:t>
            </a:r>
            <a:r>
              <a:rPr lang="ru-RU" sz="1400" dirty="0" err="1"/>
              <a:t>forget</a:t>
            </a:r>
            <a:r>
              <a:rPr lang="ru-RU" sz="1400" dirty="0"/>
              <a:t>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include</a:t>
            </a:r>
            <a:r>
              <a:rPr lang="ru-RU" sz="1400" dirty="0"/>
              <a:t> </a:t>
            </a:r>
            <a:r>
              <a:rPr lang="ru-RU" sz="1400" dirty="0" err="1"/>
              <a:t>examples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topicalization</a:t>
            </a:r>
            <a:r>
              <a:rPr lang="ru-RU" sz="1400" dirty="0"/>
              <a:t>.</a:t>
            </a:r>
          </a:p>
          <a:p>
            <a:r>
              <a:rPr lang="ru-RU" sz="1400" dirty="0" err="1"/>
              <a:t>They</a:t>
            </a:r>
            <a:r>
              <a:rPr lang="ru-RU" sz="1400" dirty="0"/>
              <a:t> </a:t>
            </a:r>
            <a:r>
              <a:rPr lang="ru-RU" sz="1400" dirty="0" err="1"/>
              <a:t>look</a:t>
            </a:r>
            <a:r>
              <a:rPr lang="ru-RU" sz="1400" dirty="0"/>
              <a:t> </a:t>
            </a:r>
            <a:r>
              <a:rPr lang="ru-RU" sz="1400" dirty="0" err="1"/>
              <a:t>like</a:t>
            </a:r>
            <a:r>
              <a:rPr lang="ru-RU" sz="1400" dirty="0"/>
              <a:t> </a:t>
            </a:r>
            <a:r>
              <a:rPr lang="ru-RU" sz="1400" dirty="0" err="1"/>
              <a:t>this</a:t>
            </a:r>
            <a:r>
              <a:rPr lang="ru-RU" sz="1400" dirty="0"/>
              <a:t>:</a:t>
            </a:r>
          </a:p>
          <a:p>
            <a:endParaRPr lang="ru-RU" sz="1400" dirty="0"/>
          </a:p>
          <a:p>
            <a:r>
              <a:rPr lang="ru-RU" sz="1400" dirty="0"/>
              <a:t>{\</a:t>
            </a:r>
            <a:r>
              <a:rPr lang="ru-RU" sz="1400" dirty="0" err="1"/>
              <a:t>small</a:t>
            </a:r>
            <a:endParaRPr lang="ru-RU" sz="1400" dirty="0"/>
          </a:p>
          <a:p>
            <a:r>
              <a:rPr lang="ru-RU" sz="1400" dirty="0"/>
              <a:t>\</a:t>
            </a:r>
            <a:r>
              <a:rPr lang="ru-RU" sz="1400" dirty="0" err="1"/>
              <a:t>enumsentence</a:t>
            </a:r>
            <a:r>
              <a:rPr lang="ru-RU" sz="1400" dirty="0"/>
              <a:t>{</a:t>
            </a:r>
            <a:r>
              <a:rPr lang="ru-RU" sz="1400" dirty="0" err="1"/>
              <a:t>Topicalization</a:t>
            </a:r>
            <a:r>
              <a:rPr lang="ru-RU" sz="1400" dirty="0"/>
              <a:t> </a:t>
            </a:r>
            <a:r>
              <a:rPr lang="ru-RU" sz="1400" dirty="0" err="1"/>
              <a:t>from</a:t>
            </a:r>
            <a:r>
              <a:rPr lang="ru-RU" sz="1400" dirty="0"/>
              <a:t> </a:t>
            </a:r>
            <a:r>
              <a:rPr lang="ru-RU" sz="1400" dirty="0" err="1"/>
              <a:t>sentential</a:t>
            </a:r>
            <a:r>
              <a:rPr lang="ru-RU" sz="1400" dirty="0"/>
              <a:t> </a:t>
            </a:r>
            <a:r>
              <a:rPr lang="ru-RU" sz="1400" dirty="0" err="1"/>
              <a:t>subject</a:t>
            </a:r>
            <a:r>
              <a:rPr lang="ru-RU" sz="1400" dirty="0"/>
              <a:t>:\\ 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shortex</a:t>
            </a:r>
            <a:r>
              <a:rPr lang="ru-RU" sz="1400" dirty="0"/>
              <a:t>{7}{a </a:t>
            </a:r>
            <a:r>
              <a:rPr lang="ru-RU" sz="1400" dirty="0" err="1"/>
              <a:t>John</a:t>
            </a:r>
            <a:r>
              <a:rPr lang="ru-RU" sz="1400" dirty="0"/>
              <a:t>$_i$ [a &amp; </a:t>
            </a:r>
            <a:r>
              <a:rPr lang="ru-RU" sz="1400" dirty="0" err="1"/>
              <a:t>kltukl</a:t>
            </a:r>
            <a:r>
              <a:rPr lang="ru-RU" sz="1400" dirty="0"/>
              <a:t> &amp; [</a:t>
            </a:r>
            <a:r>
              <a:rPr lang="ru-RU" sz="1400" dirty="0" err="1"/>
              <a:t>el</a:t>
            </a:r>
            <a:r>
              <a:rPr lang="ru-RU" sz="1400" dirty="0"/>
              <a:t> &amp; </a:t>
            </a:r>
          </a:p>
          <a:p>
            <a:r>
              <a:rPr lang="ru-RU" sz="1400" dirty="0"/>
              <a:t>  {\</a:t>
            </a:r>
            <a:r>
              <a:rPr lang="ru-RU" sz="1400" dirty="0" err="1"/>
              <a:t>bf</a:t>
            </a:r>
            <a:r>
              <a:rPr lang="ru-RU" sz="1400" dirty="0"/>
              <a:t> l-}</a:t>
            </a:r>
            <a:r>
              <a:rPr lang="ru-RU" sz="1400" dirty="0" err="1"/>
              <a:t>oltoir</a:t>
            </a:r>
            <a:r>
              <a:rPr lang="ru-RU" sz="1400" dirty="0"/>
              <a:t> &amp; </a:t>
            </a:r>
            <a:r>
              <a:rPr lang="ru-RU" sz="1400" dirty="0" err="1"/>
              <a:t>er</a:t>
            </a:r>
            <a:r>
              <a:rPr lang="ru-RU" sz="1400" dirty="0"/>
              <a:t> &amp; </a:t>
            </a:r>
            <a:r>
              <a:rPr lang="ru-RU" sz="1400" dirty="0" err="1"/>
              <a:t>ngii</a:t>
            </a:r>
            <a:r>
              <a:rPr lang="ru-RU" sz="1400" dirty="0"/>
              <a:t>$_i$ &amp; a </a:t>
            </a:r>
            <a:r>
              <a:rPr lang="ru-RU" sz="1400" dirty="0" err="1"/>
              <a:t>Mary</a:t>
            </a:r>
            <a:r>
              <a:rPr lang="ru-RU" sz="1400" dirty="0"/>
              <a:t>]]}</a:t>
            </a:r>
          </a:p>
          <a:p>
            <a:r>
              <a:rPr lang="ru-RU" sz="1400" dirty="0"/>
              <a:t>{ &amp; {\</a:t>
            </a:r>
            <a:r>
              <a:rPr lang="ru-RU" sz="1400" dirty="0" err="1"/>
              <a:t>bf</a:t>
            </a:r>
            <a:r>
              <a:rPr lang="ru-RU" sz="1400" dirty="0"/>
              <a:t> R-}</a:t>
            </a:r>
            <a:r>
              <a:rPr lang="ru-RU" sz="1400" dirty="0" err="1"/>
              <a:t>clear</a:t>
            </a:r>
            <a:r>
              <a:rPr lang="ru-RU" sz="1400" dirty="0"/>
              <a:t> &amp; {\</a:t>
            </a:r>
            <a:r>
              <a:rPr lang="ru-RU" sz="1400" dirty="0" err="1"/>
              <a:t>sc</a:t>
            </a:r>
            <a:r>
              <a:rPr lang="ru-RU" sz="1400" dirty="0"/>
              <a:t> </a:t>
            </a:r>
            <a:r>
              <a:rPr lang="ru-RU" sz="1400" dirty="0" err="1"/>
              <a:t>comp</a:t>
            </a:r>
            <a:r>
              <a:rPr lang="ru-RU" sz="1400" dirty="0"/>
              <a:t>} &amp; </a:t>
            </a:r>
          </a:p>
          <a:p>
            <a:r>
              <a:rPr lang="ru-RU" sz="1400" dirty="0"/>
              <a:t>  {\</a:t>
            </a:r>
            <a:r>
              <a:rPr lang="ru-RU" sz="1400" dirty="0" err="1"/>
              <a:t>bf</a:t>
            </a:r>
            <a:r>
              <a:rPr lang="ru-RU" sz="1400" dirty="0"/>
              <a:t> IR}.{\</a:t>
            </a:r>
            <a:r>
              <a:rPr lang="ru-RU" sz="1400" dirty="0" err="1"/>
              <a:t>sc</a:t>
            </a:r>
            <a:r>
              <a:rPr lang="ru-RU" sz="1400" dirty="0"/>
              <a:t> 3s}-</a:t>
            </a:r>
            <a:r>
              <a:rPr lang="ru-RU" sz="1400" dirty="0" err="1"/>
              <a:t>love</a:t>
            </a:r>
            <a:r>
              <a:rPr lang="ru-RU" sz="1400" dirty="0"/>
              <a:t>   &amp; P &amp; </a:t>
            </a:r>
            <a:r>
              <a:rPr lang="ru-RU" sz="1400" dirty="0" err="1"/>
              <a:t>him</a:t>
            </a:r>
            <a:r>
              <a:rPr lang="ru-RU" sz="1400" dirty="0"/>
              <a:t> &amp; }</a:t>
            </a:r>
          </a:p>
          <a:p>
            <a:r>
              <a:rPr lang="ru-RU" sz="1400" dirty="0"/>
              <a:t>{</a:t>
            </a:r>
            <a:r>
              <a:rPr lang="ru-RU" sz="1400" dirty="0" err="1"/>
              <a:t>John</a:t>
            </a:r>
            <a:r>
              <a:rPr lang="ru-RU" sz="1400" dirty="0"/>
              <a:t>, (</a:t>
            </a:r>
            <a:r>
              <a:rPr lang="ru-RU" sz="1400" dirty="0" err="1"/>
              <a:t>it's</a:t>
            </a:r>
            <a:r>
              <a:rPr lang="ru-RU" sz="1400" dirty="0"/>
              <a:t>) </a:t>
            </a:r>
            <a:r>
              <a:rPr lang="ru-RU" sz="1400" dirty="0" err="1"/>
              <a:t>clear</a:t>
            </a:r>
            <a:r>
              <a:rPr lang="ru-RU" sz="1400" dirty="0"/>
              <a:t> </a:t>
            </a:r>
            <a:r>
              <a:rPr lang="ru-RU" sz="1400" dirty="0" err="1"/>
              <a:t>that</a:t>
            </a:r>
            <a:r>
              <a:rPr lang="ru-RU" sz="1400" dirty="0"/>
              <a:t> </a:t>
            </a:r>
            <a:r>
              <a:rPr lang="ru-RU" sz="1400" dirty="0" err="1"/>
              <a:t>Mary</a:t>
            </a:r>
            <a:r>
              <a:rPr lang="ru-RU" sz="1400" dirty="0"/>
              <a:t> </a:t>
            </a:r>
            <a:r>
              <a:rPr lang="ru-RU" sz="1400" dirty="0" err="1"/>
              <a:t>loves</a:t>
            </a:r>
            <a:r>
              <a:rPr lang="ru-RU" sz="1400" dirty="0"/>
              <a:t> (</a:t>
            </a:r>
            <a:r>
              <a:rPr lang="ru-RU" sz="1400" dirty="0" err="1"/>
              <a:t>him</a:t>
            </a:r>
            <a:r>
              <a:rPr lang="ru-RU" sz="1400" dirty="0"/>
              <a:t>).}}</a:t>
            </a:r>
          </a:p>
          <a:p>
            <a:r>
              <a:rPr lang="ru-RU" sz="1400" dirty="0"/>
              <a:t>}</a:t>
            </a:r>
          </a:p>
          <a:p>
            <a:endParaRPr lang="ru-RU" sz="1400" dirty="0"/>
          </a:p>
          <a:p>
            <a:r>
              <a:rPr lang="ru-RU" sz="1400" dirty="0"/>
              <a:t>\</a:t>
            </a:r>
            <a:r>
              <a:rPr lang="ru-RU" sz="1400" dirty="0" err="1"/>
              <a:t>subsection</a:t>
            </a:r>
            <a:r>
              <a:rPr lang="ru-RU" sz="1400" dirty="0"/>
              <a:t>*{</a:t>
            </a:r>
            <a:r>
              <a:rPr lang="ru-RU" sz="1400" dirty="0" err="1"/>
              <a:t>How</a:t>
            </a:r>
            <a:r>
              <a:rPr lang="ru-RU" sz="1400" dirty="0"/>
              <a:t> </a:t>
            </a:r>
            <a:r>
              <a:rPr lang="ru-RU" sz="1400" dirty="0" err="1"/>
              <a:t>to</a:t>
            </a:r>
            <a:r>
              <a:rPr lang="ru-RU" sz="1400" dirty="0"/>
              <a:t> </a:t>
            </a:r>
            <a:r>
              <a:rPr lang="ru-RU" sz="1400" dirty="0" err="1"/>
              <a:t>handle</a:t>
            </a:r>
            <a:r>
              <a:rPr lang="ru-RU" sz="1400" dirty="0"/>
              <a:t> </a:t>
            </a:r>
            <a:r>
              <a:rPr lang="ru-RU" sz="1400" dirty="0" err="1"/>
              <a:t>topicalization</a:t>
            </a:r>
            <a:r>
              <a:rPr lang="ru-RU" sz="1400" dirty="0"/>
              <a:t>}</a:t>
            </a:r>
          </a:p>
          <a:p>
            <a:endParaRPr lang="ru-RU" sz="1400" dirty="0"/>
          </a:p>
          <a:p>
            <a:r>
              <a:rPr lang="ru-RU" sz="1400" dirty="0" err="1"/>
              <a:t>I'll</a:t>
            </a:r>
            <a:r>
              <a:rPr lang="ru-RU" sz="1400" dirty="0"/>
              <a:t> </a:t>
            </a:r>
            <a:r>
              <a:rPr lang="ru-RU" sz="1400" dirty="0" err="1"/>
              <a:t>just</a:t>
            </a:r>
            <a:r>
              <a:rPr lang="ru-RU" sz="1400" dirty="0"/>
              <a:t> </a:t>
            </a:r>
            <a:r>
              <a:rPr lang="ru-RU" sz="1400" dirty="0" err="1"/>
              <a:t>assume</a:t>
            </a:r>
            <a:r>
              <a:rPr lang="ru-RU" sz="1400" dirty="0"/>
              <a:t> a </a:t>
            </a:r>
            <a:r>
              <a:rPr lang="ru-RU" sz="1400" dirty="0" err="1"/>
              <a:t>tree</a:t>
            </a:r>
            <a:r>
              <a:rPr lang="ru-RU" sz="1400" dirty="0"/>
              <a:t> </a:t>
            </a:r>
            <a:r>
              <a:rPr lang="ru-RU" sz="1400" dirty="0" err="1"/>
              <a:t>structure</a:t>
            </a:r>
            <a:r>
              <a:rPr lang="ru-RU" sz="1400" dirty="0"/>
              <a:t> </a:t>
            </a:r>
            <a:r>
              <a:rPr lang="ru-RU" sz="1400" dirty="0" err="1"/>
              <a:t>like</a:t>
            </a:r>
            <a:r>
              <a:rPr lang="ru-RU" sz="1400" dirty="0"/>
              <a:t> (\</a:t>
            </a:r>
            <a:r>
              <a:rPr lang="ru-RU" sz="1400" dirty="0" err="1"/>
              <a:t>ex</a:t>
            </a:r>
            <a:r>
              <a:rPr lang="ru-RU" sz="1400" dirty="0"/>
              <a:t>{1}).</a:t>
            </a:r>
          </a:p>
          <a:p>
            <a:endParaRPr lang="ru-RU" sz="1400" dirty="0"/>
          </a:p>
          <a:p>
            <a:r>
              <a:rPr lang="ru-RU" sz="1400" dirty="0"/>
              <a:t>{\</a:t>
            </a:r>
            <a:r>
              <a:rPr lang="ru-RU" sz="1400" dirty="0" err="1"/>
              <a:t>small</a:t>
            </a:r>
            <a:endParaRPr lang="ru-RU" sz="1400" dirty="0"/>
          </a:p>
          <a:p>
            <a:r>
              <a:rPr lang="ru-RU" sz="1400" dirty="0"/>
              <a:t>\</a:t>
            </a:r>
            <a:r>
              <a:rPr lang="ru-RU" sz="1400" dirty="0" err="1"/>
              <a:t>enumsentence</a:t>
            </a:r>
            <a:r>
              <a:rPr lang="ru-RU" sz="1400" dirty="0"/>
              <a:t>{</a:t>
            </a:r>
            <a:r>
              <a:rPr lang="ru-RU" sz="1400" dirty="0" err="1"/>
              <a:t>Structure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A$'$ </a:t>
            </a:r>
            <a:r>
              <a:rPr lang="ru-RU" sz="1400" dirty="0" err="1"/>
              <a:t>Projections</a:t>
            </a:r>
            <a:r>
              <a:rPr lang="ru-RU" sz="1400" dirty="0"/>
              <a:t>:\\ [2ex]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begin</a:t>
            </a:r>
            <a:r>
              <a:rPr lang="ru-RU" sz="1400" dirty="0"/>
              <a:t>{</a:t>
            </a:r>
            <a:r>
              <a:rPr lang="ru-RU" sz="1400" dirty="0" err="1"/>
              <a:t>tabular</a:t>
            </a:r>
            <a:r>
              <a:rPr lang="ru-RU" sz="1400" dirty="0"/>
              <a:t>}[t]{</a:t>
            </a:r>
            <a:r>
              <a:rPr lang="ru-RU" sz="1400" dirty="0" err="1"/>
              <a:t>cccc</a:t>
            </a:r>
            <a:r>
              <a:rPr lang="ru-RU" sz="1400" dirty="0"/>
              <a:t>}</a:t>
            </a:r>
          </a:p>
          <a:p>
            <a:r>
              <a:rPr lang="ru-RU" sz="1400" dirty="0"/>
              <a:t>    &amp; \</a:t>
            </a:r>
            <a:r>
              <a:rPr lang="ru-RU" sz="1400" dirty="0" err="1"/>
              <a:t>node</a:t>
            </a:r>
            <a:r>
              <a:rPr lang="ru-RU" sz="1400" dirty="0"/>
              <a:t>{i}{CP}\\ [2ex]</a:t>
            </a:r>
          </a:p>
          <a:p>
            <a:r>
              <a:rPr lang="ru-RU" sz="1400" dirty="0"/>
              <a:t>    \</a:t>
            </a:r>
            <a:r>
              <a:rPr lang="ru-RU" sz="1400" dirty="0" err="1"/>
              <a:t>node</a:t>
            </a:r>
            <a:r>
              <a:rPr lang="ru-RU" sz="1400" dirty="0"/>
              <a:t>{</a:t>
            </a:r>
            <a:r>
              <a:rPr lang="ru-RU" sz="1400" dirty="0" err="1"/>
              <a:t>ii</a:t>
            </a:r>
            <a:r>
              <a:rPr lang="ru-RU" sz="1400" dirty="0"/>
              <a:t>}{</a:t>
            </a:r>
            <a:r>
              <a:rPr lang="ru-RU" sz="1400" dirty="0" err="1"/>
              <a:t>Spec</a:t>
            </a:r>
            <a:r>
              <a:rPr lang="ru-RU" sz="1400" dirty="0"/>
              <a:t>} &amp;   &amp;\</a:t>
            </a:r>
            <a:r>
              <a:rPr lang="ru-RU" sz="1400" dirty="0" err="1"/>
              <a:t>node</a:t>
            </a:r>
            <a:r>
              <a:rPr lang="ru-RU" sz="1400" dirty="0"/>
              <a:t>{</a:t>
            </a:r>
            <a:r>
              <a:rPr lang="ru-RU" sz="1400" dirty="0" err="1"/>
              <a:t>iii</a:t>
            </a:r>
            <a:r>
              <a:rPr lang="ru-RU" sz="1400" dirty="0"/>
              <a:t>}{C$'$}\\ [2ex]</a:t>
            </a:r>
          </a:p>
          <a:p>
            <a:r>
              <a:rPr lang="ru-RU" sz="1400" dirty="0"/>
              <a:t>        &amp;\</a:t>
            </a:r>
            <a:r>
              <a:rPr lang="ru-RU" sz="1400" dirty="0" err="1"/>
              <a:t>node</a:t>
            </a:r>
            <a:r>
              <a:rPr lang="ru-RU" sz="1400" dirty="0"/>
              <a:t>{</a:t>
            </a:r>
            <a:r>
              <a:rPr lang="ru-RU" sz="1400" dirty="0" err="1"/>
              <a:t>iv</a:t>
            </a:r>
            <a:r>
              <a:rPr lang="ru-RU" sz="1400" dirty="0"/>
              <a:t>}{C} &amp; &amp; \</a:t>
            </a:r>
            <a:r>
              <a:rPr lang="ru-RU" sz="1400" dirty="0" err="1"/>
              <a:t>node</a:t>
            </a:r>
            <a:r>
              <a:rPr lang="ru-RU" sz="1400" dirty="0"/>
              <a:t>{v}{</a:t>
            </a:r>
            <a:r>
              <a:rPr lang="ru-RU" sz="1400" dirty="0" err="1"/>
              <a:t>SAgrP</a:t>
            </a:r>
            <a:r>
              <a:rPr lang="ru-RU" sz="1400" dirty="0"/>
              <a:t>}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end</a:t>
            </a:r>
            <a:r>
              <a:rPr lang="ru-RU" sz="1400" dirty="0"/>
              <a:t>{</a:t>
            </a:r>
            <a:r>
              <a:rPr lang="ru-RU" sz="1400" dirty="0" err="1"/>
              <a:t>tabular</a:t>
            </a:r>
            <a:r>
              <a:rPr lang="ru-RU" sz="1400" dirty="0"/>
              <a:t>}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nodeconnect</a:t>
            </a:r>
            <a:r>
              <a:rPr lang="ru-RU" sz="1400" dirty="0"/>
              <a:t>{i}{</a:t>
            </a:r>
            <a:r>
              <a:rPr lang="ru-RU" sz="1400" dirty="0" err="1"/>
              <a:t>ii</a:t>
            </a:r>
            <a:r>
              <a:rPr lang="ru-RU" sz="1400" dirty="0"/>
              <a:t>}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nodeconnect</a:t>
            </a:r>
            <a:r>
              <a:rPr lang="ru-RU" sz="1400" dirty="0"/>
              <a:t>{i}{</a:t>
            </a:r>
            <a:r>
              <a:rPr lang="ru-RU" sz="1400" dirty="0" err="1"/>
              <a:t>iii</a:t>
            </a:r>
            <a:r>
              <a:rPr lang="ru-RU" sz="1400" dirty="0"/>
              <a:t>}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nodeconnect</a:t>
            </a:r>
            <a:r>
              <a:rPr lang="ru-RU" sz="1400" dirty="0"/>
              <a:t>{</a:t>
            </a:r>
            <a:r>
              <a:rPr lang="ru-RU" sz="1400" dirty="0" err="1"/>
              <a:t>iii</a:t>
            </a:r>
            <a:r>
              <a:rPr lang="ru-RU" sz="1400" dirty="0"/>
              <a:t>}{</a:t>
            </a:r>
            <a:r>
              <a:rPr lang="ru-RU" sz="1400" dirty="0" err="1"/>
              <a:t>iv</a:t>
            </a:r>
            <a:r>
              <a:rPr lang="ru-RU" sz="1400" dirty="0"/>
              <a:t>}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nodeconnect</a:t>
            </a:r>
            <a:r>
              <a:rPr lang="ru-RU" sz="1400" dirty="0"/>
              <a:t>{</a:t>
            </a:r>
            <a:r>
              <a:rPr lang="ru-RU" sz="1400" dirty="0" err="1"/>
              <a:t>iii</a:t>
            </a:r>
            <a:r>
              <a:rPr lang="ru-RU" sz="1400" dirty="0"/>
              <a:t>}{v}</a:t>
            </a:r>
          </a:p>
          <a:p>
            <a:r>
              <a:rPr lang="ru-RU" sz="1400" dirty="0"/>
              <a:t>}</a:t>
            </a:r>
          </a:p>
          <a:p>
            <a:r>
              <a:rPr lang="ru-RU" sz="1400" dirty="0"/>
              <a:t>}</a:t>
            </a:r>
          </a:p>
          <a:p>
            <a:endParaRPr lang="ru-RU" sz="1400" dirty="0"/>
          </a:p>
          <a:p>
            <a:r>
              <a:rPr lang="ru-RU" sz="1400" dirty="0"/>
              <a:t>\</a:t>
            </a:r>
            <a:r>
              <a:rPr lang="ru-RU" sz="1400" dirty="0" err="1"/>
              <a:t>subsection</a:t>
            </a:r>
            <a:r>
              <a:rPr lang="ru-RU" sz="1400" dirty="0"/>
              <a:t>*{</a:t>
            </a:r>
            <a:r>
              <a:rPr lang="ru-RU" sz="1400" dirty="0" err="1"/>
              <a:t>Mood</a:t>
            </a:r>
            <a:r>
              <a:rPr lang="ru-RU" sz="1400" dirty="0"/>
              <a:t>}</a:t>
            </a:r>
          </a:p>
          <a:p>
            <a:endParaRPr lang="ru-RU" sz="1400" dirty="0"/>
          </a:p>
          <a:p>
            <a:r>
              <a:rPr lang="ru-RU" sz="1400" dirty="0" err="1"/>
              <a:t>Mood</a:t>
            </a:r>
            <a:r>
              <a:rPr lang="ru-RU" sz="1400" dirty="0"/>
              <a:t> </a:t>
            </a:r>
            <a:r>
              <a:rPr lang="ru-RU" sz="1400" dirty="0" err="1"/>
              <a:t>changes</a:t>
            </a:r>
            <a:r>
              <a:rPr lang="ru-RU" sz="1400" dirty="0"/>
              <a:t> </a:t>
            </a:r>
            <a:r>
              <a:rPr lang="ru-RU" sz="1400" dirty="0" err="1"/>
              <a:t>when</a:t>
            </a:r>
            <a:r>
              <a:rPr lang="ru-RU" sz="1400" dirty="0"/>
              <a:t> </a:t>
            </a:r>
            <a:r>
              <a:rPr lang="ru-RU" sz="1400" dirty="0" err="1"/>
              <a:t>there</a:t>
            </a:r>
            <a:r>
              <a:rPr lang="ru-RU" sz="1400" dirty="0"/>
              <a:t> </a:t>
            </a:r>
            <a:r>
              <a:rPr lang="ru-RU" sz="1400" dirty="0" err="1"/>
              <a:t>is</a:t>
            </a:r>
            <a:r>
              <a:rPr lang="ru-RU" sz="1400" dirty="0"/>
              <a:t> a </a:t>
            </a:r>
            <a:r>
              <a:rPr lang="ru-RU" sz="1400" dirty="0" err="1"/>
              <a:t>topic</a:t>
            </a:r>
            <a:r>
              <a:rPr lang="ru-RU" sz="1400" dirty="0"/>
              <a:t>, </a:t>
            </a:r>
            <a:r>
              <a:rPr lang="ru-RU" sz="1400" dirty="0" err="1"/>
              <a:t>as</a:t>
            </a:r>
            <a:r>
              <a:rPr lang="ru-RU" sz="1400" dirty="0"/>
              <a:t> </a:t>
            </a:r>
            <a:r>
              <a:rPr lang="ru-RU" sz="1400" dirty="0" err="1"/>
              <a:t>well</a:t>
            </a:r>
            <a:r>
              <a:rPr lang="ru-RU" sz="1400" dirty="0"/>
              <a:t> </a:t>
            </a:r>
            <a:r>
              <a:rPr lang="ru-RU" sz="1400" dirty="0" err="1"/>
              <a:t>as</a:t>
            </a:r>
            <a:r>
              <a:rPr lang="ru-RU" sz="1400" dirty="0"/>
              <a:t> </a:t>
            </a:r>
            <a:r>
              <a:rPr lang="ru-RU" sz="1400" dirty="0" err="1"/>
              <a:t>when</a:t>
            </a:r>
            <a:endParaRPr lang="ru-RU" sz="1400" dirty="0"/>
          </a:p>
          <a:p>
            <a:r>
              <a:rPr lang="ru-RU" sz="1400" dirty="0" err="1"/>
              <a:t>there</a:t>
            </a:r>
            <a:r>
              <a:rPr lang="ru-RU" sz="1400" dirty="0"/>
              <a:t> </a:t>
            </a:r>
            <a:r>
              <a:rPr lang="ru-RU" sz="1400" dirty="0" err="1"/>
              <a:t>is</a:t>
            </a:r>
            <a:r>
              <a:rPr lang="ru-RU" sz="1400" dirty="0"/>
              <a:t> WH-</a:t>
            </a:r>
            <a:r>
              <a:rPr lang="ru-RU" sz="1400" dirty="0" err="1"/>
              <a:t>movement</a:t>
            </a:r>
            <a:r>
              <a:rPr lang="ru-RU" sz="1400" dirty="0"/>
              <a:t>.  \</a:t>
            </a:r>
            <a:r>
              <a:rPr lang="ru-RU" sz="1400" dirty="0" err="1"/>
              <a:t>emph</a:t>
            </a:r>
            <a:r>
              <a:rPr lang="ru-RU" sz="1400" dirty="0"/>
              <a:t>{</a:t>
            </a:r>
            <a:r>
              <a:rPr lang="ru-RU" sz="1400" dirty="0" err="1"/>
              <a:t>Irrealis</a:t>
            </a:r>
            <a:r>
              <a:rPr lang="ru-RU" sz="1400" dirty="0"/>
              <a:t>} </a:t>
            </a:r>
            <a:r>
              <a:rPr lang="ru-RU" sz="1400" dirty="0" err="1"/>
              <a:t>is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mood</a:t>
            </a:r>
            <a:r>
              <a:rPr lang="ru-RU" sz="1400" dirty="0"/>
              <a:t> </a:t>
            </a:r>
            <a:r>
              <a:rPr lang="ru-RU" sz="1400" dirty="0" err="1"/>
              <a:t>when</a:t>
            </a:r>
            <a:endParaRPr lang="ru-RU" sz="1400" dirty="0"/>
          </a:p>
          <a:p>
            <a:r>
              <a:rPr lang="ru-RU" sz="1400" dirty="0" err="1"/>
              <a:t>there</a:t>
            </a:r>
            <a:r>
              <a:rPr lang="ru-RU" sz="1400" dirty="0"/>
              <a:t> </a:t>
            </a:r>
            <a:r>
              <a:rPr lang="ru-RU" sz="1400" dirty="0" err="1"/>
              <a:t>is</a:t>
            </a:r>
            <a:r>
              <a:rPr lang="ru-RU" sz="1400" dirty="0"/>
              <a:t> a </a:t>
            </a:r>
            <a:r>
              <a:rPr lang="ru-RU" sz="1400" dirty="0" err="1"/>
              <a:t>non-subject</a:t>
            </a:r>
            <a:r>
              <a:rPr lang="ru-RU" sz="1400" dirty="0"/>
              <a:t> </a:t>
            </a:r>
            <a:r>
              <a:rPr lang="ru-RU" sz="1400" dirty="0" err="1"/>
              <a:t>topic</a:t>
            </a:r>
            <a:r>
              <a:rPr lang="ru-RU" sz="1400" dirty="0"/>
              <a:t> </a:t>
            </a:r>
            <a:r>
              <a:rPr lang="ru-RU" sz="1400" dirty="0" err="1"/>
              <a:t>or</a:t>
            </a:r>
            <a:r>
              <a:rPr lang="ru-RU" sz="1400" dirty="0"/>
              <a:t> WH-</a:t>
            </a:r>
            <a:r>
              <a:rPr lang="ru-RU" sz="1400" dirty="0" err="1"/>
              <a:t>phrase</a:t>
            </a:r>
            <a:r>
              <a:rPr lang="ru-RU" sz="1400" dirty="0"/>
              <a:t> </a:t>
            </a:r>
            <a:r>
              <a:rPr lang="ru-RU" sz="1400" dirty="0" err="1"/>
              <a:t>in</a:t>
            </a:r>
            <a:r>
              <a:rPr lang="ru-RU" sz="1400" dirty="0"/>
              <a:t> </a:t>
            </a:r>
            <a:r>
              <a:rPr lang="ru-RU" sz="1400" dirty="0" err="1"/>
              <a:t>Comp</a:t>
            </a:r>
            <a:r>
              <a:rPr lang="ru-RU" sz="1400" dirty="0"/>
              <a:t>.</a:t>
            </a:r>
          </a:p>
          <a:p>
            <a:r>
              <a:rPr lang="ru-RU" sz="1400" dirty="0"/>
              <a:t>\</a:t>
            </a:r>
            <a:r>
              <a:rPr lang="ru-RU" sz="1400" dirty="0" err="1"/>
              <a:t>emph</a:t>
            </a:r>
            <a:r>
              <a:rPr lang="ru-RU" sz="1400" dirty="0"/>
              <a:t>{</a:t>
            </a:r>
            <a:r>
              <a:rPr lang="ru-RU" sz="1400" dirty="0" err="1"/>
              <a:t>Realis</a:t>
            </a:r>
            <a:r>
              <a:rPr lang="ru-RU" sz="1400" dirty="0"/>
              <a:t>} </a:t>
            </a:r>
            <a:r>
              <a:rPr lang="ru-RU" sz="1400" dirty="0" err="1"/>
              <a:t>is</a:t>
            </a:r>
            <a:r>
              <a:rPr lang="ru-RU" sz="1400" dirty="0"/>
              <a:t> </a:t>
            </a:r>
            <a:r>
              <a:rPr lang="ru-RU" sz="1400" dirty="0" err="1"/>
              <a:t>the</a:t>
            </a:r>
            <a:r>
              <a:rPr lang="ru-RU" sz="1400" dirty="0"/>
              <a:t> </a:t>
            </a:r>
            <a:r>
              <a:rPr lang="ru-RU" sz="1400" dirty="0" err="1"/>
              <a:t>mood</a:t>
            </a:r>
            <a:r>
              <a:rPr lang="ru-RU" sz="1400" dirty="0"/>
              <a:t> </a:t>
            </a:r>
            <a:r>
              <a:rPr lang="ru-RU" sz="1400" dirty="0" err="1"/>
              <a:t>when</a:t>
            </a:r>
            <a:r>
              <a:rPr lang="ru-RU" sz="1400" dirty="0"/>
              <a:t> </a:t>
            </a:r>
            <a:r>
              <a:rPr lang="ru-RU" sz="1400" dirty="0" err="1"/>
              <a:t>there</a:t>
            </a:r>
            <a:r>
              <a:rPr lang="ru-RU" sz="1400" dirty="0"/>
              <a:t> </a:t>
            </a:r>
            <a:r>
              <a:rPr lang="ru-RU" sz="1400" dirty="0" err="1"/>
              <a:t>is</a:t>
            </a:r>
            <a:r>
              <a:rPr lang="ru-RU" sz="1400" dirty="0"/>
              <a:t> a </a:t>
            </a:r>
            <a:r>
              <a:rPr lang="ru-RU" sz="1400" dirty="0" err="1"/>
              <a:t>subject</a:t>
            </a:r>
            <a:r>
              <a:rPr lang="ru-RU" sz="1400" dirty="0"/>
              <a:t> </a:t>
            </a:r>
            <a:r>
              <a:rPr lang="ru-RU" sz="1400" dirty="0" err="1"/>
              <a:t>topic</a:t>
            </a:r>
            <a:endParaRPr lang="ru-RU" sz="1400" dirty="0"/>
          </a:p>
          <a:p>
            <a:r>
              <a:rPr lang="ru-RU" sz="1400" dirty="0" err="1"/>
              <a:t>or</a:t>
            </a:r>
            <a:r>
              <a:rPr lang="ru-RU" sz="1400" dirty="0"/>
              <a:t> WH-</a:t>
            </a:r>
            <a:r>
              <a:rPr lang="ru-RU" sz="1400" dirty="0" err="1"/>
              <a:t>phrase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\</a:t>
            </a:r>
            <a:r>
              <a:rPr lang="ru-RU" sz="1400" dirty="0" err="1"/>
              <a:t>end</a:t>
            </a:r>
            <a:r>
              <a:rPr lang="ru-RU" sz="1400" dirty="0"/>
              <a:t>{</a:t>
            </a:r>
            <a:r>
              <a:rPr lang="ru-RU" sz="1400" dirty="0" err="1"/>
              <a:t>document</a:t>
            </a:r>
            <a:r>
              <a:rPr lang="ru-RU" sz="1400" dirty="0"/>
              <a:t>}</a:t>
            </a:r>
          </a:p>
        </p:txBody>
      </p:sp>
      <p:pic>
        <p:nvPicPr>
          <p:cNvPr id="3075" name="Picture 3" descr="[This is the formatted text in gif format...]">
            <a:extLst>
              <a:ext uri="{FF2B5EF4-FFF2-40B4-BE49-F238E27FC236}">
                <a16:creationId xmlns:a16="http://schemas.microsoft.com/office/drawing/2014/main" id="{9965CA9A-DD5B-4C54-881E-DA2B808B0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557" y="760814"/>
            <a:ext cx="3095042" cy="269619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161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572592" y="0"/>
            <a:ext cx="3214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XML, 1998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727EF46-2AA9-4279-A4BD-E61AE6BE0B00}"/>
              </a:ext>
            </a:extLst>
          </p:cNvPr>
          <p:cNvSpPr/>
          <p:nvPr/>
        </p:nvSpPr>
        <p:spPr>
          <a:xfrm>
            <a:off x="444760" y="366623"/>
            <a:ext cx="3362130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400" dirty="0"/>
              <a:t>&lt;?</a:t>
            </a:r>
            <a:r>
              <a:rPr lang="ru-RU" sz="1400" dirty="0" err="1"/>
              <a:t>xml</a:t>
            </a:r>
            <a:r>
              <a:rPr lang="ru-RU" sz="1400" dirty="0"/>
              <a:t> </a:t>
            </a:r>
            <a:r>
              <a:rPr lang="ru-RU" sz="1400" dirty="0" err="1"/>
              <a:t>version</a:t>
            </a:r>
            <a:r>
              <a:rPr lang="ru-RU" sz="1400" dirty="0"/>
              <a:t>="1.0" </a:t>
            </a:r>
            <a:r>
              <a:rPr lang="ru-RU" sz="1400" dirty="0" err="1"/>
              <a:t>encoding</a:t>
            </a:r>
            <a:r>
              <a:rPr lang="ru-RU" sz="1400" dirty="0"/>
              <a:t>="UTF-8"?&gt;</a:t>
            </a:r>
          </a:p>
          <a:p>
            <a:r>
              <a:rPr lang="ru-RU" sz="1400" dirty="0"/>
              <a:t>&lt;CATALOG&gt;</a:t>
            </a:r>
          </a:p>
          <a:p>
            <a:r>
              <a:rPr lang="ru-RU" sz="1400" dirty="0"/>
              <a:t>   &lt;CD&gt;</a:t>
            </a:r>
          </a:p>
          <a:p>
            <a:r>
              <a:rPr lang="ru-RU" sz="1400" dirty="0"/>
              <a:t>      &lt;TITLE&gt;</a:t>
            </a:r>
            <a:r>
              <a:rPr lang="ru-RU" sz="1400" dirty="0" err="1"/>
              <a:t>Empire</a:t>
            </a:r>
            <a:r>
              <a:rPr lang="ru-RU" sz="1400" dirty="0"/>
              <a:t> </a:t>
            </a:r>
            <a:r>
              <a:rPr lang="ru-RU" sz="1400" dirty="0" err="1"/>
              <a:t>Burlesque</a:t>
            </a:r>
            <a:r>
              <a:rPr lang="ru-RU" sz="1400" dirty="0"/>
              <a:t>&lt;/TITLE&gt;</a:t>
            </a:r>
          </a:p>
          <a:p>
            <a:r>
              <a:rPr lang="ru-RU" sz="1400" dirty="0"/>
              <a:t>      &lt;ARTIST&gt;</a:t>
            </a:r>
            <a:r>
              <a:rPr lang="ru-RU" sz="1400" dirty="0" err="1"/>
              <a:t>Bob</a:t>
            </a:r>
            <a:r>
              <a:rPr lang="ru-RU" sz="1400" dirty="0"/>
              <a:t> </a:t>
            </a:r>
            <a:r>
              <a:rPr lang="ru-RU" sz="1400" dirty="0" err="1"/>
              <a:t>Dylan</a:t>
            </a:r>
            <a:r>
              <a:rPr lang="ru-RU" sz="1400" dirty="0"/>
              <a:t>&lt;/ARTIST&gt;</a:t>
            </a:r>
          </a:p>
          <a:p>
            <a:r>
              <a:rPr lang="ru-RU" sz="1400" dirty="0"/>
              <a:t>      &lt;COUNTRY&gt;USA&lt;/COUNTRY&gt;</a:t>
            </a:r>
          </a:p>
          <a:p>
            <a:r>
              <a:rPr lang="ru-RU" sz="1400" dirty="0"/>
              <a:t>      &lt;COMPANY&gt;</a:t>
            </a:r>
            <a:r>
              <a:rPr lang="ru-RU" sz="1400" dirty="0" err="1"/>
              <a:t>Columbia</a:t>
            </a:r>
            <a:r>
              <a:rPr lang="ru-RU" sz="1400" dirty="0"/>
              <a:t>&lt;/COMPANY&gt;</a:t>
            </a:r>
          </a:p>
          <a:p>
            <a:r>
              <a:rPr lang="ru-RU" sz="1400" dirty="0"/>
              <a:t>      &lt;PRICE&gt;10.90&lt;/PRICE&gt;</a:t>
            </a:r>
          </a:p>
          <a:p>
            <a:r>
              <a:rPr lang="ru-RU" sz="1400" dirty="0"/>
              <a:t>      &lt;YEAR&gt;1985&lt;/YEAR&gt;</a:t>
            </a:r>
          </a:p>
          <a:p>
            <a:r>
              <a:rPr lang="ru-RU" sz="1400" dirty="0"/>
              <a:t>   &lt;/CD&gt;</a:t>
            </a:r>
          </a:p>
          <a:p>
            <a:r>
              <a:rPr lang="ru-RU" sz="1400" dirty="0"/>
              <a:t>   &lt;CD&gt;</a:t>
            </a:r>
          </a:p>
          <a:p>
            <a:r>
              <a:rPr lang="ru-RU" sz="1400" dirty="0"/>
              <a:t>      &lt;TITLE&gt;</a:t>
            </a:r>
            <a:r>
              <a:rPr lang="ru-RU" sz="1400" dirty="0" err="1"/>
              <a:t>Hide</a:t>
            </a:r>
            <a:r>
              <a:rPr lang="ru-RU" sz="1400" dirty="0"/>
              <a:t> </a:t>
            </a:r>
            <a:r>
              <a:rPr lang="ru-RU" sz="1400" dirty="0" err="1"/>
              <a:t>your</a:t>
            </a:r>
            <a:r>
              <a:rPr lang="ru-RU" sz="1400" dirty="0"/>
              <a:t> </a:t>
            </a:r>
            <a:r>
              <a:rPr lang="ru-RU" sz="1400" dirty="0" err="1"/>
              <a:t>heart</a:t>
            </a:r>
            <a:r>
              <a:rPr lang="ru-RU" sz="1400" dirty="0"/>
              <a:t>&lt;/TITLE&gt;</a:t>
            </a:r>
          </a:p>
          <a:p>
            <a:r>
              <a:rPr lang="ru-RU" sz="1400" dirty="0"/>
              <a:t>      &lt;ARTIST&gt;</a:t>
            </a:r>
            <a:r>
              <a:rPr lang="ru-RU" sz="1400" dirty="0" err="1"/>
              <a:t>Bonnie</a:t>
            </a:r>
            <a:r>
              <a:rPr lang="ru-RU" sz="1400" dirty="0"/>
              <a:t> </a:t>
            </a:r>
            <a:r>
              <a:rPr lang="ru-RU" sz="1400" dirty="0" err="1"/>
              <a:t>Tyler</a:t>
            </a:r>
            <a:r>
              <a:rPr lang="ru-RU" sz="1400" dirty="0"/>
              <a:t>&lt;/ARTIST&gt;</a:t>
            </a:r>
          </a:p>
          <a:p>
            <a:r>
              <a:rPr lang="ru-RU" sz="1400" dirty="0"/>
              <a:t>      &lt;COUNTRY&gt;UK&lt;/COUNTRY&gt;</a:t>
            </a:r>
          </a:p>
          <a:p>
            <a:r>
              <a:rPr lang="ru-RU" sz="1400" dirty="0"/>
              <a:t>      &lt;COMPANY&gt;CBS </a:t>
            </a:r>
            <a:r>
              <a:rPr lang="ru-RU" sz="1400" dirty="0" err="1"/>
              <a:t>Records</a:t>
            </a:r>
            <a:r>
              <a:rPr lang="ru-RU" sz="1400" dirty="0"/>
              <a:t>&lt;/COMPANY&gt;</a:t>
            </a:r>
          </a:p>
          <a:p>
            <a:r>
              <a:rPr lang="ru-RU" sz="1400" dirty="0"/>
              <a:t>      &lt;PRICE&gt;9.90&lt;/PRICE&gt;</a:t>
            </a:r>
          </a:p>
          <a:p>
            <a:r>
              <a:rPr lang="ru-RU" sz="1400" dirty="0"/>
              <a:t>      &lt;YEAR&gt;1988&lt;/YEAR&gt;</a:t>
            </a:r>
          </a:p>
          <a:p>
            <a:r>
              <a:rPr lang="ru-RU" sz="1400" dirty="0"/>
              <a:t>   &lt;/CD&gt;</a:t>
            </a:r>
          </a:p>
          <a:p>
            <a:r>
              <a:rPr lang="ru-RU" sz="1400" dirty="0"/>
              <a:t>   &lt;CD&gt;</a:t>
            </a:r>
          </a:p>
          <a:p>
            <a:r>
              <a:rPr lang="ru-RU" sz="1400" dirty="0"/>
              <a:t>      &lt;TITLE&gt;</a:t>
            </a:r>
            <a:r>
              <a:rPr lang="ru-RU" sz="1400" dirty="0" err="1"/>
              <a:t>Greatest</a:t>
            </a:r>
            <a:r>
              <a:rPr lang="ru-RU" sz="1400" dirty="0"/>
              <a:t> </a:t>
            </a:r>
            <a:r>
              <a:rPr lang="ru-RU" sz="1400" dirty="0" err="1"/>
              <a:t>Hits</a:t>
            </a:r>
            <a:r>
              <a:rPr lang="ru-RU" sz="1400" dirty="0"/>
              <a:t>&lt;/TITLE&gt;</a:t>
            </a:r>
          </a:p>
          <a:p>
            <a:r>
              <a:rPr lang="ru-RU" sz="1400" dirty="0"/>
              <a:t>      &lt;ARTIST&gt;</a:t>
            </a:r>
            <a:r>
              <a:rPr lang="ru-RU" sz="1400" dirty="0" err="1"/>
              <a:t>Dolly</a:t>
            </a:r>
            <a:r>
              <a:rPr lang="ru-RU" sz="1400" dirty="0"/>
              <a:t> </a:t>
            </a:r>
            <a:r>
              <a:rPr lang="ru-RU" sz="1400" dirty="0" err="1"/>
              <a:t>Parton</a:t>
            </a:r>
            <a:r>
              <a:rPr lang="ru-RU" sz="1400" dirty="0"/>
              <a:t>&lt;/ARTIST&gt;</a:t>
            </a:r>
          </a:p>
          <a:p>
            <a:r>
              <a:rPr lang="ru-RU" sz="1400" dirty="0"/>
              <a:t>      &lt;COUNTRY&gt;USA&lt;/COUNTRY&gt;</a:t>
            </a:r>
          </a:p>
          <a:p>
            <a:r>
              <a:rPr lang="ru-RU" sz="1400" dirty="0"/>
              <a:t>      &lt;COMPANY&gt;RCA&lt;/COMPANY&gt;</a:t>
            </a:r>
          </a:p>
          <a:p>
            <a:r>
              <a:rPr lang="ru-RU" sz="1400" dirty="0"/>
              <a:t>      &lt;PRICE&gt;9.90&lt;/PRICE&gt;</a:t>
            </a:r>
          </a:p>
          <a:p>
            <a:r>
              <a:rPr lang="ru-RU" sz="1400" dirty="0"/>
              <a:t>      &lt;YEAR&gt;1982&lt;/YEAR&gt;</a:t>
            </a:r>
          </a:p>
          <a:p>
            <a:r>
              <a:rPr lang="ru-RU" sz="1400" dirty="0"/>
              <a:t>   &lt;/CD&gt;</a:t>
            </a:r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>
                <a:highlight>
                  <a:srgbClr val="FFFF00"/>
                </a:highlight>
              </a:rPr>
              <a:t>…</a:t>
            </a:r>
            <a:endParaRPr lang="ru-RU" sz="1400" dirty="0">
              <a:highlight>
                <a:srgbClr val="FFFF00"/>
              </a:highlight>
            </a:endParaRPr>
          </a:p>
          <a:p>
            <a:r>
              <a:rPr lang="ru-RU" sz="1400" dirty="0"/>
              <a:t>&lt;/CATALOG&gt;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3CE6AD-D3D3-45D4-A48B-42CFDE9E4062}"/>
              </a:ext>
            </a:extLst>
          </p:cNvPr>
          <p:cNvSpPr/>
          <p:nvPr/>
        </p:nvSpPr>
        <p:spPr>
          <a:xfrm>
            <a:off x="5035419" y="923330"/>
            <a:ext cx="7019731" cy="58477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100" dirty="0"/>
              <a:t>&lt;?</a:t>
            </a:r>
            <a:r>
              <a:rPr lang="ru-RU" sz="1100" dirty="0" err="1"/>
              <a:t>xml</a:t>
            </a:r>
            <a:r>
              <a:rPr lang="ru-RU" sz="1100" dirty="0"/>
              <a:t> </a:t>
            </a:r>
            <a:r>
              <a:rPr lang="ru-RU" sz="1100" dirty="0" err="1"/>
              <a:t>version</a:t>
            </a:r>
            <a:r>
              <a:rPr lang="ru-RU" sz="1100" dirty="0"/>
              <a:t>="1.0" </a:t>
            </a:r>
            <a:r>
              <a:rPr lang="ru-RU" sz="1100" dirty="0" err="1"/>
              <a:t>encoding</a:t>
            </a:r>
            <a:r>
              <a:rPr lang="ru-RU" sz="1100" dirty="0"/>
              <a:t>="UTF-8"?&gt;</a:t>
            </a:r>
          </a:p>
          <a:p>
            <a:r>
              <a:rPr lang="ru-RU" sz="1100" dirty="0"/>
              <a:t>&lt;</a:t>
            </a:r>
            <a:r>
              <a:rPr lang="ru-RU" sz="1100" dirty="0" err="1"/>
              <a:t>breakfast_menu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&lt;/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price</a:t>
            </a:r>
            <a:r>
              <a:rPr lang="ru-RU" sz="1100" dirty="0"/>
              <a:t>&gt;$5.95&lt;/</a:t>
            </a:r>
            <a:r>
              <a:rPr lang="ru-RU" sz="1100" dirty="0" err="1"/>
              <a:t>price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  <a:r>
              <a:rPr lang="ru-RU" sz="1100" dirty="0" err="1"/>
              <a:t>Two</a:t>
            </a:r>
            <a:r>
              <a:rPr lang="ru-RU" sz="1100" dirty="0"/>
              <a:t> </a:t>
            </a:r>
            <a:r>
              <a:rPr lang="ru-RU" sz="1100" dirty="0" err="1"/>
              <a:t>of</a:t>
            </a:r>
            <a:r>
              <a:rPr lang="ru-RU" sz="1100" dirty="0"/>
              <a:t> </a:t>
            </a:r>
            <a:r>
              <a:rPr lang="ru-RU" sz="1100" dirty="0" err="1"/>
              <a:t>our</a:t>
            </a:r>
            <a:r>
              <a:rPr lang="ru-RU" sz="1100" dirty="0"/>
              <a:t> </a:t>
            </a:r>
            <a:r>
              <a:rPr lang="ru-RU" sz="1100" dirty="0" err="1"/>
              <a:t>famous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 </a:t>
            </a:r>
            <a:r>
              <a:rPr lang="ru-RU" sz="1100" dirty="0" err="1"/>
              <a:t>with</a:t>
            </a:r>
            <a:r>
              <a:rPr lang="ru-RU" sz="1100" dirty="0"/>
              <a:t> </a:t>
            </a:r>
            <a:r>
              <a:rPr lang="ru-RU" sz="1100" dirty="0" err="1"/>
              <a:t>plenty</a:t>
            </a:r>
            <a:r>
              <a:rPr lang="ru-RU" sz="1100" dirty="0"/>
              <a:t> </a:t>
            </a:r>
            <a:r>
              <a:rPr lang="ru-RU" sz="1100" dirty="0" err="1"/>
              <a:t>of</a:t>
            </a:r>
            <a:r>
              <a:rPr lang="ru-RU" sz="1100" dirty="0"/>
              <a:t> </a:t>
            </a:r>
            <a:r>
              <a:rPr lang="ru-RU" sz="1100" dirty="0" err="1"/>
              <a:t>real</a:t>
            </a:r>
            <a:r>
              <a:rPr lang="ru-RU" sz="1100" dirty="0"/>
              <a:t> </a:t>
            </a:r>
            <a:r>
              <a:rPr lang="ru-RU" sz="1100" dirty="0" err="1"/>
              <a:t>maple</a:t>
            </a:r>
            <a:r>
              <a:rPr lang="ru-RU" sz="1100" dirty="0"/>
              <a:t> </a:t>
            </a:r>
            <a:r>
              <a:rPr lang="ru-RU" sz="1100" dirty="0" err="1"/>
              <a:t>syrup</a:t>
            </a:r>
            <a:r>
              <a:rPr lang="ru-RU" sz="1100" dirty="0"/>
              <a:t>&lt;/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calories</a:t>
            </a:r>
            <a:r>
              <a:rPr lang="ru-RU" sz="1100" dirty="0"/>
              <a:t>&gt;650&lt;/</a:t>
            </a:r>
            <a:r>
              <a:rPr lang="ru-RU" sz="1100" dirty="0" err="1"/>
              <a:t>calories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&lt;/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  <a:r>
              <a:rPr lang="ru-RU" sz="1100" dirty="0" err="1"/>
              <a:t>Strawberry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&lt;/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price</a:t>
            </a:r>
            <a:r>
              <a:rPr lang="ru-RU" sz="1100" dirty="0"/>
              <a:t>&gt;$7.95&lt;/</a:t>
            </a:r>
            <a:r>
              <a:rPr lang="ru-RU" sz="1100" dirty="0" err="1"/>
              <a:t>price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  <a:r>
              <a:rPr lang="ru-RU" sz="1100" dirty="0" err="1"/>
              <a:t>Light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 </a:t>
            </a:r>
            <a:r>
              <a:rPr lang="ru-RU" sz="1100" dirty="0" err="1"/>
              <a:t>covered</a:t>
            </a:r>
            <a:r>
              <a:rPr lang="ru-RU" sz="1100" dirty="0"/>
              <a:t> </a:t>
            </a:r>
            <a:r>
              <a:rPr lang="ru-RU" sz="1100" dirty="0" err="1"/>
              <a:t>with</a:t>
            </a:r>
            <a:r>
              <a:rPr lang="ru-RU" sz="1100" dirty="0"/>
              <a:t> </a:t>
            </a:r>
            <a:r>
              <a:rPr lang="ru-RU" sz="1100" dirty="0" err="1"/>
              <a:t>strawberries</a:t>
            </a:r>
            <a:r>
              <a:rPr lang="ru-RU" sz="1100" dirty="0"/>
              <a:t> </a:t>
            </a:r>
            <a:r>
              <a:rPr lang="ru-RU" sz="1100" dirty="0" err="1"/>
              <a:t>and</a:t>
            </a:r>
            <a:r>
              <a:rPr lang="ru-RU" sz="1100" dirty="0"/>
              <a:t> </a:t>
            </a:r>
            <a:r>
              <a:rPr lang="ru-RU" sz="1100" dirty="0" err="1"/>
              <a:t>whipped</a:t>
            </a:r>
            <a:r>
              <a:rPr lang="ru-RU" sz="1100" dirty="0"/>
              <a:t> </a:t>
            </a:r>
            <a:r>
              <a:rPr lang="ru-RU" sz="1100" dirty="0" err="1"/>
              <a:t>cream</a:t>
            </a:r>
            <a:r>
              <a:rPr lang="ru-RU" sz="1100" dirty="0"/>
              <a:t>&lt;/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calories</a:t>
            </a:r>
            <a:r>
              <a:rPr lang="ru-RU" sz="1100" dirty="0"/>
              <a:t>&gt;900&lt;/</a:t>
            </a:r>
            <a:r>
              <a:rPr lang="ru-RU" sz="1100" dirty="0" err="1"/>
              <a:t>calories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&lt;/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  <a:r>
              <a:rPr lang="ru-RU" sz="1100" dirty="0" err="1"/>
              <a:t>Berry-Berry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&lt;/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price</a:t>
            </a:r>
            <a:r>
              <a:rPr lang="ru-RU" sz="1100" dirty="0"/>
              <a:t>&gt;$8.95&lt;/</a:t>
            </a:r>
            <a:r>
              <a:rPr lang="ru-RU" sz="1100" dirty="0" err="1"/>
              <a:t>price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  <a:r>
              <a:rPr lang="ru-RU" sz="1100" dirty="0" err="1"/>
              <a:t>Light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 </a:t>
            </a:r>
            <a:r>
              <a:rPr lang="ru-RU" sz="1100" dirty="0" err="1"/>
              <a:t>covered</a:t>
            </a:r>
            <a:r>
              <a:rPr lang="ru-RU" sz="1100" dirty="0"/>
              <a:t> </a:t>
            </a:r>
            <a:r>
              <a:rPr lang="ru-RU" sz="1100" dirty="0" err="1"/>
              <a:t>with</a:t>
            </a:r>
            <a:r>
              <a:rPr lang="ru-RU" sz="1100" dirty="0"/>
              <a:t> </a:t>
            </a:r>
            <a:r>
              <a:rPr lang="ru-RU" sz="1100" dirty="0" err="1"/>
              <a:t>an</a:t>
            </a:r>
            <a:r>
              <a:rPr lang="ru-RU" sz="1100" dirty="0"/>
              <a:t> </a:t>
            </a:r>
            <a:r>
              <a:rPr lang="ru-RU" sz="1100" dirty="0" err="1"/>
              <a:t>assortment</a:t>
            </a:r>
            <a:r>
              <a:rPr lang="ru-RU" sz="1100" dirty="0"/>
              <a:t> </a:t>
            </a:r>
            <a:r>
              <a:rPr lang="ru-RU" sz="1100" dirty="0" err="1"/>
              <a:t>of</a:t>
            </a:r>
            <a:r>
              <a:rPr lang="ru-RU" sz="1100" dirty="0"/>
              <a:t> </a:t>
            </a:r>
            <a:r>
              <a:rPr lang="ru-RU" sz="1100" dirty="0" err="1"/>
              <a:t>fresh</a:t>
            </a:r>
            <a:r>
              <a:rPr lang="ru-RU" sz="1100" dirty="0"/>
              <a:t> </a:t>
            </a:r>
            <a:r>
              <a:rPr lang="ru-RU" sz="1100" dirty="0" err="1"/>
              <a:t>berries</a:t>
            </a:r>
            <a:r>
              <a:rPr lang="ru-RU" sz="1100" dirty="0"/>
              <a:t> </a:t>
            </a:r>
            <a:r>
              <a:rPr lang="ru-RU" sz="1100" dirty="0" err="1"/>
              <a:t>and</a:t>
            </a:r>
            <a:r>
              <a:rPr lang="ru-RU" sz="1100" dirty="0"/>
              <a:t> </a:t>
            </a:r>
            <a:r>
              <a:rPr lang="ru-RU" sz="1100" dirty="0" err="1"/>
              <a:t>whipped</a:t>
            </a:r>
            <a:r>
              <a:rPr lang="ru-RU" sz="1100" dirty="0"/>
              <a:t> </a:t>
            </a:r>
            <a:r>
              <a:rPr lang="ru-RU" sz="1100" dirty="0" err="1"/>
              <a:t>cream</a:t>
            </a:r>
            <a:r>
              <a:rPr lang="ru-RU" sz="1100" dirty="0"/>
              <a:t>&lt;/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calories</a:t>
            </a:r>
            <a:r>
              <a:rPr lang="ru-RU" sz="1100" dirty="0"/>
              <a:t>&gt;900&lt;/</a:t>
            </a:r>
            <a:r>
              <a:rPr lang="ru-RU" sz="1100" dirty="0" err="1"/>
              <a:t>calories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&lt;/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  <a:r>
              <a:rPr lang="ru-RU" sz="1100" dirty="0" err="1"/>
              <a:t>French</a:t>
            </a:r>
            <a:r>
              <a:rPr lang="ru-RU" sz="1100" dirty="0"/>
              <a:t> </a:t>
            </a:r>
            <a:r>
              <a:rPr lang="ru-RU" sz="1100" dirty="0" err="1"/>
              <a:t>Toast</a:t>
            </a:r>
            <a:r>
              <a:rPr lang="ru-RU" sz="1100" dirty="0"/>
              <a:t>&lt;/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price</a:t>
            </a:r>
            <a:r>
              <a:rPr lang="ru-RU" sz="1100" dirty="0"/>
              <a:t>&gt;$4.50&lt;/</a:t>
            </a:r>
            <a:r>
              <a:rPr lang="ru-RU" sz="1100" dirty="0" err="1"/>
              <a:t>price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  <a:r>
              <a:rPr lang="ru-RU" sz="1100" dirty="0" err="1"/>
              <a:t>Thick</a:t>
            </a:r>
            <a:r>
              <a:rPr lang="ru-RU" sz="1100" dirty="0"/>
              <a:t> </a:t>
            </a:r>
            <a:r>
              <a:rPr lang="ru-RU" sz="1100" dirty="0" err="1"/>
              <a:t>slices</a:t>
            </a:r>
            <a:r>
              <a:rPr lang="ru-RU" sz="1100" dirty="0"/>
              <a:t> </a:t>
            </a:r>
            <a:r>
              <a:rPr lang="ru-RU" sz="1100" dirty="0" err="1"/>
              <a:t>made</a:t>
            </a:r>
            <a:r>
              <a:rPr lang="ru-RU" sz="1100" dirty="0"/>
              <a:t> </a:t>
            </a:r>
            <a:r>
              <a:rPr lang="ru-RU" sz="1100" dirty="0" err="1"/>
              <a:t>from</a:t>
            </a:r>
            <a:r>
              <a:rPr lang="ru-RU" sz="1100" dirty="0"/>
              <a:t> </a:t>
            </a:r>
            <a:r>
              <a:rPr lang="ru-RU" sz="1100" dirty="0" err="1"/>
              <a:t>our</a:t>
            </a:r>
            <a:r>
              <a:rPr lang="ru-RU" sz="1100" dirty="0"/>
              <a:t> </a:t>
            </a:r>
            <a:r>
              <a:rPr lang="ru-RU" sz="1100" dirty="0" err="1"/>
              <a:t>homemade</a:t>
            </a:r>
            <a:r>
              <a:rPr lang="ru-RU" sz="1100" dirty="0"/>
              <a:t> </a:t>
            </a:r>
            <a:r>
              <a:rPr lang="ru-RU" sz="1100" dirty="0" err="1"/>
              <a:t>sourdough</a:t>
            </a:r>
            <a:r>
              <a:rPr lang="ru-RU" sz="1100" dirty="0"/>
              <a:t> </a:t>
            </a:r>
            <a:r>
              <a:rPr lang="ru-RU" sz="1100" dirty="0" err="1"/>
              <a:t>bread</a:t>
            </a:r>
            <a:r>
              <a:rPr lang="ru-RU" sz="1100" dirty="0"/>
              <a:t>&lt;/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calories</a:t>
            </a:r>
            <a:r>
              <a:rPr lang="ru-RU" sz="1100" dirty="0"/>
              <a:t>&gt;600&lt;/</a:t>
            </a:r>
            <a:r>
              <a:rPr lang="ru-RU" sz="1100" dirty="0" err="1"/>
              <a:t>calories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&lt;/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  <a:r>
              <a:rPr lang="ru-RU" sz="1100" dirty="0" err="1"/>
              <a:t>Homestyle</a:t>
            </a:r>
            <a:r>
              <a:rPr lang="ru-RU" sz="1100" dirty="0"/>
              <a:t> </a:t>
            </a:r>
            <a:r>
              <a:rPr lang="ru-RU" sz="1100" dirty="0" err="1"/>
              <a:t>Breakfast</a:t>
            </a:r>
            <a:r>
              <a:rPr lang="ru-RU" sz="1100" dirty="0"/>
              <a:t>&lt;/</a:t>
            </a:r>
            <a:r>
              <a:rPr lang="ru-RU" sz="1100" dirty="0" err="1"/>
              <a:t>name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price</a:t>
            </a:r>
            <a:r>
              <a:rPr lang="ru-RU" sz="1100" dirty="0"/>
              <a:t>&gt;$6.95&lt;/</a:t>
            </a:r>
            <a:r>
              <a:rPr lang="ru-RU" sz="1100" dirty="0" err="1"/>
              <a:t>price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  <a:r>
              <a:rPr lang="ru-RU" sz="1100" dirty="0" err="1"/>
              <a:t>Two</a:t>
            </a:r>
            <a:r>
              <a:rPr lang="ru-RU" sz="1100" dirty="0"/>
              <a:t> </a:t>
            </a:r>
            <a:r>
              <a:rPr lang="ru-RU" sz="1100" dirty="0" err="1"/>
              <a:t>eggs</a:t>
            </a:r>
            <a:r>
              <a:rPr lang="ru-RU" sz="1100" dirty="0"/>
              <a:t>, </a:t>
            </a:r>
            <a:r>
              <a:rPr lang="ru-RU" sz="1100" dirty="0" err="1"/>
              <a:t>bacon</a:t>
            </a:r>
            <a:r>
              <a:rPr lang="ru-RU" sz="1100" dirty="0"/>
              <a:t> </a:t>
            </a:r>
            <a:r>
              <a:rPr lang="ru-RU" sz="1100" dirty="0" err="1"/>
              <a:t>or</a:t>
            </a:r>
            <a:r>
              <a:rPr lang="ru-RU" sz="1100" dirty="0"/>
              <a:t> </a:t>
            </a:r>
            <a:r>
              <a:rPr lang="ru-RU" sz="1100" dirty="0" err="1"/>
              <a:t>sausage</a:t>
            </a:r>
            <a:r>
              <a:rPr lang="ru-RU" sz="1100" dirty="0"/>
              <a:t>, </a:t>
            </a:r>
            <a:r>
              <a:rPr lang="ru-RU" sz="1100" dirty="0" err="1"/>
              <a:t>toast</a:t>
            </a:r>
            <a:r>
              <a:rPr lang="ru-RU" sz="1100" dirty="0"/>
              <a:t>, </a:t>
            </a:r>
            <a:r>
              <a:rPr lang="ru-RU" sz="1100" dirty="0" err="1"/>
              <a:t>and</a:t>
            </a:r>
            <a:r>
              <a:rPr lang="ru-RU" sz="1100" dirty="0"/>
              <a:t> </a:t>
            </a:r>
            <a:r>
              <a:rPr lang="ru-RU" sz="1100" dirty="0" err="1"/>
              <a:t>our</a:t>
            </a:r>
            <a:r>
              <a:rPr lang="ru-RU" sz="1100" dirty="0"/>
              <a:t> </a:t>
            </a:r>
            <a:r>
              <a:rPr lang="ru-RU" sz="1100" dirty="0" err="1"/>
              <a:t>ever-popular</a:t>
            </a:r>
            <a:r>
              <a:rPr lang="ru-RU" sz="1100" dirty="0"/>
              <a:t> </a:t>
            </a:r>
            <a:r>
              <a:rPr lang="ru-RU" sz="1100" dirty="0" err="1"/>
              <a:t>hash</a:t>
            </a:r>
            <a:r>
              <a:rPr lang="ru-RU" sz="1100" dirty="0"/>
              <a:t> </a:t>
            </a:r>
            <a:r>
              <a:rPr lang="ru-RU" sz="1100" dirty="0" err="1"/>
              <a:t>browns</a:t>
            </a:r>
            <a:r>
              <a:rPr lang="ru-RU" sz="1100" dirty="0"/>
              <a:t>&lt;/</a:t>
            </a:r>
            <a:r>
              <a:rPr lang="ru-RU" sz="1100" dirty="0" err="1"/>
              <a:t>description</a:t>
            </a:r>
            <a:r>
              <a:rPr lang="ru-RU" sz="1100" dirty="0"/>
              <a:t>&gt;</a:t>
            </a:r>
          </a:p>
          <a:p>
            <a:r>
              <a:rPr lang="ru-RU" sz="1100" dirty="0"/>
              <a:t>      &lt;</a:t>
            </a:r>
            <a:r>
              <a:rPr lang="ru-RU" sz="1100" dirty="0" err="1"/>
              <a:t>calories</a:t>
            </a:r>
            <a:r>
              <a:rPr lang="ru-RU" sz="1100" dirty="0"/>
              <a:t>&gt;950&lt;/</a:t>
            </a:r>
            <a:r>
              <a:rPr lang="ru-RU" sz="1100" dirty="0" err="1"/>
              <a:t>calories</a:t>
            </a:r>
            <a:r>
              <a:rPr lang="ru-RU" sz="1100" dirty="0"/>
              <a:t>&gt;</a:t>
            </a:r>
          </a:p>
          <a:p>
            <a:r>
              <a:rPr lang="ru-RU" sz="1100" dirty="0"/>
              <a:t>   &lt;/</a:t>
            </a:r>
            <a:r>
              <a:rPr lang="ru-RU" sz="1100" dirty="0" err="1"/>
              <a:t>food</a:t>
            </a:r>
            <a:r>
              <a:rPr lang="ru-RU" sz="1100" dirty="0"/>
              <a:t>&gt;</a:t>
            </a:r>
          </a:p>
          <a:p>
            <a:r>
              <a:rPr lang="ru-RU" sz="1100" dirty="0"/>
              <a:t>&lt;/</a:t>
            </a:r>
            <a:r>
              <a:rPr lang="ru-RU" sz="1100" dirty="0" err="1"/>
              <a:t>breakfast_menu</a:t>
            </a:r>
            <a:r>
              <a:rPr lang="ru-RU" sz="11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365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477471" y="0"/>
            <a:ext cx="3405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JSON, 1999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182CE26-70AE-4AFF-B830-5FB99DFEB259}"/>
              </a:ext>
            </a:extLst>
          </p:cNvPr>
          <p:cNvSpPr/>
          <p:nvPr/>
        </p:nvSpPr>
        <p:spPr>
          <a:xfrm>
            <a:off x="5691673" y="923330"/>
            <a:ext cx="6382140" cy="567847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100" dirty="0"/>
              <a:t>[</a:t>
            </a:r>
          </a:p>
          <a:p>
            <a:r>
              <a:rPr lang="ru-RU" sz="1100" dirty="0"/>
              <a:t>   {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name</a:t>
            </a:r>
            <a:r>
              <a:rPr lang="ru-RU" sz="1100" dirty="0"/>
              <a:t>": "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price</a:t>
            </a:r>
            <a:r>
              <a:rPr lang="ru-RU" sz="1100" dirty="0"/>
              <a:t>": 5.95,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description</a:t>
            </a:r>
            <a:r>
              <a:rPr lang="ru-RU" sz="1100" dirty="0"/>
              <a:t>": "</a:t>
            </a:r>
            <a:r>
              <a:rPr lang="ru-RU" sz="1100" dirty="0" err="1"/>
              <a:t>Two</a:t>
            </a:r>
            <a:r>
              <a:rPr lang="ru-RU" sz="1100" dirty="0"/>
              <a:t> </a:t>
            </a:r>
            <a:r>
              <a:rPr lang="ru-RU" sz="1100" dirty="0" err="1"/>
              <a:t>of</a:t>
            </a:r>
            <a:r>
              <a:rPr lang="ru-RU" sz="1100" dirty="0"/>
              <a:t> </a:t>
            </a:r>
            <a:r>
              <a:rPr lang="ru-RU" sz="1100" dirty="0" err="1"/>
              <a:t>our</a:t>
            </a:r>
            <a:r>
              <a:rPr lang="ru-RU" sz="1100" dirty="0"/>
              <a:t> </a:t>
            </a:r>
            <a:r>
              <a:rPr lang="ru-RU" sz="1100" dirty="0" err="1"/>
              <a:t>famous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 </a:t>
            </a:r>
            <a:r>
              <a:rPr lang="ru-RU" sz="1100" dirty="0" err="1"/>
              <a:t>with</a:t>
            </a:r>
            <a:r>
              <a:rPr lang="ru-RU" sz="1100" dirty="0"/>
              <a:t> </a:t>
            </a:r>
            <a:r>
              <a:rPr lang="ru-RU" sz="1100" dirty="0" err="1"/>
              <a:t>plenty</a:t>
            </a:r>
            <a:r>
              <a:rPr lang="ru-RU" sz="1100" dirty="0"/>
              <a:t> </a:t>
            </a:r>
            <a:r>
              <a:rPr lang="ru-RU" sz="1100" dirty="0" err="1"/>
              <a:t>of</a:t>
            </a:r>
            <a:r>
              <a:rPr lang="ru-RU" sz="1100" dirty="0"/>
              <a:t> </a:t>
            </a:r>
            <a:r>
              <a:rPr lang="ru-RU" sz="1100" dirty="0" err="1"/>
              <a:t>real</a:t>
            </a:r>
            <a:r>
              <a:rPr lang="ru-RU" sz="1100" dirty="0"/>
              <a:t> </a:t>
            </a:r>
            <a:r>
              <a:rPr lang="ru-RU" sz="1100" dirty="0" err="1"/>
              <a:t>maple</a:t>
            </a:r>
            <a:r>
              <a:rPr lang="ru-RU" sz="1100" dirty="0"/>
              <a:t> </a:t>
            </a:r>
            <a:r>
              <a:rPr lang="ru-RU" sz="1100" dirty="0" err="1"/>
              <a:t>syrup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calories</a:t>
            </a:r>
            <a:r>
              <a:rPr lang="ru-RU" sz="1100" dirty="0"/>
              <a:t>": 650</a:t>
            </a:r>
          </a:p>
          <a:p>
            <a:r>
              <a:rPr lang="ru-RU" sz="1100" dirty="0"/>
              <a:t>   },</a:t>
            </a:r>
          </a:p>
          <a:p>
            <a:r>
              <a:rPr lang="ru-RU" sz="1100" dirty="0"/>
              <a:t>   {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name</a:t>
            </a:r>
            <a:r>
              <a:rPr lang="ru-RU" sz="1100" dirty="0"/>
              <a:t>": "</a:t>
            </a:r>
            <a:r>
              <a:rPr lang="ru-RU" sz="1100" dirty="0" err="1"/>
              <a:t>Strawberry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price</a:t>
            </a:r>
            <a:r>
              <a:rPr lang="ru-RU" sz="1100" dirty="0"/>
              <a:t>": 7.95,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description</a:t>
            </a:r>
            <a:r>
              <a:rPr lang="ru-RU" sz="1100" dirty="0"/>
              <a:t>": "</a:t>
            </a:r>
            <a:r>
              <a:rPr lang="ru-RU" sz="1100" dirty="0" err="1"/>
              <a:t>Light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 </a:t>
            </a:r>
            <a:r>
              <a:rPr lang="ru-RU" sz="1100" dirty="0" err="1"/>
              <a:t>covered</a:t>
            </a:r>
            <a:r>
              <a:rPr lang="ru-RU" sz="1100" dirty="0"/>
              <a:t> </a:t>
            </a:r>
            <a:r>
              <a:rPr lang="ru-RU" sz="1100" dirty="0" err="1"/>
              <a:t>with</a:t>
            </a:r>
            <a:r>
              <a:rPr lang="ru-RU" sz="1100" dirty="0"/>
              <a:t> </a:t>
            </a:r>
            <a:r>
              <a:rPr lang="ru-RU" sz="1100" dirty="0" err="1"/>
              <a:t>strawberries</a:t>
            </a:r>
            <a:r>
              <a:rPr lang="ru-RU" sz="1100" dirty="0"/>
              <a:t> </a:t>
            </a:r>
            <a:r>
              <a:rPr lang="ru-RU" sz="1100" dirty="0" err="1"/>
              <a:t>and</a:t>
            </a:r>
            <a:r>
              <a:rPr lang="ru-RU" sz="1100" dirty="0"/>
              <a:t> </a:t>
            </a:r>
            <a:r>
              <a:rPr lang="ru-RU" sz="1100" dirty="0" err="1"/>
              <a:t>whipped</a:t>
            </a:r>
            <a:r>
              <a:rPr lang="ru-RU" sz="1100" dirty="0"/>
              <a:t> </a:t>
            </a:r>
            <a:r>
              <a:rPr lang="ru-RU" sz="1100" dirty="0" err="1"/>
              <a:t>cream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calories</a:t>
            </a:r>
            <a:r>
              <a:rPr lang="ru-RU" sz="1100" dirty="0"/>
              <a:t>": 900</a:t>
            </a:r>
          </a:p>
          <a:p>
            <a:r>
              <a:rPr lang="ru-RU" sz="1100" dirty="0"/>
              <a:t>   },</a:t>
            </a:r>
          </a:p>
          <a:p>
            <a:r>
              <a:rPr lang="ru-RU" sz="1100" dirty="0"/>
              <a:t>   {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name</a:t>
            </a:r>
            <a:r>
              <a:rPr lang="ru-RU" sz="1100" dirty="0"/>
              <a:t>": "</a:t>
            </a:r>
            <a:r>
              <a:rPr lang="ru-RU" sz="1100" dirty="0" err="1"/>
              <a:t>Berry-Berry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price</a:t>
            </a:r>
            <a:r>
              <a:rPr lang="ru-RU" sz="1100" dirty="0"/>
              <a:t>": 8.95,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description</a:t>
            </a:r>
            <a:r>
              <a:rPr lang="ru-RU" sz="1100" dirty="0"/>
              <a:t>": "</a:t>
            </a:r>
            <a:r>
              <a:rPr lang="ru-RU" sz="1100" dirty="0" err="1"/>
              <a:t>Light</a:t>
            </a:r>
            <a:r>
              <a:rPr lang="ru-RU" sz="1100" dirty="0"/>
              <a:t> </a:t>
            </a:r>
            <a:r>
              <a:rPr lang="ru-RU" sz="1100" dirty="0" err="1"/>
              <a:t>Belgian</a:t>
            </a:r>
            <a:r>
              <a:rPr lang="ru-RU" sz="1100" dirty="0"/>
              <a:t> </a:t>
            </a:r>
            <a:r>
              <a:rPr lang="ru-RU" sz="1100" dirty="0" err="1"/>
              <a:t>waffles</a:t>
            </a:r>
            <a:r>
              <a:rPr lang="ru-RU" sz="1100" dirty="0"/>
              <a:t> </a:t>
            </a:r>
            <a:r>
              <a:rPr lang="ru-RU" sz="1100" dirty="0" err="1"/>
              <a:t>covered</a:t>
            </a:r>
            <a:r>
              <a:rPr lang="ru-RU" sz="1100" dirty="0"/>
              <a:t> </a:t>
            </a:r>
            <a:r>
              <a:rPr lang="ru-RU" sz="1100" dirty="0" err="1"/>
              <a:t>with</a:t>
            </a:r>
            <a:r>
              <a:rPr lang="ru-RU" sz="1100" dirty="0"/>
              <a:t> </a:t>
            </a:r>
            <a:r>
              <a:rPr lang="ru-RU" sz="1100" dirty="0" err="1"/>
              <a:t>an</a:t>
            </a:r>
            <a:r>
              <a:rPr lang="ru-RU" sz="1100" dirty="0"/>
              <a:t> </a:t>
            </a:r>
            <a:r>
              <a:rPr lang="ru-RU" sz="1100" dirty="0" err="1"/>
              <a:t>assortment</a:t>
            </a:r>
            <a:r>
              <a:rPr lang="ru-RU" sz="1100" dirty="0"/>
              <a:t> </a:t>
            </a:r>
            <a:r>
              <a:rPr lang="ru-RU" sz="1100" dirty="0" err="1"/>
              <a:t>of</a:t>
            </a:r>
            <a:r>
              <a:rPr lang="ru-RU" sz="1100" dirty="0"/>
              <a:t> </a:t>
            </a:r>
            <a:r>
              <a:rPr lang="ru-RU" sz="1100" dirty="0" err="1"/>
              <a:t>fresh</a:t>
            </a:r>
            <a:r>
              <a:rPr lang="ru-RU" sz="1100" dirty="0"/>
              <a:t> </a:t>
            </a:r>
            <a:r>
              <a:rPr lang="ru-RU" sz="1100" dirty="0" err="1"/>
              <a:t>berries</a:t>
            </a:r>
            <a:r>
              <a:rPr lang="ru-RU" sz="1100" dirty="0"/>
              <a:t> </a:t>
            </a:r>
            <a:r>
              <a:rPr lang="ru-RU" sz="1100" dirty="0" err="1"/>
              <a:t>and</a:t>
            </a:r>
            <a:r>
              <a:rPr lang="ru-RU" sz="1100" dirty="0"/>
              <a:t> </a:t>
            </a:r>
            <a:r>
              <a:rPr lang="ru-RU" sz="1100" dirty="0" err="1"/>
              <a:t>whipped</a:t>
            </a:r>
            <a:r>
              <a:rPr lang="ru-RU" sz="1100" dirty="0"/>
              <a:t> </a:t>
            </a:r>
            <a:r>
              <a:rPr lang="ru-RU" sz="1100" dirty="0" err="1"/>
              <a:t>cream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calories</a:t>
            </a:r>
            <a:r>
              <a:rPr lang="ru-RU" sz="1100" dirty="0"/>
              <a:t>": 900</a:t>
            </a:r>
          </a:p>
          <a:p>
            <a:r>
              <a:rPr lang="ru-RU" sz="1100" dirty="0"/>
              <a:t>   },</a:t>
            </a:r>
          </a:p>
          <a:p>
            <a:r>
              <a:rPr lang="ru-RU" sz="1100" dirty="0"/>
              <a:t>   {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name</a:t>
            </a:r>
            <a:r>
              <a:rPr lang="ru-RU" sz="1100" dirty="0"/>
              <a:t>": "</a:t>
            </a:r>
            <a:r>
              <a:rPr lang="ru-RU" sz="1100" dirty="0" err="1"/>
              <a:t>French</a:t>
            </a:r>
            <a:r>
              <a:rPr lang="ru-RU" sz="1100" dirty="0"/>
              <a:t> </a:t>
            </a:r>
            <a:r>
              <a:rPr lang="ru-RU" sz="1100" dirty="0" err="1"/>
              <a:t>Toast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price</a:t>
            </a:r>
            <a:r>
              <a:rPr lang="ru-RU" sz="1100" dirty="0"/>
              <a:t>": 4.50,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description</a:t>
            </a:r>
            <a:r>
              <a:rPr lang="ru-RU" sz="1100" dirty="0"/>
              <a:t>": "</a:t>
            </a:r>
            <a:r>
              <a:rPr lang="ru-RU" sz="1100" dirty="0" err="1"/>
              <a:t>Thick</a:t>
            </a:r>
            <a:r>
              <a:rPr lang="ru-RU" sz="1100" dirty="0"/>
              <a:t> </a:t>
            </a:r>
            <a:r>
              <a:rPr lang="ru-RU" sz="1100" dirty="0" err="1"/>
              <a:t>slices</a:t>
            </a:r>
            <a:r>
              <a:rPr lang="ru-RU" sz="1100" dirty="0"/>
              <a:t> </a:t>
            </a:r>
            <a:r>
              <a:rPr lang="ru-RU" sz="1100" dirty="0" err="1"/>
              <a:t>made</a:t>
            </a:r>
            <a:r>
              <a:rPr lang="ru-RU" sz="1100" dirty="0"/>
              <a:t> </a:t>
            </a:r>
            <a:r>
              <a:rPr lang="ru-RU" sz="1100" dirty="0" err="1"/>
              <a:t>from</a:t>
            </a:r>
            <a:r>
              <a:rPr lang="ru-RU" sz="1100" dirty="0"/>
              <a:t> </a:t>
            </a:r>
            <a:r>
              <a:rPr lang="ru-RU" sz="1100" dirty="0" err="1"/>
              <a:t>our</a:t>
            </a:r>
            <a:r>
              <a:rPr lang="ru-RU" sz="1100" dirty="0"/>
              <a:t> </a:t>
            </a:r>
            <a:r>
              <a:rPr lang="ru-RU" sz="1100" dirty="0" err="1"/>
              <a:t>homemade</a:t>
            </a:r>
            <a:r>
              <a:rPr lang="ru-RU" sz="1100" dirty="0"/>
              <a:t> </a:t>
            </a:r>
            <a:r>
              <a:rPr lang="ru-RU" sz="1100" dirty="0" err="1"/>
              <a:t>sourdough</a:t>
            </a:r>
            <a:r>
              <a:rPr lang="ru-RU" sz="1100" dirty="0"/>
              <a:t> </a:t>
            </a:r>
            <a:r>
              <a:rPr lang="ru-RU" sz="1100" dirty="0" err="1"/>
              <a:t>bread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calories</a:t>
            </a:r>
            <a:r>
              <a:rPr lang="ru-RU" sz="1100" dirty="0"/>
              <a:t>": 600</a:t>
            </a:r>
          </a:p>
          <a:p>
            <a:r>
              <a:rPr lang="ru-RU" sz="1100" dirty="0"/>
              <a:t>   },</a:t>
            </a:r>
          </a:p>
          <a:p>
            <a:r>
              <a:rPr lang="ru-RU" sz="1100" dirty="0"/>
              <a:t>   {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name</a:t>
            </a:r>
            <a:r>
              <a:rPr lang="ru-RU" sz="1100" dirty="0"/>
              <a:t>": "</a:t>
            </a:r>
            <a:r>
              <a:rPr lang="ru-RU" sz="1100" dirty="0" err="1"/>
              <a:t>Homestyle</a:t>
            </a:r>
            <a:r>
              <a:rPr lang="ru-RU" sz="1100" dirty="0"/>
              <a:t> </a:t>
            </a:r>
            <a:r>
              <a:rPr lang="ru-RU" sz="1100" dirty="0" err="1"/>
              <a:t>Breakfast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price</a:t>
            </a:r>
            <a:r>
              <a:rPr lang="ru-RU" sz="1100" dirty="0"/>
              <a:t>": 6.95,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description</a:t>
            </a:r>
            <a:r>
              <a:rPr lang="ru-RU" sz="1100" dirty="0"/>
              <a:t>": "</a:t>
            </a:r>
            <a:r>
              <a:rPr lang="ru-RU" sz="1100" dirty="0" err="1"/>
              <a:t>Two</a:t>
            </a:r>
            <a:r>
              <a:rPr lang="ru-RU" sz="1100" dirty="0"/>
              <a:t> </a:t>
            </a:r>
            <a:r>
              <a:rPr lang="ru-RU" sz="1100" dirty="0" err="1"/>
              <a:t>eggs</a:t>
            </a:r>
            <a:r>
              <a:rPr lang="ru-RU" sz="1100" dirty="0"/>
              <a:t>, </a:t>
            </a:r>
            <a:r>
              <a:rPr lang="ru-RU" sz="1100" dirty="0" err="1"/>
              <a:t>bacon</a:t>
            </a:r>
            <a:r>
              <a:rPr lang="ru-RU" sz="1100" dirty="0"/>
              <a:t> </a:t>
            </a:r>
            <a:r>
              <a:rPr lang="ru-RU" sz="1100" dirty="0" err="1"/>
              <a:t>or</a:t>
            </a:r>
            <a:r>
              <a:rPr lang="ru-RU" sz="1100" dirty="0"/>
              <a:t> </a:t>
            </a:r>
            <a:r>
              <a:rPr lang="ru-RU" sz="1100" dirty="0" err="1"/>
              <a:t>sausage</a:t>
            </a:r>
            <a:r>
              <a:rPr lang="ru-RU" sz="1100" dirty="0"/>
              <a:t>, </a:t>
            </a:r>
            <a:r>
              <a:rPr lang="ru-RU" sz="1100" dirty="0" err="1"/>
              <a:t>toast</a:t>
            </a:r>
            <a:r>
              <a:rPr lang="ru-RU" sz="1100" dirty="0"/>
              <a:t>, </a:t>
            </a:r>
            <a:r>
              <a:rPr lang="ru-RU" sz="1100" dirty="0" err="1"/>
              <a:t>and</a:t>
            </a:r>
            <a:r>
              <a:rPr lang="ru-RU" sz="1100" dirty="0"/>
              <a:t> </a:t>
            </a:r>
            <a:r>
              <a:rPr lang="ru-RU" sz="1100" dirty="0" err="1"/>
              <a:t>our</a:t>
            </a:r>
            <a:r>
              <a:rPr lang="ru-RU" sz="1100" dirty="0"/>
              <a:t> </a:t>
            </a:r>
            <a:r>
              <a:rPr lang="ru-RU" sz="1100" dirty="0" err="1"/>
              <a:t>ever-popular</a:t>
            </a:r>
            <a:r>
              <a:rPr lang="ru-RU" sz="1100" dirty="0"/>
              <a:t> </a:t>
            </a:r>
            <a:r>
              <a:rPr lang="ru-RU" sz="1100" dirty="0" err="1"/>
              <a:t>hash</a:t>
            </a:r>
            <a:r>
              <a:rPr lang="ru-RU" sz="1100" dirty="0"/>
              <a:t> </a:t>
            </a:r>
            <a:r>
              <a:rPr lang="ru-RU" sz="1100" dirty="0" err="1"/>
              <a:t>browns</a:t>
            </a:r>
            <a:r>
              <a:rPr lang="ru-RU" sz="1100" dirty="0"/>
              <a:t>",</a:t>
            </a:r>
          </a:p>
          <a:p>
            <a:r>
              <a:rPr lang="ru-RU" sz="1100" dirty="0"/>
              <a:t>      "</a:t>
            </a:r>
            <a:r>
              <a:rPr lang="ru-RU" sz="1100" dirty="0" err="1"/>
              <a:t>calories</a:t>
            </a:r>
            <a:r>
              <a:rPr lang="ru-RU" sz="1100" dirty="0"/>
              <a:t>": 950</a:t>
            </a:r>
          </a:p>
          <a:p>
            <a:r>
              <a:rPr lang="ru-RU" sz="1100" dirty="0"/>
              <a:t>   }</a:t>
            </a:r>
          </a:p>
          <a:p>
            <a:r>
              <a:rPr lang="ru-RU" sz="1100" dirty="0"/>
              <a:t>]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49FEF4-6938-4DA1-AF47-FFB53A0F4948}"/>
              </a:ext>
            </a:extLst>
          </p:cNvPr>
          <p:cNvSpPr/>
          <p:nvPr/>
        </p:nvSpPr>
        <p:spPr>
          <a:xfrm>
            <a:off x="391886" y="674476"/>
            <a:ext cx="3178628" cy="590931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400" dirty="0"/>
              <a:t>[</a:t>
            </a:r>
          </a:p>
          <a:p>
            <a:r>
              <a:rPr lang="ru-RU" sz="1400" dirty="0"/>
              <a:t>   {</a:t>
            </a:r>
          </a:p>
          <a:p>
            <a:r>
              <a:rPr lang="ru-RU" sz="1400" dirty="0"/>
              <a:t>      "TITLE": "</a:t>
            </a:r>
            <a:r>
              <a:rPr lang="ru-RU" sz="1400" dirty="0" err="1"/>
              <a:t>Empire</a:t>
            </a:r>
            <a:r>
              <a:rPr lang="ru-RU" sz="1400" dirty="0"/>
              <a:t> </a:t>
            </a:r>
            <a:r>
              <a:rPr lang="ru-RU" sz="1400" dirty="0" err="1"/>
              <a:t>Burlesque</a:t>
            </a:r>
            <a:r>
              <a:rPr lang="ru-RU" sz="1400" dirty="0"/>
              <a:t>",</a:t>
            </a:r>
          </a:p>
          <a:p>
            <a:r>
              <a:rPr lang="ru-RU" sz="1400" dirty="0"/>
              <a:t>      "ARTIST": "</a:t>
            </a:r>
            <a:r>
              <a:rPr lang="ru-RU" sz="1400" dirty="0" err="1"/>
              <a:t>Bob</a:t>
            </a:r>
            <a:r>
              <a:rPr lang="ru-RU" sz="1400" dirty="0"/>
              <a:t> </a:t>
            </a:r>
            <a:r>
              <a:rPr lang="ru-RU" sz="1400" dirty="0" err="1"/>
              <a:t>Dylan</a:t>
            </a:r>
            <a:r>
              <a:rPr lang="ru-RU" sz="1400" dirty="0"/>
              <a:t>",</a:t>
            </a:r>
          </a:p>
          <a:p>
            <a:r>
              <a:rPr lang="ru-RU" sz="1400" dirty="0"/>
              <a:t>      "COUNTRY": "USA",</a:t>
            </a:r>
          </a:p>
          <a:p>
            <a:r>
              <a:rPr lang="ru-RU" sz="1400" dirty="0"/>
              <a:t>      "COMPANY": "</a:t>
            </a:r>
            <a:r>
              <a:rPr lang="ru-RU" sz="1400" dirty="0" err="1"/>
              <a:t>Columbia</a:t>
            </a:r>
            <a:r>
              <a:rPr lang="ru-RU" sz="1400" dirty="0"/>
              <a:t>",</a:t>
            </a:r>
          </a:p>
          <a:p>
            <a:r>
              <a:rPr lang="ru-RU" sz="1400" dirty="0"/>
              <a:t>      "PRICE": 10.90,</a:t>
            </a:r>
          </a:p>
          <a:p>
            <a:r>
              <a:rPr lang="ru-RU" sz="1400" dirty="0"/>
              <a:t>      "YEAR": 1985</a:t>
            </a:r>
          </a:p>
          <a:p>
            <a:r>
              <a:rPr lang="ru-RU" sz="1400" dirty="0"/>
              <a:t>   },</a:t>
            </a:r>
          </a:p>
          <a:p>
            <a:r>
              <a:rPr lang="ru-RU" sz="1400" dirty="0"/>
              <a:t>   {</a:t>
            </a:r>
          </a:p>
          <a:p>
            <a:r>
              <a:rPr lang="ru-RU" sz="1400" dirty="0"/>
              <a:t>      "TITLE": "</a:t>
            </a:r>
            <a:r>
              <a:rPr lang="ru-RU" sz="1400" dirty="0" err="1"/>
              <a:t>Hide</a:t>
            </a:r>
            <a:r>
              <a:rPr lang="ru-RU" sz="1400" dirty="0"/>
              <a:t> </a:t>
            </a:r>
            <a:r>
              <a:rPr lang="ru-RU" sz="1400" dirty="0" err="1"/>
              <a:t>your</a:t>
            </a:r>
            <a:r>
              <a:rPr lang="ru-RU" sz="1400" dirty="0"/>
              <a:t> </a:t>
            </a:r>
            <a:r>
              <a:rPr lang="ru-RU" sz="1400" dirty="0" err="1"/>
              <a:t>heart</a:t>
            </a:r>
            <a:r>
              <a:rPr lang="ru-RU" sz="1400" dirty="0"/>
              <a:t>",</a:t>
            </a:r>
          </a:p>
          <a:p>
            <a:r>
              <a:rPr lang="ru-RU" sz="1400" dirty="0"/>
              <a:t>      "ARTIST": "</a:t>
            </a:r>
            <a:r>
              <a:rPr lang="ru-RU" sz="1400" dirty="0" err="1"/>
              <a:t>Bonnie</a:t>
            </a:r>
            <a:r>
              <a:rPr lang="ru-RU" sz="1400" dirty="0"/>
              <a:t> </a:t>
            </a:r>
            <a:r>
              <a:rPr lang="ru-RU" sz="1400" dirty="0" err="1"/>
              <a:t>Tyler</a:t>
            </a:r>
            <a:r>
              <a:rPr lang="ru-RU" sz="1400" dirty="0"/>
              <a:t>",</a:t>
            </a:r>
          </a:p>
          <a:p>
            <a:r>
              <a:rPr lang="ru-RU" sz="1400" dirty="0"/>
              <a:t>      "COUNTRY": "UK",</a:t>
            </a:r>
          </a:p>
          <a:p>
            <a:r>
              <a:rPr lang="ru-RU" sz="1400" dirty="0"/>
              <a:t>      "COMPANY": "CBS </a:t>
            </a:r>
            <a:r>
              <a:rPr lang="ru-RU" sz="1400" dirty="0" err="1"/>
              <a:t>Records</a:t>
            </a:r>
            <a:r>
              <a:rPr lang="ru-RU" sz="1400" dirty="0"/>
              <a:t>",</a:t>
            </a:r>
          </a:p>
          <a:p>
            <a:r>
              <a:rPr lang="ru-RU" sz="1400" dirty="0"/>
              <a:t>      "PRICE": 9.90,</a:t>
            </a:r>
          </a:p>
          <a:p>
            <a:r>
              <a:rPr lang="ru-RU" sz="1400" dirty="0"/>
              <a:t>      "YEAR": 1988</a:t>
            </a:r>
          </a:p>
          <a:p>
            <a:r>
              <a:rPr lang="ru-RU" sz="1400" dirty="0"/>
              <a:t>   },</a:t>
            </a:r>
          </a:p>
          <a:p>
            <a:r>
              <a:rPr lang="ru-RU" sz="1400" dirty="0"/>
              <a:t>   {</a:t>
            </a:r>
          </a:p>
          <a:p>
            <a:r>
              <a:rPr lang="ru-RU" sz="1400" dirty="0"/>
              <a:t>      "TITLE": "</a:t>
            </a:r>
            <a:r>
              <a:rPr lang="ru-RU" sz="1400" dirty="0" err="1"/>
              <a:t>Greatest</a:t>
            </a:r>
            <a:r>
              <a:rPr lang="ru-RU" sz="1400" dirty="0"/>
              <a:t> </a:t>
            </a:r>
            <a:r>
              <a:rPr lang="ru-RU" sz="1400" dirty="0" err="1"/>
              <a:t>Hits</a:t>
            </a:r>
            <a:r>
              <a:rPr lang="ru-RU" sz="1400" dirty="0"/>
              <a:t>",</a:t>
            </a:r>
          </a:p>
          <a:p>
            <a:r>
              <a:rPr lang="ru-RU" sz="1400" dirty="0"/>
              <a:t>      "ARTIST": "</a:t>
            </a:r>
            <a:r>
              <a:rPr lang="ru-RU" sz="1400" dirty="0" err="1"/>
              <a:t>Dolly</a:t>
            </a:r>
            <a:r>
              <a:rPr lang="ru-RU" sz="1400" dirty="0"/>
              <a:t> </a:t>
            </a:r>
            <a:r>
              <a:rPr lang="ru-RU" sz="1400" dirty="0" err="1"/>
              <a:t>Parton</a:t>
            </a:r>
            <a:r>
              <a:rPr lang="ru-RU" sz="1400" dirty="0"/>
              <a:t>",</a:t>
            </a:r>
          </a:p>
          <a:p>
            <a:r>
              <a:rPr lang="ru-RU" sz="1400" dirty="0"/>
              <a:t>      "COUNTRY": "USA",</a:t>
            </a:r>
          </a:p>
          <a:p>
            <a:r>
              <a:rPr lang="ru-RU" sz="1400" dirty="0"/>
              <a:t>      "COMPANY": "RCA",</a:t>
            </a:r>
          </a:p>
          <a:p>
            <a:r>
              <a:rPr lang="ru-RU" sz="1400" dirty="0"/>
              <a:t>      "PRICE": 9.90,</a:t>
            </a:r>
          </a:p>
          <a:p>
            <a:r>
              <a:rPr lang="ru-RU" sz="1400" dirty="0"/>
              <a:t>      "YEAR": 1982</a:t>
            </a:r>
          </a:p>
          <a:p>
            <a:r>
              <a:rPr lang="ru-RU" sz="1400" dirty="0"/>
              <a:t>   }</a:t>
            </a:r>
            <a:r>
              <a:rPr lang="en-US" sz="1400" dirty="0"/>
              <a:t>,</a:t>
            </a:r>
          </a:p>
          <a:p>
            <a:r>
              <a:rPr lang="en-US" sz="1400" dirty="0"/>
              <a:t>   </a:t>
            </a:r>
            <a:r>
              <a:rPr lang="en-US" sz="1400" dirty="0">
                <a:highlight>
                  <a:srgbClr val="FFFF00"/>
                </a:highlight>
              </a:rPr>
              <a:t>…</a:t>
            </a:r>
            <a:endParaRPr lang="ru-RU" sz="1400" dirty="0">
              <a:highlight>
                <a:srgbClr val="FFFF00"/>
              </a:highlight>
            </a:endParaRPr>
          </a:p>
          <a:p>
            <a:r>
              <a:rPr lang="ru-RU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4421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454606" y="0"/>
            <a:ext cx="3450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Ассемблер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8980A31-BDAF-4FC2-9E8F-C99A02D034C9}"/>
              </a:ext>
            </a:extLst>
          </p:cNvPr>
          <p:cNvSpPr/>
          <p:nvPr/>
        </p:nvSpPr>
        <p:spPr>
          <a:xfrm>
            <a:off x="1556858" y="1119787"/>
            <a:ext cx="2631226" cy="147732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</a:rPr>
              <a:t>double</a:t>
            </a:r>
            <a:r>
              <a:rPr lang="en-US" dirty="0">
                <a:solidFill>
                  <a:srgbClr val="000000"/>
                </a:solidFill>
                <a:effectLst/>
              </a:rPr>
              <a:t> a, b, c, d, e;</a:t>
            </a:r>
            <a:endParaRPr lang="ru-RU" dirty="0">
              <a:solidFill>
                <a:srgbClr val="000000"/>
              </a:solidFill>
              <a:effectLst/>
            </a:endParaRP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effectLst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</a:rPr>
              <a:t>() {</a:t>
            </a:r>
            <a:endParaRPr lang="en-US" dirty="0"/>
          </a:p>
          <a:p>
            <a:r>
              <a:rPr lang="ru-RU" dirty="0">
                <a:solidFill>
                  <a:srgbClr val="000000"/>
                </a:solidFill>
                <a:effectLst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</a:rPr>
              <a:t>a = b + c * (d + e);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</a:rPr>
              <a:t>}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74FE17-9EA5-43F1-9A7B-9DA48AB79AD4}"/>
              </a:ext>
            </a:extLst>
          </p:cNvPr>
          <p:cNvSpPr/>
          <p:nvPr/>
        </p:nvSpPr>
        <p:spPr>
          <a:xfrm>
            <a:off x="604546" y="3700493"/>
            <a:ext cx="10787354" cy="24622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4003a0: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10 05 28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0x200528(%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),%xmm0        # 6008d0 &lt;d&gt;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4003a7: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4003a8: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58 05 30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0x200530(%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),%xmm0        # 6008e0 &lt;e&gt;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4003af: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4003b0: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59 05 30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0x200530(%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),%xmm0        # 6008e8 &lt;c&gt;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4003b7: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4003b8: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58 05 18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0x200518(%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),%xmm0        # 6008d8 &lt;b&gt;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4003bf: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4003c0: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 0f 11 05 28 05 20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movsd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%xmm0,0x200528(%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# 6008f0 &lt;a&gt;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4003c7:       </a:t>
            </a:r>
            <a:r>
              <a:rPr lang="ru-RU" sz="1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4003c8:       c3                      </a:t>
            </a:r>
            <a:r>
              <a:rPr lang="ru-RU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endParaRPr lang="ru-RU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Стрелка: изогнутая 5">
            <a:extLst>
              <a:ext uri="{FF2B5EF4-FFF2-40B4-BE49-F238E27FC236}">
                <a16:creationId xmlns:a16="http://schemas.microsoft.com/office/drawing/2014/main" id="{8A05C7C3-06BA-438F-809F-A133B8568FD6}"/>
              </a:ext>
            </a:extLst>
          </p:cNvPr>
          <p:cNvSpPr/>
          <p:nvPr/>
        </p:nvSpPr>
        <p:spPr>
          <a:xfrm rot="5400000">
            <a:off x="4489294" y="1714500"/>
            <a:ext cx="1771650" cy="16097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E1B759A-C2A2-4A77-B712-C9D6DFFF80E5}"/>
              </a:ext>
            </a:extLst>
          </p:cNvPr>
          <p:cNvSpPr/>
          <p:nvPr/>
        </p:nvSpPr>
        <p:spPr>
          <a:xfrm>
            <a:off x="9300302" y="1264205"/>
            <a:ext cx="209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https://godbolt.org/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290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403412" y="0"/>
            <a:ext cx="3553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YAML, 2001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5A41A4E-85C7-4452-A6E7-9318ACFBD794}"/>
              </a:ext>
            </a:extLst>
          </p:cNvPr>
          <p:cNvSpPr/>
          <p:nvPr/>
        </p:nvSpPr>
        <p:spPr>
          <a:xfrm>
            <a:off x="491413" y="923330"/>
            <a:ext cx="2792963" cy="56323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dirty="0"/>
              <a:t>---</a:t>
            </a:r>
          </a:p>
          <a:p>
            <a:r>
              <a:rPr lang="ru-RU" dirty="0"/>
              <a:t>- TITLE: </a:t>
            </a:r>
            <a:r>
              <a:rPr lang="ru-RU" dirty="0" err="1"/>
              <a:t>Empire</a:t>
            </a:r>
            <a:r>
              <a:rPr lang="ru-RU" dirty="0"/>
              <a:t> </a:t>
            </a:r>
            <a:r>
              <a:rPr lang="ru-RU" dirty="0" err="1"/>
              <a:t>Burlesque</a:t>
            </a:r>
            <a:endParaRPr lang="ru-RU" dirty="0"/>
          </a:p>
          <a:p>
            <a:r>
              <a:rPr lang="ru-RU" dirty="0"/>
              <a:t>  ARTIST: </a:t>
            </a:r>
            <a:r>
              <a:rPr lang="ru-RU" dirty="0" err="1"/>
              <a:t>Bob</a:t>
            </a:r>
            <a:r>
              <a:rPr lang="ru-RU" dirty="0"/>
              <a:t> </a:t>
            </a:r>
            <a:r>
              <a:rPr lang="ru-RU" dirty="0" err="1"/>
              <a:t>Dylan</a:t>
            </a:r>
            <a:endParaRPr lang="ru-RU" dirty="0"/>
          </a:p>
          <a:p>
            <a:r>
              <a:rPr lang="ru-RU" dirty="0"/>
              <a:t>  COUNTRY: USA</a:t>
            </a:r>
          </a:p>
          <a:p>
            <a:r>
              <a:rPr lang="ru-RU" dirty="0"/>
              <a:t>  COMPANY: </a:t>
            </a:r>
            <a:r>
              <a:rPr lang="ru-RU" dirty="0" err="1"/>
              <a:t>Columbia</a:t>
            </a:r>
            <a:endParaRPr lang="ru-RU" dirty="0"/>
          </a:p>
          <a:p>
            <a:r>
              <a:rPr lang="ru-RU" dirty="0"/>
              <a:t>  PRICE: 10.9</a:t>
            </a:r>
          </a:p>
          <a:p>
            <a:r>
              <a:rPr lang="ru-RU" dirty="0"/>
              <a:t>  YEAR: 1985</a:t>
            </a:r>
          </a:p>
          <a:p>
            <a:r>
              <a:rPr lang="ru-RU" dirty="0"/>
              <a:t>- TITLE: </a:t>
            </a:r>
            <a:r>
              <a:rPr lang="ru-RU" dirty="0" err="1"/>
              <a:t>Hide</a:t>
            </a:r>
            <a:r>
              <a:rPr lang="ru-RU" dirty="0"/>
              <a:t> </a:t>
            </a:r>
            <a:r>
              <a:rPr lang="ru-RU" dirty="0" err="1"/>
              <a:t>your</a:t>
            </a:r>
            <a:r>
              <a:rPr lang="ru-RU" dirty="0"/>
              <a:t> </a:t>
            </a:r>
            <a:r>
              <a:rPr lang="ru-RU" dirty="0" err="1"/>
              <a:t>heart</a:t>
            </a:r>
            <a:endParaRPr lang="ru-RU" dirty="0"/>
          </a:p>
          <a:p>
            <a:r>
              <a:rPr lang="ru-RU" dirty="0"/>
              <a:t>  ARTIST: </a:t>
            </a:r>
            <a:r>
              <a:rPr lang="ru-RU" dirty="0" err="1"/>
              <a:t>Bonnie</a:t>
            </a:r>
            <a:r>
              <a:rPr lang="ru-RU" dirty="0"/>
              <a:t> </a:t>
            </a:r>
            <a:r>
              <a:rPr lang="ru-RU" dirty="0" err="1"/>
              <a:t>Tyler</a:t>
            </a:r>
            <a:endParaRPr lang="ru-RU" dirty="0"/>
          </a:p>
          <a:p>
            <a:r>
              <a:rPr lang="ru-RU" dirty="0"/>
              <a:t>  COUNTRY: UK</a:t>
            </a:r>
          </a:p>
          <a:p>
            <a:r>
              <a:rPr lang="ru-RU" dirty="0"/>
              <a:t>  COMPANY: CBS </a:t>
            </a:r>
            <a:r>
              <a:rPr lang="ru-RU" dirty="0" err="1"/>
              <a:t>Records</a:t>
            </a:r>
            <a:endParaRPr lang="ru-RU" dirty="0"/>
          </a:p>
          <a:p>
            <a:r>
              <a:rPr lang="ru-RU" dirty="0"/>
              <a:t>  PRICE: 9.9</a:t>
            </a:r>
          </a:p>
          <a:p>
            <a:r>
              <a:rPr lang="ru-RU" dirty="0"/>
              <a:t>  YEAR: 1988</a:t>
            </a:r>
          </a:p>
          <a:p>
            <a:r>
              <a:rPr lang="ru-RU" dirty="0"/>
              <a:t>- TITLE: </a:t>
            </a:r>
            <a:r>
              <a:rPr lang="ru-RU" dirty="0" err="1"/>
              <a:t>Greatest</a:t>
            </a:r>
            <a:r>
              <a:rPr lang="ru-RU" dirty="0"/>
              <a:t> </a:t>
            </a:r>
            <a:r>
              <a:rPr lang="ru-RU" dirty="0" err="1"/>
              <a:t>Hits</a:t>
            </a:r>
            <a:endParaRPr lang="ru-RU" dirty="0"/>
          </a:p>
          <a:p>
            <a:r>
              <a:rPr lang="ru-RU" dirty="0"/>
              <a:t>  ARTIST: </a:t>
            </a:r>
            <a:r>
              <a:rPr lang="ru-RU" dirty="0" err="1"/>
              <a:t>Dolly</a:t>
            </a:r>
            <a:r>
              <a:rPr lang="ru-RU" dirty="0"/>
              <a:t> </a:t>
            </a:r>
            <a:r>
              <a:rPr lang="ru-RU" dirty="0" err="1"/>
              <a:t>Parton</a:t>
            </a:r>
            <a:endParaRPr lang="ru-RU" dirty="0"/>
          </a:p>
          <a:p>
            <a:r>
              <a:rPr lang="ru-RU" dirty="0"/>
              <a:t>  COUNTRY: USA</a:t>
            </a:r>
          </a:p>
          <a:p>
            <a:r>
              <a:rPr lang="ru-RU" dirty="0"/>
              <a:t>  COMPANY: RCA</a:t>
            </a:r>
          </a:p>
          <a:p>
            <a:r>
              <a:rPr lang="ru-RU" dirty="0"/>
              <a:t>  PRICE: 9.9</a:t>
            </a:r>
          </a:p>
          <a:p>
            <a:r>
              <a:rPr lang="ru-RU" dirty="0"/>
              <a:t>  YEAR: 1982</a:t>
            </a:r>
            <a:endParaRPr lang="en-US" dirty="0"/>
          </a:p>
          <a:p>
            <a:r>
              <a:rPr lang="en-US" dirty="0"/>
              <a:t># </a:t>
            </a:r>
            <a:r>
              <a:rPr lang="en-US" dirty="0">
                <a:highlight>
                  <a:srgbClr val="FFFF00"/>
                </a:highlight>
              </a:rPr>
              <a:t>…</a:t>
            </a:r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748AE1-45D6-4960-825D-B000399E75BA}"/>
              </a:ext>
            </a:extLst>
          </p:cNvPr>
          <p:cNvSpPr/>
          <p:nvPr/>
        </p:nvSpPr>
        <p:spPr>
          <a:xfrm>
            <a:off x="4403412" y="1431161"/>
            <a:ext cx="7492480" cy="461664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400" dirty="0"/>
              <a:t>---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Belgian</a:t>
            </a:r>
            <a:r>
              <a:rPr lang="ru-RU" sz="1400" dirty="0"/>
              <a:t> </a:t>
            </a:r>
            <a:r>
              <a:rPr lang="ru-RU" sz="1400" dirty="0" err="1"/>
              <a:t>Waffles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price</a:t>
            </a:r>
            <a:r>
              <a:rPr lang="ru-RU" sz="1400" dirty="0"/>
              <a:t>: 5.95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description</a:t>
            </a:r>
            <a:r>
              <a:rPr lang="ru-RU" sz="1400" dirty="0"/>
              <a:t>: </a:t>
            </a:r>
            <a:r>
              <a:rPr lang="ru-RU" sz="1400" dirty="0" err="1"/>
              <a:t>Two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our</a:t>
            </a:r>
            <a:r>
              <a:rPr lang="ru-RU" sz="1400" dirty="0"/>
              <a:t> </a:t>
            </a:r>
            <a:r>
              <a:rPr lang="ru-RU" sz="1400" dirty="0" err="1"/>
              <a:t>famous</a:t>
            </a:r>
            <a:r>
              <a:rPr lang="ru-RU" sz="1400" dirty="0"/>
              <a:t> </a:t>
            </a:r>
            <a:r>
              <a:rPr lang="ru-RU" sz="1400" dirty="0" err="1"/>
              <a:t>Belgian</a:t>
            </a:r>
            <a:r>
              <a:rPr lang="ru-RU" sz="1400" dirty="0"/>
              <a:t> </a:t>
            </a:r>
            <a:r>
              <a:rPr lang="ru-RU" sz="1400" dirty="0" err="1"/>
              <a:t>Waffles</a:t>
            </a:r>
            <a:r>
              <a:rPr lang="ru-RU" sz="1400" dirty="0"/>
              <a:t> </a:t>
            </a:r>
            <a:r>
              <a:rPr lang="ru-RU" sz="1400" dirty="0" err="1"/>
              <a:t>with</a:t>
            </a:r>
            <a:r>
              <a:rPr lang="ru-RU" sz="1400" dirty="0"/>
              <a:t> </a:t>
            </a:r>
            <a:r>
              <a:rPr lang="ru-RU" sz="1400" dirty="0" err="1"/>
              <a:t>plenty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real</a:t>
            </a:r>
            <a:r>
              <a:rPr lang="ru-RU" sz="1400" dirty="0"/>
              <a:t> </a:t>
            </a:r>
            <a:r>
              <a:rPr lang="ru-RU" sz="1400" dirty="0" err="1"/>
              <a:t>maple</a:t>
            </a:r>
            <a:r>
              <a:rPr lang="ru-RU" sz="1400" dirty="0"/>
              <a:t> </a:t>
            </a:r>
            <a:r>
              <a:rPr lang="ru-RU" sz="1400" dirty="0" err="1"/>
              <a:t>syrup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calories</a:t>
            </a:r>
            <a:r>
              <a:rPr lang="ru-RU" sz="1400" dirty="0"/>
              <a:t>: 650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Strawberry</a:t>
            </a:r>
            <a:r>
              <a:rPr lang="ru-RU" sz="1400" dirty="0"/>
              <a:t> </a:t>
            </a:r>
            <a:r>
              <a:rPr lang="ru-RU" sz="1400" dirty="0" err="1"/>
              <a:t>Belgian</a:t>
            </a:r>
            <a:r>
              <a:rPr lang="ru-RU" sz="1400" dirty="0"/>
              <a:t> </a:t>
            </a:r>
            <a:r>
              <a:rPr lang="ru-RU" sz="1400" dirty="0" err="1"/>
              <a:t>Waffles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price</a:t>
            </a:r>
            <a:r>
              <a:rPr lang="ru-RU" sz="1400" dirty="0"/>
              <a:t>: 7.95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description</a:t>
            </a:r>
            <a:r>
              <a:rPr lang="ru-RU" sz="1400" dirty="0"/>
              <a:t>: </a:t>
            </a:r>
            <a:r>
              <a:rPr lang="ru-RU" sz="1400" dirty="0" err="1"/>
              <a:t>Light</a:t>
            </a:r>
            <a:r>
              <a:rPr lang="ru-RU" sz="1400" dirty="0"/>
              <a:t> </a:t>
            </a:r>
            <a:r>
              <a:rPr lang="ru-RU" sz="1400" dirty="0" err="1"/>
              <a:t>Belgian</a:t>
            </a:r>
            <a:r>
              <a:rPr lang="ru-RU" sz="1400" dirty="0"/>
              <a:t> </a:t>
            </a:r>
            <a:r>
              <a:rPr lang="ru-RU" sz="1400" dirty="0" err="1"/>
              <a:t>waffles</a:t>
            </a:r>
            <a:r>
              <a:rPr lang="ru-RU" sz="1400" dirty="0"/>
              <a:t> </a:t>
            </a:r>
            <a:r>
              <a:rPr lang="ru-RU" sz="1400" dirty="0" err="1"/>
              <a:t>covered</a:t>
            </a:r>
            <a:r>
              <a:rPr lang="ru-RU" sz="1400" dirty="0"/>
              <a:t> </a:t>
            </a:r>
            <a:r>
              <a:rPr lang="ru-RU" sz="1400" dirty="0" err="1"/>
              <a:t>with</a:t>
            </a:r>
            <a:r>
              <a:rPr lang="ru-RU" sz="1400" dirty="0"/>
              <a:t> </a:t>
            </a:r>
            <a:r>
              <a:rPr lang="ru-RU" sz="1400" dirty="0" err="1"/>
              <a:t>strawberries</a:t>
            </a:r>
            <a:r>
              <a:rPr lang="ru-RU" sz="1400" dirty="0"/>
              <a:t> </a:t>
            </a:r>
            <a:r>
              <a:rPr lang="ru-RU" sz="1400" dirty="0" err="1"/>
              <a:t>and</a:t>
            </a:r>
            <a:r>
              <a:rPr lang="ru-RU" sz="1400" dirty="0"/>
              <a:t> </a:t>
            </a:r>
            <a:r>
              <a:rPr lang="ru-RU" sz="1400" dirty="0" err="1"/>
              <a:t>whipped</a:t>
            </a:r>
            <a:r>
              <a:rPr lang="ru-RU" sz="1400" dirty="0"/>
              <a:t> </a:t>
            </a:r>
            <a:r>
              <a:rPr lang="ru-RU" sz="1400" dirty="0" err="1"/>
              <a:t>cream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calories</a:t>
            </a:r>
            <a:r>
              <a:rPr lang="ru-RU" sz="1400" dirty="0"/>
              <a:t>: 900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Berry-Berry</a:t>
            </a:r>
            <a:r>
              <a:rPr lang="ru-RU" sz="1400" dirty="0"/>
              <a:t> </a:t>
            </a:r>
            <a:r>
              <a:rPr lang="ru-RU" sz="1400" dirty="0" err="1"/>
              <a:t>Belgian</a:t>
            </a:r>
            <a:r>
              <a:rPr lang="ru-RU" sz="1400" dirty="0"/>
              <a:t> </a:t>
            </a:r>
            <a:r>
              <a:rPr lang="ru-RU" sz="1400" dirty="0" err="1"/>
              <a:t>Waffles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price</a:t>
            </a:r>
            <a:r>
              <a:rPr lang="ru-RU" sz="1400" dirty="0"/>
              <a:t>: 8.95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description</a:t>
            </a:r>
            <a:r>
              <a:rPr lang="ru-RU" sz="1400" dirty="0"/>
              <a:t>: </a:t>
            </a:r>
            <a:r>
              <a:rPr lang="ru-RU" sz="1400" dirty="0" err="1"/>
              <a:t>Light</a:t>
            </a:r>
            <a:r>
              <a:rPr lang="ru-RU" sz="1400" dirty="0"/>
              <a:t> </a:t>
            </a:r>
            <a:r>
              <a:rPr lang="ru-RU" sz="1400" dirty="0" err="1"/>
              <a:t>Belgian</a:t>
            </a:r>
            <a:r>
              <a:rPr lang="ru-RU" sz="1400" dirty="0"/>
              <a:t> </a:t>
            </a:r>
            <a:r>
              <a:rPr lang="ru-RU" sz="1400" dirty="0" err="1"/>
              <a:t>waffles</a:t>
            </a:r>
            <a:r>
              <a:rPr lang="ru-RU" sz="1400" dirty="0"/>
              <a:t> </a:t>
            </a:r>
            <a:r>
              <a:rPr lang="ru-RU" sz="1400" dirty="0" err="1"/>
              <a:t>covered</a:t>
            </a:r>
            <a:r>
              <a:rPr lang="ru-RU" sz="1400" dirty="0"/>
              <a:t> </a:t>
            </a:r>
            <a:r>
              <a:rPr lang="ru-RU" sz="1400" dirty="0" err="1"/>
              <a:t>with</a:t>
            </a:r>
            <a:r>
              <a:rPr lang="ru-RU" sz="1400" dirty="0"/>
              <a:t> </a:t>
            </a:r>
            <a:r>
              <a:rPr lang="ru-RU" sz="1400" dirty="0" err="1"/>
              <a:t>an</a:t>
            </a:r>
            <a:r>
              <a:rPr lang="ru-RU" sz="1400" dirty="0"/>
              <a:t> </a:t>
            </a:r>
            <a:r>
              <a:rPr lang="ru-RU" sz="1400" dirty="0" err="1"/>
              <a:t>assortment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fresh</a:t>
            </a:r>
            <a:r>
              <a:rPr lang="ru-RU" sz="1400" dirty="0"/>
              <a:t> </a:t>
            </a:r>
            <a:r>
              <a:rPr lang="ru-RU" sz="1400" dirty="0" err="1"/>
              <a:t>berries</a:t>
            </a:r>
            <a:r>
              <a:rPr lang="ru-RU" sz="1400" dirty="0"/>
              <a:t> </a:t>
            </a:r>
            <a:r>
              <a:rPr lang="ru-RU" sz="1400" dirty="0" err="1"/>
              <a:t>and</a:t>
            </a:r>
            <a:r>
              <a:rPr lang="ru-RU" sz="1400" dirty="0"/>
              <a:t> </a:t>
            </a:r>
            <a:r>
              <a:rPr lang="ru-RU" sz="1400" dirty="0" err="1"/>
              <a:t>whipped</a:t>
            </a:r>
            <a:r>
              <a:rPr lang="ru-RU" sz="1400" dirty="0"/>
              <a:t> </a:t>
            </a:r>
            <a:r>
              <a:rPr lang="ru-RU" sz="1400" dirty="0" err="1"/>
              <a:t>cream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calories</a:t>
            </a:r>
            <a:r>
              <a:rPr lang="ru-RU" sz="1400" dirty="0"/>
              <a:t>: 900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French</a:t>
            </a:r>
            <a:r>
              <a:rPr lang="ru-RU" sz="1400" dirty="0"/>
              <a:t> </a:t>
            </a:r>
            <a:r>
              <a:rPr lang="ru-RU" sz="1400" dirty="0" err="1"/>
              <a:t>Toast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price</a:t>
            </a:r>
            <a:r>
              <a:rPr lang="ru-RU" sz="1400" dirty="0"/>
              <a:t>: 4.5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description</a:t>
            </a:r>
            <a:r>
              <a:rPr lang="ru-RU" sz="1400" dirty="0"/>
              <a:t>: </a:t>
            </a:r>
            <a:r>
              <a:rPr lang="ru-RU" sz="1400" dirty="0" err="1"/>
              <a:t>Thick</a:t>
            </a:r>
            <a:r>
              <a:rPr lang="ru-RU" sz="1400" dirty="0"/>
              <a:t> </a:t>
            </a:r>
            <a:r>
              <a:rPr lang="ru-RU" sz="1400" dirty="0" err="1"/>
              <a:t>slices</a:t>
            </a:r>
            <a:r>
              <a:rPr lang="ru-RU" sz="1400" dirty="0"/>
              <a:t> </a:t>
            </a:r>
            <a:r>
              <a:rPr lang="ru-RU" sz="1400" dirty="0" err="1"/>
              <a:t>made</a:t>
            </a:r>
            <a:r>
              <a:rPr lang="ru-RU" sz="1400" dirty="0"/>
              <a:t> </a:t>
            </a:r>
            <a:r>
              <a:rPr lang="ru-RU" sz="1400" dirty="0" err="1"/>
              <a:t>from</a:t>
            </a:r>
            <a:r>
              <a:rPr lang="ru-RU" sz="1400" dirty="0"/>
              <a:t> </a:t>
            </a:r>
            <a:r>
              <a:rPr lang="ru-RU" sz="1400" dirty="0" err="1"/>
              <a:t>our</a:t>
            </a:r>
            <a:r>
              <a:rPr lang="ru-RU" sz="1400" dirty="0"/>
              <a:t> </a:t>
            </a:r>
            <a:r>
              <a:rPr lang="ru-RU" sz="1400" dirty="0" err="1"/>
              <a:t>homemade</a:t>
            </a:r>
            <a:r>
              <a:rPr lang="ru-RU" sz="1400" dirty="0"/>
              <a:t> </a:t>
            </a:r>
            <a:r>
              <a:rPr lang="ru-RU" sz="1400" dirty="0" err="1"/>
              <a:t>sourdough</a:t>
            </a:r>
            <a:r>
              <a:rPr lang="ru-RU" sz="1400" dirty="0"/>
              <a:t> </a:t>
            </a:r>
            <a:r>
              <a:rPr lang="ru-RU" sz="1400" dirty="0" err="1"/>
              <a:t>bread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calories</a:t>
            </a:r>
            <a:r>
              <a:rPr lang="ru-RU" sz="1400" dirty="0"/>
              <a:t>: 600</a:t>
            </a:r>
          </a:p>
          <a:p>
            <a:r>
              <a:rPr lang="ru-RU" sz="1400" dirty="0"/>
              <a:t>- </a:t>
            </a:r>
            <a:r>
              <a:rPr lang="ru-RU" sz="1400" dirty="0" err="1"/>
              <a:t>name</a:t>
            </a:r>
            <a:r>
              <a:rPr lang="ru-RU" sz="1400" dirty="0"/>
              <a:t>: </a:t>
            </a:r>
            <a:r>
              <a:rPr lang="ru-RU" sz="1400" dirty="0" err="1"/>
              <a:t>Homestyle</a:t>
            </a:r>
            <a:r>
              <a:rPr lang="ru-RU" sz="1400" dirty="0"/>
              <a:t> </a:t>
            </a:r>
            <a:r>
              <a:rPr lang="ru-RU" sz="1400" dirty="0" err="1"/>
              <a:t>Breakfast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price</a:t>
            </a:r>
            <a:r>
              <a:rPr lang="ru-RU" sz="1400" dirty="0"/>
              <a:t>: 6.95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description</a:t>
            </a:r>
            <a:r>
              <a:rPr lang="ru-RU" sz="1400" dirty="0"/>
              <a:t>: </a:t>
            </a:r>
            <a:r>
              <a:rPr lang="ru-RU" sz="1400" dirty="0" err="1"/>
              <a:t>Two</a:t>
            </a:r>
            <a:r>
              <a:rPr lang="ru-RU" sz="1400" dirty="0"/>
              <a:t> </a:t>
            </a:r>
            <a:r>
              <a:rPr lang="ru-RU" sz="1400" dirty="0" err="1"/>
              <a:t>eggs</a:t>
            </a:r>
            <a:r>
              <a:rPr lang="ru-RU" sz="1400" dirty="0"/>
              <a:t>, </a:t>
            </a:r>
            <a:r>
              <a:rPr lang="ru-RU" sz="1400" dirty="0" err="1"/>
              <a:t>bacon</a:t>
            </a:r>
            <a:r>
              <a:rPr lang="ru-RU" sz="1400" dirty="0"/>
              <a:t> </a:t>
            </a:r>
            <a:r>
              <a:rPr lang="ru-RU" sz="1400" dirty="0" err="1"/>
              <a:t>or</a:t>
            </a:r>
            <a:r>
              <a:rPr lang="ru-RU" sz="1400" dirty="0"/>
              <a:t> </a:t>
            </a:r>
            <a:r>
              <a:rPr lang="ru-RU" sz="1400" dirty="0" err="1"/>
              <a:t>sausage</a:t>
            </a:r>
            <a:r>
              <a:rPr lang="ru-RU" sz="1400" dirty="0"/>
              <a:t>, </a:t>
            </a:r>
            <a:r>
              <a:rPr lang="ru-RU" sz="1400" dirty="0" err="1"/>
              <a:t>toast</a:t>
            </a:r>
            <a:r>
              <a:rPr lang="ru-RU" sz="1400" dirty="0"/>
              <a:t>, </a:t>
            </a:r>
            <a:r>
              <a:rPr lang="ru-RU" sz="1400" dirty="0" err="1"/>
              <a:t>and</a:t>
            </a:r>
            <a:r>
              <a:rPr lang="ru-RU" sz="1400" dirty="0"/>
              <a:t> </a:t>
            </a:r>
            <a:r>
              <a:rPr lang="ru-RU" sz="1400" dirty="0" err="1"/>
              <a:t>our</a:t>
            </a:r>
            <a:r>
              <a:rPr lang="ru-RU" sz="1400" dirty="0"/>
              <a:t> </a:t>
            </a:r>
            <a:r>
              <a:rPr lang="ru-RU" sz="1400" dirty="0" err="1"/>
              <a:t>ever-popular</a:t>
            </a:r>
            <a:r>
              <a:rPr lang="ru-RU" sz="1400" dirty="0"/>
              <a:t> </a:t>
            </a:r>
            <a:r>
              <a:rPr lang="ru-RU" sz="1400" dirty="0" err="1"/>
              <a:t>hash</a:t>
            </a:r>
            <a:r>
              <a:rPr lang="ru-RU" sz="1400" dirty="0"/>
              <a:t> </a:t>
            </a:r>
            <a:r>
              <a:rPr lang="ru-RU" sz="1400" dirty="0" err="1"/>
              <a:t>browns</a:t>
            </a:r>
            <a:endParaRPr lang="ru-RU" sz="1400" dirty="0"/>
          </a:p>
          <a:p>
            <a:r>
              <a:rPr lang="ru-RU" sz="1400" dirty="0"/>
              <a:t>  </a:t>
            </a:r>
            <a:r>
              <a:rPr lang="ru-RU" sz="1400" dirty="0" err="1"/>
              <a:t>calories</a:t>
            </a:r>
            <a:r>
              <a:rPr lang="ru-RU" sz="1400" dirty="0"/>
              <a:t>: 950</a:t>
            </a:r>
          </a:p>
        </p:txBody>
      </p:sp>
    </p:spTree>
    <p:extLst>
      <p:ext uri="{BB962C8B-B14F-4D97-AF65-F5344CB8AC3E}">
        <p14:creationId xmlns:p14="http://schemas.microsoft.com/office/powerpoint/2010/main" val="215080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124175" y="0"/>
            <a:ext cx="8111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«Человеческий» текст, ???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1640AD6-00BA-4F23-B885-3C14EC112116}"/>
              </a:ext>
            </a:extLst>
          </p:cNvPr>
          <p:cNvSpPr/>
          <p:nvPr/>
        </p:nvSpPr>
        <p:spPr>
          <a:xfrm>
            <a:off x="4736894" y="958441"/>
            <a:ext cx="44910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Бармаглот</a:t>
            </a:r>
          </a:p>
          <a:p>
            <a:pPr algn="ctr"/>
            <a:endParaRPr lang="ru-RU" sz="2400" b="1" i="1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Варкалось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Хливкие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шорьки</a:t>
            </a:r>
            <a:b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Пырялись по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наве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хрюкотали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зелюки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мюмзики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мове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29B5B9-58F3-4BBD-97AC-B731A707348D}"/>
              </a:ext>
            </a:extLst>
          </p:cNvPr>
          <p:cNvSpPr/>
          <p:nvPr/>
        </p:nvSpPr>
        <p:spPr>
          <a:xfrm>
            <a:off x="480325" y="923330"/>
            <a:ext cx="295158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n-US" sz="10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Jabberwocky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’Twas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brillig, and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slithy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toves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Did gyre and gimble in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wabe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All mimsy were the borogoves,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mome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raths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outgrabe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“Beware the Jabberwock, my son!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jaws that bite, the claws that catch!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Beware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Jubjub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bird, and shun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frumious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Bandersnatch!”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took his vorpal sword in hand: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Long time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manxome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foe he sought—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 rested he by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Tumtum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tree,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stood awhile in thought.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as in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uffish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thought he stood,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Jabberwock, with eyes of flame,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Came whiffling through the tulgey wood,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burbled as it came!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One, two! One, two! And through and through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vorpal blade went snicker-snack!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left it dead, and with its head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went galumphing back.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“And hast thou slain the Jabberwock?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Come to my arms, my beamish boy!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 frabjous day!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Callooh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!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Callay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!”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chortled in his joy.</a:t>
            </a:r>
            <a:br>
              <a:rPr lang="en-US" sz="1000" i="1" dirty="0"/>
            </a:br>
            <a:br>
              <a:rPr lang="en-US" sz="1000" i="1" dirty="0"/>
            </a:b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’Twas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brillig, and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slithy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toves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Did gyre and gimble in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wabe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All mimsy were the borogoves,</a:t>
            </a:r>
            <a:br>
              <a:rPr lang="en-US" sz="1000" i="1" dirty="0"/>
            </a:b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the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mome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raths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outgrabe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ru-RU" sz="1000" i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5D168AE-3704-48A1-BF09-751A866654C0}"/>
              </a:ext>
            </a:extLst>
          </p:cNvPr>
          <p:cNvSpPr/>
          <p:nvPr/>
        </p:nvSpPr>
        <p:spPr>
          <a:xfrm>
            <a:off x="3431909" y="3771934"/>
            <a:ext cx="7943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Гло́кая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ку́здра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ште́ко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будлану́ла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бо́кра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курдя́чит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бокрёнка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487BB53-1866-4E4F-9DAC-F683FFE51266}"/>
              </a:ext>
            </a:extLst>
          </p:cNvPr>
          <p:cNvSpPr/>
          <p:nvPr/>
        </p:nvSpPr>
        <p:spPr>
          <a:xfrm>
            <a:off x="4290929" y="4292472"/>
            <a:ext cx="74207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Все смешалось в доме Облонских. Жена узнала, что муж был в связи с бывшею в их доме </a:t>
            </a:r>
            <a:r>
              <a:rPr lang="ru-RU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француженкою</a:t>
            </a:r>
            <a:r>
              <a:rPr lang="ru-RU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-гувернанткой, и объявила мужу, что не может жить с ним в одном доме. Положение это продолжалось уже третий день и мучительно чувствовалось и самими супругами, и всеми членами семьи, и домочадцами. Все члены семьи и домочадцы чувствовали, что нет смысла в их сожительстве и что на каждом постоялом дворе случайно сошедшиеся люди более связаны между собой, чем они, члены семьи и домочадцы Облонских. Жена не выходила из своих комнат, мужа третий день не было дома. Дети бегали по всему дому, как потерянные; англичанка поссорилась с экономкой и написала записку приятельнице, прося приискать ей новое место; повар ушел вчера со двора, во время самого обеда; черная кухарка и кучер просили расчета.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922955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701919" y="0"/>
            <a:ext cx="109561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Контекстно-свободные грамматики</a:t>
            </a:r>
          </a:p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Context Free Grammar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5122" name="Picture 2" descr="Дерево составляющих">
            <a:extLst>
              <a:ext uri="{FF2B5EF4-FFF2-40B4-BE49-F238E27FC236}">
                <a16:creationId xmlns:a16="http://schemas.microsoft.com/office/drawing/2014/main" id="{814D091E-1B94-453E-A00B-7E149D096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3" y="1896702"/>
            <a:ext cx="4299857" cy="42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351D4A-218A-4277-A09E-CF849ED4F7FE}"/>
              </a:ext>
            </a:extLst>
          </p:cNvPr>
          <p:cNvSpPr txBox="1"/>
          <p:nvPr/>
        </p:nvSpPr>
        <p:spPr>
          <a:xfrm>
            <a:off x="145961" y="1415142"/>
            <a:ext cx="2763898" cy="526297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 </a:t>
            </a:r>
            <a:r>
              <a:rPr lang="ru-RU" sz="2400" dirty="0"/>
              <a:t>→</a:t>
            </a:r>
            <a:r>
              <a:rPr lang="en-US" sz="2400" dirty="0"/>
              <a:t> </a:t>
            </a:r>
            <a:r>
              <a:rPr lang="en-US" sz="2400" u="sng" dirty="0"/>
              <a:t>begin</a:t>
            </a:r>
            <a:r>
              <a:rPr lang="en-US" sz="2400" dirty="0"/>
              <a:t> X </a:t>
            </a:r>
            <a:r>
              <a:rPr lang="en-US" sz="2400" u="sng" dirty="0"/>
              <a:t>end</a:t>
            </a:r>
            <a:r>
              <a:rPr lang="en-US" sz="2400" dirty="0"/>
              <a:t>.</a:t>
            </a:r>
          </a:p>
          <a:p>
            <a:r>
              <a:rPr lang="en-US" sz="2400" dirty="0"/>
              <a:t>X </a:t>
            </a:r>
            <a:r>
              <a:rPr lang="ru-RU" sz="2400" dirty="0"/>
              <a:t>→</a:t>
            </a:r>
            <a:r>
              <a:rPr lang="en-US" sz="2400" dirty="0"/>
              <a:t> </a:t>
            </a:r>
            <a:r>
              <a:rPr lang="el-GR" sz="2400" dirty="0"/>
              <a:t>ε</a:t>
            </a:r>
            <a:endParaRPr lang="en-US" sz="2400" dirty="0"/>
          </a:p>
          <a:p>
            <a:r>
              <a:rPr lang="en-US" sz="2400" dirty="0"/>
              <a:t>X </a:t>
            </a:r>
            <a:r>
              <a:rPr lang="ru-RU" sz="2400" dirty="0"/>
              <a:t>→</a:t>
            </a:r>
            <a:r>
              <a:rPr lang="en-US" sz="2400" dirty="0"/>
              <a:t> S ; X</a:t>
            </a:r>
          </a:p>
          <a:p>
            <a:r>
              <a:rPr lang="en-US" sz="2400" dirty="0"/>
              <a:t>S </a:t>
            </a:r>
            <a:r>
              <a:rPr lang="ru-RU" sz="2400" dirty="0"/>
              <a:t>→</a:t>
            </a:r>
            <a:r>
              <a:rPr lang="en-US" sz="2400" dirty="0"/>
              <a:t> </a:t>
            </a:r>
            <a:r>
              <a:rPr lang="en-US" sz="2400" u="sng" dirty="0"/>
              <a:t>if</a:t>
            </a:r>
            <a:r>
              <a:rPr lang="en-US" sz="2400" dirty="0"/>
              <a:t> E </a:t>
            </a:r>
            <a:r>
              <a:rPr lang="en-US" sz="2400" u="sng" dirty="0"/>
              <a:t>then</a:t>
            </a:r>
            <a:r>
              <a:rPr lang="en-US" sz="2400" dirty="0"/>
              <a:t> S</a:t>
            </a:r>
          </a:p>
          <a:p>
            <a:r>
              <a:rPr lang="en-US" sz="2400" dirty="0"/>
              <a:t>S </a:t>
            </a:r>
            <a:r>
              <a:rPr lang="ru-RU" sz="2400" dirty="0"/>
              <a:t>→</a:t>
            </a:r>
            <a:r>
              <a:rPr lang="en-US" sz="2400" dirty="0"/>
              <a:t> </a:t>
            </a:r>
            <a:r>
              <a:rPr lang="en-US" sz="2400" u="sng" dirty="0"/>
              <a:t>if</a:t>
            </a:r>
            <a:r>
              <a:rPr lang="en-US" sz="2400" dirty="0"/>
              <a:t> E </a:t>
            </a:r>
            <a:r>
              <a:rPr lang="en-US" sz="2400" u="sng" dirty="0"/>
              <a:t>then</a:t>
            </a:r>
            <a:r>
              <a:rPr lang="en-US" sz="2400" dirty="0"/>
              <a:t> S </a:t>
            </a:r>
            <a:r>
              <a:rPr lang="en-US" sz="2400" u="sng" dirty="0"/>
              <a:t>else</a:t>
            </a:r>
            <a:r>
              <a:rPr lang="en-US" sz="2400" dirty="0"/>
              <a:t> S</a:t>
            </a:r>
          </a:p>
          <a:p>
            <a:r>
              <a:rPr lang="en-US" sz="2400" dirty="0"/>
              <a:t>S </a:t>
            </a:r>
            <a:r>
              <a:rPr lang="ru-RU" sz="2400" dirty="0"/>
              <a:t>→</a:t>
            </a:r>
            <a:r>
              <a:rPr lang="en-US" sz="2400" dirty="0"/>
              <a:t> </a:t>
            </a:r>
            <a:r>
              <a:rPr lang="en-US" sz="2400" u="sng" dirty="0"/>
              <a:t>begin</a:t>
            </a:r>
            <a:r>
              <a:rPr lang="en-US" sz="2400" dirty="0"/>
              <a:t> X </a:t>
            </a:r>
            <a:r>
              <a:rPr lang="en-US" sz="2400" u="sng" dirty="0"/>
              <a:t>end</a:t>
            </a:r>
          </a:p>
          <a:p>
            <a:r>
              <a:rPr lang="en-US" sz="2400" dirty="0"/>
              <a:t>S </a:t>
            </a:r>
            <a:r>
              <a:rPr lang="ru-RU" sz="2400" dirty="0"/>
              <a:t>→</a:t>
            </a:r>
            <a:r>
              <a:rPr lang="en-US" sz="2400" dirty="0"/>
              <a:t> I := E</a:t>
            </a:r>
          </a:p>
          <a:p>
            <a:r>
              <a:rPr lang="en-US" sz="2400" dirty="0"/>
              <a:t>E </a:t>
            </a:r>
            <a:r>
              <a:rPr lang="ru-RU" sz="2400" dirty="0"/>
              <a:t>→</a:t>
            </a:r>
            <a:r>
              <a:rPr lang="en-US" sz="2400" dirty="0"/>
              <a:t> I</a:t>
            </a:r>
          </a:p>
          <a:p>
            <a:r>
              <a:rPr lang="en-US" sz="2400" dirty="0"/>
              <a:t>E </a:t>
            </a:r>
            <a:r>
              <a:rPr lang="ru-RU" sz="2400" dirty="0"/>
              <a:t>→</a:t>
            </a:r>
            <a:r>
              <a:rPr lang="en-US" sz="2400" dirty="0"/>
              <a:t> ( E )</a:t>
            </a:r>
          </a:p>
          <a:p>
            <a:r>
              <a:rPr lang="en-US" sz="2400" dirty="0"/>
              <a:t>E </a:t>
            </a:r>
            <a:r>
              <a:rPr lang="ru-RU" sz="2400" dirty="0"/>
              <a:t>→</a:t>
            </a:r>
            <a:r>
              <a:rPr lang="en-US" sz="2400" dirty="0"/>
              <a:t> E Z E</a:t>
            </a:r>
          </a:p>
          <a:p>
            <a:r>
              <a:rPr lang="en-US" sz="2400" dirty="0"/>
              <a:t>Z </a:t>
            </a:r>
            <a:r>
              <a:rPr lang="ru-RU" sz="2400" dirty="0"/>
              <a:t>→</a:t>
            </a:r>
            <a:r>
              <a:rPr lang="en-US" sz="2400" dirty="0"/>
              <a:t> +</a:t>
            </a:r>
          </a:p>
          <a:p>
            <a:r>
              <a:rPr lang="en-US" sz="2400" dirty="0"/>
              <a:t>Z </a:t>
            </a:r>
            <a:r>
              <a:rPr lang="ru-RU" sz="2400" dirty="0"/>
              <a:t>→</a:t>
            </a:r>
            <a:r>
              <a:rPr lang="en-US" sz="2400" dirty="0"/>
              <a:t> -</a:t>
            </a:r>
          </a:p>
          <a:p>
            <a:r>
              <a:rPr lang="en-US" sz="2400" dirty="0"/>
              <a:t>Z </a:t>
            </a:r>
            <a:r>
              <a:rPr lang="ru-RU" sz="2400" dirty="0"/>
              <a:t>→</a:t>
            </a:r>
            <a:r>
              <a:rPr lang="en-US" sz="2400" dirty="0"/>
              <a:t> *</a:t>
            </a:r>
          </a:p>
          <a:p>
            <a:r>
              <a:rPr lang="en-US" sz="2400" dirty="0"/>
              <a:t>Z </a:t>
            </a:r>
            <a:r>
              <a:rPr lang="ru-RU" sz="2400" dirty="0"/>
              <a:t>→</a:t>
            </a:r>
            <a:r>
              <a:rPr lang="en-US" sz="2400" dirty="0"/>
              <a:t> /</a:t>
            </a:r>
          </a:p>
        </p:txBody>
      </p:sp>
      <p:pic>
        <p:nvPicPr>
          <p:cNvPr id="5124" name="Picture 4" descr="Noam Chomsky, 2004.jpg">
            <a:extLst>
              <a:ext uri="{FF2B5EF4-FFF2-40B4-BE49-F238E27FC236}">
                <a16:creationId xmlns:a16="http://schemas.microsoft.com/office/drawing/2014/main" id="{ADBF7190-CE51-4711-AC50-3C75F7AA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824" y="1754326"/>
            <a:ext cx="2139257" cy="286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EA3BE4-FEFE-4EFB-807F-A97B29078AF1}"/>
              </a:ext>
            </a:extLst>
          </p:cNvPr>
          <p:cNvSpPr/>
          <p:nvPr/>
        </p:nvSpPr>
        <p:spPr>
          <a:xfrm>
            <a:off x="9094223" y="4734343"/>
            <a:ext cx="2652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Avram Noam Chomsky</a:t>
            </a:r>
          </a:p>
          <a:p>
            <a:pPr algn="ctr"/>
            <a:r>
              <a:rPr lang="ru-RU" dirty="0" err="1"/>
              <a:t>Ноам</a:t>
            </a:r>
            <a:r>
              <a:rPr lang="ru-RU" dirty="0"/>
              <a:t> (Наум) Хомский</a:t>
            </a:r>
          </a:p>
        </p:txBody>
      </p:sp>
    </p:spTree>
    <p:extLst>
      <p:ext uri="{BB962C8B-B14F-4D97-AF65-F5344CB8AC3E}">
        <p14:creationId xmlns:p14="http://schemas.microsoft.com/office/powerpoint/2010/main" val="1709784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241528" y="0"/>
            <a:ext cx="5876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Основные понятия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7B22B1-7692-4C22-B22C-8648ED4D15D9}"/>
              </a:ext>
            </a:extLst>
          </p:cNvPr>
          <p:cNvSpPr txBox="1"/>
          <p:nvPr/>
        </p:nvSpPr>
        <p:spPr>
          <a:xfrm>
            <a:off x="709288" y="1029984"/>
            <a:ext cx="684796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Словарь</a:t>
            </a:r>
            <a:r>
              <a:rPr lang="en-US" sz="3200" dirty="0"/>
              <a:t> </a:t>
            </a:r>
            <a:r>
              <a:rPr lang="el-GR" sz="3200" dirty="0"/>
              <a:t>Σ</a:t>
            </a:r>
            <a:endParaRPr lang="ru-RU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3200" dirty="0"/>
              <a:t>Терминал</a:t>
            </a:r>
            <a:r>
              <a:rPr lang="en-US" sz="3200" dirty="0"/>
              <a:t> (</a:t>
            </a:r>
            <a:r>
              <a:rPr lang="ru-RU" sz="3200" dirty="0"/>
              <a:t>«буква»)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Нетерминал</a:t>
            </a:r>
            <a:r>
              <a:rPr lang="ru-RU" sz="3200" dirty="0"/>
              <a:t> («слово» / «фраза»)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Цепочка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3200" dirty="0"/>
              <a:t>Пустая цепочка</a:t>
            </a:r>
            <a:r>
              <a:rPr lang="en-US" sz="3200" dirty="0"/>
              <a:t> ε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3200" dirty="0"/>
              <a:t>Язык </a:t>
            </a:r>
            <a:r>
              <a:rPr lang="en-US" sz="3200" dirty="0"/>
              <a:t>L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Продукция / Правило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3200" i="1" dirty="0" err="1"/>
              <a:t>Нетерминал</a:t>
            </a:r>
            <a:r>
              <a:rPr lang="ru-RU" sz="3200" i="1" dirty="0"/>
              <a:t> → Цепочка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Стартовый символ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Альтернатива </a:t>
            </a:r>
            <a:r>
              <a:rPr lang="en-US" sz="3200" dirty="0"/>
              <a:t>|</a:t>
            </a: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376EC-67B4-4025-A8AB-89A012E8E127}"/>
              </a:ext>
            </a:extLst>
          </p:cNvPr>
          <p:cNvSpPr txBox="1"/>
          <p:nvPr/>
        </p:nvSpPr>
        <p:spPr>
          <a:xfrm>
            <a:off x="9812475" y="4365639"/>
            <a:ext cx="1370888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</a:t>
            </a:r>
            <a:r>
              <a:rPr lang="el-GR" sz="3200" dirty="0"/>
              <a:t>ε</a:t>
            </a:r>
            <a:endParaRPr lang="en-US" sz="3200" dirty="0"/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(S)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8FDD5-0A4D-4664-A866-0EE64F2D1F40}"/>
              </a:ext>
            </a:extLst>
          </p:cNvPr>
          <p:cNvSpPr txBox="1"/>
          <p:nvPr/>
        </p:nvSpPr>
        <p:spPr>
          <a:xfrm>
            <a:off x="9118458" y="5968395"/>
            <a:ext cx="2686954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</a:t>
            </a:r>
            <a:r>
              <a:rPr lang="el-GR" sz="3200" dirty="0"/>
              <a:t>ε</a:t>
            </a:r>
            <a:r>
              <a:rPr lang="en-US" sz="3200" dirty="0"/>
              <a:t> | (S) | SS</a:t>
            </a:r>
          </a:p>
        </p:txBody>
      </p:sp>
    </p:spTree>
    <p:extLst>
      <p:ext uri="{BB962C8B-B14F-4D97-AF65-F5344CB8AC3E}">
        <p14:creationId xmlns:p14="http://schemas.microsoft.com/office/powerpoint/2010/main" val="121178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971169" y="0"/>
            <a:ext cx="2417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SxVOPT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Picture 2" descr="https://im0-tub-ru.yandex.net/i?id=5324dffae31eaeef8c85986308aed0be-l&amp;n=13">
            <a:extLst>
              <a:ext uri="{FF2B5EF4-FFF2-40B4-BE49-F238E27FC236}">
                <a16:creationId xmlns:a16="http://schemas.microsoft.com/office/drawing/2014/main" id="{7AC4FA35-18E4-4B44-A238-AAD371DA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783" y="4086496"/>
            <a:ext cx="5662612" cy="266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C175EC-7CF1-48A1-81AB-6B5D30268825}"/>
              </a:ext>
            </a:extLst>
          </p:cNvPr>
          <p:cNvSpPr txBox="1"/>
          <p:nvPr/>
        </p:nvSpPr>
        <p:spPr>
          <a:xfrm>
            <a:off x="413657" y="3058887"/>
            <a:ext cx="4992072" cy="3416320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dirty="0"/>
              <a:t>S: Subject</a:t>
            </a:r>
            <a:r>
              <a:rPr lang="ru-RU" sz="3600" dirty="0"/>
              <a:t> </a:t>
            </a:r>
            <a:r>
              <a:rPr lang="en-US" sz="3600" dirty="0"/>
              <a:t>/ </a:t>
            </a:r>
            <a:r>
              <a:rPr lang="ru-RU" sz="3600" dirty="0"/>
              <a:t>Подлежащее</a:t>
            </a:r>
            <a:endParaRPr lang="en-US" sz="3600" dirty="0"/>
          </a:p>
          <a:p>
            <a:r>
              <a:rPr lang="en-US" sz="3600" dirty="0"/>
              <a:t>x: Adverb</a:t>
            </a:r>
            <a:r>
              <a:rPr lang="ru-RU" sz="3600" dirty="0"/>
              <a:t> / Наречие</a:t>
            </a:r>
            <a:endParaRPr lang="en-US" sz="3600" dirty="0"/>
          </a:p>
          <a:p>
            <a:r>
              <a:rPr lang="en-US" sz="3600" dirty="0"/>
              <a:t>V: Verb</a:t>
            </a:r>
            <a:r>
              <a:rPr lang="ru-RU" sz="3600" dirty="0"/>
              <a:t> / Глагол</a:t>
            </a:r>
            <a:endParaRPr lang="en-US" sz="3600" dirty="0"/>
          </a:p>
          <a:p>
            <a:r>
              <a:rPr lang="en-US" sz="3600" dirty="0"/>
              <a:t>O: Object</a:t>
            </a:r>
            <a:r>
              <a:rPr lang="ru-RU" sz="3600" dirty="0"/>
              <a:t> / Сказуемое</a:t>
            </a:r>
            <a:endParaRPr lang="en-US" sz="3600" dirty="0"/>
          </a:p>
          <a:p>
            <a:r>
              <a:rPr lang="en-US" sz="3600" dirty="0"/>
              <a:t>P: Place</a:t>
            </a:r>
            <a:r>
              <a:rPr lang="ru-RU" sz="3600" dirty="0"/>
              <a:t> / Место</a:t>
            </a:r>
            <a:endParaRPr lang="en-US" sz="3600" dirty="0"/>
          </a:p>
          <a:p>
            <a:r>
              <a:rPr lang="en-US" sz="3600" dirty="0"/>
              <a:t>T: Time</a:t>
            </a:r>
            <a:r>
              <a:rPr lang="ru-RU" sz="3600" dirty="0"/>
              <a:t> / Время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7C86F07-19DE-4944-BA7A-1A5AC5C6CE0D}"/>
              </a:ext>
            </a:extLst>
          </p:cNvPr>
          <p:cNvSpPr/>
          <p:nvPr/>
        </p:nvSpPr>
        <p:spPr>
          <a:xfrm>
            <a:off x="1022172" y="1048278"/>
            <a:ext cx="10315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Helvetica Neue"/>
              </a:rPr>
              <a:t>I(</a:t>
            </a:r>
            <a:r>
              <a:rPr lang="en-US" sz="3200" b="1" dirty="0">
                <a:solidFill>
                  <a:srgbClr val="404040"/>
                </a:solidFill>
                <a:latin typeface="Helvetica Neue"/>
              </a:rPr>
              <a:t>S</a:t>
            </a:r>
            <a:r>
              <a:rPr lang="en-US" sz="3200" dirty="0">
                <a:solidFill>
                  <a:srgbClr val="404040"/>
                </a:solidFill>
                <a:latin typeface="Helvetica Neue"/>
              </a:rPr>
              <a:t>) played(</a:t>
            </a:r>
            <a:r>
              <a:rPr lang="en-US" sz="3200" b="1" dirty="0">
                <a:solidFill>
                  <a:srgbClr val="404040"/>
                </a:solidFill>
                <a:latin typeface="Helvetica Neue"/>
              </a:rPr>
              <a:t>V</a:t>
            </a:r>
            <a:r>
              <a:rPr lang="en-US" sz="3200" dirty="0">
                <a:solidFill>
                  <a:srgbClr val="404040"/>
                </a:solidFill>
                <a:latin typeface="Helvetica Neue"/>
              </a:rPr>
              <a:t>) football(</a:t>
            </a:r>
            <a:r>
              <a:rPr lang="en-US" sz="3200" b="1" dirty="0">
                <a:solidFill>
                  <a:srgbClr val="404040"/>
                </a:solidFill>
                <a:latin typeface="Helvetica Neue"/>
              </a:rPr>
              <a:t>O)</a:t>
            </a:r>
            <a:r>
              <a:rPr lang="en-US" sz="3200" dirty="0">
                <a:solidFill>
                  <a:srgbClr val="404040"/>
                </a:solidFill>
                <a:latin typeface="Helvetica Neue"/>
              </a:rPr>
              <a:t> in the garden(</a:t>
            </a:r>
            <a:r>
              <a:rPr lang="en-US" sz="3200" b="1" dirty="0">
                <a:solidFill>
                  <a:srgbClr val="404040"/>
                </a:solidFill>
                <a:latin typeface="Helvetica Neue"/>
              </a:rPr>
              <a:t>P</a:t>
            </a:r>
            <a:r>
              <a:rPr lang="en-US" sz="3200" dirty="0">
                <a:solidFill>
                  <a:srgbClr val="404040"/>
                </a:solidFill>
                <a:latin typeface="Helvetica Neue"/>
              </a:rPr>
              <a:t>) yesterday(</a:t>
            </a:r>
            <a:r>
              <a:rPr lang="en-US" sz="3200" b="1" dirty="0">
                <a:solidFill>
                  <a:srgbClr val="404040"/>
                </a:solidFill>
                <a:latin typeface="Helvetica Neue"/>
              </a:rPr>
              <a:t>T</a:t>
            </a:r>
            <a:r>
              <a:rPr lang="en-US" sz="3200" dirty="0">
                <a:solidFill>
                  <a:srgbClr val="404040"/>
                </a:solidFill>
                <a:latin typeface="Helvetica Neue"/>
              </a:rPr>
              <a:t>).</a:t>
            </a:r>
            <a:endParaRPr lang="ru-RU" sz="32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11FC4FD-5B3A-452E-A0AC-7E7D5CD33EE0}"/>
              </a:ext>
            </a:extLst>
          </p:cNvPr>
          <p:cNvSpPr/>
          <p:nvPr/>
        </p:nvSpPr>
        <p:spPr>
          <a:xfrm>
            <a:off x="2564990" y="1758001"/>
            <a:ext cx="6628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Helvetica Neue"/>
              </a:rPr>
              <a:t>She usually goes to bed before ten.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03877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808128" y="0"/>
            <a:ext cx="87437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БНФ:: Форма Бэкуса – Наура</a:t>
            </a:r>
          </a:p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Backus – </a:t>
            </a:r>
            <a:r>
              <a:rPr 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Naur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normal form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9B958-8FD2-4E3D-97E1-5D614966B599}"/>
              </a:ext>
            </a:extLst>
          </p:cNvPr>
          <p:cNvSpPr txBox="1"/>
          <p:nvPr/>
        </p:nvSpPr>
        <p:spPr>
          <a:xfrm>
            <a:off x="662473" y="2174033"/>
            <a:ext cx="623600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ru-RU" dirty="0"/>
              <a:t>Выражение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= &lt;</a:t>
            </a:r>
            <a:r>
              <a:rPr lang="ru-RU" dirty="0"/>
              <a:t>Целое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Выражение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= &lt;</a:t>
            </a:r>
            <a:r>
              <a:rPr lang="ru-RU" dirty="0"/>
              <a:t>Имя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Выражение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= &lt;</a:t>
            </a:r>
            <a:r>
              <a:rPr lang="ru-RU" dirty="0"/>
              <a:t>Выражение</a:t>
            </a:r>
            <a:r>
              <a:rPr lang="en-US" dirty="0"/>
              <a:t>&gt; &lt;</a:t>
            </a:r>
            <a:r>
              <a:rPr lang="ru-RU" dirty="0"/>
              <a:t>Операция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Выражение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Выражение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= ( &lt;</a:t>
            </a:r>
            <a:r>
              <a:rPr lang="ru-RU" dirty="0"/>
              <a:t>Выражение</a:t>
            </a:r>
            <a:r>
              <a:rPr lang="en-US" dirty="0"/>
              <a:t>&gt; )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Цифра</a:t>
            </a:r>
            <a:r>
              <a:rPr lang="en-US" dirty="0"/>
              <a:t>&gt; ::= 0 | 1 | 2 | 3 | 4 | 5 | 6 | 7 | 8 | 9</a:t>
            </a:r>
          </a:p>
          <a:p>
            <a:r>
              <a:rPr lang="en-US" dirty="0"/>
              <a:t>&lt;</a:t>
            </a:r>
            <a:r>
              <a:rPr lang="ru-RU" dirty="0"/>
              <a:t>Буква</a:t>
            </a:r>
            <a:r>
              <a:rPr lang="en-US" dirty="0"/>
              <a:t>&gt; ::= &lt;</a:t>
            </a:r>
            <a:r>
              <a:rPr lang="ru-RU" dirty="0"/>
              <a:t>Большая буква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| &lt;</a:t>
            </a:r>
            <a:r>
              <a:rPr lang="ru-RU" dirty="0"/>
              <a:t>Малая буква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ru-RU" dirty="0"/>
              <a:t>Большая буква</a:t>
            </a:r>
            <a:r>
              <a:rPr lang="en-US" dirty="0"/>
              <a:t>&gt; ::= A | B | C | … | Z</a:t>
            </a:r>
          </a:p>
          <a:p>
            <a:r>
              <a:rPr lang="en-US" dirty="0"/>
              <a:t>&lt;</a:t>
            </a:r>
            <a:r>
              <a:rPr lang="ru-RU" dirty="0"/>
              <a:t>Малая буква</a:t>
            </a:r>
            <a:r>
              <a:rPr lang="en-US" dirty="0"/>
              <a:t>&gt; ::= a | b | c | … | z </a:t>
            </a:r>
          </a:p>
          <a:p>
            <a:r>
              <a:rPr lang="en-US" dirty="0"/>
              <a:t>&lt;</a:t>
            </a:r>
            <a:r>
              <a:rPr lang="ru-RU" dirty="0"/>
              <a:t>Целое без знака</a:t>
            </a:r>
            <a:r>
              <a:rPr lang="en-US" dirty="0"/>
              <a:t>&gt; ::= &lt;</a:t>
            </a:r>
            <a:r>
              <a:rPr lang="ru-RU" dirty="0"/>
              <a:t>Цифра</a:t>
            </a:r>
            <a:r>
              <a:rPr lang="en-US" dirty="0"/>
              <a:t>&gt; | &lt;</a:t>
            </a:r>
            <a:r>
              <a:rPr lang="ru-RU" dirty="0"/>
              <a:t>Цифра</a:t>
            </a:r>
            <a:r>
              <a:rPr lang="en-US" dirty="0"/>
              <a:t>&gt; &lt;</a:t>
            </a:r>
            <a:r>
              <a:rPr lang="ru-RU" dirty="0"/>
              <a:t>Целое без знака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ru-RU" dirty="0"/>
              <a:t>Целое</a:t>
            </a:r>
            <a:r>
              <a:rPr lang="en-US" dirty="0"/>
              <a:t>&gt; ::= &lt;</a:t>
            </a:r>
            <a:r>
              <a:rPr lang="ru-RU" dirty="0"/>
              <a:t>Знак</a:t>
            </a:r>
            <a:r>
              <a:rPr lang="en-US" dirty="0"/>
              <a:t>&gt; &lt;</a:t>
            </a:r>
            <a:r>
              <a:rPr lang="ru-RU" dirty="0"/>
              <a:t>Целое без знака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Знак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::= &lt;</a:t>
            </a:r>
            <a:r>
              <a:rPr lang="ru-RU" dirty="0"/>
              <a:t>пусто</a:t>
            </a:r>
            <a:r>
              <a:rPr lang="en-US" dirty="0"/>
              <a:t>&gt;| + | - </a:t>
            </a:r>
          </a:p>
          <a:p>
            <a:r>
              <a:rPr lang="en-US" dirty="0"/>
              <a:t>&lt;</a:t>
            </a:r>
            <a:r>
              <a:rPr lang="ru-RU" dirty="0"/>
              <a:t>Имя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::= &lt;</a:t>
            </a:r>
            <a:r>
              <a:rPr lang="ru-RU" dirty="0"/>
              <a:t>Буква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Хвост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Хвост</a:t>
            </a:r>
            <a:r>
              <a:rPr lang="en-US" dirty="0"/>
              <a:t>&gt; ::= &lt;</a:t>
            </a:r>
            <a:r>
              <a:rPr lang="ru-RU" dirty="0"/>
              <a:t>пусто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| &lt;</a:t>
            </a:r>
            <a:r>
              <a:rPr lang="ru-RU" dirty="0"/>
              <a:t>Буква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Хвост</a:t>
            </a:r>
            <a:r>
              <a:rPr lang="en-US" dirty="0"/>
              <a:t>&gt; | &lt;</a:t>
            </a:r>
            <a:r>
              <a:rPr lang="ru-RU" dirty="0"/>
              <a:t>Цифра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Хвост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Операция</a:t>
            </a:r>
            <a:r>
              <a:rPr lang="en-US" dirty="0"/>
              <a:t>&gt; ::= + | - | * | /</a:t>
            </a:r>
            <a:endParaRPr lang="ru-RU" dirty="0"/>
          </a:p>
          <a:p>
            <a:r>
              <a:rPr lang="en-US" dirty="0"/>
              <a:t>&lt;</a:t>
            </a:r>
            <a:r>
              <a:rPr lang="ru-RU" dirty="0"/>
              <a:t>пусто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::</a:t>
            </a:r>
            <a:r>
              <a:rPr lang="ru-RU" dirty="0"/>
              <a:t>=</a:t>
            </a: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872F314E-2EA0-41B7-8029-CB5CA7020A61}"/>
              </a:ext>
            </a:extLst>
          </p:cNvPr>
          <p:cNvSpPr/>
          <p:nvPr/>
        </p:nvSpPr>
        <p:spPr>
          <a:xfrm>
            <a:off x="7422655" y="1706047"/>
            <a:ext cx="1407868" cy="3211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40C18B-B1EF-411E-B626-2332D43ED4E5}"/>
              </a:ext>
            </a:extLst>
          </p:cNvPr>
          <p:cNvSpPr/>
          <p:nvPr/>
        </p:nvSpPr>
        <p:spPr>
          <a:xfrm>
            <a:off x="4153386" y="4917433"/>
            <a:ext cx="79464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РБНФ</a:t>
            </a:r>
          </a:p>
          <a:p>
            <a:pPr algn="ctr"/>
            <a:r>
              <a:rPr lang="ru-RU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Расширенная форма БНФ</a:t>
            </a:r>
            <a:endParaRPr lang="ru-RU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172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819676" y="0"/>
            <a:ext cx="87206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Синтаксические диаграммы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100" name="Picture 4" descr="Example syntax diagram 3.svg">
            <a:extLst>
              <a:ext uri="{FF2B5EF4-FFF2-40B4-BE49-F238E27FC236}">
                <a16:creationId xmlns:a16="http://schemas.microsoft.com/office/drawing/2014/main" id="{515E6745-67F6-43D4-B9B3-46364B083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7" y="828647"/>
            <a:ext cx="2093149" cy="58409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Картинки по запросу Синтаксические диаграммы">
            <a:extLst>
              <a:ext uri="{FF2B5EF4-FFF2-40B4-BE49-F238E27FC236}">
                <a16:creationId xmlns:a16="http://schemas.microsoft.com/office/drawing/2014/main" id="{BF50591C-2567-4A61-92A6-91132FB2C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300" y="1472994"/>
            <a:ext cx="4445471" cy="455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Картинки по запросу Синтаксические диаграммы">
            <a:extLst>
              <a:ext uri="{FF2B5EF4-FFF2-40B4-BE49-F238E27FC236}">
                <a16:creationId xmlns:a16="http://schemas.microsoft.com/office/drawing/2014/main" id="{FC888A92-6453-436B-8CFE-D7E7DEA95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141" y="2684245"/>
            <a:ext cx="4310742" cy="24128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8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725385" y="0"/>
            <a:ext cx="6909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Простейшие примеры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66301-BE9C-434D-9B45-A4EBD12BF0C0}"/>
              </a:ext>
            </a:extLst>
          </p:cNvPr>
          <p:cNvSpPr txBox="1"/>
          <p:nvPr/>
        </p:nvSpPr>
        <p:spPr>
          <a:xfrm>
            <a:off x="236336" y="1476375"/>
            <a:ext cx="24481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Прямое перечисление</a:t>
            </a:r>
          </a:p>
          <a:p>
            <a:endParaRPr lang="ru-RU" dirty="0"/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0</a:t>
            </a:r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1</a:t>
            </a:r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2</a:t>
            </a:r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3</a:t>
            </a:r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4</a:t>
            </a:r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5</a:t>
            </a:r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6</a:t>
            </a:r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7</a:t>
            </a:r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8</a:t>
            </a:r>
          </a:p>
          <a:p>
            <a:r>
              <a:rPr lang="en-US" dirty="0"/>
              <a:t>D </a:t>
            </a:r>
            <a:r>
              <a:rPr lang="ru-RU" dirty="0"/>
              <a:t>→</a:t>
            </a:r>
            <a:r>
              <a:rPr lang="en-US" dirty="0"/>
              <a:t>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3C189-9AE2-4291-89BA-A0A610A220E0}"/>
              </a:ext>
            </a:extLst>
          </p:cNvPr>
          <p:cNvSpPr txBox="1"/>
          <p:nvPr/>
        </p:nvSpPr>
        <p:spPr>
          <a:xfrm>
            <a:off x="4684059" y="1476374"/>
            <a:ext cx="21178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Конечный язык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 </a:t>
            </a:r>
            <a:r>
              <a:rPr lang="ru-RU" dirty="0"/>
              <a:t>→</a:t>
            </a:r>
            <a:r>
              <a:rPr lang="en-US" dirty="0"/>
              <a:t> S | B</a:t>
            </a:r>
          </a:p>
          <a:p>
            <a:r>
              <a:rPr lang="en-US" dirty="0"/>
              <a:t>S </a:t>
            </a:r>
            <a:r>
              <a:rPr lang="ru-RU" dirty="0"/>
              <a:t>→</a:t>
            </a:r>
            <a:r>
              <a:rPr lang="en-US" dirty="0"/>
              <a:t> a | b | c | … | z</a:t>
            </a:r>
          </a:p>
          <a:p>
            <a:r>
              <a:rPr lang="en-US" dirty="0"/>
              <a:t>B </a:t>
            </a:r>
            <a:r>
              <a:rPr lang="ru-RU" dirty="0"/>
              <a:t>→</a:t>
            </a:r>
            <a:r>
              <a:rPr lang="en-US" dirty="0"/>
              <a:t> A | B | C | … | Z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→</a:t>
            </a:r>
            <a:r>
              <a:rPr lang="en-US" dirty="0"/>
              <a:t> L</a:t>
            </a:r>
          </a:p>
          <a:p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ru-RU" dirty="0"/>
              <a:t>→</a:t>
            </a:r>
            <a:r>
              <a:rPr lang="en-US" dirty="0"/>
              <a:t> LL</a:t>
            </a:r>
          </a:p>
          <a:p>
            <a:r>
              <a:rPr lang="en-US" dirty="0"/>
              <a:t>W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ru-RU" dirty="0"/>
              <a:t>→</a:t>
            </a:r>
            <a:r>
              <a:rPr lang="en-US" dirty="0"/>
              <a:t> L W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W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ru-RU" dirty="0"/>
              <a:t>→</a:t>
            </a:r>
            <a:r>
              <a:rPr lang="en-US" dirty="0"/>
              <a:t> W</a:t>
            </a:r>
            <a:r>
              <a:rPr lang="en-US" baseline="-25000" dirty="0"/>
              <a:t>2</a:t>
            </a:r>
            <a:r>
              <a:rPr lang="en-US" dirty="0"/>
              <a:t> W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D1AF1-C70D-4AB7-AB03-8A062E8B7E5D}"/>
              </a:ext>
            </a:extLst>
          </p:cNvPr>
          <p:cNvSpPr txBox="1"/>
          <p:nvPr/>
        </p:nvSpPr>
        <p:spPr>
          <a:xfrm>
            <a:off x="9300961" y="1476374"/>
            <a:ext cx="21054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Бесконечный язык</a:t>
            </a:r>
          </a:p>
          <a:p>
            <a:pPr algn="ctr"/>
            <a:r>
              <a:rPr lang="ru-RU" dirty="0"/>
              <a:t>(Рекурсия!)</a:t>
            </a:r>
            <a:endParaRPr lang="en-US" dirty="0"/>
          </a:p>
          <a:p>
            <a:endParaRPr lang="en-US" dirty="0"/>
          </a:p>
          <a:p>
            <a:r>
              <a:rPr lang="en-US" dirty="0"/>
              <a:t>S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l-GR" dirty="0"/>
              <a:t>ε </a:t>
            </a:r>
            <a:endParaRPr lang="en-US" dirty="0"/>
          </a:p>
          <a:p>
            <a:r>
              <a:rPr lang="en-US" dirty="0"/>
              <a:t>S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 err="1"/>
              <a:t>aS</a:t>
            </a:r>
            <a:endParaRPr lang="en-US" dirty="0"/>
          </a:p>
          <a:p>
            <a:r>
              <a:rPr lang="en-US" dirty="0"/>
              <a:t>S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 err="1"/>
              <a:t>bS</a:t>
            </a:r>
            <a:endParaRPr lang="en-US" dirty="0"/>
          </a:p>
          <a:p>
            <a:endParaRPr lang="en-US" dirty="0"/>
          </a:p>
          <a:p>
            <a:r>
              <a:rPr lang="en-US" dirty="0"/>
              <a:t>P </a:t>
            </a:r>
            <a:r>
              <a:rPr lang="ru-RU" dirty="0"/>
              <a:t>→</a:t>
            </a:r>
            <a:r>
              <a:rPr lang="en-US" dirty="0"/>
              <a:t> a | b | c | 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/>
              <a:t>P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 err="1"/>
              <a:t>aPa</a:t>
            </a:r>
            <a:endParaRPr lang="en-US" dirty="0"/>
          </a:p>
          <a:p>
            <a:r>
              <a:rPr lang="en-US" dirty="0"/>
              <a:t>P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 err="1"/>
              <a:t>bPb</a:t>
            </a:r>
            <a:endParaRPr lang="en-US" dirty="0"/>
          </a:p>
          <a:p>
            <a:r>
              <a:rPr lang="en-US" dirty="0"/>
              <a:t>P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 err="1"/>
              <a:t>cPc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080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224971" y="0"/>
            <a:ext cx="9910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Неоднозначность КС-грамматик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DB9FC-4359-4CDA-AF4F-2B5EC150FD4C}"/>
              </a:ext>
            </a:extLst>
          </p:cNvPr>
          <p:cNvSpPr txBox="1"/>
          <p:nvPr/>
        </p:nvSpPr>
        <p:spPr>
          <a:xfrm>
            <a:off x="5486400" y="1148576"/>
            <a:ext cx="1257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aaa</a:t>
            </a:r>
            <a:r>
              <a:rPr lang="en-US" sz="3200" dirty="0"/>
              <a:t>…a</a:t>
            </a: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8F5ED-685D-4EEF-9798-99CCD5A1648E}"/>
              </a:ext>
            </a:extLst>
          </p:cNvPr>
          <p:cNvSpPr txBox="1"/>
          <p:nvPr/>
        </p:nvSpPr>
        <p:spPr>
          <a:xfrm>
            <a:off x="1349297" y="3724508"/>
            <a:ext cx="1225015" cy="10772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a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 err="1"/>
              <a:t>aS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7F421-8997-433E-B1E7-C85CEC9BFC3E}"/>
              </a:ext>
            </a:extLst>
          </p:cNvPr>
          <p:cNvSpPr txBox="1"/>
          <p:nvPr/>
        </p:nvSpPr>
        <p:spPr>
          <a:xfrm>
            <a:off x="9762653" y="3724508"/>
            <a:ext cx="1225015" cy="10772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a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8CE63-C104-4711-A00F-CA7E909F0148}"/>
              </a:ext>
            </a:extLst>
          </p:cNvPr>
          <p:cNvSpPr txBox="1"/>
          <p:nvPr/>
        </p:nvSpPr>
        <p:spPr>
          <a:xfrm>
            <a:off x="5383942" y="3757963"/>
            <a:ext cx="1217000" cy="10772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a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SS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08A154D-D28A-4F4C-861F-060F79836940}"/>
              </a:ext>
            </a:extLst>
          </p:cNvPr>
          <p:cNvSpPr/>
          <p:nvPr/>
        </p:nvSpPr>
        <p:spPr>
          <a:xfrm>
            <a:off x="1135769" y="5061983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Правая рекурсия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E9007DD-656E-4363-AA86-7359DAC24C04}"/>
              </a:ext>
            </a:extLst>
          </p:cNvPr>
          <p:cNvSpPr/>
          <p:nvPr/>
        </p:nvSpPr>
        <p:spPr>
          <a:xfrm>
            <a:off x="9511782" y="5061983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Левая рекурсия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8B6630C-8A46-4629-BC7A-1D99B8F656BE}"/>
              </a:ext>
            </a:extLst>
          </p:cNvPr>
          <p:cNvSpPr/>
          <p:nvPr/>
        </p:nvSpPr>
        <p:spPr>
          <a:xfrm>
            <a:off x="5555660" y="5089855"/>
            <a:ext cx="1080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Рекурсия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4184923" y="0"/>
            <a:ext cx="3990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Упражнения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80060-A150-4348-A3F1-261512289EC8}"/>
              </a:ext>
            </a:extLst>
          </p:cNvPr>
          <p:cNvSpPr txBox="1"/>
          <p:nvPr/>
        </p:nvSpPr>
        <p:spPr>
          <a:xfrm>
            <a:off x="434812" y="1083952"/>
            <a:ext cx="3911648" cy="50167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aaa</a:t>
            </a:r>
            <a:r>
              <a:rPr lang="en-US" sz="3200" dirty="0"/>
              <a:t>…</a:t>
            </a:r>
            <a:r>
              <a:rPr lang="en-US" sz="3200" dirty="0" err="1"/>
              <a:t>abbb</a:t>
            </a:r>
            <a:r>
              <a:rPr lang="en-US" sz="3200" dirty="0"/>
              <a:t>…</a:t>
            </a:r>
            <a:r>
              <a:rPr lang="en-US" sz="3200" dirty="0" err="1"/>
              <a:t>bccc</a:t>
            </a:r>
            <a:r>
              <a:rPr lang="en-US" sz="3200" dirty="0"/>
              <a:t>…c</a:t>
            </a:r>
            <a:endParaRPr lang="ru-RU" sz="3200" dirty="0"/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|a|=|b|&gt;0 (|c|&gt;0 ?)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|a|=|b|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|a|=|c|&gt;0 (|b|&gt;0 ?)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|a|=|c|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|a|=|b|=|c|&gt;0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|a|=|b|=|c|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???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5DDA6-C3CD-4EE2-9DB2-49BA3A0B77EE}"/>
              </a:ext>
            </a:extLst>
          </p:cNvPr>
          <p:cNvSpPr txBox="1"/>
          <p:nvPr/>
        </p:nvSpPr>
        <p:spPr>
          <a:xfrm>
            <a:off x="8530682" y="722201"/>
            <a:ext cx="1370888" cy="20621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</a:t>
            </a:r>
            <a:r>
              <a:rPr lang="el-GR" sz="3200" dirty="0"/>
              <a:t>ε</a:t>
            </a:r>
            <a:endParaRPr lang="en-US" sz="3200" dirty="0"/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(S)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SS</a:t>
            </a:r>
          </a:p>
          <a:p>
            <a:r>
              <a:rPr lang="en-US" sz="3200" dirty="0"/>
              <a:t>L = ???</a:t>
            </a:r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94B02-3837-4F26-8D23-7CB8E06CDA7D}"/>
              </a:ext>
            </a:extLst>
          </p:cNvPr>
          <p:cNvSpPr txBox="1"/>
          <p:nvPr/>
        </p:nvSpPr>
        <p:spPr>
          <a:xfrm>
            <a:off x="9968874" y="920254"/>
            <a:ext cx="1560042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</a:t>
            </a:r>
            <a:r>
              <a:rPr lang="el-GR" sz="3200" dirty="0"/>
              <a:t>ε</a:t>
            </a:r>
            <a:endParaRPr lang="en-US" sz="3200" dirty="0"/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(S)S</a:t>
            </a:r>
          </a:p>
          <a:p>
            <a:r>
              <a:rPr lang="en-US" sz="3200" dirty="0"/>
              <a:t>L = ???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703E9-31BB-4CFA-B712-3863AC9FC9B4}"/>
              </a:ext>
            </a:extLst>
          </p:cNvPr>
          <p:cNvSpPr txBox="1"/>
          <p:nvPr/>
        </p:nvSpPr>
        <p:spPr>
          <a:xfrm>
            <a:off x="5719125" y="3394089"/>
            <a:ext cx="3147015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Σ</a:t>
            </a:r>
            <a:r>
              <a:rPr lang="en-US" sz="3200" dirty="0"/>
              <a:t>={0,1}</a:t>
            </a:r>
          </a:p>
          <a:p>
            <a:r>
              <a:rPr lang="en-US" sz="3200" dirty="0"/>
              <a:t>L = {xx} (|x| &gt; 0 ?)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???</a:t>
            </a:r>
            <a:endParaRPr lang="ru-RU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0117F-FCC5-4512-9693-1607E5EAB9ED}"/>
              </a:ext>
            </a:extLst>
          </p:cNvPr>
          <p:cNvSpPr txBox="1"/>
          <p:nvPr/>
        </p:nvSpPr>
        <p:spPr>
          <a:xfrm>
            <a:off x="7912885" y="4996406"/>
            <a:ext cx="3977371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l-GR" sz="3200" dirty="0"/>
              <a:t>Σ</a:t>
            </a:r>
            <a:r>
              <a:rPr lang="en-US" sz="3200" dirty="0"/>
              <a:t>={0,1}</a:t>
            </a:r>
          </a:p>
          <a:p>
            <a:r>
              <a:rPr lang="en-US" sz="3200" dirty="0"/>
              <a:t>L = {</a:t>
            </a:r>
            <a:r>
              <a:rPr lang="en-US" sz="3200" dirty="0" err="1"/>
              <a:t>xy</a:t>
            </a:r>
            <a:r>
              <a:rPr lang="en-US" sz="3200" dirty="0"/>
              <a:t>}, |x|=|y|, x != y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???</a:t>
            </a:r>
            <a:endParaRPr lang="ru-RU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C2CFD-7327-4E05-812D-5143FE46D32E}"/>
              </a:ext>
            </a:extLst>
          </p:cNvPr>
          <p:cNvSpPr txBox="1"/>
          <p:nvPr/>
        </p:nvSpPr>
        <p:spPr>
          <a:xfrm>
            <a:off x="5488515" y="1044549"/>
            <a:ext cx="2005677" cy="20621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l-GR" sz="3200" dirty="0"/>
              <a:t> ε</a:t>
            </a:r>
            <a:endParaRPr lang="en-US" sz="3200" dirty="0"/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0 S 1 S</a:t>
            </a:r>
          </a:p>
          <a:p>
            <a:r>
              <a:rPr lang="en-US" sz="3200" dirty="0"/>
              <a:t>S </a:t>
            </a:r>
            <a:r>
              <a:rPr lang="ru-RU" sz="3200" dirty="0"/>
              <a:t>→</a:t>
            </a:r>
            <a:r>
              <a:rPr lang="en-US" sz="3200" dirty="0"/>
              <a:t> 1 S 0 S</a:t>
            </a:r>
            <a:endParaRPr lang="ru-RU" sz="3200" dirty="0"/>
          </a:p>
          <a:p>
            <a:r>
              <a:rPr lang="en-US" sz="3200" dirty="0"/>
              <a:t>L = ???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4071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три богатыря">
            <a:extLst>
              <a:ext uri="{FF2B5EF4-FFF2-40B4-BE49-F238E27FC236}">
                <a16:creationId xmlns:a16="http://schemas.microsoft.com/office/drawing/2014/main" id="{9F51E5A6-0D24-4EFB-9D6E-02D351DED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22878"/>
            <a:ext cx="10363200" cy="688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497901" y="0"/>
            <a:ext cx="7364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Языки высокого уровня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65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552041" y="0"/>
            <a:ext cx="7255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Фортран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Fortran, 1954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BCD21E-5A3B-4869-94DE-07E86C5F939E}"/>
              </a:ext>
            </a:extLst>
          </p:cNvPr>
          <p:cNvSpPr/>
          <p:nvPr/>
        </p:nvSpPr>
        <p:spPr>
          <a:xfrm>
            <a:off x="379444" y="1212579"/>
            <a:ext cx="47803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C </a:t>
            </a:r>
            <a:r>
              <a:rPr lang="ru-RU" sz="2000" dirty="0">
                <a:highlight>
                  <a:srgbClr val="FFFF00"/>
                </a:highlight>
              </a:rPr>
              <a:t>СОРТИРОВКА ПРОСТЫМИ ВСТАВКАМИ</a:t>
            </a:r>
          </a:p>
          <a:p>
            <a:r>
              <a:rPr lang="ru-RU" sz="2000" dirty="0"/>
              <a:t>      SUBROUTINE INSSORT(A, N)</a:t>
            </a:r>
          </a:p>
          <a:p>
            <a:r>
              <a:rPr lang="ru-RU" sz="2000" dirty="0"/>
              <a:t>      DIMENSION A(N)</a:t>
            </a:r>
          </a:p>
          <a:p>
            <a:r>
              <a:rPr lang="ru-RU" sz="2000" dirty="0"/>
              <a:t>      DO 40 I = 2, N</a:t>
            </a:r>
          </a:p>
          <a:p>
            <a:r>
              <a:rPr lang="ru-RU" sz="2000" dirty="0"/>
              <a:t>        X = A(I)</a:t>
            </a:r>
          </a:p>
          <a:p>
            <a:r>
              <a:rPr lang="ru-RU" sz="2000" dirty="0"/>
              <a:t>        J = I - 1</a:t>
            </a:r>
          </a:p>
          <a:p>
            <a:r>
              <a:rPr lang="ru-RU" sz="2000" dirty="0"/>
              <a:t>   10   IF(J) 30, 30, 20</a:t>
            </a:r>
          </a:p>
          <a:p>
            <a:r>
              <a:rPr lang="ru-RU" sz="2000" dirty="0"/>
              <a:t>   20   IF(X.GE.A(J)) GOTO 30</a:t>
            </a:r>
          </a:p>
          <a:p>
            <a:r>
              <a:rPr lang="ru-RU" sz="2000" dirty="0"/>
              <a:t>          A(J+1) = A(J)</a:t>
            </a:r>
          </a:p>
          <a:p>
            <a:r>
              <a:rPr lang="ru-RU" sz="2000" dirty="0"/>
              <a:t>          J = J - 1</a:t>
            </a:r>
          </a:p>
          <a:p>
            <a:r>
              <a:rPr lang="ru-RU" sz="2000" dirty="0"/>
              <a:t>        GOTO 10</a:t>
            </a:r>
          </a:p>
          <a:p>
            <a:r>
              <a:rPr lang="ru-RU" sz="2000" dirty="0"/>
              <a:t>   30   A(J+1) = X</a:t>
            </a:r>
          </a:p>
          <a:p>
            <a:r>
              <a:rPr lang="ru-RU" sz="2000" dirty="0"/>
              <a:t>   40 CONTINUE</a:t>
            </a:r>
          </a:p>
          <a:p>
            <a:r>
              <a:rPr lang="ru-RU" sz="2000" dirty="0"/>
              <a:t>      RETURN</a:t>
            </a:r>
          </a:p>
          <a:p>
            <a:r>
              <a:rPr lang="ru-RU" sz="2000" dirty="0"/>
              <a:t>      END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4B82CD6-CC4E-42D9-A2C0-93360FB22BB5}"/>
              </a:ext>
            </a:extLst>
          </p:cNvPr>
          <p:cNvSpPr/>
          <p:nvPr/>
        </p:nvSpPr>
        <p:spPr>
          <a:xfrm>
            <a:off x="6998931" y="887553"/>
            <a:ext cx="4813625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FOR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mula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TRAN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slator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переводчик формул)</a:t>
            </a:r>
            <a:endParaRPr lang="ru-RU" dirty="0"/>
          </a:p>
        </p:txBody>
      </p:sp>
      <p:sp>
        <p:nvSpPr>
          <p:cNvPr id="7" name="Выноска: изогнутая линия 6">
            <a:extLst>
              <a:ext uri="{FF2B5EF4-FFF2-40B4-BE49-F238E27FC236}">
                <a16:creationId xmlns:a16="http://schemas.microsoft.com/office/drawing/2014/main" id="{7FF8C429-1AE7-4F66-9EC5-231F090D9507}"/>
              </a:ext>
            </a:extLst>
          </p:cNvPr>
          <p:cNvSpPr/>
          <p:nvPr/>
        </p:nvSpPr>
        <p:spPr>
          <a:xfrm>
            <a:off x="4553339" y="4170784"/>
            <a:ext cx="1912775" cy="1026367"/>
          </a:xfrm>
          <a:prstGeom prst="borderCallout2">
            <a:avLst>
              <a:gd name="adj1" fmla="val 52386"/>
              <a:gd name="adj2" fmla="val 935"/>
              <a:gd name="adj3" fmla="val 54205"/>
              <a:gd name="adj4" fmla="val -14228"/>
              <a:gd name="adj5" fmla="val -55682"/>
              <a:gd name="adj6" fmla="val -63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Условный</a:t>
            </a:r>
          </a:p>
          <a:p>
            <a:pPr algn="ctr"/>
            <a:r>
              <a:rPr lang="ru-RU" dirty="0"/>
              <a:t>переход</a:t>
            </a:r>
          </a:p>
        </p:txBody>
      </p:sp>
      <p:sp>
        <p:nvSpPr>
          <p:cNvPr id="8" name="Выноска: изогнутая линия 7">
            <a:extLst>
              <a:ext uri="{FF2B5EF4-FFF2-40B4-BE49-F238E27FC236}">
                <a16:creationId xmlns:a16="http://schemas.microsoft.com/office/drawing/2014/main" id="{FA367166-BA43-4A10-B57B-C2A60E806DAB}"/>
              </a:ext>
            </a:extLst>
          </p:cNvPr>
          <p:cNvSpPr/>
          <p:nvPr/>
        </p:nvSpPr>
        <p:spPr>
          <a:xfrm>
            <a:off x="3769568" y="5408376"/>
            <a:ext cx="1912775" cy="1026367"/>
          </a:xfrm>
          <a:prstGeom prst="borderCallout2">
            <a:avLst>
              <a:gd name="adj1" fmla="val 52386"/>
              <a:gd name="adj2" fmla="val 447"/>
              <a:gd name="adj3" fmla="val 56932"/>
              <a:gd name="adj4" fmla="val -11789"/>
              <a:gd name="adj5" fmla="val -91137"/>
              <a:gd name="adj6" fmla="val -97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Безусловный</a:t>
            </a:r>
          </a:p>
          <a:p>
            <a:pPr algn="ctr"/>
            <a:r>
              <a:rPr lang="ru-RU" dirty="0"/>
              <a:t>переход</a:t>
            </a:r>
          </a:p>
        </p:txBody>
      </p:sp>
      <p:sp>
        <p:nvSpPr>
          <p:cNvPr id="9" name="Выноска: изогнутая линия 8">
            <a:extLst>
              <a:ext uri="{FF2B5EF4-FFF2-40B4-BE49-F238E27FC236}">
                <a16:creationId xmlns:a16="http://schemas.microsoft.com/office/drawing/2014/main" id="{078B1655-09F7-4F06-ADF3-95B4CAD23F4C}"/>
              </a:ext>
            </a:extLst>
          </p:cNvPr>
          <p:cNvSpPr/>
          <p:nvPr/>
        </p:nvSpPr>
        <p:spPr>
          <a:xfrm>
            <a:off x="5139612" y="2540702"/>
            <a:ext cx="1912775" cy="1026367"/>
          </a:xfrm>
          <a:prstGeom prst="borderCallout2">
            <a:avLst>
              <a:gd name="adj1" fmla="val 47840"/>
              <a:gd name="adj2" fmla="val 447"/>
              <a:gd name="adj3" fmla="val 70568"/>
              <a:gd name="adj4" fmla="val -12277"/>
              <a:gd name="adj5" fmla="val 68863"/>
              <a:gd name="adj6" fmla="val -133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Ветвление</a:t>
            </a:r>
          </a:p>
        </p:txBody>
      </p:sp>
      <p:sp>
        <p:nvSpPr>
          <p:cNvPr id="10" name="Выноска: изогнутая линия 9">
            <a:extLst>
              <a:ext uri="{FF2B5EF4-FFF2-40B4-BE49-F238E27FC236}">
                <a16:creationId xmlns:a16="http://schemas.microsoft.com/office/drawing/2014/main" id="{9A6C1CE4-E76C-41C3-8915-8AA4CBBD3A27}"/>
              </a:ext>
            </a:extLst>
          </p:cNvPr>
          <p:cNvSpPr/>
          <p:nvPr/>
        </p:nvSpPr>
        <p:spPr>
          <a:xfrm>
            <a:off x="4999653" y="1212579"/>
            <a:ext cx="1912775" cy="1026367"/>
          </a:xfrm>
          <a:prstGeom prst="borderCallout2">
            <a:avLst>
              <a:gd name="adj1" fmla="val 47840"/>
              <a:gd name="adj2" fmla="val 447"/>
              <a:gd name="adj3" fmla="val 70568"/>
              <a:gd name="adj4" fmla="val -12277"/>
              <a:gd name="adj5" fmla="val 111590"/>
              <a:gd name="adj6" fmla="val -140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</a:t>
            </a:r>
          </a:p>
        </p:txBody>
      </p:sp>
      <p:pic>
        <p:nvPicPr>
          <p:cNvPr id="1026" name="Picture 2" descr="https://upload.wikimedia.org/wikipedia/commons/8/84/Hollerith_card.jpg">
            <a:extLst>
              <a:ext uri="{FF2B5EF4-FFF2-40B4-BE49-F238E27FC236}">
                <a16:creationId xmlns:a16="http://schemas.microsoft.com/office/drawing/2014/main" id="{E9AA6A42-D565-4EAC-8A31-10973FCA3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850" y="1824249"/>
            <a:ext cx="4780384" cy="213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DB0F3C-B69F-48CC-8DCC-38D66978D838}"/>
              </a:ext>
            </a:extLst>
          </p:cNvPr>
          <p:cNvSpPr txBox="1"/>
          <p:nvPr/>
        </p:nvSpPr>
        <p:spPr>
          <a:xfrm>
            <a:off x="7815943" y="4735286"/>
            <a:ext cx="144302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40 I = 1, 5</a:t>
            </a:r>
          </a:p>
          <a:p>
            <a:r>
              <a:rPr lang="en-US" dirty="0"/>
              <a:t>DO 40 I = 1.5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7A3C1E-F29B-4B04-8A86-7833CE2D3BAA}"/>
              </a:ext>
            </a:extLst>
          </p:cNvPr>
          <p:cNvSpPr txBox="1"/>
          <p:nvPr/>
        </p:nvSpPr>
        <p:spPr>
          <a:xfrm>
            <a:off x="9258967" y="4735285"/>
            <a:ext cx="150856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DO40I=1,5</a:t>
            </a:r>
          </a:p>
          <a:p>
            <a:r>
              <a:rPr lang="en-US" dirty="0"/>
              <a:t>DO40I=1.5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BEE4A02-F2AC-4097-851C-96BE183381A4}"/>
              </a:ext>
            </a:extLst>
          </p:cNvPr>
          <p:cNvCxnSpPr>
            <a:cxnSpLocks/>
          </p:cNvCxnSpPr>
          <p:nvPr/>
        </p:nvCxnSpPr>
        <p:spPr>
          <a:xfrm flipH="1">
            <a:off x="8073484" y="5458884"/>
            <a:ext cx="1185483" cy="74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AD0588D-6CC7-4C1E-99D4-CC077871FF26}"/>
              </a:ext>
            </a:extLst>
          </p:cNvPr>
          <p:cNvCxnSpPr>
            <a:cxnSpLocks/>
          </p:cNvCxnSpPr>
          <p:nvPr/>
        </p:nvCxnSpPr>
        <p:spPr>
          <a:xfrm>
            <a:off x="9405743" y="5458883"/>
            <a:ext cx="1656267" cy="62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EB2DC7-9738-4C3A-835C-390690F596AD}"/>
              </a:ext>
            </a:extLst>
          </p:cNvPr>
          <p:cNvSpPr txBox="1"/>
          <p:nvPr/>
        </p:nvSpPr>
        <p:spPr>
          <a:xfrm>
            <a:off x="7205850" y="624517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Ключевые слова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D7F9B1-971F-43F0-B2E4-649CE1046DB4}"/>
              </a:ext>
            </a:extLst>
          </p:cNvPr>
          <p:cNvSpPr txBox="1"/>
          <p:nvPr/>
        </p:nvSpPr>
        <p:spPr>
          <a:xfrm>
            <a:off x="10522760" y="6144020"/>
            <a:ext cx="10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Пробелы</a:t>
            </a:r>
          </a:p>
        </p:txBody>
      </p:sp>
    </p:spTree>
    <p:extLst>
      <p:ext uri="{BB962C8B-B14F-4D97-AF65-F5344CB8AC3E}">
        <p14:creationId xmlns:p14="http://schemas.microsoft.com/office/powerpoint/2010/main" val="96961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2994954" y="0"/>
            <a:ext cx="63700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Кобол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COBOL, 1959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EF3C85A-9CE2-4BC8-AA2E-E6DA896BAA02}"/>
              </a:ext>
            </a:extLst>
          </p:cNvPr>
          <p:cNvSpPr/>
          <p:nvPr/>
        </p:nvSpPr>
        <p:spPr>
          <a:xfrm>
            <a:off x="148109" y="922929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000100 IDENTIFICATION DIVISION.</a:t>
            </a:r>
          </a:p>
          <a:p>
            <a:r>
              <a:rPr lang="ru-RU" dirty="0"/>
              <a:t>000200 PROGRAM-ID.     HELLOWORLD.</a:t>
            </a:r>
          </a:p>
          <a:p>
            <a:r>
              <a:rPr lang="ru-RU" dirty="0"/>
              <a:t>000300 DATE-WRITTEN.   02/05/96        21:04.</a:t>
            </a:r>
          </a:p>
          <a:p>
            <a:r>
              <a:rPr lang="ru-RU" dirty="0"/>
              <a:t>000400*       AUTHOR    BRIAN COLLINS</a:t>
            </a:r>
          </a:p>
          <a:p>
            <a:r>
              <a:rPr lang="ru-RU" dirty="0"/>
              <a:t>000500 ENVIRONMENT DIVISION.</a:t>
            </a:r>
          </a:p>
          <a:p>
            <a:r>
              <a:rPr lang="ru-RU" dirty="0"/>
              <a:t>000600 CONFIGURATION SECTION.</a:t>
            </a:r>
          </a:p>
          <a:p>
            <a:r>
              <a:rPr lang="ru-RU" dirty="0"/>
              <a:t>000700 SOURCE-COMPUTER. RM-COBOL.</a:t>
            </a:r>
          </a:p>
          <a:p>
            <a:r>
              <a:rPr lang="ru-RU" dirty="0"/>
              <a:t>000800 OBJECT-COMPUTER. RM-COBOL.</a:t>
            </a:r>
          </a:p>
          <a:p>
            <a:r>
              <a:rPr lang="ru-RU" dirty="0"/>
              <a:t>000900</a:t>
            </a:r>
          </a:p>
          <a:p>
            <a:r>
              <a:rPr lang="ru-RU" dirty="0"/>
              <a:t>001000 DATA DIVISION.</a:t>
            </a:r>
          </a:p>
          <a:p>
            <a:r>
              <a:rPr lang="ru-RU" dirty="0"/>
              <a:t>001100 FILE SECTION.</a:t>
            </a:r>
          </a:p>
          <a:p>
            <a:r>
              <a:rPr lang="ru-RU" dirty="0"/>
              <a:t>001200</a:t>
            </a:r>
          </a:p>
          <a:p>
            <a:r>
              <a:rPr lang="ru-RU" dirty="0"/>
              <a:t>100000 PROCEDURE DIVISION.</a:t>
            </a:r>
          </a:p>
          <a:p>
            <a:r>
              <a:rPr lang="ru-RU" dirty="0"/>
              <a:t>100100</a:t>
            </a:r>
          </a:p>
          <a:p>
            <a:r>
              <a:rPr lang="ru-RU" dirty="0"/>
              <a:t>100200 MAIN-LOGIC SECTION.</a:t>
            </a:r>
          </a:p>
          <a:p>
            <a:r>
              <a:rPr lang="ru-RU" dirty="0"/>
              <a:t>100300 BEGIN.</a:t>
            </a:r>
          </a:p>
          <a:p>
            <a:r>
              <a:rPr lang="ru-RU" dirty="0"/>
              <a:t>100400     DISPLAY " " LINE 1 POSITION 1 ERASE EOS.</a:t>
            </a:r>
          </a:p>
          <a:p>
            <a:r>
              <a:rPr lang="ru-RU" dirty="0"/>
              <a:t>100500     DISPLAY "HELLO, WORLD." LINE 15 POSITION 10.</a:t>
            </a:r>
          </a:p>
          <a:p>
            <a:r>
              <a:rPr lang="ru-RU" dirty="0"/>
              <a:t>100600     STOP RUN.</a:t>
            </a:r>
          </a:p>
          <a:p>
            <a:r>
              <a:rPr lang="ru-RU" dirty="0"/>
              <a:t>100700 MAIN-LOGIC-EXIT.</a:t>
            </a:r>
          </a:p>
          <a:p>
            <a:r>
              <a:rPr lang="ru-RU" dirty="0"/>
              <a:t>100800     EXIT.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77446E-FFAE-4787-9E1C-81FBDFD8633A}"/>
              </a:ext>
            </a:extLst>
          </p:cNvPr>
          <p:cNvSpPr/>
          <p:nvPr/>
        </p:nvSpPr>
        <p:spPr>
          <a:xfrm>
            <a:off x="7931992" y="922929"/>
            <a:ext cx="3742756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i="1" dirty="0" err="1"/>
              <a:t>COmmon</a:t>
            </a:r>
            <a:r>
              <a:rPr lang="en-US" i="1" dirty="0"/>
              <a:t> Business Oriented Language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AC0A507-8299-4012-A725-D7A4F360941B}"/>
              </a:ext>
            </a:extLst>
          </p:cNvPr>
          <p:cNvSpPr/>
          <p:nvPr/>
        </p:nvSpPr>
        <p:spPr>
          <a:xfrm>
            <a:off x="6479736" y="2215190"/>
            <a:ext cx="55641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PROCEDURE DIVISION.</a:t>
            </a:r>
          </a:p>
          <a:p>
            <a:r>
              <a:rPr lang="ru-RU" dirty="0"/>
              <a:t>  *&gt; </a:t>
            </a:r>
            <a:r>
              <a:rPr lang="ru-RU" dirty="0" err="1">
                <a:highlight>
                  <a:srgbClr val="FFFF00"/>
                </a:highlight>
              </a:rPr>
              <a:t>compute</a:t>
            </a:r>
            <a:r>
              <a:rPr lang="ru-RU" dirty="0">
                <a:highlight>
                  <a:srgbClr val="FFFF00"/>
                </a:highlight>
              </a:rPr>
              <a:t> num1 </a:t>
            </a:r>
            <a:r>
              <a:rPr lang="ru-RU" dirty="0" err="1">
                <a:highlight>
                  <a:srgbClr val="FFFF00"/>
                </a:highlight>
              </a:rPr>
              <a:t>times</a:t>
            </a:r>
            <a:r>
              <a:rPr lang="ru-RU" dirty="0">
                <a:highlight>
                  <a:srgbClr val="FFFF00"/>
                </a:highlight>
              </a:rPr>
              <a:t> num2 </a:t>
            </a:r>
            <a:r>
              <a:rPr lang="ru-RU" dirty="0" err="1">
                <a:highlight>
                  <a:srgbClr val="FFFF00"/>
                </a:highlight>
              </a:rPr>
              <a:t>and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store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result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in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numc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  COMPUTE NUMC = (NUM1 * NUM2).</a:t>
            </a:r>
          </a:p>
          <a:p>
            <a:r>
              <a:rPr lang="ru-RU" dirty="0"/>
              <a:t>  *&gt; </a:t>
            </a:r>
            <a:r>
              <a:rPr lang="ru-RU" dirty="0" err="1">
                <a:highlight>
                  <a:srgbClr val="FFFF00"/>
                </a:highlight>
              </a:rPr>
              <a:t>divide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numa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by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numb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and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store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result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in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res-div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  DIVIDE NUMA BY NUMB GIVING RES-DIV.</a:t>
            </a:r>
          </a:p>
          <a:p>
            <a:r>
              <a:rPr lang="ru-RU" dirty="0"/>
              <a:t>  *&gt; </a:t>
            </a:r>
            <a:r>
              <a:rPr lang="ru-RU" dirty="0" err="1">
                <a:highlight>
                  <a:srgbClr val="FFFF00"/>
                </a:highlight>
              </a:rPr>
              <a:t>multiply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numa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by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numb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storing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result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in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res-mult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  MULTIPLY NUMA BY NUMB GIVING RES-MULT.</a:t>
            </a:r>
          </a:p>
          <a:p>
            <a:r>
              <a:rPr lang="ru-RU" dirty="0"/>
              <a:t>  *&gt; </a:t>
            </a:r>
            <a:r>
              <a:rPr lang="ru-RU" dirty="0" err="1">
                <a:highlight>
                  <a:srgbClr val="FFFF00"/>
                </a:highlight>
              </a:rPr>
              <a:t>subtract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numa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from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numb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store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result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in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res-sub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  SUBTRACT NUMA FROM NUMB GIVING RES-SUB.</a:t>
            </a:r>
          </a:p>
          <a:p>
            <a:r>
              <a:rPr lang="ru-RU" dirty="0"/>
              <a:t>  *&gt; </a:t>
            </a:r>
            <a:r>
              <a:rPr lang="ru-RU" dirty="0" err="1">
                <a:highlight>
                  <a:srgbClr val="FFFF00"/>
                </a:highlight>
              </a:rPr>
              <a:t>add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numa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to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numb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and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store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result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in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res-add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  ADD NUMA TO NUMB GIVING RES-ADD.</a:t>
            </a:r>
          </a:p>
          <a:p>
            <a:r>
              <a:rPr lang="ru-RU" dirty="0"/>
              <a:t>  *&gt; </a:t>
            </a:r>
            <a:r>
              <a:rPr lang="ru-RU" dirty="0" err="1">
                <a:highlight>
                  <a:srgbClr val="FFFF00"/>
                </a:highlight>
              </a:rPr>
              <a:t>the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pointer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from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numa</a:t>
            </a:r>
            <a:r>
              <a:rPr lang="ru-RU" dirty="0">
                <a:highlight>
                  <a:srgbClr val="FFFF00"/>
                </a:highlight>
              </a:rPr>
              <a:t> </a:t>
            </a:r>
            <a:r>
              <a:rPr lang="ru-RU" dirty="0" err="1">
                <a:highlight>
                  <a:srgbClr val="FFFF00"/>
                </a:highlight>
              </a:rPr>
              <a:t>to</a:t>
            </a:r>
            <a:endParaRPr lang="ru-RU" dirty="0">
              <a:highlight>
                <a:srgbClr val="FFFF00"/>
              </a:highlight>
            </a:endParaRPr>
          </a:p>
          <a:p>
            <a:r>
              <a:rPr lang="ru-RU" dirty="0"/>
              <a:t>  MOVE NUMA TO RES-MOV.</a:t>
            </a:r>
          </a:p>
        </p:txBody>
      </p:sp>
    </p:spTree>
    <p:extLst>
      <p:ext uri="{BB962C8B-B14F-4D97-AF65-F5344CB8AC3E}">
        <p14:creationId xmlns:p14="http://schemas.microsoft.com/office/powerpoint/2010/main" val="204792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622628" y="0"/>
            <a:ext cx="5114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Лисп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LISP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1958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099" name="Picture 3" descr="Lisplogo.png">
            <a:extLst>
              <a:ext uri="{FF2B5EF4-FFF2-40B4-BE49-F238E27FC236}">
                <a16:creationId xmlns:a16="http://schemas.microsoft.com/office/drawing/2014/main" id="{396C4B55-B891-445B-B683-2C5B19CB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971" y="4686060"/>
            <a:ext cx="2188029" cy="217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0F177F8-8C0E-4BE9-81BA-30A6D277DE15}"/>
              </a:ext>
            </a:extLst>
          </p:cNvPr>
          <p:cNvSpPr/>
          <p:nvPr/>
        </p:nvSpPr>
        <p:spPr>
          <a:xfrm>
            <a:off x="237893" y="1199888"/>
            <a:ext cx="114151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(</a:t>
            </a:r>
            <a:r>
              <a:rPr lang="ru-RU" sz="2000" dirty="0" err="1"/>
              <a:t>defun</a:t>
            </a:r>
            <a:r>
              <a:rPr lang="ru-RU" sz="2000" dirty="0"/>
              <a:t> quadratic-roots-2 (A B C)</a:t>
            </a:r>
          </a:p>
          <a:p>
            <a:r>
              <a:rPr lang="ru-RU" sz="2000" dirty="0"/>
              <a:t>  (</a:t>
            </a:r>
            <a:r>
              <a:rPr lang="ru-RU" sz="2000" dirty="0" err="1"/>
              <a:t>cond</a:t>
            </a:r>
            <a:r>
              <a:rPr lang="ru-RU" sz="2000" dirty="0"/>
              <a:t> ((= A 0) (</a:t>
            </a:r>
            <a:r>
              <a:rPr lang="ru-RU" sz="2000" dirty="0" err="1"/>
              <a:t>string</a:t>
            </a:r>
            <a:r>
              <a:rPr lang="ru-RU" sz="2000" dirty="0"/>
              <a:t> "</a:t>
            </a:r>
            <a:r>
              <a:rPr lang="ru-RU" sz="2000" dirty="0" err="1"/>
              <a:t>Not</a:t>
            </a:r>
            <a:r>
              <a:rPr lang="ru-RU" sz="2000" dirty="0"/>
              <a:t> a </a:t>
            </a:r>
            <a:r>
              <a:rPr lang="ru-RU" sz="2000" dirty="0" err="1"/>
              <a:t>quadratic</a:t>
            </a:r>
            <a:r>
              <a:rPr lang="ru-RU" sz="2000" dirty="0"/>
              <a:t> </a:t>
            </a:r>
            <a:r>
              <a:rPr lang="ru-RU" sz="2000" dirty="0" err="1"/>
              <a:t>equation</a:t>
            </a:r>
            <a:r>
              <a:rPr lang="ru-RU" sz="2000" dirty="0"/>
              <a:t>."))</a:t>
            </a:r>
          </a:p>
          <a:p>
            <a:r>
              <a:rPr lang="ru-RU" sz="2000" dirty="0"/>
              <a:t>    (t</a:t>
            </a:r>
          </a:p>
          <a:p>
            <a:r>
              <a:rPr lang="ru-RU" sz="2000" dirty="0"/>
              <a:t>    (</a:t>
            </a:r>
            <a:r>
              <a:rPr lang="ru-RU" sz="2000" dirty="0" err="1"/>
              <a:t>let</a:t>
            </a:r>
            <a:r>
              <a:rPr lang="ru-RU" sz="2000" dirty="0"/>
              <a:t> ((D (- (* B B) (* 4 A C))))</a:t>
            </a:r>
          </a:p>
          <a:p>
            <a:r>
              <a:rPr lang="ru-RU" sz="2000" dirty="0"/>
              <a:t>      (</a:t>
            </a:r>
            <a:r>
              <a:rPr lang="ru-RU" sz="2000" dirty="0" err="1"/>
              <a:t>cond</a:t>
            </a:r>
            <a:r>
              <a:rPr lang="ru-RU" sz="2000" dirty="0"/>
              <a:t> ((= D 0) (</a:t>
            </a:r>
            <a:r>
              <a:rPr lang="ru-RU" sz="2000" dirty="0" err="1"/>
              <a:t>concatenate</a:t>
            </a:r>
            <a:r>
              <a:rPr lang="ru-RU" sz="2000" dirty="0"/>
              <a:t> '</a:t>
            </a:r>
            <a:r>
              <a:rPr lang="ru-RU" sz="2000" dirty="0" err="1"/>
              <a:t>string</a:t>
            </a:r>
            <a:r>
              <a:rPr lang="ru-RU" sz="2000" dirty="0"/>
              <a:t> "x = " (</a:t>
            </a:r>
            <a:r>
              <a:rPr lang="ru-RU" sz="2000" dirty="0" err="1"/>
              <a:t>write-to-string</a:t>
            </a:r>
            <a:r>
              <a:rPr lang="ru-RU" sz="2000" dirty="0"/>
              <a:t> (/ (+ (- B) (</a:t>
            </a:r>
            <a:r>
              <a:rPr lang="ru-RU" sz="2000" dirty="0" err="1"/>
              <a:t>sqrt</a:t>
            </a:r>
            <a:r>
              <a:rPr lang="ru-RU" sz="2000" dirty="0"/>
              <a:t> D)) (* 2 A)))))</a:t>
            </a:r>
          </a:p>
          <a:p>
            <a:r>
              <a:rPr lang="ru-RU" sz="2000" dirty="0"/>
              <a:t>        (t</a:t>
            </a:r>
          </a:p>
          <a:p>
            <a:r>
              <a:rPr lang="ru-RU" sz="2000" dirty="0"/>
              <a:t>        (</a:t>
            </a:r>
            <a:r>
              <a:rPr lang="ru-RU" sz="2000" dirty="0" err="1"/>
              <a:t>concatenate</a:t>
            </a:r>
            <a:r>
              <a:rPr lang="ru-RU" sz="2000" dirty="0"/>
              <a:t> '</a:t>
            </a:r>
            <a:r>
              <a:rPr lang="ru-RU" sz="2000" dirty="0" err="1"/>
              <a:t>string</a:t>
            </a:r>
            <a:r>
              <a:rPr lang="ru-RU" sz="2000" dirty="0"/>
              <a:t> (</a:t>
            </a:r>
            <a:r>
              <a:rPr lang="ru-RU" sz="2000" dirty="0" err="1"/>
              <a:t>concatenate</a:t>
            </a:r>
            <a:r>
              <a:rPr lang="ru-RU" sz="2000" dirty="0"/>
              <a:t> '</a:t>
            </a:r>
            <a:r>
              <a:rPr lang="ru-RU" sz="2000" dirty="0" err="1"/>
              <a:t>string</a:t>
            </a:r>
            <a:r>
              <a:rPr lang="ru-RU" sz="2000" dirty="0"/>
              <a:t> "x1 = " (</a:t>
            </a:r>
            <a:r>
              <a:rPr lang="ru-RU" sz="2000" dirty="0" err="1"/>
              <a:t>write-to-string</a:t>
            </a:r>
            <a:r>
              <a:rPr lang="ru-RU" sz="2000" dirty="0"/>
              <a:t> (/ (+ (- B) (</a:t>
            </a:r>
            <a:r>
              <a:rPr lang="ru-RU" sz="2000" dirty="0" err="1"/>
              <a:t>sqrt</a:t>
            </a:r>
            <a:r>
              <a:rPr lang="ru-RU" sz="2000" dirty="0"/>
              <a:t> D)) (* 2 A))))</a:t>
            </a:r>
          </a:p>
          <a:p>
            <a:r>
              <a:rPr lang="ru-RU" sz="2000" dirty="0"/>
              <a:t>                             (</a:t>
            </a:r>
            <a:r>
              <a:rPr lang="ru-RU" sz="2000" dirty="0" err="1"/>
              <a:t>concatenate</a:t>
            </a:r>
            <a:r>
              <a:rPr lang="ru-RU" sz="2000" dirty="0"/>
              <a:t> '</a:t>
            </a:r>
            <a:r>
              <a:rPr lang="ru-RU" sz="2000" dirty="0" err="1"/>
              <a:t>string</a:t>
            </a:r>
            <a:r>
              <a:rPr lang="ru-RU" sz="2000" dirty="0"/>
              <a:t> "~%x2 = " (</a:t>
            </a:r>
            <a:r>
              <a:rPr lang="ru-RU" sz="2000" dirty="0" err="1"/>
              <a:t>write-to-string</a:t>
            </a:r>
            <a:r>
              <a:rPr lang="ru-RU" sz="2000" dirty="0"/>
              <a:t> (/ (- (- B) (</a:t>
            </a:r>
            <a:r>
              <a:rPr lang="ru-RU" sz="2000" dirty="0" err="1"/>
              <a:t>sqrt</a:t>
            </a:r>
            <a:r>
              <a:rPr lang="ru-RU" sz="2000" dirty="0"/>
              <a:t> D)) (* 2 A)))))))))))</a:t>
            </a:r>
          </a:p>
          <a:p>
            <a:endParaRPr lang="ru-RU" sz="2000" dirty="0"/>
          </a:p>
          <a:p>
            <a:r>
              <a:rPr lang="ru-RU" sz="2000" dirty="0"/>
              <a:t>(</a:t>
            </a:r>
            <a:r>
              <a:rPr lang="ru-RU" sz="2000" dirty="0" err="1"/>
              <a:t>let</a:t>
            </a:r>
            <a:r>
              <a:rPr lang="ru-RU" sz="2000" dirty="0"/>
              <a:t> ((A (</a:t>
            </a:r>
            <a:r>
              <a:rPr lang="ru-RU" sz="2000" dirty="0" err="1"/>
              <a:t>read</a:t>
            </a:r>
            <a:r>
              <a:rPr lang="ru-RU" sz="2000" dirty="0"/>
              <a:t>))</a:t>
            </a:r>
          </a:p>
          <a:p>
            <a:r>
              <a:rPr lang="ru-RU" sz="2000" dirty="0"/>
              <a:t>     (B (</a:t>
            </a:r>
            <a:r>
              <a:rPr lang="ru-RU" sz="2000" dirty="0" err="1"/>
              <a:t>read</a:t>
            </a:r>
            <a:r>
              <a:rPr lang="ru-RU" sz="2000" dirty="0"/>
              <a:t>))</a:t>
            </a:r>
          </a:p>
          <a:p>
            <a:r>
              <a:rPr lang="ru-RU" sz="2000" dirty="0"/>
              <a:t>     (C (</a:t>
            </a:r>
            <a:r>
              <a:rPr lang="ru-RU" sz="2000" dirty="0" err="1"/>
              <a:t>read</a:t>
            </a:r>
            <a:r>
              <a:rPr lang="ru-RU" sz="2000" dirty="0"/>
              <a:t>)))</a:t>
            </a:r>
          </a:p>
          <a:p>
            <a:r>
              <a:rPr lang="ru-RU" sz="2000" dirty="0"/>
              <a:t>(</a:t>
            </a:r>
            <a:r>
              <a:rPr lang="ru-RU" sz="2000" dirty="0" err="1"/>
              <a:t>format</a:t>
            </a:r>
            <a:r>
              <a:rPr lang="ru-RU" sz="2000" dirty="0"/>
              <a:t> t (quadratic-roots-2 A B C)))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1BB167F-A131-4B2A-B90D-B4876582D88B}"/>
              </a:ext>
            </a:extLst>
          </p:cNvPr>
          <p:cNvSpPr/>
          <p:nvPr/>
        </p:nvSpPr>
        <p:spPr>
          <a:xfrm>
            <a:off x="6514797" y="923330"/>
            <a:ext cx="5439310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i="1" dirty="0" err="1"/>
              <a:t>LISt</a:t>
            </a:r>
            <a:r>
              <a:rPr lang="en-US" i="1" dirty="0"/>
              <a:t> Processing language</a:t>
            </a:r>
            <a:r>
              <a:rPr lang="en-US" dirty="0"/>
              <a:t> — «</a:t>
            </a:r>
            <a:r>
              <a:rPr lang="ru-RU" dirty="0"/>
              <a:t>язык обработки списков»</a:t>
            </a:r>
          </a:p>
        </p:txBody>
      </p:sp>
    </p:spTree>
    <p:extLst>
      <p:ext uri="{BB962C8B-B14F-4D97-AF65-F5344CB8AC3E}">
        <p14:creationId xmlns:p14="http://schemas.microsoft.com/office/powerpoint/2010/main" val="85542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3311584" y="0"/>
            <a:ext cx="5736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Алгол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/ </a:t>
            </a:r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Algol</a:t>
            </a:r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1960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FAFC636-9872-4852-BA01-FDDD631BAADF}"/>
              </a:ext>
            </a:extLst>
          </p:cNvPr>
          <p:cNvSpPr/>
          <p:nvPr/>
        </p:nvSpPr>
        <p:spPr>
          <a:xfrm>
            <a:off x="83997" y="181957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err="1"/>
              <a:t>begin</a:t>
            </a:r>
            <a:endParaRPr lang="ru-RU" sz="1600" dirty="0"/>
          </a:p>
          <a:p>
            <a:r>
              <a:rPr lang="ru-RU" sz="1600" dirty="0"/>
              <a:t>   </a:t>
            </a:r>
            <a:r>
              <a:rPr lang="ru-RU" sz="1600" dirty="0" err="1"/>
              <a:t>comment</a:t>
            </a:r>
            <a:r>
              <a:rPr lang="ru-RU" sz="1600" dirty="0"/>
              <a:t> </a:t>
            </a:r>
            <a:r>
              <a:rPr lang="ru-RU" sz="1600" dirty="0">
                <a:highlight>
                  <a:srgbClr val="FFFF00"/>
                </a:highlight>
              </a:rPr>
              <a:t>сортировка вставками</a:t>
            </a:r>
            <a:r>
              <a:rPr lang="ru-RU" sz="1600" dirty="0"/>
              <a:t>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procedure</a:t>
            </a:r>
            <a:r>
              <a:rPr lang="ru-RU" sz="1600" dirty="0"/>
              <a:t> </a:t>
            </a:r>
            <a:r>
              <a:rPr lang="ru-RU" sz="1600" dirty="0" err="1"/>
              <a:t>InsSort</a:t>
            </a:r>
            <a:r>
              <a:rPr lang="ru-RU" sz="1600" dirty="0"/>
              <a:t>(a, n);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value</a:t>
            </a:r>
            <a:r>
              <a:rPr lang="ru-RU" sz="1600" dirty="0"/>
              <a:t> n;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array</a:t>
            </a:r>
            <a:r>
              <a:rPr lang="ru-RU" sz="1600" dirty="0"/>
              <a:t> a; </a:t>
            </a:r>
            <a:r>
              <a:rPr lang="ru-RU" sz="1600" dirty="0" err="1"/>
              <a:t>integer</a:t>
            </a:r>
            <a:r>
              <a:rPr lang="ru-RU" sz="1600" dirty="0"/>
              <a:t> n;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begin</a:t>
            </a:r>
            <a:r>
              <a:rPr lang="ru-RU" sz="1600" dirty="0"/>
              <a:t> </a:t>
            </a:r>
            <a:r>
              <a:rPr lang="ru-RU" sz="1600" dirty="0" err="1"/>
              <a:t>integer</a:t>
            </a:r>
            <a:r>
              <a:rPr lang="ru-RU" sz="1600" dirty="0"/>
              <a:t> i, j; </a:t>
            </a:r>
            <a:r>
              <a:rPr lang="ru-RU" sz="1600" dirty="0" err="1"/>
              <a:t>real</a:t>
            </a:r>
            <a:r>
              <a:rPr lang="ru-RU" sz="1600" dirty="0"/>
              <a:t> x;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for</a:t>
            </a:r>
            <a:r>
              <a:rPr lang="ru-RU" sz="1600" dirty="0"/>
              <a:t> i := 2 </a:t>
            </a:r>
            <a:r>
              <a:rPr lang="ru-RU" sz="1600" dirty="0" err="1"/>
              <a:t>step</a:t>
            </a:r>
            <a:r>
              <a:rPr lang="ru-RU" sz="1600" dirty="0"/>
              <a:t> 1 </a:t>
            </a:r>
            <a:r>
              <a:rPr lang="ru-RU" sz="1600" dirty="0" err="1"/>
              <a:t>until</a:t>
            </a:r>
            <a:r>
              <a:rPr lang="ru-RU" sz="1600" dirty="0"/>
              <a:t> n </a:t>
            </a:r>
            <a:r>
              <a:rPr lang="ru-RU" sz="1600" dirty="0" err="1"/>
              <a:t>do</a:t>
            </a:r>
            <a:r>
              <a:rPr lang="ru-RU" sz="1600" dirty="0"/>
              <a:t> </a:t>
            </a:r>
            <a:r>
              <a:rPr lang="ru-RU" sz="1600" dirty="0" err="1"/>
              <a:t>begin</a:t>
            </a:r>
            <a:endParaRPr lang="ru-RU" sz="1600" dirty="0"/>
          </a:p>
          <a:p>
            <a:r>
              <a:rPr lang="ru-RU" sz="1600" dirty="0"/>
              <a:t>         x := a[i]; a[0] := x;</a:t>
            </a:r>
          </a:p>
          <a:p>
            <a:r>
              <a:rPr lang="ru-RU" sz="1600" dirty="0"/>
              <a:t>         j := i;</a:t>
            </a:r>
          </a:p>
          <a:p>
            <a:r>
              <a:rPr lang="ru-RU" sz="1600" dirty="0"/>
              <a:t>         </a:t>
            </a:r>
            <a:r>
              <a:rPr lang="ru-RU" sz="1600" dirty="0" err="1"/>
              <a:t>for</a:t>
            </a:r>
            <a:r>
              <a:rPr lang="ru-RU" sz="1600" dirty="0"/>
              <a:t> j := j-1 </a:t>
            </a:r>
            <a:r>
              <a:rPr lang="ru-RU" sz="1600" dirty="0" err="1"/>
              <a:t>while</a:t>
            </a:r>
            <a:r>
              <a:rPr lang="ru-RU" sz="1600" dirty="0"/>
              <a:t> x&lt;a[j] </a:t>
            </a:r>
            <a:r>
              <a:rPr lang="ru-RU" sz="1600" dirty="0" err="1"/>
              <a:t>do</a:t>
            </a:r>
            <a:endParaRPr lang="ru-RU" sz="1600" dirty="0"/>
          </a:p>
          <a:p>
            <a:r>
              <a:rPr lang="ru-RU" sz="1600" dirty="0"/>
              <a:t>            a[j+1] := a[j];</a:t>
            </a:r>
          </a:p>
          <a:p>
            <a:r>
              <a:rPr lang="ru-RU" sz="1600" dirty="0"/>
              <a:t>         a[j+1] := x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end</a:t>
            </a:r>
            <a:endParaRPr lang="ru-RU" sz="1600" dirty="0"/>
          </a:p>
          <a:p>
            <a:r>
              <a:rPr lang="ru-RU" sz="1600" dirty="0"/>
              <a:t>   </a:t>
            </a:r>
            <a:r>
              <a:rPr lang="ru-RU" sz="1600" dirty="0" err="1"/>
              <a:t>end</a:t>
            </a:r>
            <a:r>
              <a:rPr lang="ru-RU" sz="1600" dirty="0"/>
              <a:t> </a:t>
            </a:r>
            <a:r>
              <a:rPr lang="ru-RU" sz="1600" dirty="0" err="1"/>
              <a:t>InsSort</a:t>
            </a:r>
            <a:r>
              <a:rPr lang="ru-RU" sz="1600" dirty="0"/>
              <a:t>;</a:t>
            </a:r>
          </a:p>
          <a:p>
            <a:endParaRPr lang="ru-RU" sz="1600" dirty="0"/>
          </a:p>
          <a:p>
            <a:r>
              <a:rPr lang="ru-RU" sz="1600" dirty="0"/>
              <a:t>   </a:t>
            </a:r>
            <a:r>
              <a:rPr lang="ru-RU" sz="1600" dirty="0" err="1"/>
              <a:t>integer</a:t>
            </a:r>
            <a:r>
              <a:rPr lang="ru-RU" sz="1600" dirty="0"/>
              <a:t> n;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ininteger</a:t>
            </a:r>
            <a:r>
              <a:rPr lang="ru-RU" sz="1600" dirty="0"/>
              <a:t>(1, n);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begin</a:t>
            </a:r>
            <a:r>
              <a:rPr lang="ru-RU" sz="1600" dirty="0"/>
              <a:t> </a:t>
            </a:r>
            <a:r>
              <a:rPr lang="ru-RU" sz="1600" dirty="0" err="1"/>
              <a:t>comment</a:t>
            </a:r>
            <a:r>
              <a:rPr lang="ru-RU" sz="1600" dirty="0"/>
              <a:t> </a:t>
            </a:r>
            <a:r>
              <a:rPr lang="ru-RU" sz="1600" dirty="0">
                <a:highlight>
                  <a:srgbClr val="FFFF00"/>
                </a:highlight>
              </a:rPr>
              <a:t>новый блок, чтобы определить массив</a:t>
            </a:r>
            <a:r>
              <a:rPr lang="ru-RU" sz="1600" dirty="0"/>
              <a:t>;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array</a:t>
            </a:r>
            <a:r>
              <a:rPr lang="ru-RU" sz="1600" dirty="0"/>
              <a:t> x[0:n]; </a:t>
            </a:r>
            <a:r>
              <a:rPr lang="ru-RU" sz="1600" dirty="0" err="1"/>
              <a:t>integer</a:t>
            </a:r>
            <a:r>
              <a:rPr lang="ru-RU" sz="1600" dirty="0"/>
              <a:t> i;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for</a:t>
            </a:r>
            <a:r>
              <a:rPr lang="ru-RU" sz="1600" dirty="0"/>
              <a:t> i := 1 </a:t>
            </a:r>
            <a:r>
              <a:rPr lang="ru-RU" sz="1600" dirty="0" err="1"/>
              <a:t>step</a:t>
            </a:r>
            <a:r>
              <a:rPr lang="ru-RU" sz="1600" dirty="0"/>
              <a:t> 1 </a:t>
            </a:r>
            <a:r>
              <a:rPr lang="ru-RU" sz="1600" dirty="0" err="1"/>
              <a:t>until</a:t>
            </a:r>
            <a:r>
              <a:rPr lang="ru-RU" sz="1600" dirty="0"/>
              <a:t> n </a:t>
            </a:r>
            <a:r>
              <a:rPr lang="ru-RU" sz="1600" dirty="0" err="1"/>
              <a:t>do</a:t>
            </a:r>
            <a:endParaRPr lang="ru-RU" sz="1600" dirty="0"/>
          </a:p>
          <a:p>
            <a:r>
              <a:rPr lang="ru-RU" sz="1600" dirty="0"/>
              <a:t>         </a:t>
            </a:r>
            <a:r>
              <a:rPr lang="ru-RU" sz="1600" dirty="0" err="1"/>
              <a:t>inreal</a:t>
            </a:r>
            <a:r>
              <a:rPr lang="ru-RU" sz="1600" dirty="0"/>
              <a:t>(1, x[i]);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InsSort</a:t>
            </a:r>
            <a:r>
              <a:rPr lang="ru-RU" sz="1600" dirty="0"/>
              <a:t>(x, n);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for</a:t>
            </a:r>
            <a:r>
              <a:rPr lang="ru-RU" sz="1600" dirty="0"/>
              <a:t> i := 1 </a:t>
            </a:r>
            <a:r>
              <a:rPr lang="ru-RU" sz="1600" dirty="0" err="1"/>
              <a:t>step</a:t>
            </a:r>
            <a:r>
              <a:rPr lang="ru-RU" sz="1600" dirty="0"/>
              <a:t> 1 </a:t>
            </a:r>
            <a:r>
              <a:rPr lang="ru-RU" sz="1600" dirty="0" err="1"/>
              <a:t>until</a:t>
            </a:r>
            <a:r>
              <a:rPr lang="ru-RU" sz="1600" dirty="0"/>
              <a:t> n </a:t>
            </a:r>
            <a:r>
              <a:rPr lang="ru-RU" sz="1600" dirty="0" err="1"/>
              <a:t>do</a:t>
            </a:r>
            <a:endParaRPr lang="ru-RU" sz="1600" dirty="0"/>
          </a:p>
          <a:p>
            <a:r>
              <a:rPr lang="ru-RU" sz="1600" dirty="0"/>
              <a:t>         </a:t>
            </a:r>
            <a:r>
              <a:rPr lang="ru-RU" sz="1600" dirty="0" err="1"/>
              <a:t>outreal</a:t>
            </a:r>
            <a:r>
              <a:rPr lang="ru-RU" sz="1600" dirty="0"/>
              <a:t>(2, x[i]);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end</a:t>
            </a:r>
            <a:r>
              <a:rPr lang="ru-RU" sz="1600" dirty="0"/>
              <a:t> </a:t>
            </a:r>
            <a:r>
              <a:rPr lang="ru-RU" sz="1600" dirty="0">
                <a:highlight>
                  <a:srgbClr val="FFFF00"/>
                </a:highlight>
              </a:rPr>
              <a:t>конец внутреннего блока</a:t>
            </a:r>
            <a:r>
              <a:rPr lang="ru-RU" sz="1600" dirty="0"/>
              <a:t>;</a:t>
            </a:r>
          </a:p>
          <a:p>
            <a:r>
              <a:rPr lang="ru-RU" sz="1600" dirty="0" err="1"/>
              <a:t>end</a:t>
            </a:r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A515309-EB6A-4D7A-AD55-0CA0E38C5F70}"/>
              </a:ext>
            </a:extLst>
          </p:cNvPr>
          <p:cNvSpPr/>
          <p:nvPr/>
        </p:nvSpPr>
        <p:spPr>
          <a:xfrm>
            <a:off x="6514797" y="923330"/>
            <a:ext cx="5308889" cy="369332"/>
          </a:xfrm>
          <a:prstGeom prst="rect">
            <a:avLst/>
          </a:prstGeo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i="1" dirty="0"/>
              <a:t>A</a:t>
            </a:r>
            <a:r>
              <a:rPr lang="ru-RU" b="1" i="1" dirty="0" err="1"/>
              <a:t>lgo</a:t>
            </a:r>
            <a:r>
              <a:rPr lang="ru-RU" i="1" dirty="0" err="1"/>
              <a:t>rithmic</a:t>
            </a:r>
            <a:r>
              <a:rPr lang="ru-RU" dirty="0"/>
              <a:t> — алгоритмический и </a:t>
            </a:r>
            <a:r>
              <a:rPr lang="en-US" b="1" i="1" dirty="0"/>
              <a:t>L</a:t>
            </a:r>
            <a:r>
              <a:rPr lang="ru-RU" i="1" dirty="0" err="1"/>
              <a:t>anguage</a:t>
            </a:r>
            <a:r>
              <a:rPr lang="ru-RU" dirty="0"/>
              <a:t> — язык</a:t>
            </a:r>
          </a:p>
        </p:txBody>
      </p:sp>
    </p:spTree>
    <p:extLst>
      <p:ext uri="{BB962C8B-B14F-4D97-AF65-F5344CB8AC3E}">
        <p14:creationId xmlns:p14="http://schemas.microsoft.com/office/powerpoint/2010/main" val="83552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900A85-23E9-4A97-A08D-AF8236DD5162}"/>
              </a:ext>
            </a:extLst>
          </p:cNvPr>
          <p:cNvSpPr/>
          <p:nvPr/>
        </p:nvSpPr>
        <p:spPr>
          <a:xfrm>
            <a:off x="1146766" y="0"/>
            <a:ext cx="10066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Структурное программирование</a:t>
            </a:r>
          </a:p>
        </p:txBody>
      </p:sp>
      <p:pic>
        <p:nvPicPr>
          <p:cNvPr id="11266" name="Picture 2" descr="Картинки по запросу Структурное программирование">
            <a:extLst>
              <a:ext uri="{FF2B5EF4-FFF2-40B4-BE49-F238E27FC236}">
                <a16:creationId xmlns:a16="http://schemas.microsoft.com/office/drawing/2014/main" id="{F242D83C-BB66-4CFD-AFE4-7E1A7BA93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05290"/>
            <a:ext cx="6010651" cy="248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1B3EE16-F219-48D3-B43A-470966796C3F}"/>
              </a:ext>
            </a:extLst>
          </p:cNvPr>
          <p:cNvSpPr/>
          <p:nvPr/>
        </p:nvSpPr>
        <p:spPr>
          <a:xfrm>
            <a:off x="141857" y="1035657"/>
            <a:ext cx="6180884" cy="5721982"/>
          </a:xfrm>
          <a:prstGeom prst="rect">
            <a:avLst/>
          </a:prstGeom>
        </p:spPr>
        <p:txBody>
          <a:bodyPr wrap="square" numCol="2" spcCol="36000">
            <a:normAutofit/>
          </a:bodyPr>
          <a:lstStyle/>
          <a:p>
            <a:r>
              <a:rPr lang="ru-RU" sz="800" dirty="0"/>
              <a:t> PROGRAM</a:t>
            </a:r>
          </a:p>
          <a:p>
            <a:r>
              <a:rPr lang="ru-RU" sz="800" dirty="0"/>
              <a:t>   READ(5)A,C,P</a:t>
            </a:r>
          </a:p>
          <a:p>
            <a:r>
              <a:rPr lang="ru-RU" sz="800" dirty="0"/>
              <a:t>   IF (A.LE.20) GO TO 1</a:t>
            </a:r>
          </a:p>
          <a:p>
            <a:r>
              <a:rPr lang="ru-RU" sz="800" dirty="0"/>
              <a:t>12 IF (A.LE.30) GO TO 2</a:t>
            </a:r>
          </a:p>
          <a:p>
            <a:r>
              <a:rPr lang="ru-RU" sz="800" dirty="0"/>
              <a:t>16 IF (A.LE.120) GO TO 3</a:t>
            </a:r>
          </a:p>
          <a:p>
            <a:r>
              <a:rPr lang="ru-RU" sz="800" dirty="0"/>
              <a:t>20 IF (A.LE.300) GO TO 4</a:t>
            </a:r>
          </a:p>
          <a:p>
            <a:r>
              <a:rPr lang="ru-RU" sz="800" dirty="0"/>
              <a:t>24 IF (A.LE.1000) GO TO 5</a:t>
            </a:r>
          </a:p>
          <a:p>
            <a:r>
              <a:rPr lang="ru-RU" sz="800" dirty="0"/>
              <a:t>27 IF ((A-50).LE.1450) GO TO 6</a:t>
            </a:r>
          </a:p>
          <a:p>
            <a:r>
              <a:rPr lang="ru-RU" sz="800" dirty="0"/>
              <a:t>31 IF (A.LE.1500) GO TO 7</a:t>
            </a:r>
          </a:p>
          <a:p>
            <a:r>
              <a:rPr lang="ru-RU" sz="800" dirty="0"/>
              <a:t>35 IF (A.LE.1500) GO TO 8</a:t>
            </a:r>
          </a:p>
          <a:p>
            <a:r>
              <a:rPr lang="ru-RU" sz="800" dirty="0"/>
              <a:t>39 IF (A.LE.1500) GO TO 9</a:t>
            </a:r>
          </a:p>
          <a:p>
            <a:r>
              <a:rPr lang="ru-RU" sz="800" dirty="0"/>
              <a:t>43 IF (A.LE.1500) GOTO 10</a:t>
            </a:r>
          </a:p>
          <a:p>
            <a:r>
              <a:rPr lang="ru-RU" sz="800" dirty="0"/>
              <a:t>   WRITE(7,11)</a:t>
            </a:r>
          </a:p>
          <a:p>
            <a:r>
              <a:rPr lang="ru-RU" sz="800" dirty="0"/>
              <a:t>11 FORMAT('УСЛОВИЯ НЕ СООТВЕТСТВУЮТ СНИП')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1 IF (C.LE.50) GO TO 13</a:t>
            </a:r>
          </a:p>
          <a:p>
            <a:r>
              <a:rPr lang="ru-RU" sz="800" dirty="0"/>
              <a:t>   GO TO 12</a:t>
            </a:r>
          </a:p>
          <a:p>
            <a:r>
              <a:rPr lang="ru-RU" sz="800" dirty="0"/>
              <a:t>13 IF (P.LE.50000) GO TO 14</a:t>
            </a:r>
          </a:p>
          <a:p>
            <a:r>
              <a:rPr lang="ru-RU" sz="800" dirty="0"/>
              <a:t>   GO TO 12</a:t>
            </a:r>
          </a:p>
          <a:p>
            <a:r>
              <a:rPr lang="ru-RU" sz="800" dirty="0"/>
              <a:t>14 WRITE(7,15)</a:t>
            </a:r>
          </a:p>
          <a:p>
            <a:r>
              <a:rPr lang="ru-RU" sz="800" dirty="0"/>
              <a:t>15 FORMAT('СКОРЫЕ ОДНОСТУПЕНЧАТЫЕ ОТКРЫТЫЕ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2 IF (C.LT.50) GO TO 17</a:t>
            </a:r>
          </a:p>
          <a:p>
            <a:r>
              <a:rPr lang="ru-RU" sz="800" dirty="0"/>
              <a:t>   GO TO 16</a:t>
            </a:r>
          </a:p>
          <a:p>
            <a:r>
              <a:rPr lang="ru-RU" sz="800" dirty="0"/>
              <a:t>17 IF (P.LE.5000) GO TO 18</a:t>
            </a:r>
          </a:p>
          <a:p>
            <a:r>
              <a:rPr lang="ru-RU" sz="800" dirty="0"/>
              <a:t>   GO TO 16</a:t>
            </a:r>
          </a:p>
          <a:p>
            <a:r>
              <a:rPr lang="ru-RU" sz="800" dirty="0"/>
              <a:t>18 WRITE(7,19)</a:t>
            </a:r>
          </a:p>
          <a:p>
            <a:r>
              <a:rPr lang="ru-RU" sz="800" dirty="0"/>
              <a:t>19 FORMAT('СКОРЫЕ НАПОРНЫЕ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3 IF (C.LE.120) GO TO 21</a:t>
            </a:r>
          </a:p>
          <a:p>
            <a:r>
              <a:rPr lang="ru-RU" sz="800" dirty="0"/>
              <a:t>   GO TO 20</a:t>
            </a:r>
          </a:p>
          <a:p>
            <a:r>
              <a:rPr lang="ru-RU" sz="800" dirty="0"/>
              <a:t>21 WRITE(7,22)</a:t>
            </a:r>
          </a:p>
          <a:p>
            <a:r>
              <a:rPr lang="ru-RU" sz="800" dirty="0"/>
              <a:t>22 FORMAT('КОНТАКТНЫЕ ОСВЕТЛИТЕЛИ')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4 IF (C.LE.120) GO TO 23</a:t>
            </a:r>
          </a:p>
          <a:p>
            <a:r>
              <a:rPr lang="ru-RU" sz="800" dirty="0"/>
              <a:t>   GO TO 24</a:t>
            </a:r>
          </a:p>
          <a:p>
            <a:r>
              <a:rPr lang="ru-RU" sz="800" dirty="0"/>
              <a:t>23 WRITE(7,25)</a:t>
            </a:r>
          </a:p>
          <a:p>
            <a:r>
              <a:rPr lang="ru-RU" sz="800" dirty="0"/>
              <a:t>25 FORMAT('КОНТАКТНЫЕ ПРЕФИЛЬТРЫ')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5 IF (C.LE.120) GO TO 26</a:t>
            </a:r>
          </a:p>
          <a:p>
            <a:r>
              <a:rPr lang="ru-RU" sz="800" dirty="0"/>
              <a:t>   GO TO 27</a:t>
            </a:r>
          </a:p>
          <a:p>
            <a:r>
              <a:rPr lang="ru-RU" sz="800" dirty="0"/>
              <a:t>26 IF (P.LE.800) GO TO 28</a:t>
            </a:r>
          </a:p>
          <a:p>
            <a:r>
              <a:rPr lang="ru-RU" sz="800" dirty="0"/>
              <a:t>   GO TO 27</a:t>
            </a:r>
          </a:p>
          <a:p>
            <a:r>
              <a:rPr lang="ru-RU" sz="800" dirty="0"/>
              <a:t>28 WRITE(7, 29)</a:t>
            </a:r>
          </a:p>
          <a:p>
            <a:r>
              <a:rPr lang="ru-RU" sz="800" dirty="0"/>
              <a:t>29 FORMAT('ТРУБЧАТЫЕ ОТСТОЙНИКИ И НАПОРНЫЕ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6 IF (C.LE.120) GO TO 30</a:t>
            </a:r>
          </a:p>
          <a:p>
            <a:r>
              <a:rPr lang="ru-RU" sz="800" dirty="0"/>
              <a:t>   GO TO 31</a:t>
            </a:r>
          </a:p>
          <a:p>
            <a:r>
              <a:rPr lang="ru-RU" sz="800" dirty="0"/>
              <a:t>30 IF (P.LE.5000) GO TO 32</a:t>
            </a:r>
          </a:p>
          <a:p>
            <a:r>
              <a:rPr lang="ru-RU" sz="800" dirty="0"/>
              <a:t>   GO TO 31</a:t>
            </a:r>
          </a:p>
          <a:p>
            <a:r>
              <a:rPr lang="ru-RU" sz="800" dirty="0"/>
              <a:t>32 WRITE(7,23)</a:t>
            </a:r>
          </a:p>
          <a:p>
            <a:r>
              <a:rPr lang="ru-RU" sz="800" dirty="0"/>
              <a:t>33 FORMAT('ОСВЕТЛ. СО ВЗВЕШ. ОСАДКОМ - СКОРЫЕ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7 IF (C.LE.120) GO TO 34</a:t>
            </a:r>
          </a:p>
          <a:p>
            <a:r>
              <a:rPr lang="ru-RU" sz="800" dirty="0"/>
              <a:t>   GO TO 35</a:t>
            </a:r>
          </a:p>
          <a:p>
            <a:r>
              <a:rPr lang="ru-RU" sz="800" dirty="0"/>
              <a:t>34 IF (P.LE.30000) GO TO 36</a:t>
            </a:r>
          </a:p>
          <a:p>
            <a:r>
              <a:rPr lang="ru-RU" sz="800" dirty="0"/>
              <a:t>   GO TO 35</a:t>
            </a:r>
          </a:p>
          <a:p>
            <a:r>
              <a:rPr lang="ru-RU" sz="800" dirty="0"/>
              <a:t>36 WRITE(7,37)</a:t>
            </a:r>
          </a:p>
          <a:p>
            <a:r>
              <a:rPr lang="ru-RU" sz="800" dirty="0"/>
              <a:t>37 FORMAT('ГОРИЗОНТАЛЬНЫЕ ОТСТОЙНИКИ - СКОРЫЕ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8 IF (C.LE.120) GO TO 38</a:t>
            </a:r>
          </a:p>
          <a:p>
            <a:r>
              <a:rPr lang="ru-RU" sz="800" dirty="0"/>
              <a:t>   GO TO 39</a:t>
            </a:r>
          </a:p>
          <a:p>
            <a:r>
              <a:rPr lang="ru-RU" sz="800" dirty="0"/>
              <a:t>38 IF (P.LE.5000) GO TO 40</a:t>
            </a:r>
          </a:p>
          <a:p>
            <a:r>
              <a:rPr lang="ru-RU" sz="800" dirty="0"/>
              <a:t>   GO TO 39</a:t>
            </a:r>
          </a:p>
          <a:p>
            <a:r>
              <a:rPr lang="ru-RU" sz="800" dirty="0"/>
              <a:t>40 WRITE(7,41)</a:t>
            </a:r>
          </a:p>
          <a:p>
            <a:r>
              <a:rPr lang="ru-RU" sz="800" dirty="0"/>
              <a:t>41 FORMAT('ВЕРТИКАЛЬНЫЕ ОТСТОЙНИКИ - СКОРЫЕ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 9 IF (C.LE.120) GO TO 42</a:t>
            </a:r>
          </a:p>
          <a:p>
            <a:r>
              <a:rPr lang="ru-RU" sz="800" dirty="0"/>
              <a:t>   GO TO 43</a:t>
            </a:r>
          </a:p>
          <a:p>
            <a:r>
              <a:rPr lang="ru-RU" sz="800" dirty="0"/>
              <a:t>42 WRITE(7,44)</a:t>
            </a:r>
          </a:p>
          <a:p>
            <a:r>
              <a:rPr lang="ru-RU" sz="800" dirty="0"/>
              <a:t>44 FORMAT('ДВЕ СТУПЕНИ ОТСТОЙНИКОВ - СКОРЫЕ ФИЛЬТРЫ')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10 IF (C.LE.50) GO TO 45</a:t>
            </a:r>
          </a:p>
          <a:p>
            <a:r>
              <a:rPr lang="ru-RU" sz="800" dirty="0"/>
              <a:t>   GO TO 50</a:t>
            </a:r>
          </a:p>
          <a:p>
            <a:r>
              <a:rPr lang="ru-RU" sz="800" dirty="0"/>
              <a:t>45 WRITE(7,46)</a:t>
            </a:r>
          </a:p>
          <a:p>
            <a:r>
              <a:rPr lang="ru-RU" sz="800" dirty="0"/>
              <a:t>46 FORMAT('МЕДЛ. ФИЛ. С МЕХ. ИЛИ ГИДР. РЕГЕНЕР. ПЕСКА')</a:t>
            </a:r>
          </a:p>
          <a:p>
            <a:r>
              <a:rPr lang="ru-RU" sz="800" dirty="0"/>
              <a:t>50 STOP</a:t>
            </a:r>
          </a:p>
          <a:p>
            <a:r>
              <a:rPr lang="ru-RU" sz="800" dirty="0"/>
              <a:t>  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85872-F4AF-4D42-B1CD-3AD7AF2C0A1C}"/>
              </a:ext>
            </a:extLst>
          </p:cNvPr>
          <p:cNvSpPr txBox="1"/>
          <p:nvPr/>
        </p:nvSpPr>
        <p:spPr>
          <a:xfrm>
            <a:off x="3624147" y="5406844"/>
            <a:ext cx="1828800" cy="830997"/>
          </a:xfrm>
          <a:prstGeom prst="rect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Spaghetti Code</a:t>
            </a:r>
            <a:endParaRPr lang="ru-RU" sz="2400" dirty="0">
              <a:solidFill>
                <a:schemeClr val="accent4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759971E-BB28-4359-BD6F-4CCF1F65BD5C}"/>
              </a:ext>
            </a:extLst>
          </p:cNvPr>
          <p:cNvSpPr/>
          <p:nvPr/>
        </p:nvSpPr>
        <p:spPr>
          <a:xfrm>
            <a:off x="7299724" y="3464430"/>
            <a:ext cx="4750419" cy="32932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1600" dirty="0"/>
              <a:t># Сортировка вставками #</a:t>
            </a:r>
          </a:p>
          <a:p>
            <a:r>
              <a:rPr lang="ru-RU" sz="1600" dirty="0" err="1"/>
              <a:t>proc</a:t>
            </a:r>
            <a:r>
              <a:rPr lang="ru-RU" sz="1600" dirty="0"/>
              <a:t> </a:t>
            </a:r>
            <a:r>
              <a:rPr lang="ru-RU" sz="1600" dirty="0" err="1"/>
              <a:t>InsSort</a:t>
            </a:r>
            <a:r>
              <a:rPr lang="ru-RU" sz="1600" dirty="0"/>
              <a:t> = (</a:t>
            </a:r>
            <a:r>
              <a:rPr lang="ru-RU" sz="1600" dirty="0" err="1"/>
              <a:t>ref</a:t>
            </a:r>
            <a:r>
              <a:rPr lang="ru-RU" sz="1600" dirty="0"/>
              <a:t> [] </a:t>
            </a:r>
            <a:r>
              <a:rPr lang="ru-RU" sz="1600" dirty="0" err="1"/>
              <a:t>real</a:t>
            </a:r>
            <a:r>
              <a:rPr lang="ru-RU" sz="1600" dirty="0"/>
              <a:t> a) </a:t>
            </a:r>
            <a:r>
              <a:rPr lang="ru-RU" sz="1600" dirty="0" err="1"/>
              <a:t>void</a:t>
            </a:r>
            <a:r>
              <a:rPr lang="ru-RU" sz="1600" dirty="0"/>
              <a:t>:</a:t>
            </a:r>
          </a:p>
          <a:p>
            <a:r>
              <a:rPr lang="ru-RU" sz="1600" dirty="0" err="1"/>
              <a:t>begin</a:t>
            </a:r>
            <a:r>
              <a:rPr lang="ru-RU" sz="1600" dirty="0"/>
              <a:t> </a:t>
            </a:r>
            <a:r>
              <a:rPr lang="ru-RU" sz="1600" dirty="0" err="1"/>
              <a:t>int</a:t>
            </a:r>
            <a:r>
              <a:rPr lang="ru-RU" sz="1600" dirty="0"/>
              <a:t> k; </a:t>
            </a:r>
            <a:r>
              <a:rPr lang="ru-RU" sz="1600" dirty="0" err="1"/>
              <a:t>real</a:t>
            </a:r>
            <a:r>
              <a:rPr lang="ru-RU" sz="1600" dirty="0"/>
              <a:t> x;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for</a:t>
            </a:r>
            <a:r>
              <a:rPr lang="ru-RU" sz="1600" dirty="0"/>
              <a:t> i </a:t>
            </a:r>
            <a:r>
              <a:rPr lang="ru-RU" sz="1600" dirty="0" err="1"/>
              <a:t>from</a:t>
            </a:r>
            <a:r>
              <a:rPr lang="ru-RU" sz="1600" dirty="0"/>
              <a:t> </a:t>
            </a:r>
            <a:r>
              <a:rPr lang="ru-RU" sz="1600" dirty="0" err="1"/>
              <a:t>lwb</a:t>
            </a:r>
            <a:r>
              <a:rPr lang="ru-RU" sz="1600" dirty="0"/>
              <a:t> a + 1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upb</a:t>
            </a:r>
            <a:r>
              <a:rPr lang="ru-RU" sz="1600" dirty="0"/>
              <a:t> a </a:t>
            </a:r>
            <a:r>
              <a:rPr lang="ru-RU" sz="1600" dirty="0" err="1"/>
              <a:t>do</a:t>
            </a:r>
            <a:endParaRPr lang="ru-RU" sz="1600" dirty="0"/>
          </a:p>
          <a:p>
            <a:r>
              <a:rPr lang="ru-RU" sz="1600" dirty="0"/>
              <a:t>      x := a[i];</a:t>
            </a:r>
          </a:p>
          <a:p>
            <a:r>
              <a:rPr lang="ru-RU" sz="1600" dirty="0"/>
              <a:t>      k := i-1;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for</a:t>
            </a:r>
            <a:r>
              <a:rPr lang="ru-RU" sz="1600" dirty="0"/>
              <a:t> j </a:t>
            </a:r>
            <a:r>
              <a:rPr lang="ru-RU" sz="1600" dirty="0" err="1"/>
              <a:t>from</a:t>
            </a:r>
            <a:r>
              <a:rPr lang="ru-RU" sz="1600" dirty="0"/>
              <a:t> k </a:t>
            </a:r>
            <a:r>
              <a:rPr lang="ru-RU" sz="1600" dirty="0" err="1"/>
              <a:t>by</a:t>
            </a:r>
            <a:r>
              <a:rPr lang="ru-RU" sz="1600" dirty="0"/>
              <a:t> -1 </a:t>
            </a:r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lwb</a:t>
            </a:r>
            <a:r>
              <a:rPr lang="ru-RU" sz="1600" dirty="0"/>
              <a:t> a </a:t>
            </a:r>
            <a:r>
              <a:rPr lang="ru-RU" sz="1600" dirty="0" err="1"/>
              <a:t>while</a:t>
            </a:r>
            <a:r>
              <a:rPr lang="ru-RU" sz="1600" dirty="0"/>
              <a:t> x &lt; a[j] </a:t>
            </a:r>
            <a:r>
              <a:rPr lang="ru-RU" sz="1600" dirty="0" err="1"/>
              <a:t>do</a:t>
            </a:r>
            <a:endParaRPr lang="ru-RU" sz="1600" dirty="0"/>
          </a:p>
          <a:p>
            <a:r>
              <a:rPr lang="ru-RU" sz="1600" dirty="0"/>
              <a:t>         a[j+1] := a[j];</a:t>
            </a:r>
          </a:p>
          <a:p>
            <a:r>
              <a:rPr lang="ru-RU" sz="1600" dirty="0"/>
              <a:t>         k := j-1</a:t>
            </a:r>
          </a:p>
          <a:p>
            <a:r>
              <a:rPr lang="ru-RU" sz="1600" dirty="0"/>
              <a:t>      </a:t>
            </a:r>
            <a:r>
              <a:rPr lang="ru-RU" sz="1600" dirty="0" err="1"/>
              <a:t>od</a:t>
            </a:r>
            <a:r>
              <a:rPr lang="ru-RU" sz="1600" dirty="0"/>
              <a:t>;</a:t>
            </a:r>
          </a:p>
          <a:p>
            <a:r>
              <a:rPr lang="ru-RU" sz="1600" dirty="0"/>
              <a:t>      a[k+1] := x</a:t>
            </a:r>
          </a:p>
          <a:p>
            <a:r>
              <a:rPr lang="ru-RU" sz="1600" dirty="0"/>
              <a:t>   </a:t>
            </a:r>
            <a:r>
              <a:rPr lang="ru-RU" sz="1600" dirty="0" err="1"/>
              <a:t>od</a:t>
            </a:r>
            <a:r>
              <a:rPr lang="ru-RU" sz="1600" dirty="0"/>
              <a:t>;</a:t>
            </a:r>
          </a:p>
          <a:p>
            <a:r>
              <a:rPr lang="ru-RU" sz="1600" dirty="0" err="1"/>
              <a:t>end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415582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6643</Words>
  <Application>Microsoft Office PowerPoint</Application>
  <PresentationFormat>Широкоэкранный</PresentationFormat>
  <Paragraphs>1198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Helvetica Neue</vt:lpstr>
      <vt:lpstr>Monaco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С.С. Уколов</dc:creator>
  <cp:lastModifiedBy>С.С. Уколов</cp:lastModifiedBy>
  <cp:revision>51</cp:revision>
  <dcterms:created xsi:type="dcterms:W3CDTF">2019-02-19T10:15:21Z</dcterms:created>
  <dcterms:modified xsi:type="dcterms:W3CDTF">2019-02-27T12:58:29Z</dcterms:modified>
</cp:coreProperties>
</file>