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59" r:id="rId25"/>
    <p:sldId id="284" r:id="rId26"/>
    <p:sldId id="286" r:id="rId27"/>
    <p:sldId id="280" r:id="rId28"/>
    <p:sldId id="281" r:id="rId29"/>
    <p:sldId id="282" r:id="rId30"/>
    <p:sldId id="283" r:id="rId31"/>
    <p:sldId id="28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1AE5F8-C606-41F7-AD7B-082F7742DE02}">
          <p14:sldIdLst>
            <p14:sldId id="256"/>
          </p14:sldIdLst>
        </p14:section>
        <p14:section name="Языки" id="{D67737CD-F734-4038-AC60-2DC4F99B96F0}">
          <p14:sldIdLst>
            <p14:sldId id="257"/>
            <p14:sldId id="258"/>
            <p14:sldId id="260"/>
            <p14:sldId id="262"/>
            <p14:sldId id="261"/>
            <p14:sldId id="266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</p14:sldIdLst>
        </p14:section>
        <p14:section name="КС-Грамматики" id="{72884FF3-623E-4C5B-BA1F-27140946B387}">
          <p14:sldIdLst>
            <p14:sldId id="259"/>
            <p14:sldId id="284"/>
            <p14:sldId id="286"/>
            <p14:sldId id="280"/>
            <p14:sldId id="281"/>
            <p14:sldId id="282"/>
            <p14:sldId id="283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F9C1F-E421-4D6D-BBFF-930B4467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C237B-7420-43F5-B2C3-B4DBD10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C8135-64A2-4ED9-965A-0B2A45BE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52C01-BA89-40F6-8907-649FB9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A2324-905B-46FA-816B-140ECA0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7154F-A693-4C44-80D9-0E875F5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C5B717-0A41-486B-8645-7AB6D57A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D9BF0-1BB9-4AC6-89C6-3826BDF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35880-B5FD-40AC-BBA7-8734C1DF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A2D16-187E-4424-872A-4EE6189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87BE9-146A-49EF-8EDB-77011483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B480F-2DC1-44C6-B116-6864DE018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65058-5C3F-492F-90D3-741EA80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59A31-EABE-4DA7-BB7D-494EA755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E7EAF-963B-4B04-B251-5095C20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C8E0-A3F5-4310-95E2-82AE42C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14247-19B3-4A21-A9FC-CA858C64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AECF4-58D7-4F45-B055-BB0F54A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1B7D4-104C-485A-BEBC-7F82F76F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F8C0-5E51-4322-A6F2-369D468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1C86-CD83-416C-8442-B8C76C7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AAC8E-00A7-474B-8244-35FE861C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D85BE-D360-438C-B8E1-23FD484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00CD0-754E-4E84-8ED7-F022522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2B660-1243-4554-9F50-52B876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D62B-D904-4F08-BC6C-4C2A8E8D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01D0C-4335-49A5-B89B-9D89CFCE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67248-89D5-4EA3-9217-1FF2385E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23F4B-F7BD-4F7B-9174-96E3138F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04D1E8-6E94-41D7-9AAC-99EABE24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EF031-D3D3-42AB-84C2-D93FFCD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8735-2A48-48C9-A947-B3A267E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3F7B1-5080-4167-8D29-4CCDF56B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0628C-7B81-417F-A47F-08050868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2546C-2765-42E1-9B58-765B017B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3EEE4D-CF92-407C-8C68-E94931BF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3234BD-5443-4CE2-9C42-EB1BF93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CB5C9F-E856-4F8E-B0CD-3927BA93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1514B-4E79-4FD8-AE08-B4F5DDC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A34D-79D0-4D6A-A72C-81CD565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9C0F1C-2F13-48F2-B5D2-53338EC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1FAE1-83F0-4A95-8917-B08D2278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5C5FD1-4A23-4645-A6A2-A5F35D4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A699BF-471C-44CF-834D-FF754E46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6D151-CEDF-4AE7-A727-1ECE92D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CD160-D2C0-4770-9E55-BF4CB46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759A1-CF7D-4183-AEA1-5F6E3430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3BD78-E15B-4F5F-BB6B-0DF56277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6D06-3986-4494-937E-25155102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8CA9A-4188-4BC9-9A81-541AEB66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97E8C-66B7-40F4-85D3-3277C1D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67EC9-128C-43AC-807D-68C894B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E60D-3367-4DDA-9C38-44A7C8F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43E7CA-DDDF-48AA-8EAA-24FB717C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0C5BD-257A-479F-BBF9-51ABA2C6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094F2-151E-42FC-A9E2-D4146250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9244B-FC3E-4A28-B7BF-D5B4D80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00D2D-CCC4-47F7-AA79-D3618F1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289F3-AE09-4A66-B8B1-326A142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2147F-59DC-46AD-B1F4-987CD60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6514C-3C24-413A-BECA-43C90951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E6EA-DBA9-43AC-816D-7895DAF2FD8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BB6-7FEC-4FA0-977D-DAE00EEA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ACD45-A609-4420-A1D5-0D8F3E3F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C4079-BF47-4188-8E62-3145B82A3728}"/>
              </a:ext>
            </a:extLst>
          </p:cNvPr>
          <p:cNvSpPr/>
          <p:nvPr/>
        </p:nvSpPr>
        <p:spPr>
          <a:xfrm>
            <a:off x="153228" y="58846"/>
            <a:ext cx="10231743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Теория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Языков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и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Методы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Трансляции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31EDFB-5DBB-49BD-9743-2AD66C966D42}"/>
              </a:ext>
            </a:extLst>
          </p:cNvPr>
          <p:cNvSpPr/>
          <p:nvPr/>
        </p:nvSpPr>
        <p:spPr>
          <a:xfrm>
            <a:off x="6096000" y="4523991"/>
            <a:ext cx="55476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Введение</a:t>
            </a:r>
          </a:p>
        </p:txBody>
      </p:sp>
      <p:pic>
        <p:nvPicPr>
          <p:cNvPr id="1028" name="Picture 4" descr="Картинки по запросу парсер">
            <a:extLst>
              <a:ext uri="{FF2B5EF4-FFF2-40B4-BE49-F238E27FC236}">
                <a16:creationId xmlns:a16="http://schemas.microsoft.com/office/drawing/2014/main" id="{86A33096-8C0C-41E5-AA7D-D8591E5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659945"/>
            <a:ext cx="3387518" cy="37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8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53598" y="0"/>
            <a:ext cx="365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22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455" y="0"/>
            <a:ext cx="87430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Объектно-ориентированное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Программирование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OOP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68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50030" y="0"/>
            <a:ext cx="5859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Скриптовые языки</a:t>
            </a:r>
          </a:p>
        </p:txBody>
      </p:sp>
    </p:spTree>
    <p:extLst>
      <p:ext uri="{BB962C8B-B14F-4D97-AF65-F5344CB8AC3E}">
        <p14:creationId xmlns:p14="http://schemas.microsoft.com/office/powerpoint/2010/main" val="348075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08106" y="0"/>
            <a:ext cx="4943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Java Script, 1995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33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7083" y="0"/>
            <a:ext cx="398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Python, 1985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FC783D-BC2F-4221-A7ED-11905E183391}"/>
              </a:ext>
            </a:extLst>
          </p:cNvPr>
          <p:cNvSpPr/>
          <p:nvPr/>
        </p:nvSpPr>
        <p:spPr>
          <a:xfrm>
            <a:off x="183501" y="1153449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Явное лучше, чем неявное.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лучше, чем сложное.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Читаемость имеет значение.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 замалчиваются явно.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он поначалу может быть и не очевиден, если вы не голландец.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лучше, чем никогда.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1831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05835" y="0"/>
            <a:ext cx="115483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Функциональное программирование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30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6477" y="0"/>
            <a:ext cx="3847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Coffee Script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14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73016" y="0"/>
            <a:ext cx="3614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HTML, 1991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3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707499" y="0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CSS, 1994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14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20564" y="0"/>
            <a:ext cx="491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TeX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LaTeX, 1979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1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языки программирования">
            <a:extLst>
              <a:ext uri="{FF2B5EF4-FFF2-40B4-BE49-F238E27FC236}">
                <a16:creationId xmlns:a16="http://schemas.microsoft.com/office/drawing/2014/main" id="{56E8BD55-9969-4C6A-827F-673650E0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0" y="1226684"/>
            <a:ext cx="12204090" cy="56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061706" y="0"/>
            <a:ext cx="8236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8783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572592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XML, 1998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5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77471" y="0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JSON, 1999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21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03412" y="0"/>
            <a:ext cx="3553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YAML, 2001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8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124175" y="0"/>
            <a:ext cx="811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«Человеческий» текст, ???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640AD6-00BA-4F23-B885-3C14EC112116}"/>
              </a:ext>
            </a:extLst>
          </p:cNvPr>
          <p:cNvSpPr/>
          <p:nvPr/>
        </p:nvSpPr>
        <p:spPr>
          <a:xfrm>
            <a:off x="5091457" y="1521100"/>
            <a:ext cx="449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Бармаглот</a:t>
            </a:r>
          </a:p>
          <a:p>
            <a:pPr algn="ctr"/>
            <a:endParaRPr lang="ru-RU" sz="2400" b="1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Варкалось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Хливкие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шорьки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Пырялись по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хрюкотали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зелюки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мюмзики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29B5B9-58F3-4BBD-97AC-B731A707348D}"/>
              </a:ext>
            </a:extLst>
          </p:cNvPr>
          <p:cNvSpPr/>
          <p:nvPr/>
        </p:nvSpPr>
        <p:spPr>
          <a:xfrm>
            <a:off x="480325" y="923330"/>
            <a:ext cx="295158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Jabberwocky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“Beware the Jabberwock, my son!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jaws that bite, the claws that catch!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Beware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Jubjub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bird, and shun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frumious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Bandersnatch!”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took his vorpal sword in hand: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 time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manxome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foe he sought—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rested he by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Tumtum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stood awhile in thought.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as in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uffish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thought he stood,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Jabberwock, with eyes of flame,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Came whiffling through the tulgey wood,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burbled as it came!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One, two! One, two! And through and through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vorpal blade went snicker-snack!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left it dead, and with its head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went galumphing back.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“And hast thou slain the Jabberwock?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Come to my arms, my beamish boy!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frabjous day!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Callooh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Callay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!”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chortled in his joy.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0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D168AE-3704-48A1-BF09-751A866654C0}"/>
              </a:ext>
            </a:extLst>
          </p:cNvPr>
          <p:cNvSpPr/>
          <p:nvPr/>
        </p:nvSpPr>
        <p:spPr>
          <a:xfrm>
            <a:off x="3523860" y="4954783"/>
            <a:ext cx="794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Гло́кая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ку́здра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ште́ко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будлану́ла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бо́кра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курдя́чит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бокрёнка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95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701919" y="0"/>
            <a:ext cx="10956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Контекстно-свободные грамматики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Context Free Grammar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78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41528" y="0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Основные понятия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B22B1-7692-4C22-B22C-8648ED4D15D9}"/>
              </a:ext>
            </a:extLst>
          </p:cNvPr>
          <p:cNvSpPr txBox="1"/>
          <p:nvPr/>
        </p:nvSpPr>
        <p:spPr>
          <a:xfrm>
            <a:off x="1147666" y="1905506"/>
            <a:ext cx="44358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Словарь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Терминал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Нетерминал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Цепочка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Продукция / Правило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Стартовый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12117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971169" y="0"/>
            <a:ext cx="241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SxVOPT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8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128" y="0"/>
            <a:ext cx="874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БНФ:: Форма Бэкуса – Наура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Backus –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Naur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normal form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7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19676" y="0"/>
            <a:ext cx="872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Синтаксические диаграммы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98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224971" y="0"/>
            <a:ext cx="9910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Неоднозначность КС-грамматик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4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54606" y="0"/>
            <a:ext cx="345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Ассемблер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80A31-BDAF-4FC2-9E8F-C99A02D034C9}"/>
              </a:ext>
            </a:extLst>
          </p:cNvPr>
          <p:cNvSpPr/>
          <p:nvPr/>
        </p:nvSpPr>
        <p:spPr>
          <a:xfrm>
            <a:off x="1556858" y="1119787"/>
            <a:ext cx="2631226" cy="14773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double</a:t>
            </a:r>
            <a:r>
              <a:rPr lang="en-US" dirty="0">
                <a:solidFill>
                  <a:srgbClr val="000000"/>
                </a:solidFill>
                <a:effectLst/>
              </a:rPr>
              <a:t> a, b, c, d, e;</a:t>
            </a:r>
            <a:endParaRPr lang="ru-RU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  <a:endParaRPr lang="en-US" dirty="0"/>
          </a:p>
          <a:p>
            <a:r>
              <a:rPr lang="ru-RU" dirty="0">
                <a:solidFill>
                  <a:srgbClr val="000000"/>
                </a:solidFill>
                <a:effectLst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</a:rPr>
              <a:t>a = b + c * (d + e);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4FE17-9EA5-43F1-9A7B-9DA48AB79AD4}"/>
              </a:ext>
            </a:extLst>
          </p:cNvPr>
          <p:cNvSpPr/>
          <p:nvPr/>
        </p:nvSpPr>
        <p:spPr>
          <a:xfrm>
            <a:off x="604546" y="3700493"/>
            <a:ext cx="10787354" cy="2462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4003a0: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10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6008d0 &lt;d&gt;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6008e0 &lt;e&gt;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59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6008e8 &lt;c&gt;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18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0x200518(%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6008d8 &lt;b&gt;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11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%xmm0,0x200528(%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# 6008f0 &lt;a&gt;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4003c8:       c3                  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8A05C7C3-06BA-438F-809F-A133B8568FD6}"/>
              </a:ext>
            </a:extLst>
          </p:cNvPr>
          <p:cNvSpPr/>
          <p:nvPr/>
        </p:nvSpPr>
        <p:spPr>
          <a:xfrm rot="5400000">
            <a:off x="4489294" y="1714500"/>
            <a:ext cx="1771650" cy="16097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1B759A-C2A2-4A77-B712-C9D6DFFF80E5}"/>
              </a:ext>
            </a:extLst>
          </p:cNvPr>
          <p:cNvSpPr/>
          <p:nvPr/>
        </p:nvSpPr>
        <p:spPr>
          <a:xfrm>
            <a:off x="9300302" y="1264205"/>
            <a:ext cx="20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https://godbolt.org/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29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725385" y="0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Простейшие примеры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080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4923" y="0"/>
            <a:ext cx="3990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14407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552041" y="0"/>
            <a:ext cx="725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Фортран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Fortran, 1954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994954" y="0"/>
            <a:ext cx="6370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Кобол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COBOL, 1959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92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622628" y="0"/>
            <a:ext cx="5114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Лисп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LISP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1958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099" name="Picture 3" descr="Lisplogo.png">
            <a:extLst>
              <a:ext uri="{FF2B5EF4-FFF2-40B4-BE49-F238E27FC236}">
                <a16:creationId xmlns:a16="http://schemas.microsoft.com/office/drawing/2014/main" id="{396C4B55-B891-445B-B683-2C5B1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71" y="4686060"/>
            <a:ext cx="2188029" cy="21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2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311584" y="0"/>
            <a:ext cx="5736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Алгол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2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146766" y="0"/>
            <a:ext cx="1006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Структурное программирование</a:t>
            </a:r>
          </a:p>
        </p:txBody>
      </p:sp>
      <p:pic>
        <p:nvPicPr>
          <p:cNvPr id="11266" name="Picture 2" descr="Картинки по запросу Структурное программирование">
            <a:extLst>
              <a:ext uri="{FF2B5EF4-FFF2-40B4-BE49-F238E27FC236}">
                <a16:creationId xmlns:a16="http://schemas.microsoft.com/office/drawing/2014/main" id="{F242D83C-BB66-4CFD-AFE4-7E1A7BA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328863"/>
            <a:ext cx="53149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801859" y="0"/>
            <a:ext cx="6756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Паскаль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Pascal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1970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698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380</Words>
  <Application>Microsoft Office PowerPoint</Application>
  <PresentationFormat>Широкоэкранный</PresentationFormat>
  <Paragraphs>89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13</cp:revision>
  <dcterms:created xsi:type="dcterms:W3CDTF">2019-02-19T10:15:21Z</dcterms:created>
  <dcterms:modified xsi:type="dcterms:W3CDTF">2019-02-19T11:10:44Z</dcterms:modified>
</cp:coreProperties>
</file>